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6"/>
  </p:notesMasterIdLst>
  <p:handoutMasterIdLst>
    <p:handoutMasterId r:id="rId27"/>
  </p:handoutMasterIdLst>
  <p:sldIdLst>
    <p:sldId id="257" r:id="rId5"/>
    <p:sldId id="389" r:id="rId6"/>
    <p:sldId id="483" r:id="rId7"/>
    <p:sldId id="384" r:id="rId8"/>
    <p:sldId id="291" r:id="rId9"/>
    <p:sldId id="278" r:id="rId10"/>
    <p:sldId id="272" r:id="rId11"/>
    <p:sldId id="392" r:id="rId12"/>
    <p:sldId id="269" r:id="rId13"/>
    <p:sldId id="271" r:id="rId14"/>
    <p:sldId id="394" r:id="rId15"/>
    <p:sldId id="273" r:id="rId16"/>
    <p:sldId id="476" r:id="rId17"/>
    <p:sldId id="270" r:id="rId18"/>
    <p:sldId id="395" r:id="rId19"/>
    <p:sldId id="479" r:id="rId20"/>
    <p:sldId id="396" r:id="rId21"/>
    <p:sldId id="482" r:id="rId22"/>
    <p:sldId id="481" r:id="rId23"/>
    <p:sldId id="484" r:id="rId24"/>
    <p:sldId id="3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72" d="100"/>
          <a:sy n="72" d="100"/>
        </p:scale>
        <p:origin x="660" y="6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6/14/2023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CCE34D-CFF1-4FFE-815B-D050E7ED2DFD}" type="slidenum">
              <a:rPr lang="en-US" smtClean="0"/>
              <a:t>2</a:t>
            </a:fld>
            <a:endParaRPr lang="en-US"/>
          </a:p>
        </p:txBody>
      </p:sp>
    </p:spTree>
    <p:extLst>
      <p:ext uri="{BB962C8B-B14F-4D97-AF65-F5344CB8AC3E}">
        <p14:creationId xmlns:p14="http://schemas.microsoft.com/office/powerpoint/2010/main" val="243205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Calibri" charset="0"/>
              </a:rPr>
              <a:t>Phishing</a:t>
            </a:r>
            <a:r>
              <a:rPr lang="en-US" dirty="0">
                <a:latin typeface="Calibri" charset="0"/>
              </a:rPr>
              <a:t>: A type of Social Engineering. The use of e-mails that appear to originate from a trusted source to trick a user into entering valid credentials at a counterfeit website. Typically the e-mail and the web site looks like they are part of a trusted organization with whom the user is familiar.</a:t>
            </a:r>
          </a:p>
          <a:p>
            <a:endParaRPr lang="en-US" dirty="0"/>
          </a:p>
        </p:txBody>
      </p:sp>
      <p:sp>
        <p:nvSpPr>
          <p:cNvPr id="4" name="Slide Number Placeholder 3"/>
          <p:cNvSpPr>
            <a:spLocks noGrp="1"/>
          </p:cNvSpPr>
          <p:nvPr>
            <p:ph type="sldNum" sz="quarter" idx="10"/>
          </p:nvPr>
        </p:nvSpPr>
        <p:spPr/>
        <p:txBody>
          <a:bodyPr/>
          <a:lstStyle/>
          <a:p>
            <a:fld id="{E6A8DDCA-6036-47B8-A7CA-EA9F3D83B41B}" type="slidenum">
              <a:rPr lang="en-US" smtClean="0"/>
              <a:t>7</a:t>
            </a:fld>
            <a:endParaRPr lang="en-US"/>
          </a:p>
        </p:txBody>
      </p:sp>
    </p:spTree>
    <p:extLst>
      <p:ext uri="{BB962C8B-B14F-4D97-AF65-F5344CB8AC3E}">
        <p14:creationId xmlns:p14="http://schemas.microsoft.com/office/powerpoint/2010/main" val="2106296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pitchFamily="18" charset="0"/>
                <a:ea typeface="+mn-ea"/>
                <a:cs typeface="+mn-cs"/>
              </a:rPr>
              <a:t>Even with the best passwords and encryption, we are still left with the issue of social engineering. Social engineering is a collection of techniques intended to trick people into divulging private information. The social engineer attempts to use the information to gain unauthorized access to computer systems, or to commit fraud.</a:t>
            </a:r>
          </a:p>
          <a:p>
            <a:endParaRPr lang="en-US" sz="1200" kern="1200" dirty="0">
              <a:solidFill>
                <a:schemeClr val="tx1"/>
              </a:solidFill>
              <a:latin typeface="Times" pitchFamily="18" charset="0"/>
              <a:ea typeface="+mn-ea"/>
              <a:cs typeface="+mn-cs"/>
            </a:endParaRPr>
          </a:p>
          <a:p>
            <a:r>
              <a:rPr lang="en-US" sz="1200" kern="1200" dirty="0">
                <a:solidFill>
                  <a:schemeClr val="tx1"/>
                </a:solidFill>
                <a:latin typeface="Times" pitchFamily="18" charset="0"/>
                <a:ea typeface="+mn-ea"/>
                <a:cs typeface="+mn-cs"/>
              </a:rPr>
              <a:t>Social engineers use a variety of communication devices to contact their victims, including:</a:t>
            </a:r>
          </a:p>
          <a:p>
            <a:pPr lvl="0">
              <a:buFont typeface="Arial" pitchFamily="34" charset="0"/>
              <a:buChar char="•"/>
            </a:pPr>
            <a:r>
              <a:rPr lang="en-US" sz="1200" kern="1200" dirty="0">
                <a:solidFill>
                  <a:schemeClr val="tx1"/>
                </a:solidFill>
                <a:latin typeface="Times" pitchFamily="18" charset="0"/>
                <a:ea typeface="+mn-ea"/>
                <a:cs typeface="+mn-cs"/>
              </a:rPr>
              <a:t>Telephone surveys, </a:t>
            </a:r>
          </a:p>
          <a:p>
            <a:pPr lvl="0">
              <a:buFont typeface="Arial" pitchFamily="34" charset="0"/>
              <a:buChar char="•"/>
            </a:pPr>
            <a:r>
              <a:rPr lang="en-US" sz="1200" kern="1200" dirty="0">
                <a:solidFill>
                  <a:schemeClr val="tx1"/>
                </a:solidFill>
                <a:latin typeface="Times" pitchFamily="18" charset="0"/>
                <a:ea typeface="+mn-ea"/>
                <a:cs typeface="+mn-cs"/>
              </a:rPr>
              <a:t>E-mail messages, </a:t>
            </a:r>
          </a:p>
          <a:p>
            <a:pPr lvl="0">
              <a:buFont typeface="Arial" pitchFamily="34" charset="0"/>
              <a:buChar char="•"/>
            </a:pPr>
            <a:r>
              <a:rPr lang="en-US" sz="1200" kern="1200" dirty="0">
                <a:solidFill>
                  <a:schemeClr val="tx1"/>
                </a:solidFill>
                <a:latin typeface="Times" pitchFamily="18" charset="0"/>
                <a:ea typeface="+mn-ea"/>
                <a:cs typeface="+mn-cs"/>
              </a:rPr>
              <a:t>Websites,</a:t>
            </a:r>
          </a:p>
          <a:p>
            <a:pPr lvl="0">
              <a:buFont typeface="Arial" pitchFamily="34" charset="0"/>
              <a:buChar char="•"/>
            </a:pPr>
            <a:r>
              <a:rPr lang="en-US" sz="1200" kern="1200" dirty="0">
                <a:solidFill>
                  <a:schemeClr val="tx1"/>
                </a:solidFill>
                <a:latin typeface="Times" pitchFamily="18" charset="0"/>
                <a:ea typeface="+mn-ea"/>
                <a:cs typeface="+mn-cs"/>
              </a:rPr>
              <a:t>Text messaging, </a:t>
            </a:r>
          </a:p>
          <a:p>
            <a:pPr lvl="0">
              <a:buFont typeface="Arial" pitchFamily="34" charset="0"/>
              <a:buChar char="•"/>
            </a:pPr>
            <a:r>
              <a:rPr lang="en-US" sz="1200" kern="1200" dirty="0">
                <a:solidFill>
                  <a:schemeClr val="tx1"/>
                </a:solidFill>
                <a:latin typeface="Times" pitchFamily="18" charset="0"/>
                <a:ea typeface="+mn-ea"/>
                <a:cs typeface="+mn-cs"/>
              </a:rPr>
              <a:t>Automated phone calls, and </a:t>
            </a:r>
          </a:p>
          <a:p>
            <a:pPr lvl="0">
              <a:buFont typeface="Arial" pitchFamily="34" charset="0"/>
              <a:buChar char="•"/>
            </a:pPr>
            <a:r>
              <a:rPr lang="en-US" sz="1200" kern="1200" dirty="0">
                <a:solidFill>
                  <a:schemeClr val="tx1"/>
                </a:solidFill>
                <a:latin typeface="Times" pitchFamily="18" charset="0"/>
                <a:ea typeface="+mn-ea"/>
                <a:cs typeface="+mn-cs"/>
              </a:rPr>
              <a:t>In-person interviews</a:t>
            </a:r>
          </a:p>
          <a:p>
            <a:pPr lvl="0"/>
            <a:endParaRPr lang="en-US" sz="1200" kern="1200" dirty="0">
              <a:solidFill>
                <a:schemeClr val="tx1"/>
              </a:solidFill>
              <a:latin typeface="Times" pitchFamily="18" charset="0"/>
              <a:ea typeface="+mn-ea"/>
              <a:cs typeface="+mn-cs"/>
            </a:endParaRPr>
          </a:p>
          <a:p>
            <a:r>
              <a:rPr lang="en-US" sz="1200" kern="1200" dirty="0">
                <a:solidFill>
                  <a:schemeClr val="tx1"/>
                </a:solidFill>
                <a:latin typeface="Times" pitchFamily="18" charset="0"/>
                <a:ea typeface="+mn-ea"/>
                <a:cs typeface="+mn-cs"/>
              </a:rPr>
              <a:t> </a:t>
            </a:r>
          </a:p>
          <a:p>
            <a:r>
              <a:rPr lang="en-US" sz="1200" kern="1200" dirty="0">
                <a:solidFill>
                  <a:schemeClr val="tx1"/>
                </a:solidFill>
                <a:latin typeface="Times" pitchFamily="18" charset="0"/>
                <a:ea typeface="+mn-ea"/>
                <a:cs typeface="+mn-cs"/>
              </a:rPr>
              <a:t>The intention of social engineering is to steal your identity (</a:t>
            </a:r>
            <a:r>
              <a:rPr lang="en-US" sz="1200" i="1" kern="1200" dirty="0">
                <a:solidFill>
                  <a:schemeClr val="tx1"/>
                </a:solidFill>
                <a:latin typeface="Times" pitchFamily="18" charset="0"/>
                <a:ea typeface="+mn-ea"/>
                <a:cs typeface="+mn-cs"/>
              </a:rPr>
              <a:t>identity theft</a:t>
            </a:r>
            <a:r>
              <a:rPr lang="en-US" sz="1200" kern="1200" dirty="0">
                <a:solidFill>
                  <a:schemeClr val="tx1"/>
                </a:solidFill>
                <a:latin typeface="Times" pitchFamily="18" charset="0"/>
                <a:ea typeface="+mn-ea"/>
                <a:cs typeface="+mn-cs"/>
              </a:rPr>
              <a:t>), run up bills or commit crimes in your name, or access your organization's computer systems. Phishing is a serious, high-tech scam.</a:t>
            </a:r>
          </a:p>
          <a:p>
            <a:endParaRPr lang="en-US" sz="1200" kern="1200" dirty="0">
              <a:solidFill>
                <a:schemeClr val="tx1"/>
              </a:solidFill>
              <a:latin typeface="Times" pitchFamily="18" charset="0"/>
              <a:ea typeface="+mn-ea"/>
              <a:cs typeface="+mn-cs"/>
            </a:endParaRPr>
          </a:p>
          <a:p>
            <a:r>
              <a:rPr lang="en-US" sz="1200" kern="1200" dirty="0">
                <a:solidFill>
                  <a:schemeClr val="tx1"/>
                </a:solidFill>
                <a:latin typeface="Times" pitchFamily="18" charset="0"/>
                <a:ea typeface="+mn-ea"/>
                <a:cs typeface="+mn-cs"/>
              </a:rPr>
              <a:t>Social engineering can also happen to us at work—bad actors trying to break into Department systems.</a:t>
            </a:r>
          </a:p>
          <a:p>
            <a:pPr lvl="0"/>
            <a:endParaRPr lang="en-US" sz="1200" kern="1200" dirty="0">
              <a:solidFill>
                <a:schemeClr val="tx1"/>
              </a:solidFill>
              <a:latin typeface="Times"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55C1011B-8AD0-4A45-89B0-EFC959A26B98}" type="slidenum">
              <a:rPr lang="en-US" smtClean="0"/>
              <a:pPr>
                <a:defRPr/>
              </a:pPr>
              <a:t>13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0" y="6598494"/>
            <a:ext cx="2844800" cy="153888"/>
          </a:xfrm>
          <a:prstGeom prst="rect">
            <a:avLst/>
          </a:prstGeom>
        </p:spPr>
        <p:txBody>
          <a:bodyPr/>
          <a:lstStyle>
            <a:lvl1pPr>
              <a:defRPr>
                <a:solidFill>
                  <a:schemeClr val="bg1"/>
                </a:solidFill>
                <a:latin typeface="+mn-lt"/>
              </a:defRPr>
            </a:lvl1pPr>
          </a:lstStyle>
          <a:p>
            <a:fld id="{E7DE04EF-0FD7-48E1-9AB4-E4F8BEC9948E}" type="slidenum">
              <a:rPr lang="en-US" smtClean="0"/>
              <a:pPr/>
              <a:t>‹#›</a:t>
            </a:fld>
            <a:endParaRPr lang="en-US" dirty="0"/>
          </a:p>
        </p:txBody>
      </p:sp>
    </p:spTree>
    <p:extLst>
      <p:ext uri="{BB962C8B-B14F-4D97-AF65-F5344CB8AC3E}">
        <p14:creationId xmlns:p14="http://schemas.microsoft.com/office/powerpoint/2010/main" val="351858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 id="2147483735" r:id="rId17"/>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tags" Target="../tags/tag3.xml"/><Relationship Id="rId7" Type="http://schemas.openxmlformats.org/officeDocument/2006/relationships/notesSlide" Target="../notesSlides/notesSlide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9.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248939" y="212034"/>
            <a:ext cx="4943061" cy="1711190"/>
          </a:xfrm>
        </p:spPr>
        <p:txBody>
          <a:bodyPr anchor="b" anchorCtr="0">
            <a:normAutofit/>
          </a:bodyPr>
          <a:lstStyle/>
          <a:p>
            <a:pPr algn="ctr"/>
            <a:r>
              <a:rPr lang="en-US" sz="3600" dirty="0"/>
              <a:t>Information /Cyber Security Awareness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1961321"/>
            <a:ext cx="3565524" cy="795131"/>
          </a:xfrm>
        </p:spPr>
        <p:txBody>
          <a:bodyPr>
            <a:normAutofit/>
          </a:bodyPr>
          <a:lstStyle/>
          <a:p>
            <a:pPr algn="ctr"/>
            <a:r>
              <a:rPr lang="en-US" sz="2800" dirty="0"/>
              <a:t>Shiv Kumar</a:t>
            </a:r>
          </a:p>
        </p:txBody>
      </p:sp>
      <p:pic>
        <p:nvPicPr>
          <p:cNvPr id="4" name="Picture 2" descr="Cyber Security Images, Stock Photos &amp; Vectors | Shutterstock">
            <a:extLst>
              <a:ext uri="{FF2B5EF4-FFF2-40B4-BE49-F238E27FC236}">
                <a16:creationId xmlns:a16="http://schemas.microsoft.com/office/drawing/2014/main" id="{A655A83E-1018-7CE2-8D86-9E1BBA3223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7044"/>
          <a:stretch/>
        </p:blipFill>
        <p:spPr bwMode="auto">
          <a:xfrm>
            <a:off x="-3876" y="0"/>
            <a:ext cx="7452360" cy="37433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Spreading a cybersecurity culture | Airlines.">
            <a:extLst>
              <a:ext uri="{FF2B5EF4-FFF2-40B4-BE49-F238E27FC236}">
                <a16:creationId xmlns:a16="http://schemas.microsoft.com/office/drawing/2014/main" id="{748A048B-B88A-748F-3EB5-7C41D290FE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770664"/>
            <a:ext cx="4230873" cy="306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Cyber Security Starts With You – Agape Consulting Group">
            <a:extLst>
              <a:ext uri="{FF2B5EF4-FFF2-40B4-BE49-F238E27FC236}">
                <a16:creationId xmlns:a16="http://schemas.microsoft.com/office/drawing/2014/main" id="{DF97BC2B-B9FD-6559-9DFD-6C610F25F2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8625" y="3781425"/>
            <a:ext cx="3217611" cy="306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ybersecurity Is Forcing A Rethink Of Strategic Autonomy ~ ECHAlliance">
            <a:extLst>
              <a:ext uri="{FF2B5EF4-FFF2-40B4-BE49-F238E27FC236}">
                <a16:creationId xmlns:a16="http://schemas.microsoft.com/office/drawing/2014/main" id="{A002EF41-108E-B7AC-1B68-5AA4C630E9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3988" y="3743328"/>
            <a:ext cx="4728012" cy="30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ansomware&#10;• Ransomware is as scary as it sounds. Hackers use this technique to lock you out of&#10;your devices and demand a ...">
            <a:extLst>
              <a:ext uri="{FF2B5EF4-FFF2-40B4-BE49-F238E27FC236}">
                <a16:creationId xmlns:a16="http://schemas.microsoft.com/office/drawing/2014/main" id="{DA783161-D97E-4893-ADB0-8BAE478F01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339" y="304545"/>
            <a:ext cx="10906539" cy="613705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396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TM Skimming and Point of Scale Crimes&#10;• It is a technique of compromising the ATM machine by installing a skimming&#10;device...">
            <a:extLst>
              <a:ext uri="{FF2B5EF4-FFF2-40B4-BE49-F238E27FC236}">
                <a16:creationId xmlns:a16="http://schemas.microsoft.com/office/drawing/2014/main" id="{2BEB59EA-3122-478E-91BA-8E0B41AF84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286" y="106016"/>
            <a:ext cx="7050155" cy="6268279"/>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804D117-73DA-FE6E-EA28-20992E6C471A}"/>
              </a:ext>
            </a:extLst>
          </p:cNvPr>
          <p:cNvPicPr>
            <a:picLocks noChangeAspect="1"/>
          </p:cNvPicPr>
          <p:nvPr/>
        </p:nvPicPr>
        <p:blipFill>
          <a:blip r:embed="rId3"/>
          <a:stretch>
            <a:fillRect/>
          </a:stretch>
        </p:blipFill>
        <p:spPr>
          <a:xfrm>
            <a:off x="7063201" y="106016"/>
            <a:ext cx="4638675" cy="6268279"/>
          </a:xfrm>
          <a:prstGeom prst="rect">
            <a:avLst/>
          </a:prstGeom>
        </p:spPr>
      </p:pic>
    </p:spTree>
    <p:extLst>
      <p:ext uri="{BB962C8B-B14F-4D97-AF65-F5344CB8AC3E}">
        <p14:creationId xmlns:p14="http://schemas.microsoft.com/office/powerpoint/2010/main" val="859385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ypes of Cyber Attack by Percentage&#10;(Source-FBI)&#10;• Financial fraud 11%&#10;• Sabotage of data/networks 17%&#10;• Theft of propriet...">
            <a:extLst>
              <a:ext uri="{FF2B5EF4-FFF2-40B4-BE49-F238E27FC236}">
                <a16:creationId xmlns:a16="http://schemas.microsoft.com/office/drawing/2014/main" id="{1C70E87A-3951-4483-9F6B-8C679C75E2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331" y="274717"/>
            <a:ext cx="8163340" cy="6084856"/>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AAB7778-6F9A-3194-A28D-7DF28B8E1DF4}"/>
              </a:ext>
            </a:extLst>
          </p:cNvPr>
          <p:cNvPicPr>
            <a:picLocks noChangeAspect="1"/>
          </p:cNvPicPr>
          <p:nvPr/>
        </p:nvPicPr>
        <p:blipFill>
          <a:blip r:embed="rId3"/>
          <a:stretch>
            <a:fillRect/>
          </a:stretch>
        </p:blipFill>
        <p:spPr>
          <a:xfrm>
            <a:off x="9148969" y="481426"/>
            <a:ext cx="2552700" cy="5878147"/>
          </a:xfrm>
          <a:prstGeom prst="rect">
            <a:avLst/>
          </a:prstGeom>
        </p:spPr>
      </p:pic>
    </p:spTree>
    <p:extLst>
      <p:ext uri="{BB962C8B-B14F-4D97-AF65-F5344CB8AC3E}">
        <p14:creationId xmlns:p14="http://schemas.microsoft.com/office/powerpoint/2010/main" val="226973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Engineering</a:t>
            </a:r>
          </a:p>
        </p:txBody>
      </p:sp>
      <p:sp>
        <p:nvSpPr>
          <p:cNvPr id="11" name="Slide Number Placeholder 10"/>
          <p:cNvSpPr>
            <a:spLocks noGrp="1"/>
          </p:cNvSpPr>
          <p:nvPr>
            <p:ph type="sldNum" sz="quarter" idx="4"/>
          </p:nvPr>
        </p:nvSpPr>
        <p:spPr/>
        <p:txBody>
          <a:bodyPr/>
          <a:lstStyle/>
          <a:p>
            <a:fld id="{E7DE04EF-0FD7-48E1-9AB4-E4F8BEC9948E}" type="slidenum">
              <a:rPr lang="en-US" smtClean="0"/>
              <a:pPr/>
              <a:t>13</a:t>
            </a:fld>
            <a:endParaRPr lang="en-US" dirty="0"/>
          </a:p>
        </p:txBody>
      </p:sp>
      <p:pic>
        <p:nvPicPr>
          <p:cNvPr id="1026" name="Picture 2" descr="Dialog bubble"/>
          <p:cNvPicPr>
            <a:picLocks noChangeAspect="1" noChangeArrowheads="1"/>
          </p:cNvPicPr>
          <p:nvPr/>
        </p:nvPicPr>
        <p:blipFill>
          <a:blip r:embed="rId3" cstate="print"/>
          <a:srcRect/>
          <a:stretch>
            <a:fillRect/>
          </a:stretch>
        </p:blipFill>
        <p:spPr bwMode="auto">
          <a:xfrm>
            <a:off x="1828802" y="1600200"/>
            <a:ext cx="4916556" cy="3048000"/>
          </a:xfrm>
          <a:prstGeom prst="rect">
            <a:avLst/>
          </a:prstGeom>
          <a:noFill/>
          <a:ln w="9525">
            <a:noFill/>
            <a:miter lim="800000"/>
            <a:headEnd/>
            <a:tailEnd/>
          </a:ln>
          <a:effectLst/>
        </p:spPr>
      </p:pic>
      <p:sp>
        <p:nvSpPr>
          <p:cNvPr id="8" name="TextBox 7"/>
          <p:cNvSpPr txBox="1"/>
          <p:nvPr/>
        </p:nvSpPr>
        <p:spPr>
          <a:xfrm>
            <a:off x="2133600" y="1879700"/>
            <a:ext cx="5029200" cy="2616101"/>
          </a:xfrm>
          <a:prstGeom prst="rect">
            <a:avLst/>
          </a:prstGeom>
          <a:noFill/>
        </p:spPr>
        <p:txBody>
          <a:bodyPr wrap="square" rtlCol="0">
            <a:spAutoFit/>
          </a:bodyPr>
          <a:lstStyle/>
          <a:p>
            <a:r>
              <a:rPr lang="en-US" sz="1600" dirty="0">
                <a:latin typeface="Arial Black" pitchFamily="34" charset="0"/>
              </a:rPr>
              <a:t>Hello, I'm calling from Technology for America – we're a non-profit organization, working to help ensure that the U.S. stays at the forefront of computer technology.</a:t>
            </a:r>
          </a:p>
          <a:p>
            <a:endParaRPr lang="en-US" sz="1600" dirty="0">
              <a:latin typeface="Arial Black" pitchFamily="34" charset="0"/>
            </a:endParaRPr>
          </a:p>
          <a:p>
            <a:r>
              <a:rPr lang="en-US" sz="1600" dirty="0">
                <a:latin typeface="Arial Black" pitchFamily="34" charset="0"/>
              </a:rPr>
              <a:t>Today we're conducting a telephone survey about the usage of computer systems. Can I ask you a few questions about your computer system?</a:t>
            </a:r>
          </a:p>
          <a:p>
            <a:endParaRPr lang="en-US" dirty="0"/>
          </a:p>
        </p:txBody>
      </p:sp>
      <p:sp>
        <p:nvSpPr>
          <p:cNvPr id="9" name="Rectangle 8" descr="Red box"/>
          <p:cNvSpPr/>
          <p:nvPr/>
        </p:nvSpPr>
        <p:spPr>
          <a:xfrm>
            <a:off x="2209800" y="4648201"/>
            <a:ext cx="7620000" cy="1200329"/>
          </a:xfrm>
          <a:prstGeom prst="rect">
            <a:avLst/>
          </a:prstGeom>
          <a:solidFill>
            <a:srgbClr val="9E0000"/>
          </a:solidFill>
          <a:effectLst>
            <a:outerShdw blurRad="50800" dist="38100" dir="16200000" rotWithShape="0">
              <a:prstClr val="black">
                <a:alpha val="40000"/>
              </a:prstClr>
            </a:outerShdw>
          </a:effectLst>
        </p:spPr>
        <p:txBody>
          <a:bodyPr wrap="square">
            <a:spAutoFit/>
          </a:bodyPr>
          <a:lstStyle/>
          <a:p>
            <a:r>
              <a:rPr lang="en-US" dirty="0">
                <a:solidFill>
                  <a:schemeClr val="bg1"/>
                </a:solidFill>
              </a:rPr>
              <a:t>Social engineering is a collection of techniques intended to trick people into divulging private information. Includes calls emails, web sites, text messages, interviews, etc. </a:t>
            </a:r>
          </a:p>
          <a:p>
            <a:endParaRPr lang="en-US" dirty="0">
              <a:solidFill>
                <a:schemeClr val="bg1"/>
              </a:solidFill>
            </a:endParaRPr>
          </a:p>
        </p:txBody>
      </p:sp>
      <p:pic>
        <p:nvPicPr>
          <p:cNvPr id="5" name="Picture 4">
            <a:extLst>
              <a:ext uri="{FF2B5EF4-FFF2-40B4-BE49-F238E27FC236}">
                <a16:creationId xmlns:a16="http://schemas.microsoft.com/office/drawing/2014/main" id="{30C21506-A034-4ECE-BAF0-A3DE56FF78A3}"/>
              </a:ext>
            </a:extLst>
          </p:cNvPr>
          <p:cNvPicPr>
            <a:picLocks noChangeAspect="1"/>
          </p:cNvPicPr>
          <p:nvPr/>
        </p:nvPicPr>
        <p:blipFill>
          <a:blip r:embed="rId4"/>
          <a:stretch>
            <a:fillRect/>
          </a:stretch>
        </p:blipFill>
        <p:spPr>
          <a:xfrm>
            <a:off x="9193248" y="2710071"/>
            <a:ext cx="3048000" cy="2114550"/>
          </a:xfrm>
          <a:prstGeom prst="rect">
            <a:avLst/>
          </a:prstGeom>
        </p:spPr>
      </p:pic>
      <p:pic>
        <p:nvPicPr>
          <p:cNvPr id="7" name="Picture 6">
            <a:extLst>
              <a:ext uri="{FF2B5EF4-FFF2-40B4-BE49-F238E27FC236}">
                <a16:creationId xmlns:a16="http://schemas.microsoft.com/office/drawing/2014/main" id="{2CE8EB8E-4E59-93ED-04C0-568D95D5CA13}"/>
              </a:ext>
            </a:extLst>
          </p:cNvPr>
          <p:cNvPicPr>
            <a:picLocks noChangeAspect="1"/>
          </p:cNvPicPr>
          <p:nvPr/>
        </p:nvPicPr>
        <p:blipFill>
          <a:blip r:embed="rId5"/>
          <a:stretch>
            <a:fillRect/>
          </a:stretch>
        </p:blipFill>
        <p:spPr>
          <a:xfrm>
            <a:off x="9193248" y="104776"/>
            <a:ext cx="2943225" cy="261610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2" descr="Ppt on cyber security">
            <a:extLst>
              <a:ext uri="{FF2B5EF4-FFF2-40B4-BE49-F238E27FC236}">
                <a16:creationId xmlns:a16="http://schemas.microsoft.com/office/drawing/2014/main" id="{EEA9AF40-1415-B5C5-F2CF-1C2C9FCE8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84" y="304684"/>
            <a:ext cx="11097551" cy="6244536"/>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345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60D69A-3741-BC68-9314-9F8F454AB28B}"/>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856854D3-4A58-EF9B-8D49-F08F51EE476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B3E0F3-916D-F03E-E7B0-CC57972BD8F0}"/>
              </a:ext>
            </a:extLst>
          </p:cNvPr>
          <p:cNvSpPr>
            <a:spLocks noGrp="1"/>
          </p:cNvSpPr>
          <p:nvPr>
            <p:ph type="sldNum" sz="quarter" idx="12"/>
          </p:nvPr>
        </p:nvSpPr>
        <p:spPr/>
        <p:txBody>
          <a:bodyPr/>
          <a:lstStyle/>
          <a:p>
            <a:fld id="{DBA1B0FB-D917-4C8C-928F-313BD683BF39}" type="slidenum">
              <a:rPr lang="en-US" smtClean="0"/>
              <a:t>15</a:t>
            </a:fld>
            <a:endParaRPr lang="en-US"/>
          </a:p>
        </p:txBody>
      </p:sp>
      <p:pic>
        <p:nvPicPr>
          <p:cNvPr id="8" name="Picture 7">
            <a:extLst>
              <a:ext uri="{FF2B5EF4-FFF2-40B4-BE49-F238E27FC236}">
                <a16:creationId xmlns:a16="http://schemas.microsoft.com/office/drawing/2014/main" id="{FDF86890-4CD0-814E-C455-D8D3E7482784}"/>
              </a:ext>
            </a:extLst>
          </p:cNvPr>
          <p:cNvPicPr>
            <a:picLocks noChangeAspect="1"/>
          </p:cNvPicPr>
          <p:nvPr/>
        </p:nvPicPr>
        <p:blipFill>
          <a:blip r:embed="rId2"/>
          <a:stretch>
            <a:fillRect/>
          </a:stretch>
        </p:blipFill>
        <p:spPr>
          <a:xfrm>
            <a:off x="304800" y="196900"/>
            <a:ext cx="11336338" cy="6464200"/>
          </a:xfrm>
          <a:prstGeom prst="rect">
            <a:avLst/>
          </a:prstGeom>
        </p:spPr>
      </p:pic>
    </p:spTree>
    <p:extLst>
      <p:ext uri="{BB962C8B-B14F-4D97-AF65-F5344CB8AC3E}">
        <p14:creationId xmlns:p14="http://schemas.microsoft.com/office/powerpoint/2010/main" val="1428593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33FD66-CC18-933F-128C-62FEFC0FED1A}"/>
              </a:ext>
            </a:extLst>
          </p:cNvPr>
          <p:cNvSpPr>
            <a:spLocks noGrp="1"/>
          </p:cNvSpPr>
          <p:nvPr>
            <p:ph type="title"/>
          </p:nvPr>
        </p:nvSpPr>
        <p:spPr/>
        <p:txBody>
          <a:bodyPr/>
          <a:lstStyle/>
          <a:p>
            <a:r>
              <a:rPr lang="en-US" sz="2800" b="1" i="0" dirty="0">
                <a:effectLst/>
                <a:latin typeface="Merriweather" panose="020F0502020204030204" pitchFamily="2" charset="0"/>
              </a:rPr>
              <a:t>MITIGATING THE EMERGING THREATS</a:t>
            </a:r>
            <a:br>
              <a:rPr lang="en-US" b="1" i="0" dirty="0">
                <a:solidFill>
                  <a:srgbClr val="333333"/>
                </a:solidFill>
                <a:effectLst/>
                <a:latin typeface="Merriweather" panose="020F0502020204030204" pitchFamily="2" charset="0"/>
              </a:rPr>
            </a:br>
            <a:endParaRPr lang="en-US" dirty="0"/>
          </a:p>
        </p:txBody>
      </p:sp>
      <p:sp>
        <p:nvSpPr>
          <p:cNvPr id="6" name="Content Placeholder 5">
            <a:extLst>
              <a:ext uri="{FF2B5EF4-FFF2-40B4-BE49-F238E27FC236}">
                <a16:creationId xmlns:a16="http://schemas.microsoft.com/office/drawing/2014/main" id="{0603FD78-7B36-4639-4675-9A1872BF9234}"/>
              </a:ext>
            </a:extLst>
          </p:cNvPr>
          <p:cNvSpPr>
            <a:spLocks noGrp="1"/>
          </p:cNvSpPr>
          <p:nvPr>
            <p:ph idx="1"/>
          </p:nvPr>
        </p:nvSpPr>
        <p:spPr>
          <a:xfrm>
            <a:off x="550863" y="1192697"/>
            <a:ext cx="11090274" cy="4900128"/>
          </a:xfrm>
        </p:spPr>
        <p:txBody>
          <a:bodyPr/>
          <a:lstStyle/>
          <a:p>
            <a:r>
              <a:rPr lang="en-US" dirty="0">
                <a:solidFill>
                  <a:schemeClr val="accent6">
                    <a:lumMod val="20000"/>
                    <a:lumOff val="80000"/>
                    <a:alpha val="60000"/>
                  </a:schemeClr>
                </a:solidFill>
              </a:rPr>
              <a:t>Multi-factor authentication (MFA):</a:t>
            </a:r>
          </a:p>
          <a:p>
            <a:r>
              <a:rPr lang="en-US" dirty="0">
                <a:solidFill>
                  <a:schemeClr val="accent6">
                    <a:lumMod val="20000"/>
                    <a:lumOff val="80000"/>
                    <a:alpha val="60000"/>
                  </a:schemeClr>
                </a:solidFill>
              </a:rPr>
              <a:t>Identity and access management:</a:t>
            </a:r>
          </a:p>
          <a:p>
            <a:r>
              <a:rPr lang="en-US" dirty="0">
                <a:solidFill>
                  <a:schemeClr val="accent6">
                    <a:lumMod val="20000"/>
                    <a:lumOff val="80000"/>
                    <a:alpha val="60000"/>
                  </a:schemeClr>
                </a:solidFill>
              </a:rPr>
              <a:t>Strong password management:</a:t>
            </a:r>
          </a:p>
          <a:p>
            <a:r>
              <a:rPr lang="en-US" dirty="0">
                <a:solidFill>
                  <a:schemeClr val="accent6">
                    <a:lumMod val="20000"/>
                    <a:lumOff val="80000"/>
                    <a:alpha val="60000"/>
                  </a:schemeClr>
                </a:solidFill>
              </a:rPr>
              <a:t>Protective Tools:</a:t>
            </a:r>
          </a:p>
          <a:p>
            <a:r>
              <a:rPr lang="en-US" dirty="0">
                <a:solidFill>
                  <a:schemeClr val="accent6">
                    <a:lumMod val="20000"/>
                    <a:lumOff val="80000"/>
                    <a:alpha val="60000"/>
                  </a:schemeClr>
                </a:solidFill>
              </a:rPr>
              <a:t>Update and Backup:</a:t>
            </a:r>
          </a:p>
          <a:p>
            <a:r>
              <a:rPr lang="en-US" dirty="0">
                <a:solidFill>
                  <a:schemeClr val="accent6">
                    <a:lumMod val="20000"/>
                    <a:lumOff val="80000"/>
                    <a:alpha val="60000"/>
                  </a:schemeClr>
                </a:solidFill>
              </a:rPr>
              <a:t>BE CAREFUL ON WHAT YOU CLICK ON:</a:t>
            </a:r>
          </a:p>
          <a:p>
            <a:r>
              <a:rPr lang="en-US" dirty="0">
                <a:solidFill>
                  <a:schemeClr val="accent6">
                    <a:lumMod val="20000"/>
                    <a:lumOff val="80000"/>
                    <a:alpha val="60000"/>
                  </a:schemeClr>
                </a:solidFill>
              </a:rPr>
              <a:t>Business E-mail Compromise (sunny@xyz.com)</a:t>
            </a:r>
          </a:p>
        </p:txBody>
      </p:sp>
      <p:sp>
        <p:nvSpPr>
          <p:cNvPr id="2" name="Date Placeholder 1">
            <a:extLst>
              <a:ext uri="{FF2B5EF4-FFF2-40B4-BE49-F238E27FC236}">
                <a16:creationId xmlns:a16="http://schemas.microsoft.com/office/drawing/2014/main" id="{34BFBC37-628A-9301-E456-5C76FCEBBF12}"/>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59346166-106E-34A6-F507-1DBA8CD591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D7A0F6CD-B3C2-07A2-D608-07A668CA4C9D}"/>
              </a:ext>
            </a:extLst>
          </p:cNvPr>
          <p:cNvSpPr>
            <a:spLocks noGrp="1"/>
          </p:cNvSpPr>
          <p:nvPr>
            <p:ph type="sldNum" sz="quarter" idx="12"/>
          </p:nvPr>
        </p:nvSpPr>
        <p:spPr/>
        <p:txBody>
          <a:bodyPr/>
          <a:lstStyle/>
          <a:p>
            <a:fld id="{DBA1B0FB-D917-4C8C-928F-313BD683BF39}" type="slidenum">
              <a:rPr lang="en-US" smtClean="0"/>
              <a:t>16</a:t>
            </a:fld>
            <a:endParaRPr lang="en-US"/>
          </a:p>
        </p:txBody>
      </p:sp>
      <p:pic>
        <p:nvPicPr>
          <p:cNvPr id="8" name="Picture 7">
            <a:extLst>
              <a:ext uri="{FF2B5EF4-FFF2-40B4-BE49-F238E27FC236}">
                <a16:creationId xmlns:a16="http://schemas.microsoft.com/office/drawing/2014/main" id="{1F922391-B694-8289-1544-7F0617934532}"/>
              </a:ext>
            </a:extLst>
          </p:cNvPr>
          <p:cNvPicPr>
            <a:picLocks noChangeAspect="1"/>
          </p:cNvPicPr>
          <p:nvPr/>
        </p:nvPicPr>
        <p:blipFill>
          <a:blip r:embed="rId2"/>
          <a:stretch>
            <a:fillRect/>
          </a:stretch>
        </p:blipFill>
        <p:spPr>
          <a:xfrm>
            <a:off x="7938052" y="765175"/>
            <a:ext cx="3703085" cy="4389921"/>
          </a:xfrm>
          <a:prstGeom prst="rect">
            <a:avLst/>
          </a:prstGeom>
        </p:spPr>
      </p:pic>
    </p:spTree>
    <p:extLst>
      <p:ext uri="{BB962C8B-B14F-4D97-AF65-F5344CB8AC3E}">
        <p14:creationId xmlns:p14="http://schemas.microsoft.com/office/powerpoint/2010/main" val="995276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4CEC31-DCBB-EEEA-8808-8A5A39E7C5EA}"/>
              </a:ext>
            </a:extLst>
          </p:cNvPr>
          <p:cNvSpPr>
            <a:spLocks noGrp="1"/>
          </p:cNvSpPr>
          <p:nvPr>
            <p:ph type="title"/>
          </p:nvPr>
        </p:nvSpPr>
        <p:spPr>
          <a:xfrm>
            <a:off x="550862" y="549275"/>
            <a:ext cx="11091600" cy="709682"/>
          </a:xfrm>
        </p:spPr>
        <p:txBody>
          <a:bodyPr/>
          <a:lstStyle/>
          <a:p>
            <a:r>
              <a:rPr lang="en-US" dirty="0"/>
              <a:t>Password Policy</a:t>
            </a:r>
            <a:br>
              <a:rPr lang="en-US" dirty="0"/>
            </a:br>
            <a:endParaRPr lang="en-US" dirty="0"/>
          </a:p>
        </p:txBody>
      </p:sp>
      <p:sp>
        <p:nvSpPr>
          <p:cNvPr id="6" name="Content Placeholder 5">
            <a:extLst>
              <a:ext uri="{FF2B5EF4-FFF2-40B4-BE49-F238E27FC236}">
                <a16:creationId xmlns:a16="http://schemas.microsoft.com/office/drawing/2014/main" id="{8E91A76F-D9F5-53BB-1780-355B80268A4B}"/>
              </a:ext>
            </a:extLst>
          </p:cNvPr>
          <p:cNvSpPr>
            <a:spLocks noGrp="1"/>
          </p:cNvSpPr>
          <p:nvPr>
            <p:ph idx="1"/>
          </p:nvPr>
        </p:nvSpPr>
        <p:spPr>
          <a:xfrm>
            <a:off x="550863" y="1537252"/>
            <a:ext cx="11090274" cy="4969959"/>
          </a:xfrm>
        </p:spPr>
        <p:txBody>
          <a:bodyPr/>
          <a:lstStyle/>
          <a:p>
            <a:pPr lvl="1"/>
            <a:r>
              <a:rPr lang="en-US" sz="2000" dirty="0"/>
              <a:t>Passwords must be: </a:t>
            </a:r>
          </a:p>
          <a:p>
            <a:pPr lvl="1"/>
            <a:r>
              <a:rPr lang="en-US" sz="2000" dirty="0"/>
              <a:t>Obscured during login and during transmission.</a:t>
            </a:r>
          </a:p>
          <a:p>
            <a:pPr lvl="1"/>
            <a:r>
              <a:rPr lang="en-US" sz="2000" dirty="0"/>
              <a:t>Changed after the initial login.</a:t>
            </a:r>
          </a:p>
          <a:p>
            <a:pPr lvl="1"/>
            <a:r>
              <a:rPr lang="en-US" sz="2000" dirty="0"/>
              <a:t>Forced by the system to be changed every 90 days.</a:t>
            </a:r>
          </a:p>
          <a:p>
            <a:pPr lvl="1"/>
            <a:r>
              <a:rPr lang="en-US" sz="2000" dirty="0"/>
              <a:t>Strong - shall include three of the four characteristics:</a:t>
            </a:r>
          </a:p>
          <a:p>
            <a:pPr lvl="2"/>
            <a:r>
              <a:rPr lang="en-US" sz="1800" dirty="0"/>
              <a:t>Numerals</a:t>
            </a:r>
          </a:p>
          <a:p>
            <a:pPr lvl="2"/>
            <a:r>
              <a:rPr lang="en-US" sz="1800" dirty="0"/>
              <a:t>Alphabetic characters </a:t>
            </a:r>
          </a:p>
          <a:p>
            <a:pPr lvl="2"/>
            <a:r>
              <a:rPr lang="en-US" sz="1800" dirty="0"/>
              <a:t>Upper and lower case letters </a:t>
            </a:r>
          </a:p>
          <a:p>
            <a:pPr lvl="2"/>
            <a:r>
              <a:rPr lang="en-US" sz="1800" dirty="0"/>
              <a:t>Special characters</a:t>
            </a:r>
          </a:p>
          <a:p>
            <a:pPr lvl="2"/>
            <a:r>
              <a:rPr lang="en-US" sz="1800" dirty="0"/>
              <a:t>Passwords shall be at least eight (8) characters in length.  </a:t>
            </a:r>
          </a:p>
          <a:p>
            <a:endParaRPr lang="en-US" dirty="0"/>
          </a:p>
        </p:txBody>
      </p:sp>
      <p:sp>
        <p:nvSpPr>
          <p:cNvPr id="2" name="Date Placeholder 1">
            <a:extLst>
              <a:ext uri="{FF2B5EF4-FFF2-40B4-BE49-F238E27FC236}">
                <a16:creationId xmlns:a16="http://schemas.microsoft.com/office/drawing/2014/main" id="{563EB65F-A832-6CFE-5BCD-888E8BA01474}"/>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2C8AD1C5-CC54-219A-421D-B998244AA4EB}"/>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FCC21FF-0980-B53B-203C-D8DC2B41DD27}"/>
              </a:ext>
            </a:extLst>
          </p:cNvPr>
          <p:cNvSpPr>
            <a:spLocks noGrp="1"/>
          </p:cNvSpPr>
          <p:nvPr>
            <p:ph type="sldNum" sz="quarter" idx="12"/>
          </p:nvPr>
        </p:nvSpPr>
        <p:spPr/>
        <p:txBody>
          <a:bodyPr/>
          <a:lstStyle/>
          <a:p>
            <a:fld id="{DBA1B0FB-D917-4C8C-928F-313BD683BF39}" type="slidenum">
              <a:rPr lang="en-US" smtClean="0"/>
              <a:t>17</a:t>
            </a:fld>
            <a:endParaRPr lang="en-US"/>
          </a:p>
        </p:txBody>
      </p:sp>
      <p:pic>
        <p:nvPicPr>
          <p:cNvPr id="8" name="Picture 7">
            <a:extLst>
              <a:ext uri="{FF2B5EF4-FFF2-40B4-BE49-F238E27FC236}">
                <a16:creationId xmlns:a16="http://schemas.microsoft.com/office/drawing/2014/main" id="{E97A3AB6-E4AD-D536-0466-77D96A8A510C}"/>
              </a:ext>
            </a:extLst>
          </p:cNvPr>
          <p:cNvPicPr>
            <a:picLocks noChangeAspect="1"/>
          </p:cNvPicPr>
          <p:nvPr/>
        </p:nvPicPr>
        <p:blipFill>
          <a:blip r:embed="rId2"/>
          <a:stretch>
            <a:fillRect/>
          </a:stretch>
        </p:blipFill>
        <p:spPr>
          <a:xfrm>
            <a:off x="8505825" y="196900"/>
            <a:ext cx="2886075" cy="2343150"/>
          </a:xfrm>
          <a:prstGeom prst="rect">
            <a:avLst/>
          </a:prstGeom>
        </p:spPr>
      </p:pic>
      <p:pic>
        <p:nvPicPr>
          <p:cNvPr id="10" name="Picture 9">
            <a:extLst>
              <a:ext uri="{FF2B5EF4-FFF2-40B4-BE49-F238E27FC236}">
                <a16:creationId xmlns:a16="http://schemas.microsoft.com/office/drawing/2014/main" id="{BCA58D8E-B5CD-F421-7E9E-2F522A625B5F}"/>
              </a:ext>
            </a:extLst>
          </p:cNvPr>
          <p:cNvPicPr>
            <a:picLocks noChangeAspect="1"/>
          </p:cNvPicPr>
          <p:nvPr/>
        </p:nvPicPr>
        <p:blipFill>
          <a:blip r:embed="rId3"/>
          <a:stretch>
            <a:fillRect/>
          </a:stretch>
        </p:blipFill>
        <p:spPr>
          <a:xfrm>
            <a:off x="8301037" y="2892425"/>
            <a:ext cx="3295650" cy="2390775"/>
          </a:xfrm>
          <a:prstGeom prst="rect">
            <a:avLst/>
          </a:prstGeom>
        </p:spPr>
      </p:pic>
    </p:spTree>
    <p:extLst>
      <p:ext uri="{BB962C8B-B14F-4D97-AF65-F5344CB8AC3E}">
        <p14:creationId xmlns:p14="http://schemas.microsoft.com/office/powerpoint/2010/main" val="538123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D67CD1-AE9F-D9F3-0492-E9BB80F18226}"/>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A32EEC79-5205-9853-963B-CD519907CAE1}"/>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2AB6224-2C27-80FE-1878-8B128602881F}"/>
              </a:ext>
            </a:extLst>
          </p:cNvPr>
          <p:cNvSpPr>
            <a:spLocks noGrp="1"/>
          </p:cNvSpPr>
          <p:nvPr>
            <p:ph type="sldNum" sz="quarter" idx="12"/>
          </p:nvPr>
        </p:nvSpPr>
        <p:spPr/>
        <p:txBody>
          <a:bodyPr/>
          <a:lstStyle/>
          <a:p>
            <a:fld id="{DBA1B0FB-D917-4C8C-928F-313BD683BF39}" type="slidenum">
              <a:rPr lang="en-US" smtClean="0"/>
              <a:t>18</a:t>
            </a:fld>
            <a:endParaRPr lang="en-US"/>
          </a:p>
        </p:txBody>
      </p:sp>
      <p:pic>
        <p:nvPicPr>
          <p:cNvPr id="6" name="Picture 5">
            <a:extLst>
              <a:ext uri="{FF2B5EF4-FFF2-40B4-BE49-F238E27FC236}">
                <a16:creationId xmlns:a16="http://schemas.microsoft.com/office/drawing/2014/main" id="{F04792D9-DFCE-117B-99AC-760961D1A4C1}"/>
              </a:ext>
            </a:extLst>
          </p:cNvPr>
          <p:cNvPicPr>
            <a:picLocks noChangeAspect="1"/>
          </p:cNvPicPr>
          <p:nvPr/>
        </p:nvPicPr>
        <p:blipFill>
          <a:blip r:embed="rId2"/>
          <a:stretch>
            <a:fillRect/>
          </a:stretch>
        </p:blipFill>
        <p:spPr>
          <a:xfrm>
            <a:off x="25746" y="17367"/>
            <a:ext cx="4702635" cy="3094041"/>
          </a:xfrm>
          <a:prstGeom prst="rect">
            <a:avLst/>
          </a:prstGeom>
        </p:spPr>
      </p:pic>
      <p:pic>
        <p:nvPicPr>
          <p:cNvPr id="8" name="Picture 7">
            <a:extLst>
              <a:ext uri="{FF2B5EF4-FFF2-40B4-BE49-F238E27FC236}">
                <a16:creationId xmlns:a16="http://schemas.microsoft.com/office/drawing/2014/main" id="{89EFCCB4-FB83-D476-D1E1-A103529C9257}"/>
              </a:ext>
            </a:extLst>
          </p:cNvPr>
          <p:cNvPicPr>
            <a:picLocks noChangeAspect="1"/>
          </p:cNvPicPr>
          <p:nvPr/>
        </p:nvPicPr>
        <p:blipFill>
          <a:blip r:embed="rId3"/>
          <a:stretch>
            <a:fillRect/>
          </a:stretch>
        </p:blipFill>
        <p:spPr>
          <a:xfrm>
            <a:off x="25746" y="3582888"/>
            <a:ext cx="4702635" cy="2293260"/>
          </a:xfrm>
          <a:prstGeom prst="rect">
            <a:avLst/>
          </a:prstGeom>
        </p:spPr>
      </p:pic>
      <p:pic>
        <p:nvPicPr>
          <p:cNvPr id="10" name="Picture 9">
            <a:extLst>
              <a:ext uri="{FF2B5EF4-FFF2-40B4-BE49-F238E27FC236}">
                <a16:creationId xmlns:a16="http://schemas.microsoft.com/office/drawing/2014/main" id="{C1B0ED55-0B64-7EE0-011F-B19A6059C97C}"/>
              </a:ext>
            </a:extLst>
          </p:cNvPr>
          <p:cNvPicPr>
            <a:picLocks noChangeAspect="1"/>
          </p:cNvPicPr>
          <p:nvPr/>
        </p:nvPicPr>
        <p:blipFill>
          <a:blip r:embed="rId4"/>
          <a:stretch>
            <a:fillRect/>
          </a:stretch>
        </p:blipFill>
        <p:spPr>
          <a:xfrm>
            <a:off x="5764281" y="196900"/>
            <a:ext cx="5619750" cy="1924050"/>
          </a:xfrm>
          <a:prstGeom prst="rect">
            <a:avLst/>
          </a:prstGeom>
        </p:spPr>
      </p:pic>
      <p:pic>
        <p:nvPicPr>
          <p:cNvPr id="12" name="Picture 11">
            <a:extLst>
              <a:ext uri="{FF2B5EF4-FFF2-40B4-BE49-F238E27FC236}">
                <a16:creationId xmlns:a16="http://schemas.microsoft.com/office/drawing/2014/main" id="{0E6B4198-545E-DB03-A507-0DAD344E63D1}"/>
              </a:ext>
            </a:extLst>
          </p:cNvPr>
          <p:cNvPicPr>
            <a:picLocks noChangeAspect="1"/>
          </p:cNvPicPr>
          <p:nvPr/>
        </p:nvPicPr>
        <p:blipFill>
          <a:blip r:embed="rId5"/>
          <a:stretch>
            <a:fillRect/>
          </a:stretch>
        </p:blipFill>
        <p:spPr>
          <a:xfrm>
            <a:off x="5658679" y="2611506"/>
            <a:ext cx="5619750" cy="3094040"/>
          </a:xfrm>
          <a:prstGeom prst="rect">
            <a:avLst/>
          </a:prstGeom>
        </p:spPr>
      </p:pic>
    </p:spTree>
    <p:extLst>
      <p:ext uri="{BB962C8B-B14F-4D97-AF65-F5344CB8AC3E}">
        <p14:creationId xmlns:p14="http://schemas.microsoft.com/office/powerpoint/2010/main" val="311981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37FF0-46E5-8FCD-FB52-649AC2DD1E59}"/>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E5BD6B10-85BC-393A-4277-1847CC8DFE98}"/>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045D055-3D3C-BA6D-834A-2B392097B90E}"/>
              </a:ext>
            </a:extLst>
          </p:cNvPr>
          <p:cNvSpPr>
            <a:spLocks noGrp="1"/>
          </p:cNvSpPr>
          <p:nvPr>
            <p:ph type="sldNum" sz="quarter" idx="12"/>
          </p:nvPr>
        </p:nvSpPr>
        <p:spPr/>
        <p:txBody>
          <a:bodyPr/>
          <a:lstStyle/>
          <a:p>
            <a:fld id="{DBA1B0FB-D917-4C8C-928F-313BD683BF39}" type="slidenum">
              <a:rPr lang="en-US" smtClean="0"/>
              <a:t>19</a:t>
            </a:fld>
            <a:endParaRPr lang="en-US"/>
          </a:p>
        </p:txBody>
      </p:sp>
      <p:pic>
        <p:nvPicPr>
          <p:cNvPr id="6" name="Picture 5">
            <a:extLst>
              <a:ext uri="{FF2B5EF4-FFF2-40B4-BE49-F238E27FC236}">
                <a16:creationId xmlns:a16="http://schemas.microsoft.com/office/drawing/2014/main" id="{AD3340E0-ABD0-515C-83C8-690FF302A1F9}"/>
              </a:ext>
            </a:extLst>
          </p:cNvPr>
          <p:cNvPicPr>
            <a:picLocks noChangeAspect="1"/>
          </p:cNvPicPr>
          <p:nvPr/>
        </p:nvPicPr>
        <p:blipFill>
          <a:blip r:embed="rId2"/>
          <a:stretch>
            <a:fillRect/>
          </a:stretch>
        </p:blipFill>
        <p:spPr>
          <a:xfrm>
            <a:off x="172280" y="408334"/>
            <a:ext cx="5539408" cy="5802793"/>
          </a:xfrm>
          <a:prstGeom prst="rect">
            <a:avLst/>
          </a:prstGeom>
        </p:spPr>
      </p:pic>
      <p:pic>
        <p:nvPicPr>
          <p:cNvPr id="5" name="Picture 4">
            <a:extLst>
              <a:ext uri="{FF2B5EF4-FFF2-40B4-BE49-F238E27FC236}">
                <a16:creationId xmlns:a16="http://schemas.microsoft.com/office/drawing/2014/main" id="{48CF5612-8150-93DB-A811-A307F293AE61}"/>
              </a:ext>
            </a:extLst>
          </p:cNvPr>
          <p:cNvPicPr>
            <a:picLocks noChangeAspect="1"/>
          </p:cNvPicPr>
          <p:nvPr/>
        </p:nvPicPr>
        <p:blipFill>
          <a:blip r:embed="rId3"/>
          <a:stretch>
            <a:fillRect/>
          </a:stretch>
        </p:blipFill>
        <p:spPr>
          <a:xfrm>
            <a:off x="5812790" y="408334"/>
            <a:ext cx="6379210" cy="5802793"/>
          </a:xfrm>
          <a:prstGeom prst="rect">
            <a:avLst/>
          </a:prstGeom>
        </p:spPr>
      </p:pic>
    </p:spTree>
    <p:extLst>
      <p:ext uri="{BB962C8B-B14F-4D97-AF65-F5344CB8AC3E}">
        <p14:creationId xmlns:p14="http://schemas.microsoft.com/office/powerpoint/2010/main" val="139458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842202"/>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637082"/>
            <a:ext cx="3565525" cy="4455744"/>
          </a:xfrm>
        </p:spPr>
        <p:txBody>
          <a:bodyPr/>
          <a:lstStyle/>
          <a:p>
            <a:r>
              <a:rPr lang="en-US" sz="1800" dirty="0"/>
              <a:t>Why Cyber/Information important</a:t>
            </a:r>
            <a:endParaRPr lang="en-IN" sz="1800" dirty="0"/>
          </a:p>
          <a:p>
            <a:r>
              <a:rPr lang="en-IN" dirty="0"/>
              <a:t>Introduction of cyber security</a:t>
            </a:r>
            <a:endParaRPr lang="en-US" dirty="0"/>
          </a:p>
          <a:p>
            <a:r>
              <a:rPr lang="en-IN" dirty="0"/>
              <a:t>Types of Cyber crime</a:t>
            </a:r>
            <a:endParaRPr lang="en-US" dirty="0"/>
          </a:p>
          <a:p>
            <a:r>
              <a:rPr lang="en-IN" dirty="0"/>
              <a:t>Safety tips to Cyber crime</a:t>
            </a:r>
            <a:endParaRPr lang="en-US" dirty="0"/>
          </a:p>
          <a:p>
            <a:r>
              <a:rPr lang="en-US" dirty="0"/>
              <a:t>Online shopping Safety tips</a:t>
            </a:r>
          </a:p>
          <a:p>
            <a:r>
              <a:rPr lang="en-US" dirty="0"/>
              <a:t>Tips for social media security</a:t>
            </a:r>
          </a:p>
          <a:p>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9BB7F99-45B7-0EA7-825D-98C22C2B60A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A1BC390-BC86-5CEE-A886-79F32ADC400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CBE102D-9A20-B951-2460-2BF574275C90}"/>
              </a:ext>
            </a:extLst>
          </p:cNvPr>
          <p:cNvSpPr>
            <a:spLocks noGrp="1"/>
          </p:cNvSpPr>
          <p:nvPr>
            <p:ph type="sldNum" sz="quarter" idx="12"/>
          </p:nvPr>
        </p:nvSpPr>
        <p:spPr/>
        <p:txBody>
          <a:bodyPr/>
          <a:lstStyle/>
          <a:p>
            <a:fld id="{DBA1B0FB-D917-4C8C-928F-313BD683BF39}" type="slidenum">
              <a:rPr lang="en-US" smtClean="0"/>
              <a:t>20</a:t>
            </a:fld>
            <a:endParaRPr lang="en-US"/>
          </a:p>
        </p:txBody>
      </p:sp>
      <p:pic>
        <p:nvPicPr>
          <p:cNvPr id="7" name="Picture 6">
            <a:extLst>
              <a:ext uri="{FF2B5EF4-FFF2-40B4-BE49-F238E27FC236}">
                <a16:creationId xmlns:a16="http://schemas.microsoft.com/office/drawing/2014/main" id="{0F747613-40FE-9EC2-0900-6C11E46D98FC}"/>
              </a:ext>
            </a:extLst>
          </p:cNvPr>
          <p:cNvPicPr>
            <a:picLocks noChangeAspect="1"/>
          </p:cNvPicPr>
          <p:nvPr/>
        </p:nvPicPr>
        <p:blipFill>
          <a:blip r:embed="rId2"/>
          <a:stretch>
            <a:fillRect/>
          </a:stretch>
        </p:blipFill>
        <p:spPr>
          <a:xfrm>
            <a:off x="1431235" y="563116"/>
            <a:ext cx="9210261" cy="5863147"/>
          </a:xfrm>
          <a:prstGeom prst="rect">
            <a:avLst/>
          </a:prstGeom>
        </p:spPr>
      </p:pic>
    </p:spTree>
    <p:extLst>
      <p:ext uri="{BB962C8B-B14F-4D97-AF65-F5344CB8AC3E}">
        <p14:creationId xmlns:p14="http://schemas.microsoft.com/office/powerpoint/2010/main" val="3865384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697507"/>
          </a:xfrm>
        </p:spPr>
        <p:txBody>
          <a:bodyPr/>
          <a:lstStyle/>
          <a:p>
            <a:r>
              <a:rPr lang="en-US" dirty="0"/>
              <a:t>Thank You</a:t>
            </a:r>
            <a:br>
              <a:rPr lang="en-US" dirty="0"/>
            </a:br>
            <a:br>
              <a:rPr lang="en-US" dirty="0"/>
            </a:br>
            <a:r>
              <a:rPr lang="en-US" sz="2800" dirty="0"/>
              <a:t>Keep Surfing and stay safe</a:t>
            </a:r>
            <a:br>
              <a:rPr lang="en-US" dirty="0"/>
            </a:br>
            <a:endParaRPr lang="en-US" dirty="0"/>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Shiv Kumar</a:t>
            </a:r>
          </a:p>
          <a:p>
            <a:r>
              <a:rPr lang="en-US" dirty="0"/>
              <a:t>shiv@amtexsystems.com</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EE4D73-4B2F-2BC5-4D66-C20D446F226C}"/>
              </a:ext>
            </a:extLst>
          </p:cNvPr>
          <p:cNvSpPr>
            <a:spLocks noGrp="1"/>
          </p:cNvSpPr>
          <p:nvPr>
            <p:ph type="ctrTitle"/>
          </p:nvPr>
        </p:nvSpPr>
        <p:spPr>
          <a:xfrm>
            <a:off x="3359149" y="238540"/>
            <a:ext cx="8281987" cy="3190460"/>
          </a:xfrm>
        </p:spPr>
        <p:txBody>
          <a:bodyPr/>
          <a:lstStyle/>
          <a:p>
            <a:r>
              <a:rPr lang="en-US" sz="2800" b="0" i="0" dirty="0">
                <a:effectLst/>
                <a:latin typeface="averta std"/>
              </a:rPr>
              <a:t>Why Cyber/Information Security important</a:t>
            </a:r>
            <a:br>
              <a:rPr lang="en-US" sz="1600" b="0" i="0" dirty="0">
                <a:effectLst/>
                <a:latin typeface="averta std"/>
              </a:rPr>
            </a:br>
            <a:br>
              <a:rPr lang="en-US" sz="1600" b="0" i="0" dirty="0">
                <a:effectLst/>
                <a:latin typeface="averta std"/>
              </a:rPr>
            </a:br>
            <a:r>
              <a:rPr lang="en-US" sz="1600" b="0" i="0" dirty="0">
                <a:effectLst/>
                <a:latin typeface="averta std"/>
              </a:rPr>
              <a:t>Cybersecurity statistics indicate that there are 2,200 cyber attacks per day, with a cyber attack happening every 39 seconds on average.</a:t>
            </a:r>
            <a:br>
              <a:rPr lang="en-US" sz="1600" b="0" i="0" dirty="0">
                <a:effectLst/>
                <a:latin typeface="averta std"/>
              </a:rPr>
            </a:br>
            <a:br>
              <a:rPr lang="en-US" sz="1600" b="0" i="0" dirty="0">
                <a:effectLst/>
                <a:latin typeface="averta std"/>
              </a:rPr>
            </a:br>
            <a:r>
              <a:rPr lang="en-US" sz="1600" b="0" i="0" dirty="0">
                <a:effectLst/>
                <a:latin typeface="averta std"/>
              </a:rPr>
              <a:t>In the US, a data breach costs an average of $9.44M, and cybercrime is predicted to cost $8 trillion by 2023.</a:t>
            </a:r>
            <a:br>
              <a:rPr lang="en-US" sz="1600" b="0" i="0" dirty="0">
                <a:effectLst/>
                <a:latin typeface="averta std"/>
              </a:rPr>
            </a:br>
            <a:br>
              <a:rPr lang="en-US" sz="1600" b="0" i="0" dirty="0">
                <a:effectLst/>
                <a:latin typeface="averta std"/>
              </a:rPr>
            </a:br>
            <a:r>
              <a:rPr lang="en-US" sz="1600" dirty="0">
                <a:latin typeface="averta std"/>
              </a:rPr>
              <a:t>Statista Market Report's revenue in the Cybersecurity market is projected to reach $162 billion in 2023. It is expected to show an annual growth rate from 2023 to 2028 of 9.63%, resulting in a market volume of $256.50 billion by 2028.</a:t>
            </a:r>
            <a:br>
              <a:rPr lang="en-US" sz="2000" dirty="0">
                <a:latin typeface="averta std"/>
              </a:rPr>
            </a:br>
            <a:endParaRPr lang="en-US" sz="2000" dirty="0">
              <a:latin typeface="averta std"/>
            </a:endParaRPr>
          </a:p>
        </p:txBody>
      </p:sp>
      <p:sp>
        <p:nvSpPr>
          <p:cNvPr id="6" name="Subtitle 5">
            <a:extLst>
              <a:ext uri="{FF2B5EF4-FFF2-40B4-BE49-F238E27FC236}">
                <a16:creationId xmlns:a16="http://schemas.microsoft.com/office/drawing/2014/main" id="{92194435-8C51-39BC-E8D1-000FE5E6887F}"/>
              </a:ext>
            </a:extLst>
          </p:cNvPr>
          <p:cNvSpPr>
            <a:spLocks noGrp="1"/>
          </p:cNvSpPr>
          <p:nvPr>
            <p:ph type="subTitle" idx="1"/>
          </p:nvPr>
        </p:nvSpPr>
        <p:spPr>
          <a:xfrm>
            <a:off x="3359149" y="3193774"/>
            <a:ext cx="8281989" cy="3564835"/>
          </a:xfrm>
        </p:spPr>
        <p:txBody>
          <a:bodyPr/>
          <a:lstStyle/>
          <a:p>
            <a:pPr algn="l"/>
            <a:r>
              <a:rPr lang="en-US" sz="1600" dirty="0">
                <a:solidFill>
                  <a:schemeClr val="tx1"/>
                </a:solidFill>
                <a:latin typeface="averta std"/>
                <a:ea typeface="+mj-ea"/>
                <a:cs typeface="+mj-cs"/>
              </a:rPr>
              <a:t>Every 39 seconds there is a hacker attack.</a:t>
            </a:r>
          </a:p>
          <a:p>
            <a:pPr algn="l"/>
            <a:r>
              <a:rPr lang="en-US" sz="1600" dirty="0">
                <a:solidFill>
                  <a:schemeClr val="tx1"/>
                </a:solidFill>
                <a:latin typeface="averta std"/>
                <a:ea typeface="+mj-ea"/>
                <a:cs typeface="+mj-cs"/>
              </a:rPr>
              <a:t>Healthcare remains the top target of ransomware attacks.</a:t>
            </a:r>
          </a:p>
          <a:p>
            <a:pPr algn="l"/>
            <a:r>
              <a:rPr lang="en-US" sz="1600" dirty="0">
                <a:solidFill>
                  <a:schemeClr val="tx1"/>
                </a:solidFill>
                <a:latin typeface="averta std"/>
                <a:ea typeface="+mj-ea"/>
                <a:cs typeface="+mj-cs"/>
              </a:rPr>
              <a:t>92% of malware was delivered via email.</a:t>
            </a:r>
          </a:p>
          <a:p>
            <a:pPr algn="l"/>
            <a:r>
              <a:rPr lang="en-US" sz="1600" dirty="0">
                <a:solidFill>
                  <a:schemeClr val="tx1"/>
                </a:solidFill>
                <a:latin typeface="averta std"/>
                <a:ea typeface="+mj-ea"/>
                <a:cs typeface="+mj-cs"/>
              </a:rPr>
              <a:t>4.1 million websites have malware at any given time.</a:t>
            </a:r>
          </a:p>
          <a:p>
            <a:pPr algn="l"/>
            <a:r>
              <a:rPr lang="en-US" sz="1600" dirty="0">
                <a:solidFill>
                  <a:schemeClr val="tx1"/>
                </a:solidFill>
                <a:latin typeface="averta std"/>
                <a:ea typeface="+mj-ea"/>
                <a:cs typeface="+mj-cs"/>
              </a:rPr>
              <a:t>49 days is the average time it took to identify a ransomware attack.</a:t>
            </a:r>
          </a:p>
          <a:p>
            <a:pPr algn="l"/>
            <a:r>
              <a:rPr lang="en-US" sz="1600" dirty="0">
                <a:solidFill>
                  <a:schemeClr val="tx1"/>
                </a:solidFill>
                <a:latin typeface="averta std"/>
                <a:ea typeface="+mj-ea"/>
                <a:cs typeface="+mj-cs"/>
              </a:rPr>
              <a:t>$29M was stolen from a fintech company by a hacker.</a:t>
            </a:r>
          </a:p>
          <a:p>
            <a:pPr algn="l"/>
            <a:r>
              <a:rPr lang="en-US" sz="1600" dirty="0">
                <a:solidFill>
                  <a:schemeClr val="tx1"/>
                </a:solidFill>
                <a:latin typeface="averta std"/>
                <a:ea typeface="+mj-ea"/>
                <a:cs typeface="+mj-cs"/>
              </a:rPr>
              <a:t>97% of all security breaches exploit WordPress plugins.</a:t>
            </a:r>
          </a:p>
          <a:p>
            <a:pPr algn="l"/>
            <a:r>
              <a:rPr lang="en-US" sz="1600" dirty="0">
                <a:solidFill>
                  <a:schemeClr val="tx1"/>
                </a:solidFill>
                <a:latin typeface="averta std"/>
                <a:ea typeface="+mj-ea"/>
                <a:cs typeface="+mj-cs"/>
              </a:rPr>
              <a:t>$3 billion worth of cryptocurrency was stolen in hacks till now.</a:t>
            </a:r>
          </a:p>
          <a:p>
            <a:endParaRPr lang="en-US" sz="1600" dirty="0"/>
          </a:p>
        </p:txBody>
      </p:sp>
    </p:spTree>
    <p:extLst>
      <p:ext uri="{BB962C8B-B14F-4D97-AF65-F5344CB8AC3E}">
        <p14:creationId xmlns:p14="http://schemas.microsoft.com/office/powerpoint/2010/main" val="94594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sz="2400" b="1" dirty="0">
                <a:latin typeface="+mn-lt"/>
              </a:rPr>
              <a:t>Introduction of Cyber Security</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3" name="Picture 2" descr="Introduction&#10;• The Internet in India is growing rapidly. There are two sides to a coin. Internet also&#10;has it’s own disadva...">
            <a:extLst>
              <a:ext uri="{FF2B5EF4-FFF2-40B4-BE49-F238E27FC236}">
                <a16:creationId xmlns:a16="http://schemas.microsoft.com/office/drawing/2014/main" id="{900948D0-C2A0-A2CC-EF7A-F372C7A95F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246" y="63338"/>
            <a:ext cx="11832457" cy="6597762"/>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88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bject 2">
            <a:extLst>
              <a:ext uri="{FF2B5EF4-FFF2-40B4-BE49-F238E27FC236}">
                <a16:creationId xmlns:a16="http://schemas.microsoft.com/office/drawing/2014/main" id="{CA95FDE6-AC82-646E-9DBF-199F5B65748F}"/>
              </a:ext>
            </a:extLst>
          </p:cNvPr>
          <p:cNvSpPr>
            <a:spLocks noChangeArrowheads="1"/>
          </p:cNvSpPr>
          <p:nvPr/>
        </p:nvSpPr>
        <p:spPr bwMode="auto">
          <a:xfrm>
            <a:off x="1" y="23814"/>
            <a:ext cx="6095999" cy="681037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pic>
        <p:nvPicPr>
          <p:cNvPr id="4" name="Picture 3">
            <a:extLst>
              <a:ext uri="{FF2B5EF4-FFF2-40B4-BE49-F238E27FC236}">
                <a16:creationId xmlns:a16="http://schemas.microsoft.com/office/drawing/2014/main" id="{570324A3-7C86-8064-CDAF-AA54E9D3AA60}"/>
              </a:ext>
            </a:extLst>
          </p:cNvPr>
          <p:cNvPicPr>
            <a:picLocks noChangeAspect="1"/>
          </p:cNvPicPr>
          <p:nvPr/>
        </p:nvPicPr>
        <p:blipFill>
          <a:blip r:embed="rId3"/>
          <a:stretch>
            <a:fillRect/>
          </a:stretch>
        </p:blipFill>
        <p:spPr>
          <a:xfrm>
            <a:off x="6096000" y="23814"/>
            <a:ext cx="6096000" cy="3409950"/>
          </a:xfrm>
          <a:prstGeom prst="rect">
            <a:avLst/>
          </a:prstGeom>
        </p:spPr>
      </p:pic>
      <p:pic>
        <p:nvPicPr>
          <p:cNvPr id="6" name="Picture 5">
            <a:extLst>
              <a:ext uri="{FF2B5EF4-FFF2-40B4-BE49-F238E27FC236}">
                <a16:creationId xmlns:a16="http://schemas.microsoft.com/office/drawing/2014/main" id="{E28E4C75-9042-0BEA-7227-EE87B0757AF8}"/>
              </a:ext>
            </a:extLst>
          </p:cNvPr>
          <p:cNvPicPr>
            <a:picLocks noChangeAspect="1"/>
          </p:cNvPicPr>
          <p:nvPr/>
        </p:nvPicPr>
        <p:blipFill>
          <a:blip r:embed="rId4"/>
          <a:stretch>
            <a:fillRect/>
          </a:stretch>
        </p:blipFill>
        <p:spPr>
          <a:xfrm>
            <a:off x="6096000" y="3429000"/>
            <a:ext cx="6095999" cy="34051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3" name="Picture 2" descr="Hacking&#10;• Hacking in simple terms means an&#10;illegal intrusion into a computer system&#10;and/or network.&#10;• It is also known as ...">
            <a:extLst>
              <a:ext uri="{FF2B5EF4-FFF2-40B4-BE49-F238E27FC236}">
                <a16:creationId xmlns:a16="http://schemas.microsoft.com/office/drawing/2014/main" id="{8EFD11F3-8D83-7E62-5454-5083F0536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55" y="196900"/>
            <a:ext cx="5937961" cy="6111825"/>
          </a:xfrm>
          <a:prstGeom prst="rect">
            <a:avLst/>
          </a:prstGeom>
          <a:ln w="228600" cap="sq" cmpd="thickThin">
            <a:solidFill>
              <a:srgbClr val="000000"/>
            </a:solidFill>
            <a:prstDash val="solid"/>
            <a:miter lim="800000"/>
          </a:ln>
          <a:effectLst>
            <a:innerShdw blurRad="76200">
              <a:srgbClr val="000000"/>
            </a:innerShdw>
          </a:effectLst>
        </p:spPr>
      </p:pic>
      <p:pic>
        <p:nvPicPr>
          <p:cNvPr id="4" name="Picture 2" descr="Phishing&#10;• Phishing is a fraudulent attempt, usually made through email, to steal your&#10;personal information.&#10;• Phishing is...">
            <a:extLst>
              <a:ext uri="{FF2B5EF4-FFF2-40B4-BE49-F238E27FC236}">
                <a16:creationId xmlns:a16="http://schemas.microsoft.com/office/drawing/2014/main" id="{2740ED48-74D7-DF2C-040E-C698E5F8C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6900"/>
            <a:ext cx="6003234" cy="611182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a:xfrm>
            <a:off x="2743200" y="274638"/>
            <a:ext cx="7467600" cy="1143000"/>
          </a:xfrm>
        </p:spPr>
        <p:txBody>
          <a:bodyPr>
            <a:normAutofit/>
          </a:bodyPr>
          <a:lstStyle/>
          <a:p>
            <a:r>
              <a:rPr lang="en-US" sz="2800" dirty="0">
                <a:latin typeface="Century Gothic"/>
                <a:cs typeface="Century Gothic"/>
              </a:rPr>
              <a:t>Phishing: Counterfeit Email</a:t>
            </a:r>
          </a:p>
        </p:txBody>
      </p:sp>
      <p:sp>
        <p:nvSpPr>
          <p:cNvPr id="4" name="Slide Number Placeholder 3"/>
          <p:cNvSpPr>
            <a:spLocks noGrp="1"/>
          </p:cNvSpPr>
          <p:nvPr>
            <p:ph type="sldNum" sz="quarter" idx="12"/>
            <p:custDataLst>
              <p:tags r:id="rId3"/>
            </p:custDataLst>
          </p:nvPr>
        </p:nvSpPr>
        <p:spPr>
          <a:xfrm>
            <a:off x="9296400" y="6019801"/>
            <a:ext cx="914400" cy="365125"/>
          </a:xfrm>
        </p:spPr>
        <p:txBody>
          <a:bodyPr/>
          <a:lstStyle/>
          <a:p>
            <a:fld id="{CA648927-2277-486D-ABD8-0E6B2E3290A6}" type="slidenum">
              <a:rPr lang="en-US" smtClean="0">
                <a:latin typeface="Calibri" pitchFamily="34" charset="0"/>
              </a:rPr>
              <a:pPr/>
              <a:t>7</a:t>
            </a:fld>
            <a:endParaRPr lang="en-US" dirty="0">
              <a:latin typeface="Calibri" pitchFamily="34" charset="0"/>
            </a:endParaRPr>
          </a:p>
        </p:txBody>
      </p:sp>
      <p:sp>
        <p:nvSpPr>
          <p:cNvPr id="11" name="Title 1"/>
          <p:cNvSpPr txBox="1">
            <a:spLocks/>
          </p:cNvSpPr>
          <p:nvPr>
            <p:custDataLst>
              <p:tags r:id="rId4"/>
            </p:custDataLst>
          </p:nvPr>
        </p:nvSpPr>
        <p:spPr>
          <a:xfrm>
            <a:off x="1981200" y="274638"/>
            <a:ext cx="7467600" cy="1143000"/>
          </a:xfrm>
          <a:prstGeom prst="rect">
            <a:avLst/>
          </a:prstGeom>
          <a:ln>
            <a:miter lim="800000"/>
            <a:headEnd/>
            <a:tailEnd/>
          </a:ln>
        </p:spPr>
        <p:txBody>
          <a:bodyPr vert="horz" lIns="91440" tIns="45720" rIns="91440" bIns="45720" rtlCol="0" anchor="ct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defTabSz="914400" rtl="0" eaLnBrk="1" latinLnBrk="0" hangingPunct="1">
              <a:spcBef>
                <a:spcPct val="0"/>
              </a:spcBef>
              <a:buNone/>
              <a:defRPr sz="3600" kern="1200">
                <a:solidFill>
                  <a:schemeClr val="tx1"/>
                </a:solidFill>
                <a:latin typeface="Century Gothic"/>
                <a:ea typeface="+mj-ea"/>
                <a:cs typeface="+mj-cs"/>
              </a:defRPr>
            </a:lvl1pPr>
          </a:lstStyle>
          <a:p>
            <a:pPr>
              <a:defRPr/>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2" name="Content Placeholder 2"/>
          <p:cNvSpPr>
            <a:spLocks noGrp="1"/>
          </p:cNvSpPr>
          <p:nvPr>
            <p:ph idx="1"/>
            <p:custDataLst>
              <p:tags r:id="rId5"/>
            </p:custDataLst>
          </p:nvPr>
        </p:nvSpPr>
        <p:spPr>
          <a:xfrm>
            <a:off x="323850" y="558247"/>
            <a:ext cx="5931176" cy="5640457"/>
          </a:xfrm>
        </p:spPr>
        <p:txBody>
          <a:bodyPr>
            <a:normAutofit/>
          </a:bodyPr>
          <a:lstStyle/>
          <a:p>
            <a:pPr>
              <a:lnSpc>
                <a:spcPct val="90000"/>
              </a:lnSpc>
            </a:pPr>
            <a:r>
              <a:rPr lang="en-US" sz="1800" dirty="0">
                <a:solidFill>
                  <a:srgbClr val="FFFFFF"/>
                </a:solidFill>
                <a:latin typeface="Times New Roman" panose="02020603050405020304" pitchFamily="18" charset="0"/>
                <a:cs typeface="Times New Roman" panose="02020603050405020304" pitchFamily="18" charset="0"/>
              </a:rPr>
              <a:t>Phishing: </a:t>
            </a:r>
            <a:r>
              <a:rPr lang="en-US" sz="1800" dirty="0">
                <a:latin typeface="Times New Roman" panose="02020603050405020304" pitchFamily="18" charset="0"/>
                <a:cs typeface="Times New Roman" panose="02020603050405020304" pitchFamily="18" charset="0"/>
              </a:rPr>
              <a:t>A seemingly trustworthy entity asks for sensitive information such as SSN, credit card numbers, login IDs or passwords via e-mail.</a:t>
            </a:r>
          </a:p>
          <a:p>
            <a:pPr eaLnBrk="1" hangingPunct="1">
              <a:lnSpc>
                <a:spcPct val="90000"/>
              </a:lnSpc>
            </a:pPr>
            <a:endParaRPr lang="en-US" sz="1800" dirty="0">
              <a:latin typeface="Times New Roman" panose="02020603050405020304" pitchFamily="18" charset="0"/>
              <a:cs typeface="Times New Roman" panose="02020603050405020304" pitchFamily="18" charset="0"/>
            </a:endParaRPr>
          </a:p>
          <a:p>
            <a:pPr eaLnBrk="1" hangingPunct="1">
              <a:lnSpc>
                <a:spcPct val="90000"/>
              </a:lnSpc>
            </a:pPr>
            <a:endParaRPr lang="en-US" sz="1800" dirty="0">
              <a:latin typeface="Times New Roman" panose="02020603050405020304" pitchFamily="18" charset="0"/>
              <a:cs typeface="Times New Roman" panose="02020603050405020304" pitchFamily="18" charset="0"/>
            </a:endParaRPr>
          </a:p>
          <a:p>
            <a:pPr eaLnBrk="1" hangingPunct="1">
              <a:lnSpc>
                <a:spcPct val="90000"/>
              </a:lnSpc>
            </a:pPr>
            <a:endParaRPr lang="en-US" sz="1800" dirty="0">
              <a:latin typeface="Times New Roman" panose="02020603050405020304" pitchFamily="18" charset="0"/>
              <a:cs typeface="Times New Roman" panose="02020603050405020304" pitchFamily="18" charset="0"/>
            </a:endParaRPr>
          </a:p>
          <a:p>
            <a:pPr eaLnBrk="1" hangingPunct="1">
              <a:lnSpc>
                <a:spcPct val="90000"/>
              </a:lnSpc>
            </a:pPr>
            <a:r>
              <a:rPr lang="en-US" sz="1800" dirty="0">
                <a:latin typeface="Times New Roman" panose="02020603050405020304" pitchFamily="18" charset="0"/>
                <a:cs typeface="Times New Roman" panose="02020603050405020304" pitchFamily="18" charset="0"/>
              </a:rPr>
              <a:t>Simple Brute Force Attacks. A simple brute force attack occurs when a hacker attempts to guess a user's login credentials manually without using any software. This is typically through standard password combinations or personal identification </a:t>
            </a:r>
            <a:r>
              <a:rPr lang="en-US" b="0" i="0" dirty="0">
                <a:solidFill>
                  <a:srgbClr val="202124"/>
                </a:solidFill>
                <a:effectLst/>
                <a:latin typeface="Google Sans"/>
              </a:rPr>
              <a:t>number (PIN) codes.</a:t>
            </a:r>
            <a:endParaRPr lang="en-US" b="0" dirty="0">
              <a:solidFill>
                <a:srgbClr val="FFFFFF"/>
              </a:solidFill>
              <a:latin typeface="Arial" charset="0"/>
            </a:endParaRPr>
          </a:p>
          <a:p>
            <a:pPr eaLnBrk="1" hangingPunct="1">
              <a:lnSpc>
                <a:spcPct val="90000"/>
              </a:lnSpc>
            </a:pPr>
            <a:endParaRPr lang="en-US" sz="2800" dirty="0">
              <a:latin typeface="Arial" charset="0"/>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35078" y="274638"/>
            <a:ext cx="4227443" cy="33167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pic>
        <p:nvPicPr>
          <p:cNvPr id="3" name="Picture 2">
            <a:extLst>
              <a:ext uri="{FF2B5EF4-FFF2-40B4-BE49-F238E27FC236}">
                <a16:creationId xmlns:a16="http://schemas.microsoft.com/office/drawing/2014/main" id="{5933DB6C-3AFF-F8D7-704E-3AA4CC2B8141}"/>
              </a:ext>
            </a:extLst>
          </p:cNvPr>
          <p:cNvPicPr>
            <a:picLocks noChangeAspect="1"/>
          </p:cNvPicPr>
          <p:nvPr/>
        </p:nvPicPr>
        <p:blipFill>
          <a:blip r:embed="rId9"/>
          <a:stretch>
            <a:fillRect/>
          </a:stretch>
        </p:blipFill>
        <p:spPr>
          <a:xfrm>
            <a:off x="6255026" y="3846100"/>
            <a:ext cx="5731580" cy="2453653"/>
          </a:xfrm>
          <a:prstGeom prst="rect">
            <a:avLst/>
          </a:prstGeom>
        </p:spPr>
      </p:pic>
    </p:spTree>
    <p:custDataLst>
      <p:tags r:id="rId1"/>
    </p:custDataLst>
    <p:extLst>
      <p:ext uri="{BB962C8B-B14F-4D97-AF65-F5344CB8AC3E}">
        <p14:creationId xmlns:p14="http://schemas.microsoft.com/office/powerpoint/2010/main" val="272655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alware&#10;• It’s malicious software ( such as Virus ,Worms &amp; Trojan ) , which specifically&#10;designed to disrupt or damage com...">
            <a:extLst>
              <a:ext uri="{FF2B5EF4-FFF2-40B4-BE49-F238E27FC236}">
                <a16:creationId xmlns:a16="http://schemas.microsoft.com/office/drawing/2014/main" id="{6647B816-8B5E-4FE8-9E80-27026B48F4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530" y="349286"/>
            <a:ext cx="8136835" cy="6159427"/>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48DCC11-FA15-3E8C-83C8-44BC3DF98B64}"/>
              </a:ext>
            </a:extLst>
          </p:cNvPr>
          <p:cNvPicPr>
            <a:picLocks noChangeAspect="1"/>
          </p:cNvPicPr>
          <p:nvPr/>
        </p:nvPicPr>
        <p:blipFill>
          <a:blip r:embed="rId3"/>
          <a:stretch>
            <a:fillRect/>
          </a:stretch>
        </p:blipFill>
        <p:spPr>
          <a:xfrm>
            <a:off x="6791325" y="349286"/>
            <a:ext cx="5400675" cy="1628775"/>
          </a:xfrm>
          <a:prstGeom prst="rect">
            <a:avLst/>
          </a:prstGeom>
        </p:spPr>
      </p:pic>
      <p:pic>
        <p:nvPicPr>
          <p:cNvPr id="6" name="Picture 5">
            <a:extLst>
              <a:ext uri="{FF2B5EF4-FFF2-40B4-BE49-F238E27FC236}">
                <a16:creationId xmlns:a16="http://schemas.microsoft.com/office/drawing/2014/main" id="{16BE35CC-59EC-CF3E-BFDD-CA86228460B8}"/>
              </a:ext>
            </a:extLst>
          </p:cNvPr>
          <p:cNvPicPr>
            <a:picLocks noChangeAspect="1"/>
          </p:cNvPicPr>
          <p:nvPr/>
        </p:nvPicPr>
        <p:blipFill>
          <a:blip r:embed="rId4"/>
          <a:stretch>
            <a:fillRect/>
          </a:stretch>
        </p:blipFill>
        <p:spPr>
          <a:xfrm>
            <a:off x="6791325" y="2993988"/>
            <a:ext cx="5400675" cy="3514725"/>
          </a:xfrm>
          <a:prstGeom prst="rect">
            <a:avLst/>
          </a:prstGeom>
        </p:spPr>
      </p:pic>
    </p:spTree>
    <p:extLst>
      <p:ext uri="{BB962C8B-B14F-4D97-AF65-F5344CB8AC3E}">
        <p14:creationId xmlns:p14="http://schemas.microsoft.com/office/powerpoint/2010/main" val="1165653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 Worms unlike viruses do not need the host to attach themselves. They merely&#10;make functional copies of themselves and do ...">
            <a:extLst>
              <a:ext uri="{FF2B5EF4-FFF2-40B4-BE49-F238E27FC236}">
                <a16:creationId xmlns:a16="http://schemas.microsoft.com/office/drawing/2014/main" id="{D063E685-6167-4C27-8432-A2E4248FAC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0087" y="297089"/>
            <a:ext cx="10941487" cy="615672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3622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ML_SHAPEINFO" val="&lt;SlideThumbPath val=&quot;Slide10.PNG&quot;/&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 name="HTML_SHAPEINFO" val="&lt;ThreeDShapeInfo&gt;&lt;uuid val=&quot;{5703A52A-F537-425C-BBCF-96179911ACD5}&quot;/&gt;&lt;isInvalidForFieldText val=&quot;0&quot;/&gt;&lt;Image&gt;&lt;filename val=&quot;C:\Users\geoffrey.dyer\AppData\Local\Temp\CP106481329151140Session\CPTrustFolder106481329151156\PPTImport106481329945187\data\asimages\{5703A52A-F537-425C-BBCF-96179911ACD5}_10.png&quot;/&gt;&lt;left val=&quot;127&quot;/&gt;&lt;top val=&quot;28&quot;/&gt;&lt;width val=&quot;785&quot;/&gt;&lt;height val=&quot;121&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EBEA4D4A-E5EF-4E34-B20B-226035715D4D}&quot;/&gt;&lt;isInvalidForFieldText val=&quot;0&quot;/&gt;&lt;Image&gt;&lt;filename val=&quot;C:\Users\geoffrey.dyer\AppData\Local\Temp\CP106481329151140Session\CPTrustFolder106481329151156\PPTImport106481329945187\data\asimages\{EBEA4D4A-E5EF-4E34-B20B-226035715D4D}_10.png&quot;/&gt;&lt;left val=&quot;815&quot;/&gt;&lt;top val=&quot;628&quot;/&gt;&lt;width val=&quot;102&quot;/&gt;&lt;height val=&quot;52&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22&quot;/&gt;&lt;lineCharCount val=&quot;28&quot;/&gt;&lt;lineCharCount val=&quot;27&quot;/&gt;&lt;lineCharCount val=&quot;20&quot;/&gt;&lt;lineCharCount val=&quot;22&quot;/&gt;&lt;lineCharCount val=&quot;22&quot;/&gt;&lt;lineCharCount val=&quot;1&quot;/&gt;&lt;/TableIndex&gt;&lt;/ShapeTextInfo&gt;"/>
  <p:tag name="HTML_SHAPEINFO" val="&lt;ThreeDShapeInfo&gt;&lt;uuid val=&quot;{C01CFA38-440A-477B-B5D6-EE2B090A5665}&quot;/&gt;&lt;isInvalidForFieldText val=&quot;0&quot;/&gt;&lt;Image&gt;&lt;filename val=&quot;C:\Users\geoffrey.dyer\AppData\Local\Temp\CP106481329151140Session\CPTrustFolder106481329151156\PPTImport106481329945187\data\asimages\{C01CFA38-440A-477B-B5D6-EE2B090A5665}_10.png&quot;/&gt;&lt;left val=&quot;64&quot;/&gt;&lt;top val=&quot;215&quot;/&gt;&lt;width val=&quot;373&quot;/&gt;&lt;height val=&quot;281&quot;/&gt;&lt;hasText val=&quot;1&quot;/&gt;&lt;/Image&gt;&lt;/ThreeDShapeInfo&gt;"/>
</p:tagLst>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{75C1DA97-8894-4B4E-B8B4-0289E232E503}tf33713516_win32</Template>
  <TotalTime>1864</TotalTime>
  <Words>995</Words>
  <Application>Microsoft Office PowerPoint</Application>
  <PresentationFormat>Widescreen</PresentationFormat>
  <Paragraphs>142</Paragraphs>
  <Slides>21</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Arial Black</vt:lpstr>
      <vt:lpstr>averta std</vt:lpstr>
      <vt:lpstr>Calibri</vt:lpstr>
      <vt:lpstr>Century Gothic</vt:lpstr>
      <vt:lpstr>Gill Sans MT</vt:lpstr>
      <vt:lpstr>Google Sans</vt:lpstr>
      <vt:lpstr>Merriweather</vt:lpstr>
      <vt:lpstr>Times</vt:lpstr>
      <vt:lpstr>Times New Roman</vt:lpstr>
      <vt:lpstr>Walbaum Display</vt:lpstr>
      <vt:lpstr>3DFloatVTI</vt:lpstr>
      <vt:lpstr>Information /Cyber Security Awareness</vt:lpstr>
      <vt:lpstr>Agenda</vt:lpstr>
      <vt:lpstr>Why Cyber/Information Security important  Cybersecurity statistics indicate that there are 2,200 cyber attacks per day, with a cyber attack happening every 39 seconds on average.  In the US, a data breach costs an average of $9.44M, and cybercrime is predicted to cost $8 trillion by 2023.  Statista Market Report's revenue in the Cybersecurity market is projected to reach $162 billion in 2023. It is expected to show an annual growth rate from 2023 to 2028 of 9.63%, resulting in a market volume of $256.50 billion by 2028. </vt:lpstr>
      <vt:lpstr>Introduction of Cyber Security</vt:lpstr>
      <vt:lpstr>PowerPoint Presentation</vt:lpstr>
      <vt:lpstr>Table</vt:lpstr>
      <vt:lpstr>Phishing: Counterfeit Email</vt:lpstr>
      <vt:lpstr>PowerPoint Presentation</vt:lpstr>
      <vt:lpstr>PowerPoint Presentation</vt:lpstr>
      <vt:lpstr>PowerPoint Presentation</vt:lpstr>
      <vt:lpstr>PowerPoint Presentation</vt:lpstr>
      <vt:lpstr>PowerPoint Presentation</vt:lpstr>
      <vt:lpstr>Social Engineering</vt:lpstr>
      <vt:lpstr>Content </vt:lpstr>
      <vt:lpstr>PowerPoint Presentation</vt:lpstr>
      <vt:lpstr>MITIGATING THE EMERGING THREATS </vt:lpstr>
      <vt:lpstr>Password Policy </vt:lpstr>
      <vt:lpstr>PowerPoint Presentation</vt:lpstr>
      <vt:lpstr>PowerPoint Presentation</vt:lpstr>
      <vt:lpstr>PowerPoint Presentation</vt:lpstr>
      <vt:lpstr>Thank You  Keep Surfing and stay safe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Shiv Kumar Ravi</dc:creator>
  <cp:lastModifiedBy>Shiv Kumar Ravi</cp:lastModifiedBy>
  <cp:revision>91</cp:revision>
  <dcterms:created xsi:type="dcterms:W3CDTF">2023-06-11T08:41:48Z</dcterms:created>
  <dcterms:modified xsi:type="dcterms:W3CDTF">2023-06-14T12:24:37Z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