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fbeb2fc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fbeb2fc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f9a5de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f9a5de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acc494e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acc494e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aa88bd2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aa88bd2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aa88bd26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aa88bd26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aa88bd26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aa88bd26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fb7d1f38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fb7d1f3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sciencedirect.com/" TargetMode="External"/><Relationship Id="rId4" Type="http://schemas.openxmlformats.org/officeDocument/2006/relationships/hyperlink" Target="https://www.sciencedirect.com/science/article/abs/pii/S2352492820328828"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zenodo.org/records/5155150" TargetMode="External"/><Relationship Id="rId5" Type="http://schemas.openxmlformats.org/officeDocument/2006/relationships/hyperlink" Target="https://www.sciencedirect.com/science/article/pii/S2352340918312885?ref=pdf_download&amp;fr=RR-2&amp;rr=85faf851885a7f6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sciencedirect.com/science/article/pii/S2352492820328828" TargetMode="External"/><Relationship Id="rId4" Type="http://schemas.openxmlformats.org/officeDocument/2006/relationships/hyperlink" Target="https://www.sciencedirect.com/science/article/pii/S2352492823003859" TargetMode="External"/><Relationship Id="rId5" Type="http://schemas.openxmlformats.org/officeDocument/2006/relationships/hyperlink" Target="https://www.sciencedirect.com/science/article/pii/S026412751631437X" TargetMode="External"/><Relationship Id="rId6" Type="http://schemas.openxmlformats.org/officeDocument/2006/relationships/hyperlink" Target="https://www.mdpi.com/2076-3417/12/16/8021" TargetMode="External"/><Relationship Id="rId7" Type="http://schemas.openxmlformats.org/officeDocument/2006/relationships/hyperlink" Target="https://www.nature.com/articles/s41524-023-01010-x" TargetMode="External"/><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11" Type="http://schemas.openxmlformats.org/officeDocument/2006/relationships/hyperlink" Target="https://www.nature.com/articles/s41597-020-00768-9" TargetMode="External"/><Relationship Id="rId10" Type="http://schemas.openxmlformats.org/officeDocument/2006/relationships/hyperlink" Target="https://zenodo.org/records/5155150" TargetMode="External"/><Relationship Id="rId9" Type="http://schemas.openxmlformats.org/officeDocument/2006/relationships/hyperlink" Target="https://www.sciencedirect.com/science/article/pii/S2352340918312885?pes=vor" TargetMode="External"/><Relationship Id="rId5" Type="http://schemas.openxmlformats.org/officeDocument/2006/relationships/hyperlink" Target="https://www.sciencedirect.com/science/article/pii/S2352492823003859" TargetMode="External"/><Relationship Id="rId6" Type="http://schemas.openxmlformats.org/officeDocument/2006/relationships/hyperlink" Target="https://www.sciencedirect.com/science/article/pii/S026412751631437X" TargetMode="External"/><Relationship Id="rId7" Type="http://schemas.openxmlformats.org/officeDocument/2006/relationships/hyperlink" Target="https://www.mdpi.com/2076-3417/12/16/8021" TargetMode="External"/><Relationship Id="rId8" Type="http://schemas.openxmlformats.org/officeDocument/2006/relationships/hyperlink" Target="https://www.nature.com/articles/s41524-023-01010-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8.jp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687075"/>
            <a:ext cx="4320000" cy="168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000">
                <a:latin typeface="Georgia"/>
                <a:ea typeface="Georgia"/>
                <a:cs typeface="Georgia"/>
                <a:sym typeface="Georgia"/>
              </a:rPr>
              <a:t>Property Prediction of HEAs using ML</a:t>
            </a:r>
            <a:endParaRPr b="1" sz="4000">
              <a:latin typeface="Georgia"/>
              <a:ea typeface="Georgia"/>
              <a:cs typeface="Georgia"/>
              <a:sym typeface="Georgia"/>
            </a:endParaRPr>
          </a:p>
        </p:txBody>
      </p:sp>
      <p:sp>
        <p:nvSpPr>
          <p:cNvPr id="55" name="Google Shape;55;p13"/>
          <p:cNvSpPr txBox="1"/>
          <p:nvPr>
            <p:ph idx="1" type="subTitle"/>
          </p:nvPr>
        </p:nvSpPr>
        <p:spPr>
          <a:xfrm>
            <a:off x="311700" y="2834125"/>
            <a:ext cx="8520600" cy="2149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highlight>
                  <a:schemeClr val="lt1"/>
                </a:highlight>
              </a:rPr>
              <a:t>Project Proposal for Course ME793 - 2024</a:t>
            </a:r>
            <a:endParaRPr sz="1600">
              <a:solidFill>
                <a:schemeClr val="dk1"/>
              </a:solidFill>
              <a:highlight>
                <a:schemeClr val="lt1"/>
              </a:highlight>
            </a:endParaRPr>
          </a:p>
          <a:p>
            <a:pPr indent="0" lvl="0" marL="0" rtl="0" algn="ctr">
              <a:spcBef>
                <a:spcPts val="0"/>
              </a:spcBef>
              <a:spcAft>
                <a:spcPts val="0"/>
              </a:spcAft>
              <a:buNone/>
            </a:pPr>
            <a:r>
              <a:rPr lang="en" sz="1300">
                <a:solidFill>
                  <a:schemeClr val="dk1"/>
                </a:solidFill>
                <a:highlight>
                  <a:schemeClr val="lt1"/>
                </a:highlight>
              </a:rPr>
              <a:t>Stage 1</a:t>
            </a:r>
            <a:endParaRPr sz="1300">
              <a:solidFill>
                <a:schemeClr val="dk1"/>
              </a:solidFill>
              <a:highlight>
                <a:schemeClr val="lt1"/>
              </a:highlight>
            </a:endParaRPr>
          </a:p>
          <a:p>
            <a:pPr indent="0" lvl="0" marL="0" rtl="0" algn="ctr">
              <a:spcBef>
                <a:spcPts val="0"/>
              </a:spcBef>
              <a:spcAft>
                <a:spcPts val="0"/>
              </a:spcAft>
              <a:buNone/>
            </a:pPr>
            <a:r>
              <a:t/>
            </a:r>
            <a:endParaRPr sz="1600">
              <a:solidFill>
                <a:schemeClr val="dk1"/>
              </a:solidFill>
              <a:highlight>
                <a:schemeClr val="lt1"/>
              </a:highlight>
            </a:endParaRPr>
          </a:p>
          <a:p>
            <a:pPr indent="0" lvl="0" marL="0" rtl="0" algn="ctr">
              <a:spcBef>
                <a:spcPts val="0"/>
              </a:spcBef>
              <a:spcAft>
                <a:spcPts val="0"/>
              </a:spcAft>
              <a:buNone/>
            </a:pPr>
            <a:r>
              <a:rPr lang="en" sz="1600">
                <a:solidFill>
                  <a:schemeClr val="dk1"/>
                </a:solidFill>
                <a:highlight>
                  <a:schemeClr val="lt1"/>
                </a:highlight>
              </a:rPr>
              <a:t>Team ID: 36</a:t>
            </a:r>
            <a:endParaRPr sz="1600">
              <a:solidFill>
                <a:schemeClr val="dk1"/>
              </a:solidFill>
              <a:highlight>
                <a:schemeClr val="lt1"/>
              </a:highlight>
            </a:endParaRPr>
          </a:p>
          <a:p>
            <a:pPr indent="0" lvl="0" marL="0" rtl="0" algn="ctr">
              <a:spcBef>
                <a:spcPts val="0"/>
              </a:spcBef>
              <a:spcAft>
                <a:spcPts val="0"/>
              </a:spcAft>
              <a:buNone/>
            </a:pPr>
            <a:r>
              <a:t/>
            </a:r>
            <a:endParaRPr sz="1600">
              <a:solidFill>
                <a:schemeClr val="dk1"/>
              </a:solidFill>
              <a:highlight>
                <a:schemeClr val="lt1"/>
              </a:highlight>
            </a:endParaRPr>
          </a:p>
          <a:p>
            <a:pPr indent="0" lvl="0" marL="0" rtl="0" algn="ctr">
              <a:spcBef>
                <a:spcPts val="0"/>
              </a:spcBef>
              <a:spcAft>
                <a:spcPts val="0"/>
              </a:spcAft>
              <a:buNone/>
            </a:pPr>
            <a:r>
              <a:rPr lang="en" sz="1600">
                <a:solidFill>
                  <a:schemeClr val="dk1"/>
                </a:solidFill>
                <a:highlight>
                  <a:schemeClr val="lt1"/>
                </a:highlight>
              </a:rPr>
              <a:t>Shiv Modi [19D100011]</a:t>
            </a:r>
            <a:endParaRPr sz="1600">
              <a:solidFill>
                <a:schemeClr val="dk1"/>
              </a:solidFill>
              <a:highlight>
                <a:schemeClr val="lt1"/>
              </a:highlight>
            </a:endParaRPr>
          </a:p>
          <a:p>
            <a:pPr indent="0" lvl="0" marL="0" rtl="0" algn="ctr">
              <a:spcBef>
                <a:spcPts val="0"/>
              </a:spcBef>
              <a:spcAft>
                <a:spcPts val="0"/>
              </a:spcAft>
              <a:buNone/>
            </a:pPr>
            <a:r>
              <a:rPr lang="en" sz="1600">
                <a:solidFill>
                  <a:schemeClr val="dk1"/>
                </a:solidFill>
                <a:highlight>
                  <a:schemeClr val="lt1"/>
                </a:highlight>
              </a:rPr>
              <a:t>Nemakallu Mokshit Naidu [200100104]</a:t>
            </a:r>
            <a:endParaRPr sz="1600">
              <a:solidFill>
                <a:schemeClr val="dk1"/>
              </a:solidFill>
              <a:highlight>
                <a:schemeClr val="lt1"/>
              </a:highlight>
            </a:endParaRPr>
          </a:p>
          <a:p>
            <a:pPr indent="0" lvl="0" marL="0" rtl="0" algn="ctr">
              <a:spcBef>
                <a:spcPts val="0"/>
              </a:spcBef>
              <a:spcAft>
                <a:spcPts val="0"/>
              </a:spcAft>
              <a:buNone/>
            </a:pPr>
            <a:r>
              <a:rPr lang="en" sz="1600">
                <a:solidFill>
                  <a:schemeClr val="dk1"/>
                </a:solidFill>
                <a:highlight>
                  <a:schemeClr val="lt1"/>
                </a:highlight>
              </a:rPr>
              <a:t>Archit Mundada [22B2259]</a:t>
            </a:r>
            <a:endParaRPr sz="1600"/>
          </a:p>
        </p:txBody>
      </p:sp>
      <p:pic>
        <p:nvPicPr>
          <p:cNvPr id="56" name="Google Shape;56;p13"/>
          <p:cNvPicPr preferRelativeResize="0"/>
          <p:nvPr/>
        </p:nvPicPr>
        <p:blipFill>
          <a:blip r:embed="rId3">
            <a:alphaModFix/>
          </a:blip>
          <a:stretch>
            <a:fillRect/>
          </a:stretch>
        </p:blipFill>
        <p:spPr>
          <a:xfrm>
            <a:off x="4510625" y="154606"/>
            <a:ext cx="4419599" cy="241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subTitle"/>
          </p:nvPr>
        </p:nvSpPr>
        <p:spPr>
          <a:xfrm>
            <a:off x="171025" y="3927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chemeClr val="dk1"/>
                </a:solidFill>
                <a:latin typeface="Georgia"/>
                <a:ea typeface="Georgia"/>
                <a:cs typeface="Georgia"/>
                <a:sym typeface="Georgia"/>
              </a:rPr>
              <a:t>Background of the Problem</a:t>
            </a:r>
            <a:endParaRPr b="1" sz="2400">
              <a:solidFill>
                <a:schemeClr val="dk1"/>
              </a:solidFill>
              <a:latin typeface="Georgia"/>
              <a:ea typeface="Georgia"/>
              <a:cs typeface="Georgia"/>
              <a:sym typeface="Georgia"/>
            </a:endParaRPr>
          </a:p>
        </p:txBody>
      </p:sp>
      <p:sp>
        <p:nvSpPr>
          <p:cNvPr id="62" name="Google Shape;62;p14"/>
          <p:cNvSpPr txBox="1"/>
          <p:nvPr/>
        </p:nvSpPr>
        <p:spPr>
          <a:xfrm>
            <a:off x="246325" y="591000"/>
            <a:ext cx="8746200" cy="455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rgbClr val="1F1F1F"/>
                </a:solidFill>
                <a:latin typeface="Georgia"/>
                <a:ea typeface="Georgia"/>
                <a:cs typeface="Georgia"/>
                <a:sym typeface="Georgia"/>
              </a:rPr>
              <a:t>Where did you find it ?​</a:t>
            </a:r>
            <a:endParaRPr b="1" sz="1300">
              <a:solidFill>
                <a:srgbClr val="1F1F1F"/>
              </a:solidFill>
              <a:latin typeface="Georgia"/>
              <a:ea typeface="Georgia"/>
              <a:cs typeface="Georgia"/>
              <a:sym typeface="Georgia"/>
            </a:endParaRPr>
          </a:p>
          <a:p>
            <a:pPr indent="0" lvl="0" marL="0" rtl="0" algn="l">
              <a:lnSpc>
                <a:spcPct val="115000"/>
              </a:lnSpc>
              <a:spcBef>
                <a:spcPts val="1200"/>
              </a:spcBef>
              <a:spcAft>
                <a:spcPts val="0"/>
              </a:spcAft>
              <a:buNone/>
            </a:pPr>
            <a:r>
              <a:rPr lang="en" sz="1300">
                <a:solidFill>
                  <a:srgbClr val="1F1F1F"/>
                </a:solidFill>
                <a:latin typeface="Georgia"/>
                <a:ea typeface="Georgia"/>
                <a:cs typeface="Georgia"/>
                <a:sym typeface="Georgia"/>
              </a:rPr>
              <a:t>While researching on what topic to choose, we went through the topics shared in class and the group sat together to do some preliminary research. We primarily scoured online sites for something that interests all three of us and finally found this paper on </a:t>
            </a:r>
            <a:r>
              <a:rPr lang="en" sz="1300" u="sng">
                <a:solidFill>
                  <a:schemeClr val="hlink"/>
                </a:solidFill>
                <a:latin typeface="Georgia"/>
                <a:ea typeface="Georgia"/>
                <a:cs typeface="Georgia"/>
                <a:sym typeface="Georgia"/>
                <a:hlinkClick r:id="rId3"/>
              </a:rPr>
              <a:t>Science Direct</a:t>
            </a:r>
            <a:r>
              <a:rPr lang="en" sz="1300">
                <a:solidFill>
                  <a:srgbClr val="1F1F1F"/>
                </a:solidFill>
                <a:latin typeface="Georgia"/>
                <a:ea typeface="Georgia"/>
                <a:cs typeface="Georgia"/>
                <a:sym typeface="Georgia"/>
              </a:rPr>
              <a:t> - </a:t>
            </a:r>
            <a:r>
              <a:rPr lang="en" sz="1300" u="sng">
                <a:solidFill>
                  <a:schemeClr val="hlink"/>
                </a:solidFill>
                <a:latin typeface="Georgia"/>
                <a:ea typeface="Georgia"/>
                <a:cs typeface="Georgia"/>
                <a:sym typeface="Georgia"/>
                <a:hlinkClick r:id="rId4"/>
              </a:rPr>
              <a:t>Yield strength prediction of high-entropy alloys using machine learning</a:t>
            </a:r>
            <a:r>
              <a:rPr lang="en" sz="1300">
                <a:solidFill>
                  <a:srgbClr val="1F1F1F"/>
                </a:solidFill>
                <a:latin typeface="Georgia"/>
                <a:ea typeface="Georgia"/>
                <a:cs typeface="Georgia"/>
                <a:sym typeface="Georgia"/>
              </a:rPr>
              <a:t>.</a:t>
            </a:r>
            <a:br>
              <a:rPr lang="en" sz="1300">
                <a:solidFill>
                  <a:srgbClr val="1F1F1F"/>
                </a:solidFill>
                <a:latin typeface="Georgia"/>
                <a:ea typeface="Georgia"/>
                <a:cs typeface="Georgia"/>
                <a:sym typeface="Georgia"/>
              </a:rPr>
            </a:br>
            <a:endParaRPr sz="1300">
              <a:solidFill>
                <a:srgbClr val="1F1F1F"/>
              </a:solidFill>
              <a:latin typeface="Georgia"/>
              <a:ea typeface="Georgia"/>
              <a:cs typeface="Georgia"/>
              <a:sym typeface="Georgia"/>
            </a:endParaRPr>
          </a:p>
          <a:p>
            <a:pPr indent="0" lvl="0" marL="0" rtl="0" algn="l">
              <a:lnSpc>
                <a:spcPct val="115000"/>
              </a:lnSpc>
              <a:spcBef>
                <a:spcPts val="1200"/>
              </a:spcBef>
              <a:spcAft>
                <a:spcPts val="0"/>
              </a:spcAft>
              <a:buNone/>
            </a:pPr>
            <a:r>
              <a:rPr b="1" lang="en" sz="1300">
                <a:solidFill>
                  <a:srgbClr val="1F1F1F"/>
                </a:solidFill>
                <a:latin typeface="Georgia"/>
                <a:ea typeface="Georgia"/>
                <a:cs typeface="Georgia"/>
                <a:sym typeface="Georgia"/>
              </a:rPr>
              <a:t>Why is it important ?​</a:t>
            </a:r>
            <a:endParaRPr b="1" sz="1300">
              <a:solidFill>
                <a:srgbClr val="1F1F1F"/>
              </a:solidFill>
              <a:latin typeface="Georgia"/>
              <a:ea typeface="Georgia"/>
              <a:cs typeface="Georgia"/>
              <a:sym typeface="Georgia"/>
            </a:endParaRPr>
          </a:p>
          <a:p>
            <a:pPr indent="0" lvl="0" marL="0" rtl="0" algn="l">
              <a:lnSpc>
                <a:spcPct val="115000"/>
              </a:lnSpc>
              <a:spcBef>
                <a:spcPts val="1200"/>
              </a:spcBef>
              <a:spcAft>
                <a:spcPts val="0"/>
              </a:spcAft>
              <a:buNone/>
            </a:pPr>
            <a:r>
              <a:rPr lang="en" sz="1300">
                <a:solidFill>
                  <a:srgbClr val="1F1F1F"/>
                </a:solidFill>
                <a:latin typeface="Georgia"/>
                <a:ea typeface="Georgia"/>
                <a:cs typeface="Georgia"/>
                <a:sym typeface="Georgia"/>
              </a:rPr>
              <a:t>Predicting the properties of HEAs is important for several reasons:</a:t>
            </a:r>
            <a:endParaRPr sz="1300">
              <a:solidFill>
                <a:srgbClr val="1F1F1F"/>
              </a:solidFill>
              <a:latin typeface="Georgia"/>
              <a:ea typeface="Georgia"/>
              <a:cs typeface="Georgia"/>
              <a:sym typeface="Georgia"/>
            </a:endParaRPr>
          </a:p>
          <a:p>
            <a:pPr indent="-311150" lvl="0" marL="457200" rtl="0" algn="l">
              <a:lnSpc>
                <a:spcPct val="115000"/>
              </a:lnSpc>
              <a:spcBef>
                <a:spcPts val="1200"/>
              </a:spcBef>
              <a:spcAft>
                <a:spcPts val="0"/>
              </a:spcAft>
              <a:buClr>
                <a:srgbClr val="1F1F1F"/>
              </a:buClr>
              <a:buSzPts val="1300"/>
              <a:buFont typeface="Georgia"/>
              <a:buAutoNum type="arabicPeriod"/>
            </a:pPr>
            <a:r>
              <a:rPr lang="en" sz="1300">
                <a:solidFill>
                  <a:srgbClr val="1F1F1F"/>
                </a:solidFill>
                <a:latin typeface="Georgia"/>
                <a:ea typeface="Georgia"/>
                <a:cs typeface="Georgia"/>
                <a:sym typeface="Georgia"/>
              </a:rPr>
              <a:t>Material Design and Optimization </a:t>
            </a:r>
            <a:endParaRPr sz="1300">
              <a:solidFill>
                <a:srgbClr val="1F1F1F"/>
              </a:solidFill>
              <a:latin typeface="Georgia"/>
              <a:ea typeface="Georgia"/>
              <a:cs typeface="Georgia"/>
              <a:sym typeface="Georgia"/>
            </a:endParaRPr>
          </a:p>
          <a:p>
            <a:pPr indent="-311150" lvl="0" marL="457200" rtl="0" algn="l">
              <a:lnSpc>
                <a:spcPct val="115000"/>
              </a:lnSpc>
              <a:spcBef>
                <a:spcPts val="0"/>
              </a:spcBef>
              <a:spcAft>
                <a:spcPts val="0"/>
              </a:spcAft>
              <a:buClr>
                <a:srgbClr val="1F1F1F"/>
              </a:buClr>
              <a:buSzPts val="1300"/>
              <a:buFont typeface="Georgia"/>
              <a:buAutoNum type="arabicPeriod"/>
            </a:pPr>
            <a:r>
              <a:rPr lang="en" sz="1300">
                <a:solidFill>
                  <a:srgbClr val="1F1F1F"/>
                </a:solidFill>
                <a:latin typeface="Georgia"/>
                <a:ea typeface="Georgia"/>
                <a:cs typeface="Georgia"/>
                <a:sym typeface="Georgia"/>
              </a:rPr>
              <a:t>Performance Assessment</a:t>
            </a:r>
            <a:endParaRPr sz="1300">
              <a:solidFill>
                <a:srgbClr val="1F1F1F"/>
              </a:solidFill>
              <a:latin typeface="Georgia"/>
              <a:ea typeface="Georgia"/>
              <a:cs typeface="Georgia"/>
              <a:sym typeface="Georgia"/>
            </a:endParaRPr>
          </a:p>
          <a:p>
            <a:pPr indent="-311150" lvl="0" marL="457200" rtl="0" algn="l">
              <a:lnSpc>
                <a:spcPct val="115000"/>
              </a:lnSpc>
              <a:spcBef>
                <a:spcPts val="0"/>
              </a:spcBef>
              <a:spcAft>
                <a:spcPts val="0"/>
              </a:spcAft>
              <a:buClr>
                <a:srgbClr val="1F1F1F"/>
              </a:buClr>
              <a:buSzPts val="1300"/>
              <a:buFont typeface="Georgia"/>
              <a:buAutoNum type="arabicPeriod"/>
            </a:pPr>
            <a:r>
              <a:rPr lang="en" sz="1300">
                <a:solidFill>
                  <a:srgbClr val="1F1F1F"/>
                </a:solidFill>
                <a:latin typeface="Georgia"/>
                <a:ea typeface="Georgia"/>
                <a:cs typeface="Georgia"/>
                <a:sym typeface="Georgia"/>
              </a:rPr>
              <a:t>Cost Reduction</a:t>
            </a:r>
            <a:endParaRPr sz="1300">
              <a:solidFill>
                <a:srgbClr val="1F1F1F"/>
              </a:solidFill>
              <a:latin typeface="Georgia"/>
              <a:ea typeface="Georgia"/>
              <a:cs typeface="Georgia"/>
              <a:sym typeface="Georgia"/>
            </a:endParaRPr>
          </a:p>
          <a:p>
            <a:pPr indent="-311150" lvl="0" marL="457200" rtl="0" algn="l">
              <a:lnSpc>
                <a:spcPct val="115000"/>
              </a:lnSpc>
              <a:spcBef>
                <a:spcPts val="0"/>
              </a:spcBef>
              <a:spcAft>
                <a:spcPts val="0"/>
              </a:spcAft>
              <a:buClr>
                <a:srgbClr val="1F1F1F"/>
              </a:buClr>
              <a:buSzPts val="1300"/>
              <a:buFont typeface="Georgia"/>
              <a:buAutoNum type="arabicPeriod"/>
            </a:pPr>
            <a:r>
              <a:rPr lang="en" sz="1300">
                <a:solidFill>
                  <a:srgbClr val="1F1F1F"/>
                </a:solidFill>
                <a:latin typeface="Georgia"/>
                <a:ea typeface="Georgia"/>
                <a:cs typeface="Georgia"/>
                <a:sym typeface="Georgia"/>
              </a:rPr>
              <a:t>HEAs tend to have ‘good’ properties</a:t>
            </a:r>
            <a:endParaRPr sz="1300">
              <a:solidFill>
                <a:srgbClr val="1F1F1F"/>
              </a:solidFill>
              <a:latin typeface="Georgia"/>
              <a:ea typeface="Georgia"/>
              <a:cs typeface="Georgia"/>
              <a:sym typeface="Georgia"/>
            </a:endParaRPr>
          </a:p>
          <a:p>
            <a:pPr indent="-311150" lvl="0" marL="457200" rtl="0" algn="l">
              <a:lnSpc>
                <a:spcPct val="115000"/>
              </a:lnSpc>
              <a:spcBef>
                <a:spcPts val="0"/>
              </a:spcBef>
              <a:spcAft>
                <a:spcPts val="0"/>
              </a:spcAft>
              <a:buClr>
                <a:srgbClr val="1F1F1F"/>
              </a:buClr>
              <a:buSzPts val="1300"/>
              <a:buFont typeface="Georgia"/>
              <a:buAutoNum type="arabicPeriod"/>
            </a:pPr>
            <a:r>
              <a:rPr lang="en" sz="1300">
                <a:solidFill>
                  <a:srgbClr val="1F1F1F"/>
                </a:solidFill>
                <a:latin typeface="Georgia"/>
                <a:ea typeface="Georgia"/>
                <a:cs typeface="Georgia"/>
                <a:sym typeface="Georgia"/>
              </a:rPr>
              <a:t>Understanding Structure-Property Relationships</a:t>
            </a:r>
            <a:endParaRPr sz="1300">
              <a:solidFill>
                <a:srgbClr val="1F1F1F"/>
              </a:solidFill>
              <a:latin typeface="Georgia"/>
              <a:ea typeface="Georgia"/>
              <a:cs typeface="Georgia"/>
              <a:sym typeface="Georgia"/>
            </a:endParaRPr>
          </a:p>
          <a:p>
            <a:pPr indent="0" lvl="0" marL="0" rtl="0" algn="l">
              <a:lnSpc>
                <a:spcPct val="115000"/>
              </a:lnSpc>
              <a:spcBef>
                <a:spcPts val="1200"/>
              </a:spcBef>
              <a:spcAft>
                <a:spcPts val="1200"/>
              </a:spcAft>
              <a:buNone/>
            </a:pPr>
            <a:r>
              <a:rPr lang="en" sz="1300">
                <a:solidFill>
                  <a:srgbClr val="1F1F1F"/>
                </a:solidFill>
                <a:latin typeface="Georgia"/>
                <a:ea typeface="Georgia"/>
                <a:cs typeface="Georgia"/>
                <a:sym typeface="Georgia"/>
              </a:rPr>
              <a:t>Overall, accurate prediction of properties of high-entropy</a:t>
            </a:r>
            <a:br>
              <a:rPr lang="en" sz="1300">
                <a:solidFill>
                  <a:srgbClr val="1F1F1F"/>
                </a:solidFill>
                <a:latin typeface="Georgia"/>
                <a:ea typeface="Georgia"/>
                <a:cs typeface="Georgia"/>
                <a:sym typeface="Georgia"/>
              </a:rPr>
            </a:br>
            <a:r>
              <a:rPr lang="en" sz="1300">
                <a:solidFill>
                  <a:srgbClr val="1F1F1F"/>
                </a:solidFill>
                <a:latin typeface="Georgia"/>
                <a:ea typeface="Georgia"/>
                <a:cs typeface="Georgia"/>
                <a:sym typeface="Georgia"/>
              </a:rPr>
              <a:t>alloys is essential for advancing the development and application</a:t>
            </a:r>
            <a:br>
              <a:rPr lang="en" sz="1300">
                <a:solidFill>
                  <a:srgbClr val="1F1F1F"/>
                </a:solidFill>
                <a:latin typeface="Georgia"/>
                <a:ea typeface="Georgia"/>
                <a:cs typeface="Georgia"/>
                <a:sym typeface="Georgia"/>
              </a:rPr>
            </a:br>
            <a:r>
              <a:rPr lang="en" sz="1300">
                <a:solidFill>
                  <a:srgbClr val="1F1F1F"/>
                </a:solidFill>
                <a:latin typeface="Georgia"/>
                <a:ea typeface="Georgia"/>
                <a:cs typeface="Georgia"/>
                <a:sym typeface="Georgia"/>
              </a:rPr>
              <a:t>of promising materials in various indust</a:t>
            </a:r>
            <a:r>
              <a:rPr lang="en" sz="1300">
                <a:solidFill>
                  <a:srgbClr val="1F1F1F"/>
                </a:solidFill>
                <a:latin typeface="Georgia"/>
                <a:ea typeface="Georgia"/>
                <a:cs typeface="Georgia"/>
                <a:sym typeface="Georgia"/>
              </a:rPr>
              <a:t>ries.</a:t>
            </a:r>
            <a:endParaRPr sz="1300">
              <a:solidFill>
                <a:schemeClr val="dk2"/>
              </a:solidFill>
            </a:endParaRPr>
          </a:p>
        </p:txBody>
      </p:sp>
      <p:pic>
        <p:nvPicPr>
          <p:cNvPr id="63" name="Google Shape;63;p14"/>
          <p:cNvPicPr preferRelativeResize="0"/>
          <p:nvPr/>
        </p:nvPicPr>
        <p:blipFill>
          <a:blip r:embed="rId5">
            <a:alphaModFix/>
          </a:blip>
          <a:stretch>
            <a:fillRect/>
          </a:stretch>
        </p:blipFill>
        <p:spPr>
          <a:xfrm>
            <a:off x="5235224" y="2807425"/>
            <a:ext cx="3815075" cy="217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descr="Source 2" id="68" name="Google Shape;68;p15"/>
          <p:cNvSpPr txBox="1"/>
          <p:nvPr/>
        </p:nvSpPr>
        <p:spPr>
          <a:xfrm>
            <a:off x="198900" y="168900"/>
            <a:ext cx="8746200" cy="292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300">
                <a:solidFill>
                  <a:srgbClr val="1F1F1F"/>
                </a:solidFill>
                <a:latin typeface="Georgia"/>
                <a:ea typeface="Georgia"/>
                <a:cs typeface="Georgia"/>
                <a:sym typeface="Georgia"/>
              </a:rPr>
              <a:t>How is it solved currently / traditionally ?​</a:t>
            </a:r>
            <a:endParaRPr b="1" sz="1300">
              <a:solidFill>
                <a:srgbClr val="1F1F1F"/>
              </a:solidFill>
              <a:latin typeface="Georgia"/>
              <a:ea typeface="Georgia"/>
              <a:cs typeface="Georgia"/>
              <a:sym typeface="Georgia"/>
            </a:endParaRPr>
          </a:p>
          <a:p>
            <a:pPr indent="0" lvl="0" marL="0" rtl="0" algn="l">
              <a:lnSpc>
                <a:spcPct val="100000"/>
              </a:lnSpc>
              <a:spcBef>
                <a:spcPts val="1000"/>
              </a:spcBef>
              <a:spcAft>
                <a:spcPts val="0"/>
              </a:spcAft>
              <a:buNone/>
            </a:pPr>
            <a:r>
              <a:rPr lang="en" sz="1300">
                <a:solidFill>
                  <a:srgbClr val="1F1F1F"/>
                </a:solidFill>
                <a:latin typeface="Georgia"/>
                <a:ea typeface="Georgia"/>
                <a:cs typeface="Georgia"/>
                <a:sym typeface="Georgia"/>
              </a:rPr>
              <a:t>Traditionally, predicting the yield strength of HEAs involves a combination of </a:t>
            </a:r>
            <a:r>
              <a:rPr b="1" lang="en" sz="1300">
                <a:solidFill>
                  <a:srgbClr val="1F1F1F"/>
                </a:solidFill>
                <a:latin typeface="Georgia"/>
                <a:ea typeface="Georgia"/>
                <a:cs typeface="Georgia"/>
                <a:sym typeface="Georgia"/>
              </a:rPr>
              <a:t>Experimental Characterization</a:t>
            </a:r>
            <a:r>
              <a:rPr lang="en" sz="1300">
                <a:solidFill>
                  <a:srgbClr val="1F1F1F"/>
                </a:solidFill>
                <a:latin typeface="Georgia"/>
                <a:ea typeface="Georgia"/>
                <a:cs typeface="Georgia"/>
                <a:sym typeface="Georgia"/>
              </a:rPr>
              <a:t>, </a:t>
            </a:r>
            <a:r>
              <a:rPr b="1" lang="en" sz="1300">
                <a:solidFill>
                  <a:srgbClr val="1F1F1F"/>
                </a:solidFill>
                <a:latin typeface="Georgia"/>
                <a:ea typeface="Georgia"/>
                <a:cs typeface="Georgia"/>
                <a:sym typeface="Georgia"/>
              </a:rPr>
              <a:t>Empirical Models</a:t>
            </a:r>
            <a:r>
              <a:rPr lang="en" sz="1300">
                <a:solidFill>
                  <a:srgbClr val="1F1F1F"/>
                </a:solidFill>
                <a:latin typeface="Georgia"/>
                <a:ea typeface="Georgia"/>
                <a:cs typeface="Georgia"/>
                <a:sym typeface="Georgia"/>
              </a:rPr>
              <a:t>, </a:t>
            </a:r>
            <a:r>
              <a:rPr b="1" lang="en" sz="1300">
                <a:solidFill>
                  <a:srgbClr val="1F1F1F"/>
                </a:solidFill>
                <a:latin typeface="Georgia"/>
                <a:ea typeface="Georgia"/>
                <a:cs typeface="Georgia"/>
                <a:sym typeface="Georgia"/>
              </a:rPr>
              <a:t>Phase Diagram Analysis</a:t>
            </a:r>
            <a:r>
              <a:rPr lang="en" sz="1300">
                <a:solidFill>
                  <a:srgbClr val="1F1F1F"/>
                </a:solidFill>
                <a:latin typeface="Georgia"/>
                <a:ea typeface="Georgia"/>
                <a:cs typeface="Georgia"/>
                <a:sym typeface="Georgia"/>
              </a:rPr>
              <a:t>, </a:t>
            </a:r>
            <a:r>
              <a:rPr b="1" lang="en" sz="1300">
                <a:solidFill>
                  <a:srgbClr val="1F1F1F"/>
                </a:solidFill>
                <a:latin typeface="Georgia"/>
                <a:ea typeface="Georgia"/>
                <a:cs typeface="Georgia"/>
                <a:sym typeface="Georgia"/>
              </a:rPr>
              <a:t>First Principles Calculations</a:t>
            </a:r>
            <a:r>
              <a:rPr lang="en" sz="1300">
                <a:solidFill>
                  <a:srgbClr val="1F1F1F"/>
                </a:solidFill>
                <a:latin typeface="Georgia"/>
                <a:ea typeface="Georgia"/>
                <a:cs typeface="Georgia"/>
                <a:sym typeface="Georgia"/>
              </a:rPr>
              <a:t> and </a:t>
            </a:r>
            <a:r>
              <a:rPr b="1" lang="en" sz="1300">
                <a:solidFill>
                  <a:srgbClr val="1F1F1F"/>
                </a:solidFill>
                <a:latin typeface="Georgia"/>
                <a:ea typeface="Georgia"/>
                <a:cs typeface="Georgia"/>
                <a:sym typeface="Georgia"/>
              </a:rPr>
              <a:t>Atomistic Solutions</a:t>
            </a:r>
            <a:r>
              <a:rPr lang="en" sz="1300">
                <a:solidFill>
                  <a:srgbClr val="1F1F1F"/>
                </a:solidFill>
                <a:latin typeface="Georgia"/>
                <a:ea typeface="Georgia"/>
                <a:cs typeface="Georgia"/>
                <a:sym typeface="Georgia"/>
              </a:rPr>
              <a:t>. </a:t>
            </a:r>
            <a:endParaRPr sz="1300">
              <a:solidFill>
                <a:srgbClr val="1F1F1F"/>
              </a:solidFill>
              <a:latin typeface="Georgia"/>
              <a:ea typeface="Georgia"/>
              <a:cs typeface="Georgia"/>
              <a:sym typeface="Georgia"/>
            </a:endParaRPr>
          </a:p>
          <a:p>
            <a:pPr indent="0" lvl="0" marL="0" rtl="0" algn="l">
              <a:lnSpc>
                <a:spcPct val="100000"/>
              </a:lnSpc>
              <a:spcBef>
                <a:spcPts val="1000"/>
              </a:spcBef>
              <a:spcAft>
                <a:spcPts val="0"/>
              </a:spcAft>
              <a:buNone/>
            </a:pPr>
            <a:r>
              <a:rPr lang="en" sz="1300">
                <a:solidFill>
                  <a:srgbClr val="1F1F1F"/>
                </a:solidFill>
                <a:latin typeface="Georgia"/>
                <a:ea typeface="Georgia"/>
                <a:cs typeface="Georgia"/>
                <a:sym typeface="Georgia"/>
              </a:rPr>
              <a:t>The authors in this paper try to predict the yield strength of HEAs at a desired temperature, and it is solved using a Random Forest (RF) regressor model, while we will implement other machine learning algorithms and </a:t>
            </a:r>
            <a:r>
              <a:rPr lang="en" sz="1300">
                <a:solidFill>
                  <a:srgbClr val="1F1F1F"/>
                </a:solidFill>
                <a:latin typeface="Georgia"/>
                <a:ea typeface="Georgia"/>
                <a:cs typeface="Georgia"/>
                <a:sym typeface="Georgia"/>
              </a:rPr>
              <a:t>compare</a:t>
            </a:r>
            <a:r>
              <a:rPr lang="en" sz="1300">
                <a:solidFill>
                  <a:srgbClr val="1F1F1F"/>
                </a:solidFill>
                <a:latin typeface="Georgia"/>
                <a:ea typeface="Georgia"/>
                <a:cs typeface="Georgia"/>
                <a:sym typeface="Georgia"/>
              </a:rPr>
              <a:t> model accuracy with the above, apart from fine-tuning the existing model parameters.</a:t>
            </a:r>
            <a:endParaRPr b="1" sz="1300">
              <a:solidFill>
                <a:srgbClr val="1F1F1F"/>
              </a:solidFill>
              <a:latin typeface="Georgia"/>
              <a:ea typeface="Georgia"/>
              <a:cs typeface="Georgia"/>
              <a:sym typeface="Georgia"/>
            </a:endParaRPr>
          </a:p>
          <a:p>
            <a:pPr indent="0" lvl="0" marL="0" rtl="0" algn="l">
              <a:lnSpc>
                <a:spcPct val="100000"/>
              </a:lnSpc>
              <a:spcBef>
                <a:spcPts val="1000"/>
              </a:spcBef>
              <a:spcAft>
                <a:spcPts val="0"/>
              </a:spcAft>
              <a:buNone/>
            </a:pPr>
            <a:r>
              <a:rPr b="1" lang="en" sz="1300">
                <a:solidFill>
                  <a:srgbClr val="1F1F1F"/>
                </a:solidFill>
                <a:latin typeface="Georgia"/>
                <a:ea typeface="Georgia"/>
                <a:cs typeface="Georgia"/>
                <a:sym typeface="Georgia"/>
              </a:rPr>
              <a:t>What are the shortcomings in the current solution ?​</a:t>
            </a:r>
            <a:endParaRPr b="1" sz="1300">
              <a:solidFill>
                <a:srgbClr val="1F1F1F"/>
              </a:solidFill>
              <a:latin typeface="Georgia"/>
              <a:ea typeface="Georgia"/>
              <a:cs typeface="Georgia"/>
              <a:sym typeface="Georgia"/>
            </a:endParaRPr>
          </a:p>
          <a:p>
            <a:pPr indent="0" lvl="0" marL="0" rtl="0" algn="l">
              <a:lnSpc>
                <a:spcPct val="100000"/>
              </a:lnSpc>
              <a:spcBef>
                <a:spcPts val="1000"/>
              </a:spcBef>
              <a:spcAft>
                <a:spcPts val="0"/>
              </a:spcAft>
              <a:buNone/>
            </a:pPr>
            <a:r>
              <a:rPr lang="en" sz="1300">
                <a:solidFill>
                  <a:srgbClr val="1F1F1F"/>
                </a:solidFill>
                <a:latin typeface="Georgia"/>
                <a:ea typeface="Georgia"/>
                <a:cs typeface="Georgia"/>
                <a:sym typeface="Georgia"/>
              </a:rPr>
              <a:t>While traditional methods for predicting the yield strength of high-entropy alloys (HEAs) have been valuable, they come with several limitations such as </a:t>
            </a:r>
            <a:r>
              <a:rPr b="1" lang="en" sz="1300">
                <a:solidFill>
                  <a:srgbClr val="1F1F1F"/>
                </a:solidFill>
                <a:latin typeface="Georgia"/>
                <a:ea typeface="Georgia"/>
                <a:cs typeface="Georgia"/>
                <a:sym typeface="Georgia"/>
              </a:rPr>
              <a:t>Limited Predictive Accuracy</a:t>
            </a:r>
            <a:r>
              <a:rPr lang="en" sz="1300">
                <a:solidFill>
                  <a:srgbClr val="1F1F1F"/>
                </a:solidFill>
                <a:latin typeface="Georgia"/>
                <a:ea typeface="Georgia"/>
                <a:cs typeface="Georgia"/>
                <a:sym typeface="Georgia"/>
              </a:rPr>
              <a:t>, </a:t>
            </a:r>
            <a:r>
              <a:rPr b="1" lang="en" sz="1300">
                <a:solidFill>
                  <a:srgbClr val="1F1F1F"/>
                </a:solidFill>
                <a:latin typeface="Georgia"/>
                <a:ea typeface="Georgia"/>
                <a:cs typeface="Georgia"/>
                <a:sym typeface="Georgia"/>
              </a:rPr>
              <a:t>High Computational Cost</a:t>
            </a:r>
            <a:r>
              <a:rPr lang="en" sz="1300">
                <a:solidFill>
                  <a:srgbClr val="1F1F1F"/>
                </a:solidFill>
                <a:latin typeface="Georgia"/>
                <a:ea typeface="Georgia"/>
                <a:cs typeface="Georgia"/>
                <a:sym typeface="Georgia"/>
              </a:rPr>
              <a:t>, </a:t>
            </a:r>
            <a:r>
              <a:rPr b="1" lang="en" sz="1300">
                <a:solidFill>
                  <a:srgbClr val="1F1F1F"/>
                </a:solidFill>
                <a:latin typeface="Georgia"/>
                <a:ea typeface="Georgia"/>
                <a:cs typeface="Georgia"/>
                <a:sym typeface="Georgia"/>
              </a:rPr>
              <a:t>Empirical Assumptions</a:t>
            </a:r>
            <a:r>
              <a:rPr lang="en" sz="1300">
                <a:solidFill>
                  <a:srgbClr val="1F1F1F"/>
                </a:solidFill>
                <a:latin typeface="Georgia"/>
                <a:ea typeface="Georgia"/>
                <a:cs typeface="Georgia"/>
                <a:sym typeface="Georgia"/>
              </a:rPr>
              <a:t>, and </a:t>
            </a:r>
            <a:r>
              <a:rPr b="1" lang="en" sz="1300">
                <a:solidFill>
                  <a:srgbClr val="1F1F1F"/>
                </a:solidFill>
                <a:latin typeface="Georgia"/>
                <a:ea typeface="Georgia"/>
                <a:cs typeface="Georgia"/>
                <a:sym typeface="Georgia"/>
              </a:rPr>
              <a:t>Limited Insight into Complex Relationships</a:t>
            </a:r>
            <a:r>
              <a:rPr lang="en" sz="1300">
                <a:solidFill>
                  <a:srgbClr val="1F1F1F"/>
                </a:solidFill>
                <a:latin typeface="Georgia"/>
                <a:ea typeface="Georgia"/>
                <a:cs typeface="Georgia"/>
                <a:sym typeface="Georgia"/>
              </a:rPr>
              <a:t>; Machine Learning provides with </a:t>
            </a:r>
            <a:r>
              <a:rPr b="1" lang="en" sz="1300">
                <a:solidFill>
                  <a:srgbClr val="1F1F1F"/>
                </a:solidFill>
                <a:latin typeface="Georgia"/>
                <a:ea typeface="Georgia"/>
                <a:cs typeface="Georgia"/>
                <a:sym typeface="Georgia"/>
              </a:rPr>
              <a:t>Data-Driven Predictions</a:t>
            </a:r>
            <a:r>
              <a:rPr lang="en" sz="1300">
                <a:solidFill>
                  <a:srgbClr val="1F1F1F"/>
                </a:solidFill>
                <a:latin typeface="Georgia"/>
                <a:ea typeface="Georgia"/>
                <a:cs typeface="Georgia"/>
                <a:sym typeface="Georgia"/>
              </a:rPr>
              <a:t>, </a:t>
            </a:r>
            <a:r>
              <a:rPr b="1" lang="en" sz="1300">
                <a:solidFill>
                  <a:srgbClr val="1F1F1F"/>
                </a:solidFill>
                <a:latin typeface="Georgia"/>
                <a:ea typeface="Georgia"/>
                <a:cs typeface="Georgia"/>
                <a:sym typeface="Georgia"/>
              </a:rPr>
              <a:t>Nonlinear Modeling</a:t>
            </a:r>
            <a:r>
              <a:rPr lang="en" sz="1300">
                <a:solidFill>
                  <a:srgbClr val="1F1F1F"/>
                </a:solidFill>
                <a:latin typeface="Georgia"/>
                <a:ea typeface="Georgia"/>
                <a:cs typeface="Georgia"/>
                <a:sym typeface="Georgia"/>
              </a:rPr>
              <a:t>, </a:t>
            </a:r>
            <a:r>
              <a:rPr b="1" lang="en" sz="1300">
                <a:solidFill>
                  <a:srgbClr val="1F1F1F"/>
                </a:solidFill>
                <a:latin typeface="Georgia"/>
                <a:ea typeface="Georgia"/>
                <a:cs typeface="Georgia"/>
                <a:sym typeface="Georgia"/>
              </a:rPr>
              <a:t>Scalability and Efficiency</a:t>
            </a:r>
            <a:r>
              <a:rPr lang="en" sz="1300">
                <a:solidFill>
                  <a:srgbClr val="1F1F1F"/>
                </a:solidFill>
                <a:latin typeface="Georgia"/>
                <a:ea typeface="Georgia"/>
                <a:cs typeface="Georgia"/>
                <a:sym typeface="Georgia"/>
              </a:rPr>
              <a:t>, and </a:t>
            </a:r>
            <a:r>
              <a:rPr b="1" lang="en" sz="1300">
                <a:solidFill>
                  <a:srgbClr val="1F1F1F"/>
                </a:solidFill>
                <a:latin typeface="Georgia"/>
                <a:ea typeface="Georgia"/>
                <a:cs typeface="Georgia"/>
                <a:sym typeface="Georgia"/>
              </a:rPr>
              <a:t>Feature Extraction</a:t>
            </a:r>
            <a:r>
              <a:rPr lang="en" sz="1300">
                <a:solidFill>
                  <a:srgbClr val="1F1F1F"/>
                </a:solidFill>
                <a:latin typeface="Georgia"/>
                <a:ea typeface="Georgia"/>
                <a:cs typeface="Georgia"/>
                <a:sym typeface="Georgia"/>
              </a:rPr>
              <a:t>.</a:t>
            </a:r>
            <a:endParaRPr sz="1300">
              <a:solidFill>
                <a:srgbClr val="1F1F1F"/>
              </a:solidFill>
              <a:latin typeface="Georgia"/>
              <a:ea typeface="Georgia"/>
              <a:cs typeface="Georgia"/>
              <a:sym typeface="Georgia"/>
            </a:endParaRPr>
          </a:p>
          <a:p>
            <a:pPr indent="0" lvl="0" marL="0" rtl="0" algn="l">
              <a:lnSpc>
                <a:spcPct val="100000"/>
              </a:lnSpc>
              <a:spcBef>
                <a:spcPts val="1000"/>
              </a:spcBef>
              <a:spcAft>
                <a:spcPts val="0"/>
              </a:spcAft>
              <a:buNone/>
            </a:pPr>
            <a:r>
              <a:t/>
            </a:r>
            <a:endParaRPr sz="1300">
              <a:solidFill>
                <a:srgbClr val="1F1F1F"/>
              </a:solidFill>
              <a:latin typeface="Georgia"/>
              <a:ea typeface="Georgia"/>
              <a:cs typeface="Georgia"/>
              <a:sym typeface="Georgia"/>
            </a:endParaRPr>
          </a:p>
        </p:txBody>
      </p:sp>
      <p:pic>
        <p:nvPicPr>
          <p:cNvPr id="69" name="Google Shape;69;p15"/>
          <p:cNvPicPr preferRelativeResize="0"/>
          <p:nvPr/>
        </p:nvPicPr>
        <p:blipFill>
          <a:blip r:embed="rId3">
            <a:alphaModFix/>
          </a:blip>
          <a:stretch>
            <a:fillRect/>
          </a:stretch>
        </p:blipFill>
        <p:spPr>
          <a:xfrm>
            <a:off x="5242750" y="3022300"/>
            <a:ext cx="3600625" cy="2008700"/>
          </a:xfrm>
          <a:prstGeom prst="rect">
            <a:avLst/>
          </a:prstGeom>
          <a:noFill/>
          <a:ln>
            <a:noFill/>
          </a:ln>
        </p:spPr>
      </p:pic>
      <p:sp>
        <p:nvSpPr>
          <p:cNvPr id="70" name="Google Shape;70;p15"/>
          <p:cNvSpPr txBox="1"/>
          <p:nvPr/>
        </p:nvSpPr>
        <p:spPr>
          <a:xfrm>
            <a:off x="198900" y="3022300"/>
            <a:ext cx="4923600" cy="1937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300">
                <a:solidFill>
                  <a:srgbClr val="1F1F1F"/>
                </a:solidFill>
                <a:latin typeface="Georgia"/>
                <a:ea typeface="Georgia"/>
                <a:cs typeface="Georgia"/>
                <a:sym typeface="Georgia"/>
              </a:rPr>
              <a:t>In general, RF algorithms are fast to train, but the limitations of random forest is that a large number of trees can make the algorithm slow and ineffective for real-time analytics / predictions once trained, and also c</a:t>
            </a:r>
            <a:r>
              <a:rPr lang="en" sz="1300">
                <a:solidFill>
                  <a:srgbClr val="3A3B41"/>
                </a:solidFill>
                <a:highlight>
                  <a:srgbClr val="F9FAFF"/>
                </a:highlight>
                <a:latin typeface="Georgia"/>
                <a:ea typeface="Georgia"/>
                <a:cs typeface="Georgia"/>
                <a:sym typeface="Georgia"/>
              </a:rPr>
              <a:t>an’t describe relationships within datasets.</a:t>
            </a:r>
            <a:endParaRPr sz="1300">
              <a:solidFill>
                <a:srgbClr val="1F1F1F"/>
              </a:solidFill>
              <a:latin typeface="Georgia"/>
              <a:ea typeface="Georgia"/>
              <a:cs typeface="Georgia"/>
              <a:sym typeface="Georgia"/>
            </a:endParaRPr>
          </a:p>
          <a:p>
            <a:pPr indent="0" lvl="0" marL="0" rtl="0" algn="l">
              <a:spcBef>
                <a:spcPts val="1000"/>
              </a:spcBef>
              <a:spcAft>
                <a:spcPts val="0"/>
              </a:spcAft>
              <a:buNone/>
            </a:pPr>
            <a:r>
              <a:rPr b="1" lang="en" sz="1300">
                <a:solidFill>
                  <a:srgbClr val="1F1F1F"/>
                </a:solidFill>
                <a:latin typeface="Georgia"/>
                <a:ea typeface="Georgia"/>
                <a:cs typeface="Georgia"/>
                <a:sym typeface="Georgia"/>
              </a:rPr>
              <a:t>Have you been able to find Data?</a:t>
            </a:r>
            <a:endParaRPr b="1" sz="1300">
              <a:solidFill>
                <a:srgbClr val="1F1F1F"/>
              </a:solidFill>
              <a:latin typeface="Georgia"/>
              <a:ea typeface="Georgia"/>
              <a:cs typeface="Georgia"/>
              <a:sym typeface="Georgia"/>
            </a:endParaRPr>
          </a:p>
          <a:p>
            <a:pPr indent="0" lvl="0" marL="0" rtl="0" algn="l">
              <a:spcBef>
                <a:spcPts val="1000"/>
              </a:spcBef>
              <a:spcAft>
                <a:spcPts val="0"/>
              </a:spcAft>
              <a:buClr>
                <a:schemeClr val="dk1"/>
              </a:buClr>
              <a:buSzPts val="1100"/>
              <a:buFont typeface="Arial"/>
              <a:buNone/>
            </a:pPr>
            <a:r>
              <a:rPr lang="en" sz="1300">
                <a:solidFill>
                  <a:srgbClr val="1F1F1F"/>
                </a:solidFill>
                <a:latin typeface="Georgia"/>
                <a:ea typeface="Georgia"/>
                <a:cs typeface="Georgia"/>
                <a:sym typeface="Georgia"/>
              </a:rPr>
              <a:t>Yes, we have - </a:t>
            </a:r>
            <a:r>
              <a:rPr lang="en" sz="1300" u="sng">
                <a:solidFill>
                  <a:schemeClr val="accent5"/>
                </a:solidFill>
                <a:latin typeface="Georgia"/>
                <a:ea typeface="Georgia"/>
                <a:cs typeface="Georgia"/>
                <a:sym typeface="Georgia"/>
                <a:hlinkClick r:id="rId4">
                  <a:extLst>
                    <a:ext uri="{A12FA001-AC4F-418D-AE19-62706E023703}">
                      <ahyp:hlinkClr val="tx"/>
                    </a:ext>
                  </a:extLst>
                </a:hlinkClick>
              </a:rPr>
              <a:t>Source 1</a:t>
            </a:r>
            <a:r>
              <a:rPr lang="en" sz="1300">
                <a:solidFill>
                  <a:srgbClr val="1F1F1F"/>
                </a:solidFill>
                <a:latin typeface="Georgia"/>
                <a:ea typeface="Georgia"/>
                <a:cs typeface="Georgia"/>
                <a:sym typeface="Georgia"/>
              </a:rPr>
              <a:t>, </a:t>
            </a:r>
            <a:r>
              <a:rPr lang="en" sz="1300" u="sng">
                <a:solidFill>
                  <a:schemeClr val="accent5"/>
                </a:solidFill>
                <a:latin typeface="Georgia"/>
                <a:ea typeface="Georgia"/>
                <a:cs typeface="Georgia"/>
                <a:sym typeface="Georgia"/>
                <a:hlinkClick r:id="rId5">
                  <a:extLst>
                    <a:ext uri="{A12FA001-AC4F-418D-AE19-62706E023703}">
                      <ahyp:hlinkClr val="tx"/>
                    </a:ext>
                  </a:extLst>
                </a:hlinkClick>
              </a:rPr>
              <a:t>Source 2</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701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Georgia"/>
                <a:ea typeface="Georgia"/>
                <a:cs typeface="Georgia"/>
                <a:sym typeface="Georgia"/>
              </a:rPr>
              <a:t>Motivation &amp; Objectives</a:t>
            </a:r>
            <a:endParaRPr b="1" sz="2420">
              <a:latin typeface="Georgia"/>
              <a:ea typeface="Georgia"/>
              <a:cs typeface="Georgia"/>
              <a:sym typeface="Georgia"/>
            </a:endParaRPr>
          </a:p>
        </p:txBody>
      </p:sp>
      <p:sp>
        <p:nvSpPr>
          <p:cNvPr id="76" name="Google Shape;76;p16"/>
          <p:cNvSpPr txBox="1"/>
          <p:nvPr>
            <p:ph idx="1" type="body"/>
          </p:nvPr>
        </p:nvSpPr>
        <p:spPr>
          <a:xfrm>
            <a:off x="311700" y="900600"/>
            <a:ext cx="4012200" cy="42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Georgia"/>
                <a:ea typeface="Georgia"/>
                <a:cs typeface="Georgia"/>
                <a:sym typeface="Georgia"/>
              </a:rPr>
              <a:t>Motivation:</a:t>
            </a:r>
            <a:endParaRPr b="1" sz="1300">
              <a:solidFill>
                <a:schemeClr val="dk1"/>
              </a:solidFill>
              <a:latin typeface="Georgia"/>
              <a:ea typeface="Georgia"/>
              <a:cs typeface="Georgia"/>
              <a:sym typeface="Georgia"/>
            </a:endParaRPr>
          </a:p>
          <a:p>
            <a:pPr indent="-311150" lvl="0" marL="457200" rtl="0" algn="l">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HEAs have many ‘good’ properties</a:t>
            </a:r>
            <a:endParaRPr sz="1300">
              <a:solidFill>
                <a:schemeClr val="dk1"/>
              </a:solidFill>
              <a:latin typeface="Georgia"/>
              <a:ea typeface="Georgia"/>
              <a:cs typeface="Georgia"/>
              <a:sym typeface="Georgia"/>
            </a:endParaRPr>
          </a:p>
          <a:p>
            <a:pPr indent="-311150" lvl="0" marL="457200" rtl="0" algn="l">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Traditional trial and error method is costly and time consuming</a:t>
            </a:r>
            <a:endParaRPr sz="1300">
              <a:solidFill>
                <a:schemeClr val="dk1"/>
              </a:solidFill>
              <a:latin typeface="Georgia"/>
              <a:ea typeface="Georgia"/>
              <a:cs typeface="Georgia"/>
              <a:sym typeface="Georgia"/>
            </a:endParaRPr>
          </a:p>
          <a:p>
            <a:pPr indent="-311150" lvl="0" marL="457200" rtl="0" algn="l">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Thus, a good ML model can help us in this pursuit</a:t>
            </a:r>
            <a:endParaRPr sz="1300">
              <a:solidFill>
                <a:schemeClr val="dk1"/>
              </a:solidFill>
              <a:latin typeface="Georgia"/>
              <a:ea typeface="Georgia"/>
              <a:cs typeface="Georgia"/>
              <a:sym typeface="Georgia"/>
            </a:endParaRPr>
          </a:p>
          <a:p>
            <a:pPr indent="-311150" lvl="0" marL="457200" rtl="0" algn="l">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Particularly, finding the relationship between alloy properties is of great scientific importance</a:t>
            </a:r>
            <a:endParaRPr sz="1300">
              <a:solidFill>
                <a:schemeClr val="dk1"/>
              </a:solidFill>
              <a:latin typeface="Georgia"/>
              <a:ea typeface="Georgia"/>
              <a:cs typeface="Georgia"/>
              <a:sym typeface="Georgia"/>
            </a:endParaRPr>
          </a:p>
          <a:p>
            <a:pPr indent="-311150" lvl="0" marL="457200" rtl="0" algn="l">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Further, a model that can predict alloy composition for a given  set of requirements is highly desirable</a:t>
            </a:r>
            <a:endParaRPr sz="1300">
              <a:solidFill>
                <a:schemeClr val="dk1"/>
              </a:solidFill>
              <a:latin typeface="Georgia"/>
              <a:ea typeface="Georgia"/>
              <a:cs typeface="Georgia"/>
              <a:sym typeface="Georgia"/>
            </a:endParaRPr>
          </a:p>
          <a:p>
            <a:pPr indent="-311150" lvl="0" marL="457200" rtl="0" algn="l">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There are vast datasets available for HEAs</a:t>
            </a:r>
            <a:endParaRPr sz="1300">
              <a:solidFill>
                <a:schemeClr val="dk1"/>
              </a:solidFill>
              <a:latin typeface="Georgia"/>
              <a:ea typeface="Georgia"/>
              <a:cs typeface="Georgia"/>
              <a:sym typeface="Georgia"/>
            </a:endParaRPr>
          </a:p>
          <a:p>
            <a:pPr indent="0" lvl="0" marL="0" rtl="0" algn="l">
              <a:spcBef>
                <a:spcPts val="0"/>
              </a:spcBef>
              <a:spcAft>
                <a:spcPts val="1200"/>
              </a:spcAft>
              <a:buNone/>
            </a:pPr>
            <a:r>
              <a:t/>
            </a:r>
            <a:endParaRPr>
              <a:latin typeface="Georgia"/>
              <a:ea typeface="Georgia"/>
              <a:cs typeface="Georgia"/>
              <a:sym typeface="Georgia"/>
            </a:endParaRPr>
          </a:p>
        </p:txBody>
      </p:sp>
      <p:sp>
        <p:nvSpPr>
          <p:cNvPr id="77" name="Google Shape;77;p16"/>
          <p:cNvSpPr txBox="1"/>
          <p:nvPr>
            <p:ph idx="2" type="body"/>
          </p:nvPr>
        </p:nvSpPr>
        <p:spPr>
          <a:xfrm>
            <a:off x="4323900" y="2098900"/>
            <a:ext cx="4508400" cy="29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Georgia"/>
                <a:ea typeface="Georgia"/>
                <a:cs typeface="Georgia"/>
                <a:sym typeface="Georgia"/>
              </a:rPr>
              <a:t>Objectives:</a:t>
            </a:r>
            <a:endParaRPr b="1" sz="1300">
              <a:solidFill>
                <a:schemeClr val="dk1"/>
              </a:solidFill>
              <a:latin typeface="Georgia"/>
              <a:ea typeface="Georgia"/>
              <a:cs typeface="Georgia"/>
              <a:sym typeface="Georgia"/>
            </a:endParaRPr>
          </a:p>
          <a:p>
            <a:pPr indent="-311150" lvl="0" marL="457200" rtl="0" algn="l">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Utilizing a Random Forest (RF) regressor model to predict yield strengths of MoNbTaTiW and HfMoNbTaTiZr at 800°C, 1200°C, and 1500°C. </a:t>
            </a:r>
            <a:r>
              <a:rPr lang="en" sz="1300" u="sng">
                <a:solidFill>
                  <a:schemeClr val="hlink"/>
                </a:solidFill>
                <a:latin typeface="Georgia"/>
                <a:ea typeface="Georgia"/>
                <a:cs typeface="Georgia"/>
                <a:sym typeface="Georgia"/>
                <a:hlinkClick r:id="rId3"/>
              </a:rPr>
              <a:t>[1]</a:t>
            </a:r>
            <a:endParaRPr sz="1300">
              <a:solidFill>
                <a:schemeClr val="dk1"/>
              </a:solidFill>
              <a:latin typeface="Georgia"/>
              <a:ea typeface="Georgia"/>
              <a:cs typeface="Georgia"/>
              <a:sym typeface="Georgia"/>
            </a:endParaRPr>
          </a:p>
          <a:p>
            <a:pPr indent="-311150" lvl="0" marL="457200" rtl="0" algn="l">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Incorporating features like mixing of entropy, bulk modulus, valence electron concentration, and melting temperature in the ML model.</a:t>
            </a:r>
            <a:endParaRPr sz="1300">
              <a:solidFill>
                <a:schemeClr val="dk1"/>
              </a:solidFill>
              <a:latin typeface="Georgia"/>
              <a:ea typeface="Georgia"/>
              <a:cs typeface="Georgia"/>
              <a:sym typeface="Georgia"/>
            </a:endParaRPr>
          </a:p>
          <a:p>
            <a:pPr indent="-311150" lvl="0" marL="457200" rtl="0" algn="l">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Testing other algorithms like SVM</a:t>
            </a:r>
            <a:r>
              <a:rPr lang="en" sz="1300" u="sng">
                <a:solidFill>
                  <a:schemeClr val="hlink"/>
                </a:solidFill>
                <a:latin typeface="Georgia"/>
                <a:ea typeface="Georgia"/>
                <a:cs typeface="Georgia"/>
                <a:sym typeface="Georgia"/>
                <a:hlinkClick r:id="rId4"/>
              </a:rPr>
              <a:t>[2]</a:t>
            </a:r>
            <a:r>
              <a:rPr lang="en" sz="1300">
                <a:solidFill>
                  <a:schemeClr val="dk1"/>
                </a:solidFill>
                <a:latin typeface="Georgia"/>
                <a:ea typeface="Georgia"/>
                <a:cs typeface="Georgia"/>
                <a:sym typeface="Georgia"/>
              </a:rPr>
              <a:t>, GP</a:t>
            </a:r>
            <a:r>
              <a:rPr lang="en" sz="1300" u="sng">
                <a:solidFill>
                  <a:schemeClr val="hlink"/>
                </a:solidFill>
                <a:latin typeface="Georgia"/>
                <a:ea typeface="Georgia"/>
                <a:cs typeface="Georgia"/>
                <a:sym typeface="Georgia"/>
                <a:hlinkClick r:id="rId5"/>
              </a:rPr>
              <a:t>[3]</a:t>
            </a:r>
            <a:r>
              <a:rPr lang="en" sz="1300">
                <a:solidFill>
                  <a:schemeClr val="dk1"/>
                </a:solidFill>
                <a:latin typeface="Georgia"/>
                <a:ea typeface="Georgia"/>
                <a:cs typeface="Georgia"/>
                <a:sym typeface="Georgia"/>
              </a:rPr>
              <a:t>, KNN</a:t>
            </a:r>
            <a:r>
              <a:rPr lang="en" sz="1300" u="sng">
                <a:solidFill>
                  <a:schemeClr val="hlink"/>
                </a:solidFill>
                <a:latin typeface="Georgia"/>
                <a:ea typeface="Georgia"/>
                <a:cs typeface="Georgia"/>
                <a:sym typeface="Georgia"/>
                <a:hlinkClick r:id="rId6"/>
              </a:rPr>
              <a:t>[4]</a:t>
            </a:r>
            <a:r>
              <a:rPr lang="en" sz="1300">
                <a:solidFill>
                  <a:schemeClr val="dk1"/>
                </a:solidFill>
                <a:latin typeface="Georgia"/>
                <a:ea typeface="Georgia"/>
                <a:cs typeface="Georgia"/>
                <a:sym typeface="Georgia"/>
              </a:rPr>
              <a:t>, NN</a:t>
            </a:r>
            <a:r>
              <a:rPr lang="en" sz="1300" u="sng">
                <a:solidFill>
                  <a:schemeClr val="hlink"/>
                </a:solidFill>
                <a:latin typeface="Georgia"/>
                <a:ea typeface="Georgia"/>
                <a:cs typeface="Georgia"/>
                <a:sym typeface="Georgia"/>
                <a:hlinkClick r:id="rId7"/>
              </a:rPr>
              <a:t>[5]</a:t>
            </a:r>
            <a:r>
              <a:rPr lang="en" sz="1300">
                <a:solidFill>
                  <a:schemeClr val="dk1"/>
                </a:solidFill>
                <a:latin typeface="Georgia"/>
                <a:ea typeface="Georgia"/>
                <a:cs typeface="Georgia"/>
                <a:sym typeface="Georgia"/>
              </a:rPr>
              <a:t> to predict other properties like UTS, phase type, Melting point, etc.</a:t>
            </a:r>
            <a:endParaRPr sz="1300">
              <a:solidFill>
                <a:schemeClr val="dk1"/>
              </a:solidFill>
              <a:latin typeface="Georgia"/>
              <a:ea typeface="Georgia"/>
              <a:cs typeface="Georgia"/>
              <a:sym typeface="Georgia"/>
            </a:endParaRPr>
          </a:p>
          <a:p>
            <a:pPr indent="-311150" lvl="0" marL="457200" rtl="0" algn="l">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If time avails, creating a model that predicts possible HEA compositions for a user defined property</a:t>
            </a:r>
            <a:endParaRPr sz="1300">
              <a:solidFill>
                <a:schemeClr val="dk1"/>
              </a:solidFill>
              <a:latin typeface="Georgia"/>
              <a:ea typeface="Georgia"/>
              <a:cs typeface="Georgia"/>
              <a:sym typeface="Georgia"/>
            </a:endParaRPr>
          </a:p>
        </p:txBody>
      </p:sp>
      <p:pic>
        <p:nvPicPr>
          <p:cNvPr id="78" name="Google Shape;78;p16"/>
          <p:cNvPicPr preferRelativeResize="0"/>
          <p:nvPr/>
        </p:nvPicPr>
        <p:blipFill>
          <a:blip r:embed="rId8">
            <a:alphaModFix/>
          </a:blip>
          <a:stretch>
            <a:fillRect/>
          </a:stretch>
        </p:blipFill>
        <p:spPr>
          <a:xfrm>
            <a:off x="4629975" y="69700"/>
            <a:ext cx="4068600" cy="202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77350" y="1112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Georgia"/>
                <a:ea typeface="Georgia"/>
                <a:cs typeface="Georgia"/>
                <a:sym typeface="Georgia"/>
              </a:rPr>
              <a:t>Methodology</a:t>
            </a:r>
            <a:endParaRPr b="1" sz="2420">
              <a:latin typeface="Georgia"/>
              <a:ea typeface="Georgia"/>
              <a:cs typeface="Georgia"/>
              <a:sym typeface="Georgia"/>
            </a:endParaRPr>
          </a:p>
        </p:txBody>
      </p:sp>
      <p:sp>
        <p:nvSpPr>
          <p:cNvPr id="84" name="Google Shape;84;p17"/>
          <p:cNvSpPr/>
          <p:nvPr/>
        </p:nvSpPr>
        <p:spPr>
          <a:xfrm>
            <a:off x="457975" y="998075"/>
            <a:ext cx="1521300" cy="7143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Data collection from various papers</a:t>
            </a:r>
            <a:endParaRPr sz="1200">
              <a:latin typeface="Georgia"/>
              <a:ea typeface="Georgia"/>
              <a:cs typeface="Georgia"/>
              <a:sym typeface="Georgia"/>
            </a:endParaRPr>
          </a:p>
        </p:txBody>
      </p:sp>
      <p:cxnSp>
        <p:nvCxnSpPr>
          <p:cNvPr id="85" name="Google Shape;85;p17"/>
          <p:cNvCxnSpPr/>
          <p:nvPr/>
        </p:nvCxnSpPr>
        <p:spPr>
          <a:xfrm>
            <a:off x="2138850" y="1300650"/>
            <a:ext cx="789900" cy="0"/>
          </a:xfrm>
          <a:prstGeom prst="straightConnector1">
            <a:avLst/>
          </a:prstGeom>
          <a:noFill/>
          <a:ln cap="flat" cmpd="sng" w="9525">
            <a:solidFill>
              <a:schemeClr val="dk2"/>
            </a:solidFill>
            <a:prstDash val="solid"/>
            <a:round/>
            <a:headEnd len="med" w="med" type="none"/>
            <a:tailEnd len="med" w="med" type="triangle"/>
          </a:ln>
        </p:spPr>
      </p:cxnSp>
      <p:sp>
        <p:nvSpPr>
          <p:cNvPr id="86" name="Google Shape;86;p17"/>
          <p:cNvSpPr/>
          <p:nvPr/>
        </p:nvSpPr>
        <p:spPr>
          <a:xfrm>
            <a:off x="3022450" y="998075"/>
            <a:ext cx="1521300" cy="7143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Replicating the RF model to predict YS</a:t>
            </a:r>
            <a:endParaRPr sz="1200">
              <a:latin typeface="Georgia"/>
              <a:ea typeface="Georgia"/>
              <a:cs typeface="Georgia"/>
              <a:sym typeface="Georgia"/>
            </a:endParaRPr>
          </a:p>
        </p:txBody>
      </p:sp>
      <p:cxnSp>
        <p:nvCxnSpPr>
          <p:cNvPr id="87" name="Google Shape;87;p17"/>
          <p:cNvCxnSpPr/>
          <p:nvPr/>
        </p:nvCxnSpPr>
        <p:spPr>
          <a:xfrm>
            <a:off x="4637450" y="1300650"/>
            <a:ext cx="789900" cy="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7"/>
          <p:cNvSpPr/>
          <p:nvPr/>
        </p:nvSpPr>
        <p:spPr>
          <a:xfrm>
            <a:off x="5521050" y="998075"/>
            <a:ext cx="1521300" cy="7143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Testing other algorithms like SVM, GP, KNN, NN</a:t>
            </a:r>
            <a:endParaRPr sz="1200">
              <a:latin typeface="Georgia"/>
              <a:ea typeface="Georgia"/>
              <a:cs typeface="Georgia"/>
              <a:sym typeface="Georgia"/>
            </a:endParaRPr>
          </a:p>
        </p:txBody>
      </p:sp>
      <p:cxnSp>
        <p:nvCxnSpPr>
          <p:cNvPr id="89" name="Google Shape;89;p17"/>
          <p:cNvCxnSpPr/>
          <p:nvPr/>
        </p:nvCxnSpPr>
        <p:spPr>
          <a:xfrm>
            <a:off x="7136050" y="1300650"/>
            <a:ext cx="617100" cy="512700"/>
          </a:xfrm>
          <a:prstGeom prst="straightConnector1">
            <a:avLst/>
          </a:prstGeom>
          <a:noFill/>
          <a:ln cap="flat" cmpd="sng" w="9525">
            <a:solidFill>
              <a:schemeClr val="dk2"/>
            </a:solidFill>
            <a:prstDash val="solid"/>
            <a:round/>
            <a:headEnd len="med" w="med" type="none"/>
            <a:tailEnd len="med" w="med" type="triangle"/>
          </a:ln>
        </p:spPr>
      </p:cxnSp>
      <p:sp>
        <p:nvSpPr>
          <p:cNvPr id="90" name="Google Shape;90;p17"/>
          <p:cNvSpPr/>
          <p:nvPr/>
        </p:nvSpPr>
        <p:spPr>
          <a:xfrm>
            <a:off x="7287100" y="1952025"/>
            <a:ext cx="1521300" cy="7143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Understanding the reasons for </a:t>
            </a:r>
            <a:r>
              <a:rPr lang="en" sz="1200">
                <a:latin typeface="Georgia"/>
                <a:ea typeface="Georgia"/>
                <a:cs typeface="Georgia"/>
                <a:sym typeface="Georgia"/>
              </a:rPr>
              <a:t>performance differences</a:t>
            </a:r>
            <a:endParaRPr sz="1200">
              <a:latin typeface="Georgia"/>
              <a:ea typeface="Georgia"/>
              <a:cs typeface="Georgia"/>
              <a:sym typeface="Georgia"/>
            </a:endParaRPr>
          </a:p>
        </p:txBody>
      </p:sp>
      <p:cxnSp>
        <p:nvCxnSpPr>
          <p:cNvPr id="91" name="Google Shape;91;p17"/>
          <p:cNvCxnSpPr/>
          <p:nvPr/>
        </p:nvCxnSpPr>
        <p:spPr>
          <a:xfrm flipH="1">
            <a:off x="7752950" y="2788225"/>
            <a:ext cx="479100" cy="428700"/>
          </a:xfrm>
          <a:prstGeom prst="straightConnector1">
            <a:avLst/>
          </a:prstGeom>
          <a:noFill/>
          <a:ln cap="flat" cmpd="sng" w="9525">
            <a:solidFill>
              <a:schemeClr val="dk2"/>
            </a:solidFill>
            <a:prstDash val="solid"/>
            <a:round/>
            <a:headEnd len="med" w="med" type="none"/>
            <a:tailEnd len="med" w="med" type="triangle"/>
          </a:ln>
        </p:spPr>
      </p:cxnSp>
      <p:sp>
        <p:nvSpPr>
          <p:cNvPr id="92" name="Google Shape;92;p17"/>
          <p:cNvSpPr/>
          <p:nvPr/>
        </p:nvSpPr>
        <p:spPr>
          <a:xfrm>
            <a:off x="6828375" y="3338825"/>
            <a:ext cx="1521300" cy="7143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Attempting to create a model that does the inverse</a:t>
            </a:r>
            <a:endParaRPr sz="1200">
              <a:latin typeface="Georgia"/>
              <a:ea typeface="Georgia"/>
              <a:cs typeface="Georgia"/>
              <a:sym typeface="Georgia"/>
            </a:endParaRPr>
          </a:p>
        </p:txBody>
      </p:sp>
      <p:pic>
        <p:nvPicPr>
          <p:cNvPr id="93" name="Google Shape;93;p17"/>
          <p:cNvPicPr preferRelativeResize="0"/>
          <p:nvPr/>
        </p:nvPicPr>
        <p:blipFill>
          <a:blip r:embed="rId3">
            <a:alphaModFix/>
          </a:blip>
          <a:stretch>
            <a:fillRect/>
          </a:stretch>
        </p:blipFill>
        <p:spPr>
          <a:xfrm>
            <a:off x="266900" y="1813351"/>
            <a:ext cx="2053702" cy="1085050"/>
          </a:xfrm>
          <a:prstGeom prst="rect">
            <a:avLst/>
          </a:prstGeom>
          <a:noFill/>
          <a:ln>
            <a:noFill/>
          </a:ln>
        </p:spPr>
      </p:pic>
      <p:pic>
        <p:nvPicPr>
          <p:cNvPr id="94" name="Google Shape;94;p17"/>
          <p:cNvPicPr preferRelativeResize="0"/>
          <p:nvPr/>
        </p:nvPicPr>
        <p:blipFill>
          <a:blip r:embed="rId4">
            <a:alphaModFix/>
          </a:blip>
          <a:stretch>
            <a:fillRect/>
          </a:stretch>
        </p:blipFill>
        <p:spPr>
          <a:xfrm>
            <a:off x="2811614" y="1846150"/>
            <a:ext cx="1942975" cy="1227852"/>
          </a:xfrm>
          <a:prstGeom prst="rect">
            <a:avLst/>
          </a:prstGeom>
          <a:noFill/>
          <a:ln>
            <a:noFill/>
          </a:ln>
        </p:spPr>
      </p:pic>
      <p:sp>
        <p:nvSpPr>
          <p:cNvPr id="95" name="Google Shape;95;p17"/>
          <p:cNvSpPr txBox="1"/>
          <p:nvPr/>
        </p:nvSpPr>
        <p:spPr>
          <a:xfrm>
            <a:off x="5517425" y="1872150"/>
            <a:ext cx="1521300" cy="89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u="sng">
                <a:solidFill>
                  <a:schemeClr val="accent5"/>
                </a:solidFill>
                <a:latin typeface="Georgia"/>
                <a:ea typeface="Georgia"/>
                <a:cs typeface="Georgia"/>
                <a:sym typeface="Georgia"/>
                <a:hlinkClick r:id="rId5">
                  <a:extLst>
                    <a:ext uri="{A12FA001-AC4F-418D-AE19-62706E023703}">
                      <ahyp:hlinkClr val="tx"/>
                    </a:ext>
                  </a:extLst>
                </a:hlinkClick>
              </a:rPr>
              <a:t>[2]</a:t>
            </a:r>
            <a:r>
              <a:rPr lang="en" sz="1300">
                <a:solidFill>
                  <a:schemeClr val="dk1"/>
                </a:solidFill>
                <a:latin typeface="Georgia"/>
                <a:ea typeface="Georgia"/>
                <a:cs typeface="Georgia"/>
                <a:sym typeface="Georgia"/>
              </a:rPr>
              <a:t>, </a:t>
            </a:r>
            <a:r>
              <a:rPr lang="en" sz="1300" u="sng">
                <a:solidFill>
                  <a:schemeClr val="accent5"/>
                </a:solidFill>
                <a:latin typeface="Georgia"/>
                <a:ea typeface="Georgia"/>
                <a:cs typeface="Georgia"/>
                <a:sym typeface="Georgia"/>
                <a:hlinkClick r:id="rId6">
                  <a:extLst>
                    <a:ext uri="{A12FA001-AC4F-418D-AE19-62706E023703}">
                      <ahyp:hlinkClr val="tx"/>
                    </a:ext>
                  </a:extLst>
                </a:hlinkClick>
              </a:rPr>
              <a:t>[3]</a:t>
            </a:r>
            <a:r>
              <a:rPr lang="en" sz="1300">
                <a:solidFill>
                  <a:schemeClr val="dk1"/>
                </a:solidFill>
                <a:latin typeface="Georgia"/>
                <a:ea typeface="Georgia"/>
                <a:cs typeface="Georgia"/>
                <a:sym typeface="Georgia"/>
              </a:rPr>
              <a:t>, </a:t>
            </a:r>
            <a:r>
              <a:rPr lang="en" sz="1300" u="sng">
                <a:solidFill>
                  <a:schemeClr val="accent5"/>
                </a:solidFill>
                <a:latin typeface="Georgia"/>
                <a:ea typeface="Georgia"/>
                <a:cs typeface="Georgia"/>
                <a:sym typeface="Georgia"/>
                <a:hlinkClick r:id="rId7">
                  <a:extLst>
                    <a:ext uri="{A12FA001-AC4F-418D-AE19-62706E023703}">
                      <ahyp:hlinkClr val="tx"/>
                    </a:ext>
                  </a:extLst>
                </a:hlinkClick>
              </a:rPr>
              <a:t>[4]</a:t>
            </a:r>
            <a:r>
              <a:rPr lang="en" sz="1300">
                <a:solidFill>
                  <a:schemeClr val="dk1"/>
                </a:solidFill>
                <a:latin typeface="Georgia"/>
                <a:ea typeface="Georgia"/>
                <a:cs typeface="Georgia"/>
                <a:sym typeface="Georgia"/>
              </a:rPr>
              <a:t>, </a:t>
            </a:r>
            <a:r>
              <a:rPr lang="en" sz="1300" u="sng">
                <a:solidFill>
                  <a:schemeClr val="accent5"/>
                </a:solidFill>
                <a:latin typeface="Georgia"/>
                <a:ea typeface="Georgia"/>
                <a:cs typeface="Georgia"/>
                <a:sym typeface="Georgia"/>
                <a:hlinkClick r:id="rId8">
                  <a:extLst>
                    <a:ext uri="{A12FA001-AC4F-418D-AE19-62706E023703}">
                      <ahyp:hlinkClr val="tx"/>
                    </a:ext>
                  </a:extLst>
                </a:hlinkClick>
              </a:rPr>
              <a:t>[5]</a:t>
            </a:r>
            <a:endParaRPr sz="1500" u="sng">
              <a:solidFill>
                <a:srgbClr val="4A86E8"/>
              </a:solidFill>
              <a:latin typeface="Georgia"/>
              <a:ea typeface="Georgia"/>
              <a:cs typeface="Georgia"/>
              <a:sym typeface="Georgia"/>
            </a:endParaRPr>
          </a:p>
        </p:txBody>
      </p:sp>
      <p:sp>
        <p:nvSpPr>
          <p:cNvPr id="96" name="Google Shape;96;p17"/>
          <p:cNvSpPr txBox="1"/>
          <p:nvPr/>
        </p:nvSpPr>
        <p:spPr>
          <a:xfrm>
            <a:off x="373925" y="3300900"/>
            <a:ext cx="5573100" cy="10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Georgia"/>
                <a:ea typeface="Georgia"/>
                <a:cs typeface="Georgia"/>
                <a:sym typeface="Georgia"/>
              </a:rPr>
              <a:t>Sources of data:</a:t>
            </a:r>
            <a:r>
              <a:rPr lang="en" sz="1600">
                <a:solidFill>
                  <a:schemeClr val="dk2"/>
                </a:solidFill>
                <a:latin typeface="Georgia"/>
                <a:ea typeface="Georgia"/>
                <a:cs typeface="Georgia"/>
                <a:sym typeface="Georgia"/>
              </a:rPr>
              <a:t> </a:t>
            </a:r>
            <a:r>
              <a:rPr lang="en" sz="1600" u="sng">
                <a:solidFill>
                  <a:schemeClr val="hlink"/>
                </a:solidFill>
                <a:latin typeface="Georgia"/>
                <a:ea typeface="Georgia"/>
                <a:cs typeface="Georgia"/>
                <a:sym typeface="Georgia"/>
                <a:hlinkClick r:id="rId9"/>
              </a:rPr>
              <a:t>[6]</a:t>
            </a:r>
            <a:r>
              <a:rPr lang="en" sz="1600">
                <a:solidFill>
                  <a:schemeClr val="dk2"/>
                </a:solidFill>
                <a:latin typeface="Georgia"/>
                <a:ea typeface="Georgia"/>
                <a:cs typeface="Georgia"/>
                <a:sym typeface="Georgia"/>
              </a:rPr>
              <a:t>, </a:t>
            </a:r>
            <a:r>
              <a:rPr lang="en" sz="1600" u="sng">
                <a:solidFill>
                  <a:schemeClr val="hlink"/>
                </a:solidFill>
                <a:latin typeface="Georgia"/>
                <a:ea typeface="Georgia"/>
                <a:cs typeface="Georgia"/>
                <a:sym typeface="Georgia"/>
                <a:hlinkClick r:id="rId10"/>
              </a:rPr>
              <a:t>[7]</a:t>
            </a:r>
            <a:r>
              <a:rPr lang="en" sz="1600">
                <a:solidFill>
                  <a:schemeClr val="dk2"/>
                </a:solidFill>
                <a:latin typeface="Georgia"/>
                <a:ea typeface="Georgia"/>
                <a:cs typeface="Georgia"/>
                <a:sym typeface="Georgia"/>
              </a:rPr>
              <a:t>, </a:t>
            </a:r>
            <a:r>
              <a:rPr lang="en" sz="1600" u="sng">
                <a:solidFill>
                  <a:schemeClr val="hlink"/>
                </a:solidFill>
                <a:latin typeface="Georgia"/>
                <a:ea typeface="Georgia"/>
                <a:cs typeface="Georgia"/>
                <a:sym typeface="Georgia"/>
                <a:hlinkClick r:id="rId11"/>
              </a:rPr>
              <a:t>[8]</a:t>
            </a:r>
            <a:r>
              <a:rPr lang="en" sz="1600">
                <a:solidFill>
                  <a:schemeClr val="dk2"/>
                </a:solidFill>
                <a:latin typeface="Georgia"/>
                <a:ea typeface="Georgia"/>
                <a:cs typeface="Georgia"/>
                <a:sym typeface="Georgia"/>
              </a:rPr>
              <a:t> </a:t>
            </a:r>
            <a:r>
              <a:rPr lang="en" sz="1600">
                <a:solidFill>
                  <a:schemeClr val="dk1"/>
                </a:solidFill>
                <a:latin typeface="Georgia"/>
                <a:ea typeface="Georgia"/>
                <a:cs typeface="Georgia"/>
                <a:sym typeface="Georgia"/>
              </a:rPr>
              <a:t>(more sources are available)</a:t>
            </a:r>
            <a:endParaRPr sz="1600">
              <a:solidFill>
                <a:schemeClr val="dk1"/>
              </a:solidFill>
              <a:latin typeface="Georgia"/>
              <a:ea typeface="Georgia"/>
              <a:cs typeface="Georgia"/>
              <a:sym typeface="Georgia"/>
            </a:endParaRPr>
          </a:p>
          <a:p>
            <a:pPr indent="0" lvl="0" marL="0" rtl="0" algn="l">
              <a:spcBef>
                <a:spcPts val="0"/>
              </a:spcBef>
              <a:spcAft>
                <a:spcPts val="0"/>
              </a:spcAft>
              <a:buNone/>
            </a:pPr>
            <a:r>
              <a:t/>
            </a:r>
            <a:endParaRPr sz="1600">
              <a:solidFill>
                <a:schemeClr val="dk1"/>
              </a:solidFill>
              <a:latin typeface="Georgia"/>
              <a:ea typeface="Georgia"/>
              <a:cs typeface="Georgia"/>
              <a:sym typeface="Georgia"/>
            </a:endParaRPr>
          </a:p>
          <a:p>
            <a:pPr indent="0" lvl="0" marL="0" rtl="0" algn="l">
              <a:spcBef>
                <a:spcPts val="0"/>
              </a:spcBef>
              <a:spcAft>
                <a:spcPts val="0"/>
              </a:spcAft>
              <a:buNone/>
            </a:pPr>
            <a:r>
              <a:rPr lang="en" sz="1600">
                <a:solidFill>
                  <a:schemeClr val="dk1"/>
                </a:solidFill>
                <a:latin typeface="Georgia"/>
                <a:ea typeface="Georgia"/>
                <a:cs typeface="Georgia"/>
                <a:sym typeface="Georgia"/>
              </a:rPr>
              <a:t>Validation method: we will make validation set using train-test split to validate during training of model</a:t>
            </a:r>
            <a:endParaRPr sz="160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935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Georgia"/>
                <a:ea typeface="Georgia"/>
                <a:cs typeface="Georgia"/>
                <a:sym typeface="Georgia"/>
              </a:rPr>
              <a:t>Initial data processing</a:t>
            </a:r>
            <a:endParaRPr b="1" sz="2420">
              <a:latin typeface="Georgia"/>
              <a:ea typeface="Georgia"/>
              <a:cs typeface="Georgia"/>
              <a:sym typeface="Georgia"/>
            </a:endParaRPr>
          </a:p>
        </p:txBody>
      </p:sp>
      <p:pic>
        <p:nvPicPr>
          <p:cNvPr id="102" name="Google Shape;102;p18"/>
          <p:cNvPicPr preferRelativeResize="0"/>
          <p:nvPr/>
        </p:nvPicPr>
        <p:blipFill>
          <a:blip r:embed="rId3">
            <a:alphaModFix/>
          </a:blip>
          <a:stretch>
            <a:fillRect/>
          </a:stretch>
        </p:blipFill>
        <p:spPr>
          <a:xfrm>
            <a:off x="196325" y="1185325"/>
            <a:ext cx="3999898" cy="3339792"/>
          </a:xfrm>
          <a:prstGeom prst="rect">
            <a:avLst/>
          </a:prstGeom>
          <a:noFill/>
          <a:ln>
            <a:noFill/>
          </a:ln>
        </p:spPr>
      </p:pic>
      <p:pic>
        <p:nvPicPr>
          <p:cNvPr id="103" name="Google Shape;103;p18"/>
          <p:cNvPicPr preferRelativeResize="0"/>
          <p:nvPr/>
        </p:nvPicPr>
        <p:blipFill>
          <a:blip r:embed="rId4">
            <a:alphaModFix/>
          </a:blip>
          <a:stretch>
            <a:fillRect/>
          </a:stretch>
        </p:blipFill>
        <p:spPr>
          <a:xfrm>
            <a:off x="4793549" y="0"/>
            <a:ext cx="4263250" cy="2637451"/>
          </a:xfrm>
          <a:prstGeom prst="rect">
            <a:avLst/>
          </a:prstGeom>
          <a:noFill/>
          <a:ln>
            <a:noFill/>
          </a:ln>
        </p:spPr>
      </p:pic>
      <p:sp>
        <p:nvSpPr>
          <p:cNvPr id="104" name="Google Shape;104;p18"/>
          <p:cNvSpPr txBox="1"/>
          <p:nvPr>
            <p:ph idx="2" type="body"/>
          </p:nvPr>
        </p:nvSpPr>
        <p:spPr>
          <a:xfrm>
            <a:off x="4257775" y="2882138"/>
            <a:ext cx="4854900" cy="2226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1F1F1F"/>
              </a:buClr>
              <a:buSzPts val="1300"/>
              <a:buFont typeface="Georgia"/>
              <a:buChar char="●"/>
            </a:pPr>
            <a:r>
              <a:rPr lang="en" sz="1300">
                <a:solidFill>
                  <a:srgbClr val="1F1F1F"/>
                </a:solidFill>
                <a:latin typeface="Georgia"/>
                <a:ea typeface="Georgia"/>
                <a:cs typeface="Georgia"/>
                <a:sym typeface="Georgia"/>
              </a:rPr>
              <a:t>To find the correlation between the features, we performed statistical analysis by calculating the Pearson correlation coefficient using the Pandas library. This uses the formula:</a:t>
            </a:r>
            <a:endParaRPr sz="1300">
              <a:solidFill>
                <a:srgbClr val="1F1F1F"/>
              </a:solidFill>
              <a:latin typeface="Georgia"/>
              <a:ea typeface="Georgia"/>
              <a:cs typeface="Georgia"/>
              <a:sym typeface="Georgia"/>
            </a:endParaRPr>
          </a:p>
          <a:p>
            <a:pPr indent="0" lvl="0" marL="0" rtl="0" algn="l">
              <a:spcBef>
                <a:spcPts val="1200"/>
              </a:spcBef>
              <a:spcAft>
                <a:spcPts val="0"/>
              </a:spcAft>
              <a:buNone/>
            </a:pPr>
            <a:r>
              <a:t/>
            </a:r>
            <a:endParaRPr sz="1300">
              <a:solidFill>
                <a:srgbClr val="1F1F1F"/>
              </a:solidFill>
              <a:latin typeface="Georgia"/>
              <a:ea typeface="Georgia"/>
              <a:cs typeface="Georgia"/>
              <a:sym typeface="Georgia"/>
            </a:endParaRPr>
          </a:p>
          <a:p>
            <a:pPr indent="-311150" lvl="0" marL="457200" rtl="0" algn="l">
              <a:spcBef>
                <a:spcPts val="1200"/>
              </a:spcBef>
              <a:spcAft>
                <a:spcPts val="0"/>
              </a:spcAft>
              <a:buClr>
                <a:srgbClr val="1F1F1F"/>
              </a:buClr>
              <a:buSzPts val="1300"/>
              <a:buFont typeface="Georgia"/>
              <a:buChar char="●"/>
            </a:pPr>
            <a:r>
              <a:rPr lang="en" sz="1300">
                <a:solidFill>
                  <a:srgbClr val="1F1F1F"/>
                </a:solidFill>
                <a:latin typeface="Georgia"/>
                <a:ea typeface="Georgia"/>
                <a:cs typeface="Georgia"/>
                <a:sym typeface="Georgia"/>
              </a:rPr>
              <a:t>We also plotted the numerical spread of the data using histograms, where X axis represents the bin range and Y axis represents frequency.</a:t>
            </a:r>
            <a:endParaRPr sz="1300">
              <a:solidFill>
                <a:srgbClr val="1F1F1F"/>
              </a:solidFill>
              <a:latin typeface="Georgia"/>
              <a:ea typeface="Georgia"/>
              <a:cs typeface="Georgia"/>
              <a:sym typeface="Georgia"/>
            </a:endParaRPr>
          </a:p>
        </p:txBody>
      </p:sp>
      <p:pic>
        <p:nvPicPr>
          <p:cNvPr id="105" name="Google Shape;105;p18"/>
          <p:cNvPicPr preferRelativeResize="0"/>
          <p:nvPr/>
        </p:nvPicPr>
        <p:blipFill>
          <a:blip r:embed="rId5">
            <a:alphaModFix/>
          </a:blip>
          <a:stretch>
            <a:fillRect/>
          </a:stretch>
        </p:blipFill>
        <p:spPr>
          <a:xfrm>
            <a:off x="5867925" y="3709250"/>
            <a:ext cx="2740074" cy="68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1603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Georgia"/>
                <a:ea typeface="Georgia"/>
                <a:cs typeface="Georgia"/>
                <a:sym typeface="Georgia"/>
              </a:rPr>
              <a:t>Challenges</a:t>
            </a:r>
            <a:endParaRPr b="1" sz="2420">
              <a:latin typeface="Georgia"/>
              <a:ea typeface="Georgia"/>
              <a:cs typeface="Georgia"/>
              <a:sym typeface="Georgia"/>
            </a:endParaRPr>
          </a:p>
        </p:txBody>
      </p:sp>
      <p:sp>
        <p:nvSpPr>
          <p:cNvPr id="111" name="Google Shape;111;p19"/>
          <p:cNvSpPr txBox="1"/>
          <p:nvPr>
            <p:ph idx="1" type="body"/>
          </p:nvPr>
        </p:nvSpPr>
        <p:spPr>
          <a:xfrm>
            <a:off x="311700" y="1152475"/>
            <a:ext cx="4329300" cy="3737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b="1" lang="en" sz="1300">
                <a:solidFill>
                  <a:srgbClr val="0D0D0D"/>
                </a:solidFill>
                <a:highlight>
                  <a:srgbClr val="FFFFFF"/>
                </a:highlight>
                <a:latin typeface="Georgia"/>
                <a:ea typeface="Georgia"/>
                <a:cs typeface="Georgia"/>
                <a:sym typeface="Georgia"/>
              </a:rPr>
              <a:t>Data Quality and Availability</a:t>
            </a:r>
            <a:r>
              <a:rPr lang="en" sz="1300">
                <a:solidFill>
                  <a:srgbClr val="0D0D0D"/>
                </a:solidFill>
                <a:highlight>
                  <a:srgbClr val="FFFFFF"/>
                </a:highlight>
                <a:latin typeface="Georgia"/>
                <a:ea typeface="Georgia"/>
                <a:cs typeface="Georgia"/>
                <a:sym typeface="Georgia"/>
              </a:rPr>
              <a:t>: The data available might be scattered across various sources and may not always be consistent or well-documented.</a:t>
            </a:r>
            <a:endParaRPr sz="1300">
              <a:solidFill>
                <a:srgbClr val="0D0D0D"/>
              </a:solidFill>
              <a:highlight>
                <a:srgbClr val="FFFFFF"/>
              </a:highlight>
              <a:latin typeface="Georgia"/>
              <a:ea typeface="Georgia"/>
              <a:cs typeface="Georgia"/>
              <a:sym typeface="Georgia"/>
            </a:endParaRPr>
          </a:p>
          <a:p>
            <a:pPr indent="0" lvl="0" marL="0" rtl="0" algn="l">
              <a:spcBef>
                <a:spcPts val="1500"/>
              </a:spcBef>
              <a:spcAft>
                <a:spcPts val="0"/>
              </a:spcAft>
              <a:buNone/>
            </a:pPr>
            <a:r>
              <a:rPr b="1" lang="en" sz="1300">
                <a:solidFill>
                  <a:srgbClr val="0D0D0D"/>
                </a:solidFill>
                <a:highlight>
                  <a:srgbClr val="FFFFFF"/>
                </a:highlight>
                <a:latin typeface="Georgia"/>
                <a:ea typeface="Georgia"/>
                <a:cs typeface="Georgia"/>
                <a:sym typeface="Georgia"/>
              </a:rPr>
              <a:t>Feature Selection and Engineering</a:t>
            </a:r>
            <a:r>
              <a:rPr lang="en" sz="1300">
                <a:solidFill>
                  <a:srgbClr val="0D0D0D"/>
                </a:solidFill>
                <a:highlight>
                  <a:srgbClr val="FFFFFF"/>
                </a:highlight>
                <a:latin typeface="Georgia"/>
                <a:ea typeface="Georgia"/>
                <a:cs typeface="Georgia"/>
                <a:sym typeface="Georgia"/>
              </a:rPr>
              <a:t>: Identifying relevant features or descriptors that adequately represent the composition, microstructure, and processing parameters of HEAs is crucial for building accurate ML models. Feature engineering may require experimentation to determine which features are most informative for predicting the properties of interest.</a:t>
            </a:r>
            <a:endParaRPr sz="1300">
              <a:solidFill>
                <a:srgbClr val="0D0D0D"/>
              </a:solidFill>
              <a:highlight>
                <a:srgbClr val="FFFFFF"/>
              </a:highlight>
              <a:latin typeface="Georgia"/>
              <a:ea typeface="Georgia"/>
              <a:cs typeface="Georgia"/>
              <a:sym typeface="Georgia"/>
            </a:endParaRPr>
          </a:p>
          <a:p>
            <a:pPr indent="0" lvl="0" marL="0" rtl="0" algn="l">
              <a:spcBef>
                <a:spcPts val="1500"/>
              </a:spcBef>
              <a:spcAft>
                <a:spcPts val="0"/>
              </a:spcAft>
              <a:buClr>
                <a:schemeClr val="dk1"/>
              </a:buClr>
              <a:buSzPts val="1100"/>
              <a:buFont typeface="Arial"/>
              <a:buNone/>
            </a:pPr>
            <a:r>
              <a:rPr b="1" lang="en" sz="1300">
                <a:solidFill>
                  <a:srgbClr val="0D0D0D"/>
                </a:solidFill>
                <a:highlight>
                  <a:schemeClr val="lt1"/>
                </a:highlight>
                <a:latin typeface="Georgia"/>
                <a:ea typeface="Georgia"/>
                <a:cs typeface="Georgia"/>
                <a:sym typeface="Georgia"/>
              </a:rPr>
              <a:t>Model Validation and Uncertainty Quantification</a:t>
            </a:r>
            <a:r>
              <a:rPr lang="en" sz="1300">
                <a:solidFill>
                  <a:srgbClr val="0D0D0D"/>
                </a:solidFill>
                <a:highlight>
                  <a:schemeClr val="lt1"/>
                </a:highlight>
                <a:latin typeface="Georgia"/>
                <a:ea typeface="Georgia"/>
                <a:cs typeface="Georgia"/>
                <a:sym typeface="Georgia"/>
              </a:rPr>
              <a:t>: Validating ML models for property prediction requires rigorous testing against independent datasets or experimental measurements. </a:t>
            </a:r>
            <a:endParaRPr sz="1300">
              <a:solidFill>
                <a:srgbClr val="0D0D0D"/>
              </a:solidFill>
              <a:highlight>
                <a:srgbClr val="FFFFFF"/>
              </a:highlight>
              <a:latin typeface="Georgia"/>
              <a:ea typeface="Georgia"/>
              <a:cs typeface="Georgia"/>
              <a:sym typeface="Georgia"/>
            </a:endParaRPr>
          </a:p>
          <a:p>
            <a:pPr indent="0" lvl="0" marL="0" rtl="0" algn="l">
              <a:spcBef>
                <a:spcPts val="1500"/>
              </a:spcBef>
              <a:spcAft>
                <a:spcPts val="1200"/>
              </a:spcAft>
              <a:buNone/>
            </a:pPr>
            <a:r>
              <a:t/>
            </a:r>
            <a:endParaRPr sz="1300">
              <a:latin typeface="Georgia"/>
              <a:ea typeface="Georgia"/>
              <a:cs typeface="Georgia"/>
              <a:sym typeface="Georgia"/>
            </a:endParaRPr>
          </a:p>
        </p:txBody>
      </p:sp>
      <p:sp>
        <p:nvSpPr>
          <p:cNvPr id="112" name="Google Shape;112;p19"/>
          <p:cNvSpPr txBox="1"/>
          <p:nvPr>
            <p:ph idx="2" type="body"/>
          </p:nvPr>
        </p:nvSpPr>
        <p:spPr>
          <a:xfrm>
            <a:off x="4832400" y="1152475"/>
            <a:ext cx="3999900" cy="1301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b="1" lang="en" sz="1300">
                <a:solidFill>
                  <a:srgbClr val="0D0D0D"/>
                </a:solidFill>
                <a:highlight>
                  <a:schemeClr val="lt1"/>
                </a:highlight>
                <a:latin typeface="Georgia"/>
                <a:ea typeface="Georgia"/>
                <a:cs typeface="Georgia"/>
                <a:sym typeface="Georgia"/>
              </a:rPr>
              <a:t>Model Complexity and Interpretability</a:t>
            </a:r>
            <a:r>
              <a:rPr lang="en" sz="1300">
                <a:solidFill>
                  <a:srgbClr val="0D0D0D"/>
                </a:solidFill>
                <a:highlight>
                  <a:schemeClr val="lt1"/>
                </a:highlight>
                <a:latin typeface="Georgia"/>
                <a:ea typeface="Georgia"/>
                <a:cs typeface="Georgia"/>
                <a:sym typeface="Georgia"/>
              </a:rPr>
              <a:t>: ML models vary in complexity, ranging from simple linear regression to complex deep learning architectures. Balancing model complexity is essential for a good model.</a:t>
            </a:r>
            <a:endParaRPr sz="1300">
              <a:solidFill>
                <a:srgbClr val="0D0D0D"/>
              </a:solidFill>
              <a:highlight>
                <a:schemeClr val="lt1"/>
              </a:highlight>
              <a:latin typeface="Georgia"/>
              <a:ea typeface="Georgia"/>
              <a:cs typeface="Georgia"/>
              <a:sym typeface="Georgia"/>
            </a:endParaRPr>
          </a:p>
          <a:p>
            <a:pPr indent="0" lvl="0" marL="0" rtl="0" algn="l">
              <a:spcBef>
                <a:spcPts val="1500"/>
              </a:spcBef>
              <a:spcAft>
                <a:spcPts val="0"/>
              </a:spcAft>
              <a:buClr>
                <a:schemeClr val="dk1"/>
              </a:buClr>
              <a:buSzPts val="1100"/>
              <a:buFont typeface="Arial"/>
              <a:buNone/>
            </a:pPr>
            <a:r>
              <a:t/>
            </a:r>
            <a:endParaRPr sz="1300">
              <a:solidFill>
                <a:srgbClr val="0D0D0D"/>
              </a:solidFill>
              <a:highlight>
                <a:schemeClr val="lt1"/>
              </a:highlight>
              <a:latin typeface="Georgia"/>
              <a:ea typeface="Georgia"/>
              <a:cs typeface="Georgia"/>
              <a:sym typeface="Georgia"/>
            </a:endParaRPr>
          </a:p>
          <a:p>
            <a:pPr indent="0" lvl="0" marL="0" rtl="0" algn="l">
              <a:spcBef>
                <a:spcPts val="1500"/>
              </a:spcBef>
              <a:spcAft>
                <a:spcPts val="0"/>
              </a:spcAft>
              <a:buClr>
                <a:schemeClr val="dk1"/>
              </a:buClr>
              <a:buSzPts val="1100"/>
              <a:buFont typeface="Arial"/>
              <a:buNone/>
            </a:pPr>
            <a:r>
              <a:t/>
            </a:r>
            <a:endParaRPr sz="1300">
              <a:latin typeface="Georgia"/>
              <a:ea typeface="Georgia"/>
              <a:cs typeface="Georgia"/>
              <a:sym typeface="Georgia"/>
            </a:endParaRPr>
          </a:p>
          <a:p>
            <a:pPr indent="0" lvl="0" marL="0" rtl="0" algn="l">
              <a:spcBef>
                <a:spcPts val="1200"/>
              </a:spcBef>
              <a:spcAft>
                <a:spcPts val="1200"/>
              </a:spcAft>
              <a:buNone/>
            </a:pPr>
            <a:r>
              <a:t/>
            </a:r>
            <a:endParaRPr sz="1300"/>
          </a:p>
        </p:txBody>
      </p:sp>
      <p:sp>
        <p:nvSpPr>
          <p:cNvPr id="113" name="Google Shape;113;p19"/>
          <p:cNvSpPr txBox="1"/>
          <p:nvPr/>
        </p:nvSpPr>
        <p:spPr>
          <a:xfrm>
            <a:off x="4832400" y="2571750"/>
            <a:ext cx="3873600" cy="23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Georgia"/>
              <a:ea typeface="Georgia"/>
              <a:cs typeface="Georgia"/>
              <a:sym typeface="Georgia"/>
            </a:endParaRPr>
          </a:p>
          <a:p>
            <a:pPr indent="0" lvl="0" marL="0" rtl="0" algn="l">
              <a:spcBef>
                <a:spcPts val="0"/>
              </a:spcBef>
              <a:spcAft>
                <a:spcPts val="0"/>
              </a:spcAft>
              <a:buNone/>
            </a:pPr>
            <a:r>
              <a:t/>
            </a:r>
            <a:endParaRPr sz="1300">
              <a:solidFill>
                <a:schemeClr val="dk1"/>
              </a:solidFill>
              <a:latin typeface="Georgia"/>
              <a:ea typeface="Georgia"/>
              <a:cs typeface="Georgia"/>
              <a:sym typeface="Georgia"/>
            </a:endParaRPr>
          </a:p>
          <a:p>
            <a:pPr indent="0" lvl="0" marL="0" rtl="0" algn="l">
              <a:spcBef>
                <a:spcPts val="0"/>
              </a:spcBef>
              <a:spcAft>
                <a:spcPts val="0"/>
              </a:spcAft>
              <a:buNone/>
            </a:pPr>
            <a:r>
              <a:t/>
            </a:r>
            <a:endParaRPr b="1" sz="1300">
              <a:solidFill>
                <a:schemeClr val="dk1"/>
              </a:solidFill>
              <a:latin typeface="Georgia"/>
              <a:ea typeface="Georgia"/>
              <a:cs typeface="Georgia"/>
              <a:sym typeface="Georgia"/>
            </a:endParaRPr>
          </a:p>
          <a:p>
            <a:pPr indent="0" lvl="0" marL="0" rtl="0" algn="l">
              <a:spcBef>
                <a:spcPts val="0"/>
              </a:spcBef>
              <a:spcAft>
                <a:spcPts val="0"/>
              </a:spcAft>
              <a:buNone/>
            </a:pPr>
            <a:r>
              <a:rPr b="1" lang="en" sz="1300">
                <a:solidFill>
                  <a:schemeClr val="dk1"/>
                </a:solidFill>
                <a:latin typeface="Georgia"/>
                <a:ea typeface="Georgia"/>
                <a:cs typeface="Georgia"/>
                <a:sym typeface="Georgia"/>
              </a:rPr>
              <a:t>Exit Plan: </a:t>
            </a:r>
            <a:r>
              <a:rPr lang="en" sz="1300">
                <a:solidFill>
                  <a:schemeClr val="dk1"/>
                </a:solidFill>
                <a:latin typeface="Georgia"/>
                <a:ea typeface="Georgia"/>
                <a:cs typeface="Georgia"/>
                <a:sym typeface="Georgia"/>
              </a:rPr>
              <a:t>We will show the evaluation matrix of our model and explain the reason for failure while applying it.</a:t>
            </a:r>
            <a:endParaRPr sz="1300">
              <a:solidFill>
                <a:schemeClr val="dk1"/>
              </a:solidFill>
              <a:latin typeface="Georgia"/>
              <a:ea typeface="Georgia"/>
              <a:cs typeface="Georgia"/>
              <a:sym typeface="Georgia"/>
            </a:endParaRPr>
          </a:p>
          <a:p>
            <a:pPr indent="0" lvl="0" marL="0" rtl="0" algn="l">
              <a:spcBef>
                <a:spcPts val="0"/>
              </a:spcBef>
              <a:spcAft>
                <a:spcPts val="0"/>
              </a:spcAft>
              <a:buNone/>
            </a:pPr>
            <a:r>
              <a:t/>
            </a:r>
            <a:endParaRPr sz="1300">
              <a:solidFill>
                <a:schemeClr val="dk1"/>
              </a:solidFill>
              <a:latin typeface="Georgia"/>
              <a:ea typeface="Georgia"/>
              <a:cs typeface="Georgia"/>
              <a:sym typeface="Georgia"/>
            </a:endParaRPr>
          </a:p>
          <a:p>
            <a:pPr indent="0" lvl="0" marL="0" rtl="0" algn="l">
              <a:spcBef>
                <a:spcPts val="0"/>
              </a:spcBef>
              <a:spcAft>
                <a:spcPts val="0"/>
              </a:spcAft>
              <a:buNone/>
            </a:pPr>
            <a:r>
              <a:t/>
            </a:r>
            <a:endParaRPr sz="1300">
              <a:solidFill>
                <a:schemeClr val="dk1"/>
              </a:solidFill>
              <a:latin typeface="Georgia"/>
              <a:ea typeface="Georgia"/>
              <a:cs typeface="Georgia"/>
              <a:sym typeface="Georgia"/>
            </a:endParaRPr>
          </a:p>
        </p:txBody>
      </p:sp>
      <p:sp>
        <p:nvSpPr>
          <p:cNvPr id="114" name="Google Shape;114;p19"/>
          <p:cNvSpPr/>
          <p:nvPr/>
        </p:nvSpPr>
        <p:spPr>
          <a:xfrm>
            <a:off x="4732325" y="3084350"/>
            <a:ext cx="4039500" cy="96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Georgia"/>
                <a:ea typeface="Georgia"/>
                <a:cs typeface="Georgia"/>
                <a:sym typeface="Georgia"/>
              </a:rPr>
              <a:t>Thank you!</a:t>
            </a:r>
            <a:endParaRPr b="1">
              <a:latin typeface="Georgia"/>
              <a:ea typeface="Georgia"/>
              <a:cs typeface="Georgia"/>
              <a:sym typeface="Georgia"/>
            </a:endParaRPr>
          </a:p>
        </p:txBody>
      </p:sp>
      <p:sp>
        <p:nvSpPr>
          <p:cNvPr id="120" name="Google Shape;120;p20"/>
          <p:cNvSpPr txBox="1"/>
          <p:nvPr/>
        </p:nvSpPr>
        <p:spPr>
          <a:xfrm>
            <a:off x="7206300" y="4708800"/>
            <a:ext cx="19377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Have a nice day!</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