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Play"/>
      <p:regular r:id="rId16"/>
      <p:bold r:id="rId17"/>
    </p:embeddedFont>
    <p:embeddedFont>
      <p:font typeface="Merriweather Black"/>
      <p:bold r:id="rId18"/>
      <p:boldItalic r:id="rId19"/>
    </p:embeddedFont>
    <p:embeddedFont>
      <p:font typeface="Merriweather"/>
      <p:regular r:id="rId20"/>
      <p:bold r:id="rId21"/>
      <p:italic r:id="rId22"/>
      <p:boldItalic r:id="rId23"/>
    </p:embeddedFont>
    <p:embeddedFont>
      <p:font typeface="Merriweather ExtraBold"/>
      <p:bold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16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r:id="rId26" roundtripDataSignature="AMtx7mgO816cFrO0jUOPzpv3i5TEWq49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regular.fntdata"/><Relationship Id="rId22" Type="http://schemas.openxmlformats.org/officeDocument/2006/relationships/font" Target="fonts/Merriweather-italic.fntdata"/><Relationship Id="rId21" Type="http://schemas.openxmlformats.org/officeDocument/2006/relationships/font" Target="fonts/Merriweather-bold.fntdata"/><Relationship Id="rId24" Type="http://schemas.openxmlformats.org/officeDocument/2006/relationships/font" Target="fonts/MerriweatherExtraBold-bold.fntdata"/><Relationship Id="rId23" Type="http://schemas.openxmlformats.org/officeDocument/2006/relationships/font" Target="fonts/Merriweather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customschemas.google.com/relationships/presentationmetadata" Target="metadata"/><Relationship Id="rId25" Type="http://schemas.openxmlformats.org/officeDocument/2006/relationships/font" Target="fonts/MerriweatherExtraBold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Play-bold.fntdata"/><Relationship Id="rId16" Type="http://schemas.openxmlformats.org/officeDocument/2006/relationships/font" Target="fonts/Play-regular.fntdata"/><Relationship Id="rId19" Type="http://schemas.openxmlformats.org/officeDocument/2006/relationships/font" Target="fonts/MerriweatherBlack-boldItalic.fntdata"/><Relationship Id="rId18" Type="http://schemas.openxmlformats.org/officeDocument/2006/relationships/font" Target="fonts/MerriweatherBlack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1" name="Google Shape;1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2" name="Google Shape;152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452fb47c07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452fb47c07_0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3452fb47c07_0_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452fb47c07_0_2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452fb47c07_0_2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3452fb47c07_0_24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7482626309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7482626309_0_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First, we built the foundation for a fully automated real estate pipeline, allowing data to flow from multiple sources into Snowflake.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Second, we tailored it specifically for REIT performance tracking, ensuring the data and analytics met industry needs.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Third, we made it scalable — new securities can be onboarded quickly and consistently.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And finally, we integrated Snowflake tables through automated primary key relationships, keeping all datasets in sync.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37482626309_0_2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7482626309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7482626309_0_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Data availability and format are critical for a functional pipeline. For example, some real estate tickers had only been traded for a month or were no longer on the market, so the Yahoo Finance API couldn’t pull complete data, so we needed accurate validation code.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matching synthetic portfolios to real tickers while keeping performance metrics realistic meant constant checks for consistency, scale, and plausibility.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Generative AI can speed up work, like drafting data dictionaries or creating test data,  but we can’t rely on it blindly, it can introduce wrong assumptions into a financial dataset. The key is to use AI where it adds value and always carefully review.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37482626309_0_3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64305546bc_0_1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64305546bc_0_1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Our recommendations focus on integrating this Real Estate pipeline into Assette’s reporting ecosystem and broadening coverage to include more diverse Real Estate securities.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We suggest adding holdings-based classification to automatically assign sub-classes like REIT, Core, and Opportunistic, with dynamic portfolio metadata updates.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Automated data refreshes using APIs and Snowflake Tasks will ensure scheduled, consistent updates, while enhanced validation and audit processes will improve data accuracy. Parameterizing business rules in YAML/JSON or database tables will allow quick updates without code changes.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Finally, linking portfolios to benchmark performance will enable ongoing, automated comparative analytics, supported by strong governance to keep classifications, benchmarks, and metadata accurate as strategies evolve.</a:t>
            </a:r>
            <a:endParaRPr/>
          </a:p>
        </p:txBody>
      </p:sp>
      <p:sp>
        <p:nvSpPr>
          <p:cNvPr id="201" name="Google Shape;201;g364305546bc_0_11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452fb47c07_0_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452fb47c07_0_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3452fb47c07_0_4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452fb47c07_0_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452fb47c07_0_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3452fb47c07_0_5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643db8413f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3643db8413f_0_4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43800" y="4588669"/>
            <a:ext cx="726281" cy="326231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/>
          <p:nvPr/>
        </p:nvSpPr>
        <p:spPr>
          <a:xfrm>
            <a:off x="0" y="-57150"/>
            <a:ext cx="9144000" cy="2171700"/>
          </a:xfrm>
          <a:prstGeom prst="rect">
            <a:avLst/>
          </a:prstGeom>
          <a:gradFill>
            <a:gsLst>
              <a:gs pos="0">
                <a:srgbClr val="333333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4"/>
          <p:cNvSpPr/>
          <p:nvPr/>
        </p:nvSpPr>
        <p:spPr>
          <a:xfrm>
            <a:off x="609600" y="4629150"/>
            <a:ext cx="4664100" cy="2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Boston University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>
                <a:solidFill>
                  <a:schemeClr val="dk1"/>
                </a:solidFill>
              </a:rPr>
              <a:t>Questrom School of Business</a:t>
            </a:r>
            <a:endParaRPr/>
          </a:p>
        </p:txBody>
      </p:sp>
      <p:sp>
        <p:nvSpPr>
          <p:cNvPr id="23" name="Google Shape;23;p4"/>
          <p:cNvSpPr txBox="1"/>
          <p:nvPr>
            <p:ph idx="1" type="subTitle"/>
          </p:nvPr>
        </p:nvSpPr>
        <p:spPr>
          <a:xfrm>
            <a:off x="685800" y="2400300"/>
            <a:ext cx="77724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"/>
              <a:buNone/>
              <a:defRPr sz="18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type="ctrTitle"/>
          </p:nvPr>
        </p:nvSpPr>
        <p:spPr>
          <a:xfrm>
            <a:off x="685800" y="1200150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600"/>
              <a:buFont typeface="Merriweather"/>
              <a:buNone/>
              <a:defRPr sz="3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2600"/>
              <a:buNone/>
              <a:defRPr sz="3600"/>
            </a:lvl2pPr>
            <a:lvl3pPr lvl="2" algn="l">
              <a:spcBef>
                <a:spcPts val="0"/>
              </a:spcBef>
              <a:spcAft>
                <a:spcPts val="0"/>
              </a:spcAft>
              <a:buSzPts val="2600"/>
              <a:buNone/>
              <a:defRPr sz="3600"/>
            </a:lvl3pPr>
            <a:lvl4pPr lvl="3" algn="l">
              <a:spcBef>
                <a:spcPts val="0"/>
              </a:spcBef>
              <a:spcAft>
                <a:spcPts val="0"/>
              </a:spcAft>
              <a:buSzPts val="2600"/>
              <a:buNone/>
              <a:defRPr sz="3600"/>
            </a:lvl4pPr>
            <a:lvl5pPr lvl="4" algn="l">
              <a:spcBef>
                <a:spcPts val="0"/>
              </a:spcBef>
              <a:spcAft>
                <a:spcPts val="0"/>
              </a:spcAft>
              <a:buSzPts val="2600"/>
              <a:buNone/>
              <a:defRPr sz="3600"/>
            </a:lvl5pPr>
            <a:lvl6pPr lvl="5" algn="l">
              <a:spcBef>
                <a:spcPts val="0"/>
              </a:spcBef>
              <a:spcAft>
                <a:spcPts val="0"/>
              </a:spcAft>
              <a:buSzPts val="2600"/>
              <a:buNone/>
              <a:defRPr sz="3600"/>
            </a:lvl6pPr>
            <a:lvl7pPr lvl="6" algn="l">
              <a:spcBef>
                <a:spcPts val="0"/>
              </a:spcBef>
              <a:spcAft>
                <a:spcPts val="0"/>
              </a:spcAft>
              <a:buSzPts val="2600"/>
              <a:buNone/>
              <a:defRPr sz="3600"/>
            </a:lvl7pPr>
            <a:lvl8pPr lvl="7" algn="l">
              <a:spcBef>
                <a:spcPts val="0"/>
              </a:spcBef>
              <a:spcAft>
                <a:spcPts val="0"/>
              </a:spcAft>
              <a:buSzPts val="2600"/>
              <a:buNone/>
              <a:defRPr sz="3600"/>
            </a:lvl8pPr>
            <a:lvl9pPr lvl="8" algn="l">
              <a:spcBef>
                <a:spcPts val="0"/>
              </a:spcBef>
              <a:spcAft>
                <a:spcPts val="0"/>
              </a:spcAft>
              <a:buSzPts val="2600"/>
              <a:buNone/>
              <a:defRPr sz="3600"/>
            </a:lvl9pPr>
          </a:lstStyle>
          <a:p/>
        </p:txBody>
      </p:sp>
      <p:pic>
        <p:nvPicPr>
          <p:cNvPr id="25" name="Google Shape;25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4000" y="3916219"/>
            <a:ext cx="470981" cy="4709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>
  <p:cSld name="Vertical Title and 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/>
        </p:nvSpPr>
        <p:spPr>
          <a:xfrm>
            <a:off x="6477000" y="547688"/>
            <a:ext cx="2303400" cy="3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to edit Master title style</a:t>
            </a:r>
            <a:endParaRPr/>
          </a:p>
        </p:txBody>
      </p:sp>
      <p:sp>
        <p:nvSpPr>
          <p:cNvPr id="71" name="Google Shape;71;p13"/>
          <p:cNvSpPr txBox="1"/>
          <p:nvPr>
            <p:ph idx="1" type="body"/>
          </p:nvPr>
        </p:nvSpPr>
        <p:spPr>
          <a:xfrm>
            <a:off x="609599" y="547134"/>
            <a:ext cx="5638800" cy="3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609600" y="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0" type="dt"/>
          </p:nvPr>
        </p:nvSpPr>
        <p:spPr>
          <a:xfrm>
            <a:off x="8001000" y="57150"/>
            <a:ext cx="10668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643db8413f_0_500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lay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g3643db8413f_0_500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83" name="Google Shape;83;g3643db8413f_0_50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g3643db8413f_0_50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g3643db8413f_0_50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643db8413f_0_50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g3643db8413f_0_50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9" name="Google Shape;89;g3643db8413f_0_50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g3643db8413f_0_50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g3643db8413f_0_50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643db8413f_0_512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lay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g3643db8413f_0_512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500"/>
              <a:buNone/>
              <a:defRPr sz="15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400"/>
              <a:buNone/>
              <a:defRPr sz="14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95" name="Google Shape;95;g3643db8413f_0_51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g3643db8413f_0_5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g3643db8413f_0_5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43db8413f_0_51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g3643db8413f_0_518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1" name="Google Shape;101;g3643db8413f_0_518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2" name="Google Shape;102;g3643db8413f_0_5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g3643db8413f_0_5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g3643db8413f_0_5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643db8413f_0_525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g3643db8413f_0_525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08" name="Google Shape;108;g3643db8413f_0_525"/>
          <p:cNvSpPr txBox="1"/>
          <p:nvPr>
            <p:ph idx="2" type="body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9" name="Google Shape;109;g3643db8413f_0_525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10" name="Google Shape;110;g3643db8413f_0_525"/>
          <p:cNvSpPr txBox="1"/>
          <p:nvPr>
            <p:ph idx="4" type="body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1" name="Google Shape;111;g3643db8413f_0_5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g3643db8413f_0_52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g3643db8413f_0_52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643db8413f_0_53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g3643db8413f_0_53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g3643db8413f_0_53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g3643db8413f_0_53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643db8413f_0_53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g3643db8413f_0_53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g3643db8413f_0_53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643db8413f_0_543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g3643db8413f_0_543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26" name="Google Shape;126;g3643db8413f_0_543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27" name="Google Shape;127;g3643db8413f_0_54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g3643db8413f_0_54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" name="Google Shape;129;g3643db8413f_0_54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643db8413f_0_550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2" name="Google Shape;132;g3643db8413f_0_550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33" name="Google Shape;133;g3643db8413f_0_550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34" name="Google Shape;134;g3643db8413f_0_55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g3643db8413f_0_55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6" name="Google Shape;136;g3643db8413f_0_55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609600" y="571500"/>
            <a:ext cx="79248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2600"/>
              <a:buNone/>
              <a:defRPr sz="3600"/>
            </a:lvl2pPr>
            <a:lvl3pPr lvl="2" algn="l">
              <a:spcBef>
                <a:spcPts val="0"/>
              </a:spcBef>
              <a:spcAft>
                <a:spcPts val="0"/>
              </a:spcAft>
              <a:buSzPts val="2600"/>
              <a:buNone/>
              <a:defRPr sz="3600"/>
            </a:lvl3pPr>
            <a:lvl4pPr lvl="3" algn="l">
              <a:spcBef>
                <a:spcPts val="0"/>
              </a:spcBef>
              <a:spcAft>
                <a:spcPts val="0"/>
              </a:spcAft>
              <a:buSzPts val="2600"/>
              <a:buNone/>
              <a:defRPr sz="3600"/>
            </a:lvl4pPr>
            <a:lvl5pPr lvl="4" algn="l">
              <a:spcBef>
                <a:spcPts val="0"/>
              </a:spcBef>
              <a:spcAft>
                <a:spcPts val="0"/>
              </a:spcAft>
              <a:buSzPts val="2600"/>
              <a:buNone/>
              <a:defRPr sz="3600"/>
            </a:lvl5pPr>
            <a:lvl6pPr lvl="5" algn="l">
              <a:spcBef>
                <a:spcPts val="0"/>
              </a:spcBef>
              <a:spcAft>
                <a:spcPts val="0"/>
              </a:spcAft>
              <a:buSzPts val="2600"/>
              <a:buNone/>
              <a:defRPr sz="3600"/>
            </a:lvl6pPr>
            <a:lvl7pPr lvl="6" algn="l">
              <a:spcBef>
                <a:spcPts val="0"/>
              </a:spcBef>
              <a:spcAft>
                <a:spcPts val="0"/>
              </a:spcAft>
              <a:buSzPts val="2600"/>
              <a:buNone/>
              <a:defRPr sz="3600"/>
            </a:lvl7pPr>
            <a:lvl8pPr lvl="7" algn="l">
              <a:spcBef>
                <a:spcPts val="0"/>
              </a:spcBef>
              <a:spcAft>
                <a:spcPts val="0"/>
              </a:spcAft>
              <a:buSzPts val="2600"/>
              <a:buNone/>
              <a:defRPr sz="3600"/>
            </a:lvl8pPr>
            <a:lvl9pPr lvl="8" algn="l">
              <a:spcBef>
                <a:spcPts val="0"/>
              </a:spcBef>
              <a:spcAft>
                <a:spcPts val="0"/>
              </a:spcAft>
              <a:buSzPts val="2600"/>
              <a:buNone/>
              <a:defRPr sz="3600"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609600" y="1371600"/>
            <a:ext cx="7924800" cy="25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1" type="ftr"/>
          </p:nvPr>
        </p:nvSpPr>
        <p:spPr>
          <a:xfrm>
            <a:off x="609600" y="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001000" y="57150"/>
            <a:ext cx="10668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643db8413f_0_55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9" name="Google Shape;139;g3643db8413f_0_557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0" name="Google Shape;140;g3643db8413f_0_55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1" name="Google Shape;141;g3643db8413f_0_55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2" name="Google Shape;142;g3643db8413f_0_55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643db8413f_0_563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5" name="Google Shape;145;g3643db8413f_0_563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6" name="Google Shape;146;g3643db8413f_0_56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7" name="Google Shape;147;g3643db8413f_0_56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8" name="Google Shape;148;g3643db8413f_0_56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609600" y="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0" type="dt"/>
          </p:nvPr>
        </p:nvSpPr>
        <p:spPr>
          <a:xfrm>
            <a:off x="8001000" y="57150"/>
            <a:ext cx="10668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609600" y="571500"/>
            <a:ext cx="79248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609600" y="1371600"/>
            <a:ext cx="3886200" cy="29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4648200" y="1371600"/>
            <a:ext cx="3886200" cy="29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1" type="ftr"/>
          </p:nvPr>
        </p:nvSpPr>
        <p:spPr>
          <a:xfrm>
            <a:off x="609600" y="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0" type="dt"/>
          </p:nvPr>
        </p:nvSpPr>
        <p:spPr>
          <a:xfrm>
            <a:off x="8001000" y="57150"/>
            <a:ext cx="10668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630238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" type="body"/>
          </p:nvPr>
        </p:nvSpPr>
        <p:spPr>
          <a:xfrm>
            <a:off x="630238" y="1260872"/>
            <a:ext cx="38688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8"/>
          <p:cNvSpPr txBox="1"/>
          <p:nvPr>
            <p:ph idx="2" type="body"/>
          </p:nvPr>
        </p:nvSpPr>
        <p:spPr>
          <a:xfrm>
            <a:off x="630238" y="1878806"/>
            <a:ext cx="38688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3" type="body"/>
          </p:nvPr>
        </p:nvSpPr>
        <p:spPr>
          <a:xfrm>
            <a:off x="4629150" y="1260872"/>
            <a:ext cx="3887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8"/>
          <p:cNvSpPr txBox="1"/>
          <p:nvPr>
            <p:ph idx="4" type="body"/>
          </p:nvPr>
        </p:nvSpPr>
        <p:spPr>
          <a:xfrm>
            <a:off x="4629150" y="1878806"/>
            <a:ext cx="38877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609600" y="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0" type="dt"/>
          </p:nvPr>
        </p:nvSpPr>
        <p:spPr>
          <a:xfrm>
            <a:off x="8001000" y="57150"/>
            <a:ext cx="10668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title"/>
          </p:nvPr>
        </p:nvSpPr>
        <p:spPr>
          <a:xfrm>
            <a:off x="609600" y="571500"/>
            <a:ext cx="79248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609600" y="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0" type="dt"/>
          </p:nvPr>
        </p:nvSpPr>
        <p:spPr>
          <a:xfrm>
            <a:off x="8001000" y="57150"/>
            <a:ext cx="10668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idx="11" type="ftr"/>
          </p:nvPr>
        </p:nvSpPr>
        <p:spPr>
          <a:xfrm>
            <a:off x="609600" y="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0" type="dt"/>
          </p:nvPr>
        </p:nvSpPr>
        <p:spPr>
          <a:xfrm>
            <a:off x="8001000" y="57150"/>
            <a:ext cx="10668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type="title"/>
          </p:nvPr>
        </p:nvSpPr>
        <p:spPr>
          <a:xfrm>
            <a:off x="630238" y="342900"/>
            <a:ext cx="29496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3887788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SzPts val="3200"/>
              <a:buChar char="▪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0" name="Google Shape;60;p11"/>
          <p:cNvSpPr txBox="1"/>
          <p:nvPr>
            <p:ph idx="2" type="body"/>
          </p:nvPr>
        </p:nvSpPr>
        <p:spPr>
          <a:xfrm>
            <a:off x="630238" y="1543050"/>
            <a:ext cx="29496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1" name="Google Shape;61;p11"/>
          <p:cNvSpPr txBox="1"/>
          <p:nvPr>
            <p:ph idx="11" type="ftr"/>
          </p:nvPr>
        </p:nvSpPr>
        <p:spPr>
          <a:xfrm>
            <a:off x="609600" y="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1"/>
          <p:cNvSpPr txBox="1"/>
          <p:nvPr>
            <p:ph idx="10" type="dt"/>
          </p:nvPr>
        </p:nvSpPr>
        <p:spPr>
          <a:xfrm>
            <a:off x="8001000" y="57150"/>
            <a:ext cx="10668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>
            <p:ph type="title"/>
          </p:nvPr>
        </p:nvSpPr>
        <p:spPr>
          <a:xfrm>
            <a:off x="630238" y="342900"/>
            <a:ext cx="29496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2"/>
          <p:cNvSpPr/>
          <p:nvPr>
            <p:ph idx="2" type="pic"/>
          </p:nvPr>
        </p:nvSpPr>
        <p:spPr>
          <a:xfrm>
            <a:off x="3887788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2"/>
          <p:cNvSpPr txBox="1"/>
          <p:nvPr>
            <p:ph idx="1" type="body"/>
          </p:nvPr>
        </p:nvSpPr>
        <p:spPr>
          <a:xfrm>
            <a:off x="630238" y="1543050"/>
            <a:ext cx="29496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2"/>
          <p:cNvSpPr txBox="1"/>
          <p:nvPr>
            <p:ph idx="11" type="ftr"/>
          </p:nvPr>
        </p:nvSpPr>
        <p:spPr>
          <a:xfrm>
            <a:off x="609600" y="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2"/>
          <p:cNvSpPr txBox="1"/>
          <p:nvPr>
            <p:ph idx="10" type="dt"/>
          </p:nvPr>
        </p:nvSpPr>
        <p:spPr>
          <a:xfrm>
            <a:off x="8001000" y="57150"/>
            <a:ext cx="10668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/>
          <p:nvPr/>
        </p:nvSpPr>
        <p:spPr>
          <a:xfrm>
            <a:off x="0" y="-32147"/>
            <a:ext cx="9144000" cy="260700"/>
          </a:xfrm>
          <a:prstGeom prst="rect">
            <a:avLst/>
          </a:prstGeom>
          <a:gradFill>
            <a:gsLst>
              <a:gs pos="0">
                <a:srgbClr val="333333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"/>
          <p:cNvSpPr txBox="1"/>
          <p:nvPr>
            <p:ph type="title"/>
          </p:nvPr>
        </p:nvSpPr>
        <p:spPr>
          <a:xfrm>
            <a:off x="609600" y="571500"/>
            <a:ext cx="79248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None/>
              <a:defRPr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" type="body"/>
          </p:nvPr>
        </p:nvSpPr>
        <p:spPr>
          <a:xfrm>
            <a:off x="609600" y="1371600"/>
            <a:ext cx="7924800" cy="25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Merriweather"/>
              <a:buChar char="▪"/>
              <a:defRPr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Merriweather"/>
              <a:buChar char="▪"/>
              <a:defRPr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Merriweather"/>
              <a:buChar char="▪"/>
              <a:defRPr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Merriweather"/>
              <a:buChar char="▪"/>
              <a:defRPr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Merriweather"/>
              <a:buChar char="▪"/>
              <a:defRPr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"/>
              <a:buChar char="•"/>
              <a:defRPr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"/>
              <a:buChar char="•"/>
              <a:defRPr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"/>
              <a:buChar char="•"/>
              <a:defRPr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"/>
              <a:buChar char="•"/>
              <a:defRPr i="0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1" type="ftr"/>
          </p:nvPr>
        </p:nvSpPr>
        <p:spPr>
          <a:xfrm>
            <a:off x="609600" y="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"/>
          <p:cNvSpPr txBox="1"/>
          <p:nvPr/>
        </p:nvSpPr>
        <p:spPr>
          <a:xfrm>
            <a:off x="609600" y="1143000"/>
            <a:ext cx="7924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Boston University</a:t>
            </a: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Slideshow Title Goes Here</a:t>
            </a:r>
            <a:endParaRPr/>
          </a:p>
        </p:txBody>
      </p:sp>
      <p:pic>
        <p:nvPicPr>
          <p:cNvPr id="15" name="Google Shape;15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543800" y="4588669"/>
            <a:ext cx="726281" cy="326231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/>
          <p:nvPr>
            <p:ph idx="10" type="dt"/>
          </p:nvPr>
        </p:nvSpPr>
        <p:spPr>
          <a:xfrm>
            <a:off x="8001000" y="57150"/>
            <a:ext cx="10668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baseline="30000" i="0" sz="12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3"/>
          <p:cNvSpPr/>
          <p:nvPr/>
        </p:nvSpPr>
        <p:spPr>
          <a:xfrm>
            <a:off x="609600" y="4629150"/>
            <a:ext cx="4664100" cy="2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Boston University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>
                <a:solidFill>
                  <a:schemeClr val="dk1"/>
                </a:solidFill>
              </a:rPr>
              <a:t>Questrom School of Business</a:t>
            </a:r>
            <a:endParaRPr/>
          </a:p>
        </p:txBody>
      </p:sp>
      <p:pic>
        <p:nvPicPr>
          <p:cNvPr id="18" name="Google Shape;1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85088" y="4021706"/>
            <a:ext cx="514350" cy="5143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643db8413f_0_49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  <a:defRPr b="0" i="0" sz="33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6" name="Google Shape;76;g3643db8413f_0_49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g3643db8413f_0_49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g3643db8413f_0_49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g3643db8413f_0_49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9" Type="http://schemas.openxmlformats.org/officeDocument/2006/relationships/image" Target="../media/image19.png"/><Relationship Id="rId5" Type="http://schemas.openxmlformats.org/officeDocument/2006/relationships/image" Target="../media/image14.png"/><Relationship Id="rId6" Type="http://schemas.openxmlformats.org/officeDocument/2006/relationships/image" Target="../media/image16.png"/><Relationship Id="rId7" Type="http://schemas.openxmlformats.org/officeDocument/2006/relationships/image" Target="../media/image10.png"/><Relationship Id="rId8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jpg"/><Relationship Id="rId4" Type="http://schemas.openxmlformats.org/officeDocument/2006/relationships/image" Target="../media/image7.jpg"/><Relationship Id="rId5" Type="http://schemas.openxmlformats.org/officeDocument/2006/relationships/image" Target="../media/image22.jpg"/><Relationship Id="rId6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shivnag5/BA888-Capstone-Real-Estate" TargetMode="External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19.png"/><Relationship Id="rId10" Type="http://schemas.openxmlformats.org/officeDocument/2006/relationships/image" Target="../media/image21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16.png"/><Relationship Id="rId5" Type="http://schemas.openxmlformats.org/officeDocument/2006/relationships/image" Target="../media/image11.png"/><Relationship Id="rId6" Type="http://schemas.openxmlformats.org/officeDocument/2006/relationships/image" Target="../media/image23.jpg"/><Relationship Id="rId7" Type="http://schemas.openxmlformats.org/officeDocument/2006/relationships/image" Target="../media/image13.png"/><Relationship Id="rId8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"/>
          <p:cNvSpPr txBox="1"/>
          <p:nvPr>
            <p:ph type="ctrTitle"/>
          </p:nvPr>
        </p:nvSpPr>
        <p:spPr>
          <a:xfrm>
            <a:off x="685800" y="1105250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b="1" lang="en-US" sz="3400">
                <a:highlight>
                  <a:schemeClr val="dk1"/>
                </a:highlight>
                <a:latin typeface="Merriweather"/>
                <a:ea typeface="Merriweather"/>
                <a:cs typeface="Merriweather"/>
                <a:sym typeface="Merriweather"/>
              </a:rPr>
              <a:t>Building Real Estate Data Pipelines for Assette</a:t>
            </a:r>
            <a:endParaRPr sz="3100">
              <a:highlight>
                <a:schemeClr val="dk1"/>
              </a:highlight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55" name="Google Shape;155;p1"/>
          <p:cNvSpPr txBox="1"/>
          <p:nvPr>
            <p:ph idx="1" type="subTitle"/>
          </p:nvPr>
        </p:nvSpPr>
        <p:spPr>
          <a:xfrm>
            <a:off x="685800" y="2400300"/>
            <a:ext cx="77724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BA888 MSBA Capstone</a:t>
            </a:r>
            <a:endParaRPr sz="2400">
              <a:solidFill>
                <a:schemeClr val="dk1"/>
              </a:solidFill>
              <a:latin typeface="Merriweather ExtraBold"/>
              <a:ea typeface="Merriweather ExtraBold"/>
              <a:cs typeface="Merriweather ExtraBold"/>
              <a:sym typeface="Merriweather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Shiv Nag, Courtney Vincent, Zicheng Wang</a:t>
            </a:r>
            <a:endParaRPr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56" name="Google Shape;156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2950" y="3714750"/>
            <a:ext cx="686438" cy="686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452fb47c07_0_1"/>
          <p:cNvSpPr txBox="1"/>
          <p:nvPr>
            <p:ph type="title"/>
          </p:nvPr>
        </p:nvSpPr>
        <p:spPr>
          <a:xfrm>
            <a:off x="609600" y="571500"/>
            <a:ext cx="7924800" cy="51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Problem Statement</a:t>
            </a:r>
            <a:endParaRPr b="1"/>
          </a:p>
        </p:txBody>
      </p:sp>
      <p:sp>
        <p:nvSpPr>
          <p:cNvPr id="163" name="Google Shape;163;g3452fb47c07_0_1"/>
          <p:cNvSpPr txBox="1"/>
          <p:nvPr>
            <p:ph idx="1" type="body"/>
          </p:nvPr>
        </p:nvSpPr>
        <p:spPr>
          <a:xfrm>
            <a:off x="609600" y="1371600"/>
            <a:ext cx="8203200" cy="28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spcBef>
                <a:spcPts val="360"/>
              </a:spcBef>
              <a:spcAft>
                <a:spcPts val="0"/>
              </a:spcAft>
              <a:buSzPts val="1600"/>
              <a:buChar char="▪"/>
            </a:pPr>
            <a:r>
              <a:rPr b="1" lang="en-US" sz="2200"/>
              <a:t>Need: </a:t>
            </a:r>
            <a:r>
              <a:rPr lang="en-US" sz="2200"/>
              <a:t>Assette’s goal is to expand their Snowflake database to</a:t>
            </a:r>
            <a:r>
              <a:rPr b="1" lang="en-US" sz="2200"/>
              <a:t> </a:t>
            </a:r>
            <a:r>
              <a:rPr lang="en-US" sz="2200"/>
              <a:t>house </a:t>
            </a:r>
            <a:r>
              <a:rPr b="1" lang="en-US" sz="2200"/>
              <a:t>Real Estate </a:t>
            </a:r>
            <a:r>
              <a:rPr lang="en-US" sz="2200"/>
              <a:t>data</a:t>
            </a:r>
            <a:endParaRPr sz="22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30200" lvl="0" marL="457200" rtl="0" algn="l">
              <a:spcBef>
                <a:spcPts val="360"/>
              </a:spcBef>
              <a:spcAft>
                <a:spcPts val="0"/>
              </a:spcAft>
              <a:buSzPts val="1600"/>
              <a:buChar char="▪"/>
            </a:pPr>
            <a:r>
              <a:rPr b="1" lang="en-US" sz="2200"/>
              <a:t>Challenge: </a:t>
            </a:r>
            <a:r>
              <a:rPr lang="en-US" sz="2200"/>
              <a:t>Defining &amp; sourcing the data needed for Real Estate funds</a:t>
            </a:r>
            <a:endParaRPr sz="22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-330200" lvl="0" marL="457200" rtl="0" algn="l">
              <a:spcBef>
                <a:spcPts val="360"/>
              </a:spcBef>
              <a:spcAft>
                <a:spcPts val="0"/>
              </a:spcAft>
              <a:buSzPts val="1600"/>
              <a:buChar char="▪"/>
            </a:pPr>
            <a:r>
              <a:rPr b="1" lang="en-US" sz="2200"/>
              <a:t>Goal: </a:t>
            </a:r>
            <a:r>
              <a:rPr lang="en-US" sz="2200"/>
              <a:t>Fulfill this need with production-ready code with realistic</a:t>
            </a:r>
            <a:r>
              <a:rPr b="1" lang="en-US" sz="2200"/>
              <a:t> Real Estate </a:t>
            </a:r>
            <a:r>
              <a:rPr lang="en-US" sz="2200"/>
              <a:t>data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g3452fb47c07_0_2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900" y="1085851"/>
            <a:ext cx="7575199" cy="292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3452fb47c07_0_248"/>
          <p:cNvSpPr txBox="1"/>
          <p:nvPr>
            <p:ph type="title"/>
          </p:nvPr>
        </p:nvSpPr>
        <p:spPr>
          <a:xfrm>
            <a:off x="609600" y="571500"/>
            <a:ext cx="7924800" cy="51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Goals &amp; Objectives</a:t>
            </a:r>
            <a:endParaRPr/>
          </a:p>
        </p:txBody>
      </p:sp>
      <p:pic>
        <p:nvPicPr>
          <p:cNvPr id="171" name="Google Shape;171;g3452fb47c07_0_2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2200" y="4013606"/>
            <a:ext cx="514350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g3452fb47c07_0_2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99650" y="2967628"/>
            <a:ext cx="612019" cy="612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3452fb47c07_0_2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8538" y="2779619"/>
            <a:ext cx="419362" cy="419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g3452fb47c07_0_24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8538" y="2192344"/>
            <a:ext cx="419363" cy="419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g3452fb47c07_0_24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8525" y="3339156"/>
            <a:ext cx="419362" cy="419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g3452fb47c07_0_24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454438" y="1999691"/>
            <a:ext cx="612019" cy="612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7482626309_0_23"/>
          <p:cNvSpPr txBox="1"/>
          <p:nvPr>
            <p:ph type="title"/>
          </p:nvPr>
        </p:nvSpPr>
        <p:spPr>
          <a:xfrm>
            <a:off x="609600" y="571500"/>
            <a:ext cx="7924800" cy="51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Results</a:t>
            </a:r>
            <a:endParaRPr b="1"/>
          </a:p>
        </p:txBody>
      </p:sp>
      <p:pic>
        <p:nvPicPr>
          <p:cNvPr descr="consciousness icon vector. Isolated contour symbol illustration (Provided by Getty Images)" id="183" name="Google Shape;183;g37482626309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450" y="1973206"/>
            <a:ext cx="421688" cy="4216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ight bulb line icon. Idea sign, solution, thinking concept. Vector (Provided by Getty Images)" id="184" name="Google Shape;184;g37482626309_0_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025" y="1382306"/>
            <a:ext cx="352538" cy="3525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erge business, gear to one icon (Provided by Getty Images)" id="185" name="Google Shape;185;g37482626309_0_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450" y="3353156"/>
            <a:ext cx="421688" cy="4216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 growth line icon. (Provided by Getty Images)" id="186" name="Google Shape;186;g37482626309_0_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8025" y="2697753"/>
            <a:ext cx="352538" cy="352538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g37482626309_0_23"/>
          <p:cNvSpPr/>
          <p:nvPr/>
        </p:nvSpPr>
        <p:spPr>
          <a:xfrm>
            <a:off x="696750" y="3306744"/>
            <a:ext cx="7799100" cy="514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Integration:</a:t>
            </a:r>
            <a:r>
              <a:rPr lang="en-US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Linked Snowflake tables through automated primary key relationships</a:t>
            </a:r>
            <a:endParaRPr sz="11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88" name="Google Shape;188;g37482626309_0_23"/>
          <p:cNvSpPr/>
          <p:nvPr/>
        </p:nvSpPr>
        <p:spPr>
          <a:xfrm>
            <a:off x="696750" y="2616763"/>
            <a:ext cx="7799100" cy="514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Scalability</a:t>
            </a:r>
            <a:r>
              <a:rPr lang="en-US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 Created a repeatable process for onboarding new securities at scale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89" name="Google Shape;189;g37482626309_0_23"/>
          <p:cNvSpPr/>
          <p:nvPr/>
        </p:nvSpPr>
        <p:spPr>
          <a:xfrm>
            <a:off x="696800" y="1926803"/>
            <a:ext cx="7758000" cy="514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Real Estate Focus: </a:t>
            </a:r>
            <a:r>
              <a:rPr lang="en-US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Tailored data and analytics specifically for Real Estate performance tracking</a:t>
            </a:r>
            <a:endParaRPr sz="11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0" name="Google Shape;190;g37482626309_0_23"/>
          <p:cNvSpPr/>
          <p:nvPr/>
        </p:nvSpPr>
        <p:spPr>
          <a:xfrm>
            <a:off x="693000" y="1365825"/>
            <a:ext cx="7758000" cy="385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Foundation:</a:t>
            </a:r>
            <a:r>
              <a:rPr lang="en-US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built the base for a fully automated Real Estate pipeline </a:t>
            </a:r>
            <a:endParaRPr sz="11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7482626309_0_30"/>
          <p:cNvSpPr txBox="1"/>
          <p:nvPr>
            <p:ph type="title"/>
          </p:nvPr>
        </p:nvSpPr>
        <p:spPr>
          <a:xfrm>
            <a:off x="609600" y="571500"/>
            <a:ext cx="7924800" cy="51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Challenges</a:t>
            </a:r>
            <a:endParaRPr b="1"/>
          </a:p>
        </p:txBody>
      </p:sp>
      <p:sp>
        <p:nvSpPr>
          <p:cNvPr id="197" name="Google Shape;197;g37482626309_0_30"/>
          <p:cNvSpPr txBox="1"/>
          <p:nvPr>
            <p:ph idx="1" type="body"/>
          </p:nvPr>
        </p:nvSpPr>
        <p:spPr>
          <a:xfrm>
            <a:off x="609600" y="1371600"/>
            <a:ext cx="8203200" cy="28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-US" sz="2300">
                <a:highlight>
                  <a:schemeClr val="lt1"/>
                </a:highlight>
              </a:rPr>
              <a:t>Data availability and format are critical for a functional pipeline</a:t>
            </a:r>
            <a:endParaRPr sz="2300"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highlight>
                <a:schemeClr val="lt1"/>
              </a:highlight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-US" sz="2300"/>
              <a:t>Balancing real and synthetic data in portfolios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300">
                <a:highlight>
                  <a:schemeClr val="lt1"/>
                </a:highlight>
              </a:rPr>
              <a:t>Use Generative AI with caution &amp; be efficient when using it</a:t>
            </a:r>
            <a:endParaRPr sz="230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64305546bc_0_110"/>
          <p:cNvSpPr txBox="1"/>
          <p:nvPr>
            <p:ph type="title"/>
          </p:nvPr>
        </p:nvSpPr>
        <p:spPr>
          <a:xfrm>
            <a:off x="609600" y="571500"/>
            <a:ext cx="7924800" cy="51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Future work</a:t>
            </a:r>
            <a:endParaRPr/>
          </a:p>
        </p:txBody>
      </p:sp>
      <p:sp>
        <p:nvSpPr>
          <p:cNvPr id="204" name="Google Shape;204;g364305546bc_0_110"/>
          <p:cNvSpPr/>
          <p:nvPr/>
        </p:nvSpPr>
        <p:spPr>
          <a:xfrm>
            <a:off x="548700" y="1185206"/>
            <a:ext cx="2560200" cy="12759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254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Expand </a:t>
            </a:r>
            <a:r>
              <a:rPr b="1" i="0" lang="en-US" sz="2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Data</a:t>
            </a:r>
            <a:br>
              <a:rPr b="1" i="0" lang="en-US" sz="13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en-US" sz="13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Broaden coverage to include more diverse Real Estate </a:t>
            </a:r>
            <a:r>
              <a:rPr lang="en-US" sz="13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securities</a:t>
            </a:r>
            <a:endParaRPr sz="13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05" name="Google Shape;205;g364305546bc_0_110"/>
          <p:cNvSpPr/>
          <p:nvPr/>
        </p:nvSpPr>
        <p:spPr>
          <a:xfrm>
            <a:off x="3291900" y="1185206"/>
            <a:ext cx="2560200" cy="12759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254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Classify Holdings</a:t>
            </a:r>
            <a:br>
              <a:rPr b="1" i="0" lang="en-US" sz="13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i="0" lang="en-US" sz="13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Auto-assign by sub-class (REIT, Core, Opportunistic)</a:t>
            </a:r>
            <a:endParaRPr sz="13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06" name="Google Shape;206;g364305546bc_0_110"/>
          <p:cNvSpPr/>
          <p:nvPr/>
        </p:nvSpPr>
        <p:spPr>
          <a:xfrm>
            <a:off x="6035100" y="1185206"/>
            <a:ext cx="2560200" cy="12759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254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Automate Updates</a:t>
            </a:r>
            <a:br>
              <a:rPr b="1" i="0" lang="en-US" sz="1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i="0" lang="en-US" sz="13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Schedule refreshes (Airflow, dbt, Snowflake Tasks)</a:t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07" name="Google Shape;207;g364305546bc_0_110"/>
          <p:cNvSpPr/>
          <p:nvPr/>
        </p:nvSpPr>
        <p:spPr>
          <a:xfrm>
            <a:off x="548700" y="2682559"/>
            <a:ext cx="2560200" cy="12759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254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Validate &amp; Audit</a:t>
            </a:r>
            <a:br>
              <a:rPr b="1" i="0" lang="en-US" sz="1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i="0" lang="en-US" sz="13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Enhance accuracy with exception handling &amp; anomaly detection</a:t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08" name="Google Shape;208;g364305546bc_0_110"/>
          <p:cNvSpPr/>
          <p:nvPr/>
        </p:nvSpPr>
        <p:spPr>
          <a:xfrm>
            <a:off x="3291900" y="2682559"/>
            <a:ext cx="2560200" cy="12759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254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Externalize Rules</a:t>
            </a:r>
            <a:br>
              <a:rPr b="1" i="0" lang="en-US" sz="2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i="0" lang="en-US" sz="13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Store logic in YAML/JSON for quick updates</a:t>
            </a:r>
            <a:endParaRPr sz="13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09" name="Google Shape;209;g364305546bc_0_110"/>
          <p:cNvSpPr/>
          <p:nvPr/>
        </p:nvSpPr>
        <p:spPr>
          <a:xfrm>
            <a:off x="6035100" y="2682559"/>
            <a:ext cx="2560200" cy="12759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2540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Benchmark Integration</a:t>
            </a:r>
            <a:br>
              <a:rPr b="1" i="0" lang="en-US" sz="2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i="0" lang="en-US" sz="13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Link portfolios to performance benchmarks</a:t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452fb47c07_0_46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452fb47c07_0_52"/>
          <p:cNvSpPr txBox="1"/>
          <p:nvPr>
            <p:ph type="title"/>
          </p:nvPr>
        </p:nvSpPr>
        <p:spPr>
          <a:xfrm>
            <a:off x="572513" y="550266"/>
            <a:ext cx="7886700" cy="2139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Appendix</a:t>
            </a:r>
            <a:endParaRPr/>
          </a:p>
        </p:txBody>
      </p:sp>
      <p:sp>
        <p:nvSpPr>
          <p:cNvPr id="222" name="Google Shape;222;g3452fb47c07_0_52"/>
          <p:cNvSpPr txBox="1"/>
          <p:nvPr>
            <p:ph idx="1" type="body"/>
          </p:nvPr>
        </p:nvSpPr>
        <p:spPr>
          <a:xfrm>
            <a:off x="195200" y="2854556"/>
            <a:ext cx="8707500" cy="1125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Link to GitHub Repository: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https://github.com/shivnag5/BA888-Capstone-Real-Estate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7DE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643db8413f_0_459"/>
          <p:cNvSpPr/>
          <p:nvPr/>
        </p:nvSpPr>
        <p:spPr>
          <a:xfrm>
            <a:off x="2794800" y="703256"/>
            <a:ext cx="4335000" cy="1970700"/>
          </a:xfrm>
          <a:prstGeom prst="rect">
            <a:avLst/>
          </a:prstGeom>
          <a:solidFill>
            <a:schemeClr val="lt1"/>
          </a:solidFill>
          <a:ln cap="flat" cmpd="sng" w="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800" lIns="35600" spcFirstLastPara="1" rIns="35600" wrap="square" tIns="17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g3643db8413f_0_459"/>
          <p:cNvSpPr txBox="1"/>
          <p:nvPr/>
        </p:nvSpPr>
        <p:spPr>
          <a:xfrm>
            <a:off x="3708068" y="464306"/>
            <a:ext cx="2508300" cy="2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0500" lIns="61025" spcFirstLastPara="1" rIns="61025" wrap="square" tIns="305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lay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Data Flow &amp; Architecture</a:t>
            </a:r>
            <a:endParaRPr b="1" sz="9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29" name="Google Shape;229;g3643db8413f_0_459"/>
          <p:cNvSpPr txBox="1"/>
          <p:nvPr/>
        </p:nvSpPr>
        <p:spPr>
          <a:xfrm>
            <a:off x="2831159" y="2775098"/>
            <a:ext cx="28176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lay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Sample Output &amp; Initial Results</a:t>
            </a:r>
            <a:endParaRPr b="1" sz="9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30" name="Google Shape;230;g3643db8413f_0_459"/>
          <p:cNvSpPr txBox="1"/>
          <p:nvPr/>
        </p:nvSpPr>
        <p:spPr>
          <a:xfrm>
            <a:off x="6117713" y="2807485"/>
            <a:ext cx="26934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3100" lIns="86150" spcFirstLastPara="1" rIns="86150" wrap="square" tIns="43100">
            <a:norm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lay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Next Steps &amp; References</a:t>
            </a:r>
            <a:endParaRPr b="1" sz="9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31" name="Google Shape;231;g3643db8413f_0_459"/>
          <p:cNvSpPr txBox="1"/>
          <p:nvPr/>
        </p:nvSpPr>
        <p:spPr>
          <a:xfrm>
            <a:off x="2080913" y="33375"/>
            <a:ext cx="49821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ay"/>
              <a:buNone/>
            </a:pPr>
            <a:r>
              <a:rPr lang="en-US" sz="14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Building </a:t>
            </a:r>
            <a:r>
              <a:rPr i="0" lang="en-US" sz="1400" u="none" cap="none" strike="noStrike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Real Estate Data Pipelines for Assette</a:t>
            </a:r>
            <a:endParaRPr sz="1100">
              <a:latin typeface="Merriweather Black"/>
              <a:ea typeface="Merriweather Black"/>
              <a:cs typeface="Merriweather Black"/>
              <a:sym typeface="Merriweather Black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ay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MSBA Capstone 2025 – Shiv Nag, Courtney Vincent, Zicheng Wang</a:t>
            </a:r>
            <a:endParaRPr b="1" i="0" sz="11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32" name="Google Shape;232;g3643db8413f_0_459"/>
          <p:cNvSpPr/>
          <p:nvPr/>
        </p:nvSpPr>
        <p:spPr>
          <a:xfrm>
            <a:off x="48113" y="703257"/>
            <a:ext cx="2631600" cy="1156200"/>
          </a:xfrm>
          <a:prstGeom prst="rect">
            <a:avLst/>
          </a:prstGeom>
          <a:solidFill>
            <a:schemeClr val="lt1"/>
          </a:solidFill>
          <a:ln cap="flat" cmpd="sng" w="71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1225" lIns="62450" spcFirstLastPara="1" rIns="62450" wrap="square" tIns="31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b="1" lang="en-US" sz="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Need:</a:t>
            </a:r>
            <a:r>
              <a:rPr lang="en-US" sz="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Assette’s goal is to expand their Snowflake database to house real estate data.</a:t>
            </a:r>
            <a:endParaRPr sz="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 sz="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b="1" lang="en-US" sz="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Challenge:</a:t>
            </a:r>
            <a:r>
              <a:rPr lang="en-US" sz="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Defining and sourcing complete, accurate data for real estate funds.</a:t>
            </a:r>
            <a:endParaRPr sz="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 sz="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Goal:</a:t>
            </a:r>
            <a:r>
              <a:rPr lang="en-US" sz="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Deliver production-ready code with realistic real estate data.</a:t>
            </a:r>
            <a:endParaRPr sz="9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33" name="Google Shape;233;g3643db8413f_0_459"/>
          <p:cNvSpPr/>
          <p:nvPr/>
        </p:nvSpPr>
        <p:spPr>
          <a:xfrm>
            <a:off x="2795606" y="3036788"/>
            <a:ext cx="2888700" cy="2017500"/>
          </a:xfrm>
          <a:prstGeom prst="rect">
            <a:avLst/>
          </a:prstGeom>
          <a:solidFill>
            <a:schemeClr val="lt1"/>
          </a:solidFill>
          <a:ln cap="flat" cmpd="sng" w="71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</a:pPr>
            <a:r>
              <a:rPr b="1" lang="en-US" sz="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9 Snowflake tables </a:t>
            </a:r>
            <a:r>
              <a:rPr lang="en-US" sz="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populated with real + synthetic REIT data</a:t>
            </a:r>
            <a:endParaRPr sz="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</a:pPr>
            <a:r>
              <a:rPr b="1" lang="en-US" sz="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Modular Python</a:t>
            </a:r>
            <a:r>
              <a:rPr lang="en-US" sz="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scripts </a:t>
            </a:r>
            <a:r>
              <a:rPr b="1" lang="en-US" sz="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aligned </a:t>
            </a:r>
            <a:r>
              <a:rPr lang="en-US" sz="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with </a:t>
            </a:r>
            <a:r>
              <a:rPr b="1" lang="en-US" sz="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Snowflake schemas</a:t>
            </a:r>
            <a:r>
              <a:rPr lang="en-US" sz="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for easy updates</a:t>
            </a:r>
            <a:endParaRPr sz="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</a:pPr>
            <a:r>
              <a:rPr b="1" lang="en-US" sz="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Standardized performance</a:t>
            </a:r>
            <a:r>
              <a:rPr lang="en-US" sz="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metrics across all portfolios &amp; benchmarks</a:t>
            </a:r>
            <a:endParaRPr sz="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</a:pPr>
            <a:r>
              <a:rPr b="1" lang="en-US" sz="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Scalable </a:t>
            </a:r>
            <a:r>
              <a:rPr lang="en-US" sz="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ingestion </a:t>
            </a:r>
            <a:r>
              <a:rPr b="1" lang="en-US" sz="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pipeline </a:t>
            </a:r>
            <a:r>
              <a:rPr lang="en-US" sz="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ready for new </a:t>
            </a:r>
            <a:r>
              <a:rPr b="1" lang="en-US" sz="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securities </a:t>
            </a:r>
            <a:r>
              <a:rPr lang="en-US" sz="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and </a:t>
            </a:r>
            <a:r>
              <a:rPr b="1" lang="en-US" sz="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asset classes</a:t>
            </a:r>
            <a:endParaRPr b="1" sz="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SzPts val="800"/>
              <a:buNone/>
            </a:pPr>
            <a:r>
              <a:rPr lang="en-US" sz="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Data </a:t>
            </a:r>
            <a:r>
              <a:rPr b="1" lang="en-US" sz="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validation </a:t>
            </a:r>
            <a:r>
              <a:rPr lang="en-US" sz="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through cross-checks of </a:t>
            </a:r>
            <a:r>
              <a:rPr b="1" lang="en-US" sz="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real </a:t>
            </a:r>
            <a:r>
              <a:rPr lang="en-US" sz="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vs. </a:t>
            </a:r>
            <a:r>
              <a:rPr b="1" lang="en-US" sz="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synthetic </a:t>
            </a:r>
            <a:r>
              <a:rPr lang="en-US" sz="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outputs</a:t>
            </a:r>
            <a:endParaRPr sz="800">
              <a:solidFill>
                <a:schemeClr val="dk1"/>
              </a:solidFill>
            </a:endParaRPr>
          </a:p>
        </p:txBody>
      </p:sp>
      <p:pic>
        <p:nvPicPr>
          <p:cNvPr id="234" name="Google Shape;234;g3643db8413f_0_4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9988" y="1095656"/>
            <a:ext cx="3872157" cy="1453801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g3643db8413f_0_459"/>
          <p:cNvSpPr/>
          <p:nvPr/>
        </p:nvSpPr>
        <p:spPr>
          <a:xfrm>
            <a:off x="5738625" y="3036788"/>
            <a:ext cx="3318300" cy="2017500"/>
          </a:xfrm>
          <a:prstGeom prst="rect">
            <a:avLst/>
          </a:prstGeom>
          <a:solidFill>
            <a:schemeClr val="lt1"/>
          </a:solidFill>
          <a:ln cap="flat" cmpd="sng" w="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3100" lIns="86150" spcFirstLastPara="1" rIns="86150" wrap="square" tIns="43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36" name="Google Shape;236;g3643db8413f_0_459"/>
          <p:cNvSpPr/>
          <p:nvPr/>
        </p:nvSpPr>
        <p:spPr>
          <a:xfrm>
            <a:off x="6017063" y="850181"/>
            <a:ext cx="916200" cy="239100"/>
          </a:xfrm>
          <a:prstGeom prst="roundRect">
            <a:avLst>
              <a:gd fmla="val 16667" name="adj"/>
            </a:avLst>
          </a:prstGeom>
          <a:solidFill>
            <a:srgbClr val="90EE90"/>
          </a:solidFill>
          <a:ln cap="flat" cmpd="sng" w="740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800" lIns="35600" spcFirstLastPara="1" rIns="35600" wrap="square" tIns="17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Output</a:t>
            </a:r>
            <a:endParaRPr b="1" sz="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37" name="Google Shape;237;g3643db8413f_0_4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87800" y="14044"/>
            <a:ext cx="556200" cy="556200"/>
          </a:xfrm>
          <a:prstGeom prst="rect">
            <a:avLst/>
          </a:prstGeom>
          <a:noFill/>
          <a:ln cap="flat" cmpd="sng" w="7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8" name="Google Shape;238;g3643db8413f_0_4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70072" y="-75"/>
            <a:ext cx="763894" cy="341025"/>
          </a:xfrm>
          <a:prstGeom prst="rect">
            <a:avLst/>
          </a:prstGeom>
          <a:noFill/>
          <a:ln cap="flat" cmpd="sng" w="71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9" name="Google Shape;239;g3643db8413f_0_4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-18598"/>
            <a:ext cx="663527" cy="594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g3643db8413f_0_45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63981" y="2193553"/>
            <a:ext cx="244575" cy="228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g3643db8413f_0_45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31155" y="1622297"/>
            <a:ext cx="244496" cy="228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g3643db8413f_0_45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831156" y="1936686"/>
            <a:ext cx="244500" cy="20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g3643db8413f_0_45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831165" y="2225925"/>
            <a:ext cx="244496" cy="228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g3643db8413f_0_45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449745" y="1624787"/>
            <a:ext cx="244496" cy="228778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g3643db8413f_0_459"/>
          <p:cNvSpPr txBox="1"/>
          <p:nvPr/>
        </p:nvSpPr>
        <p:spPr>
          <a:xfrm>
            <a:off x="680588" y="449569"/>
            <a:ext cx="15786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lay"/>
              <a:buNone/>
            </a:pPr>
            <a:r>
              <a:rPr b="1" lang="en-US" sz="9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Problem Statement</a:t>
            </a:r>
            <a:endParaRPr b="1" sz="8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46" name="Google Shape;246;g3643db8413f_0_459"/>
          <p:cNvSpPr/>
          <p:nvPr/>
        </p:nvSpPr>
        <p:spPr>
          <a:xfrm>
            <a:off x="6937988" y="4074431"/>
            <a:ext cx="980700" cy="891000"/>
          </a:xfrm>
          <a:prstGeom prst="roundRect">
            <a:avLst>
              <a:gd fmla="val 16667" name="adj"/>
            </a:avLst>
          </a:prstGeom>
          <a:solidFill>
            <a:srgbClr val="D9EBC8"/>
          </a:solidFill>
          <a:ln cap="flat" cmpd="sng" w="1015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  <a:effectLst>
            <a:outerShdw blurRad="15986" rotWithShape="0" dir="5400000" dist="9192">
              <a:srgbClr val="000000">
                <a:alpha val="34900"/>
              </a:srgbClr>
            </a:outerShdw>
          </a:effectLst>
        </p:spPr>
        <p:txBody>
          <a:bodyPr anchorCtr="0" anchor="ctr" bIns="18275" lIns="36550" spcFirstLastPara="1" rIns="36550" wrap="square" tIns="18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Expand Data</a:t>
            </a:r>
            <a:br>
              <a:rPr b="1" lang="en-US" sz="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en-US" sz="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Broaden coverage to include more diverse Real Estate securities</a:t>
            </a:r>
            <a:endParaRPr sz="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47" name="Google Shape;247;g3643db8413f_0_459"/>
          <p:cNvSpPr/>
          <p:nvPr/>
        </p:nvSpPr>
        <p:spPr>
          <a:xfrm>
            <a:off x="6897113" y="3101925"/>
            <a:ext cx="1025400" cy="912000"/>
          </a:xfrm>
          <a:prstGeom prst="roundRect">
            <a:avLst>
              <a:gd fmla="val 16667" name="adj"/>
            </a:avLst>
          </a:prstGeom>
          <a:solidFill>
            <a:srgbClr val="F4F7DE"/>
          </a:solidFill>
          <a:ln cap="flat" cmpd="sng" w="1015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  <a:effectLst>
            <a:outerShdw blurRad="15986" rotWithShape="0" dir="5400000" dist="9192">
              <a:srgbClr val="000000">
                <a:alpha val="34900"/>
              </a:srgbClr>
            </a:outerShdw>
          </a:effectLst>
        </p:spPr>
        <p:txBody>
          <a:bodyPr anchorCtr="0" anchor="ctr" bIns="18275" lIns="36550" spcFirstLastPara="1" rIns="36550" wrap="square" tIns="18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Classify Holdings</a:t>
            </a:r>
            <a:br>
              <a:rPr i="0" lang="en-US" sz="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i="0" lang="en-US" sz="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Auto-assign by </a:t>
            </a:r>
            <a:r>
              <a:rPr lang="en-US" sz="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subclass</a:t>
            </a:r>
            <a:r>
              <a:rPr i="0" lang="en-US" sz="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(REIT, Core, Opportunistic)</a:t>
            </a:r>
            <a:endParaRPr sz="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48" name="Google Shape;248;g3643db8413f_0_459"/>
          <p:cNvSpPr/>
          <p:nvPr/>
        </p:nvSpPr>
        <p:spPr>
          <a:xfrm>
            <a:off x="7964606" y="3101831"/>
            <a:ext cx="980700" cy="912000"/>
          </a:xfrm>
          <a:prstGeom prst="roundRect">
            <a:avLst>
              <a:gd fmla="val 16667" name="adj"/>
            </a:avLst>
          </a:prstGeom>
          <a:solidFill>
            <a:srgbClr val="D9EBC8"/>
          </a:solidFill>
          <a:ln cap="flat" cmpd="sng" w="1015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  <a:effectLst>
            <a:outerShdw blurRad="15986" rotWithShape="0" dir="5400000" dist="9192">
              <a:srgbClr val="000000">
                <a:alpha val="34900"/>
              </a:srgbClr>
            </a:outerShdw>
          </a:effectLst>
        </p:spPr>
        <p:txBody>
          <a:bodyPr anchorCtr="0" anchor="ctr" bIns="18275" lIns="36550" spcFirstLastPara="1" rIns="36550" wrap="square" tIns="18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Automate Updates</a:t>
            </a:r>
            <a:br>
              <a:rPr i="0" lang="en-US" sz="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i="0" lang="en-US" sz="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Schedule refreshes (Airflow, dbt, Snowflake Tasks)</a:t>
            </a:r>
            <a:endParaRPr sz="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49" name="Google Shape;249;g3643db8413f_0_459"/>
          <p:cNvSpPr/>
          <p:nvPr/>
        </p:nvSpPr>
        <p:spPr>
          <a:xfrm>
            <a:off x="5866819" y="4063969"/>
            <a:ext cx="1025400" cy="912000"/>
          </a:xfrm>
          <a:prstGeom prst="roundRect">
            <a:avLst>
              <a:gd fmla="val 16667" name="adj"/>
            </a:avLst>
          </a:prstGeom>
          <a:solidFill>
            <a:srgbClr val="F4F7DE"/>
          </a:solidFill>
          <a:ln cap="flat" cmpd="sng" w="1015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  <a:effectLst>
            <a:outerShdw blurRad="15986" rotWithShape="0" dir="5400000" dist="9192">
              <a:srgbClr val="000000">
                <a:alpha val="34900"/>
              </a:srgbClr>
            </a:outerShdw>
          </a:effectLst>
        </p:spPr>
        <p:txBody>
          <a:bodyPr anchorCtr="0" anchor="ctr" bIns="18275" lIns="36550" spcFirstLastPara="1" rIns="36550" wrap="square" tIns="18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Validate &amp; Audit</a:t>
            </a:r>
            <a:br>
              <a:rPr i="0" lang="en-US" sz="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i="0" lang="en-US" sz="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Enhance accuracy with exception handling &amp; anomaly detection</a:t>
            </a:r>
            <a:endParaRPr sz="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50" name="Google Shape;250;g3643db8413f_0_459"/>
          <p:cNvSpPr/>
          <p:nvPr/>
        </p:nvSpPr>
        <p:spPr>
          <a:xfrm>
            <a:off x="5874169" y="3110728"/>
            <a:ext cx="980700" cy="882600"/>
          </a:xfrm>
          <a:prstGeom prst="roundRect">
            <a:avLst>
              <a:gd fmla="val 16667" name="adj"/>
            </a:avLst>
          </a:prstGeom>
          <a:solidFill>
            <a:srgbClr val="D9EBC8"/>
          </a:solidFill>
          <a:ln cap="flat" cmpd="sng" w="1015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  <a:effectLst>
            <a:outerShdw blurRad="15986" rotWithShape="0" dir="5400000" dist="9192">
              <a:srgbClr val="000000">
                <a:alpha val="34900"/>
              </a:srgbClr>
            </a:outerShdw>
          </a:effectLst>
        </p:spPr>
        <p:txBody>
          <a:bodyPr anchorCtr="0" anchor="ctr" bIns="18275" lIns="36550" spcFirstLastPara="1" rIns="36550" wrap="square" tIns="18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Externalize Rules</a:t>
            </a:r>
            <a:br>
              <a:rPr i="0" lang="en-US" sz="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i="0" lang="en-US" sz="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Store logic in YAML/JSON for quick updates</a:t>
            </a:r>
            <a:endParaRPr sz="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51" name="Google Shape;251;g3643db8413f_0_459"/>
          <p:cNvSpPr/>
          <p:nvPr/>
        </p:nvSpPr>
        <p:spPr>
          <a:xfrm>
            <a:off x="7964606" y="4074431"/>
            <a:ext cx="980700" cy="891000"/>
          </a:xfrm>
          <a:prstGeom prst="roundRect">
            <a:avLst>
              <a:gd fmla="val 16667" name="adj"/>
            </a:avLst>
          </a:prstGeom>
          <a:solidFill>
            <a:srgbClr val="F4F7DE"/>
          </a:solidFill>
          <a:ln cap="flat" cmpd="sng" w="10150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  <a:effectLst>
            <a:outerShdw blurRad="15986" rotWithShape="0" dir="5400000" dist="9192">
              <a:srgbClr val="000000">
                <a:alpha val="34900"/>
              </a:srgbClr>
            </a:outerShdw>
          </a:effectLst>
        </p:spPr>
        <p:txBody>
          <a:bodyPr anchorCtr="0" anchor="ctr" bIns="18275" lIns="36550" spcFirstLastPara="1" rIns="36550" wrap="square" tIns="18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Benchmark Integration</a:t>
            </a:r>
            <a:br>
              <a:rPr i="0" lang="en-US" sz="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i="0" lang="en-US" sz="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Link portfolios to performance benchmarks</a:t>
            </a:r>
            <a:endParaRPr sz="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52" name="Google Shape;252;g3643db8413f_0_459"/>
          <p:cNvSpPr txBox="1"/>
          <p:nvPr/>
        </p:nvSpPr>
        <p:spPr>
          <a:xfrm>
            <a:off x="680588" y="1868663"/>
            <a:ext cx="14283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1025" lIns="61025" spcFirstLastPara="1" rIns="61025" wrap="square" tIns="610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Data Overview</a:t>
            </a:r>
            <a:endParaRPr b="1" sz="9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53" name="Google Shape;253;g3643db8413f_0_459"/>
          <p:cNvSpPr/>
          <p:nvPr/>
        </p:nvSpPr>
        <p:spPr>
          <a:xfrm>
            <a:off x="48113" y="2078250"/>
            <a:ext cx="2693400" cy="2976000"/>
          </a:xfrm>
          <a:prstGeom prst="rect">
            <a:avLst/>
          </a:prstGeom>
          <a:solidFill>
            <a:srgbClr val="FFFFFF"/>
          </a:solidFill>
          <a:ln cap="flat" cmpd="sng" w="71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2300" lIns="64600" spcFirstLastPara="1" rIns="64600" wrap="square" tIns="32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rgbClr val="003366"/>
                </a:solidFill>
                <a:latin typeface="Merriweather"/>
                <a:ea typeface="Merriweather"/>
                <a:cs typeface="Merriweather"/>
                <a:sym typeface="Merriweather"/>
              </a:rPr>
              <a:t>Portfolio</a:t>
            </a:r>
            <a:endParaRPr b="1" sz="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Product Master – </a:t>
            </a:r>
            <a:r>
              <a:rPr i="1" lang="en-US" sz="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Source: Synthetic</a:t>
            </a:r>
            <a:endParaRPr sz="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Portfolio General Information – </a:t>
            </a:r>
            <a:r>
              <a:rPr i="1" lang="en-US" sz="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Source: Nareit, REIT Notes, Synthetic</a:t>
            </a:r>
            <a:endParaRPr i="1" sz="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rgbClr val="003366"/>
                </a:solidFill>
                <a:latin typeface="Merriweather"/>
                <a:ea typeface="Merriweather"/>
                <a:cs typeface="Merriweather"/>
                <a:sym typeface="Merriweather"/>
              </a:rPr>
              <a:t>Benchmark</a:t>
            </a:r>
            <a:endParaRPr b="1" sz="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Benchmark General Information – </a:t>
            </a:r>
            <a:r>
              <a:rPr i="1" lang="en-US" sz="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Source: Yahoo Finance API</a:t>
            </a:r>
            <a:endParaRPr sz="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Benchmark Characteristics – </a:t>
            </a:r>
            <a:r>
              <a:rPr i="1" lang="en-US" sz="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Source: Yahoo Finance API</a:t>
            </a:r>
            <a:endParaRPr i="1" sz="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rgbClr val="003366"/>
                </a:solidFill>
                <a:latin typeface="Merriweather"/>
                <a:ea typeface="Merriweather"/>
                <a:cs typeface="Merriweather"/>
                <a:sym typeface="Merriweather"/>
              </a:rPr>
              <a:t>Security</a:t>
            </a:r>
            <a:endParaRPr b="1" sz="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Security Master – </a:t>
            </a:r>
            <a:r>
              <a:rPr i="1" lang="en-US" sz="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Source: Yahoo Finance CSV</a:t>
            </a:r>
            <a:endParaRPr sz="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Holdings Details – </a:t>
            </a:r>
            <a:r>
              <a:rPr i="1" lang="en-US" sz="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Source: Yahoo Finance API, Synthetic</a:t>
            </a:r>
            <a:endParaRPr i="1" sz="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rgbClr val="003366"/>
                </a:solidFill>
                <a:latin typeface="Merriweather"/>
                <a:ea typeface="Merriweather"/>
                <a:cs typeface="Merriweather"/>
                <a:sym typeface="Merriweather"/>
              </a:rPr>
              <a:t>Performance</a:t>
            </a:r>
            <a:endParaRPr b="1" sz="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Benchmark Performance – </a:t>
            </a:r>
            <a:r>
              <a:rPr i="1" lang="en-US" sz="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Source: Yahoo Finance API</a:t>
            </a:r>
            <a:endParaRPr sz="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Portfolio Performance – </a:t>
            </a:r>
            <a:r>
              <a:rPr i="1" lang="en-US" sz="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Source: Yahoo Finance API</a:t>
            </a:r>
            <a:endParaRPr sz="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Portfolio Benchmark Association – </a:t>
            </a:r>
            <a:r>
              <a:rPr i="1" lang="en-US" sz="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Source: Benchmark General Information, Portfolio Performance</a:t>
            </a:r>
            <a:endParaRPr sz="800">
              <a:solidFill>
                <a:srgbClr val="003366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54" name="Google Shape;254;g3643db8413f_0_459"/>
          <p:cNvSpPr/>
          <p:nvPr/>
        </p:nvSpPr>
        <p:spPr>
          <a:xfrm>
            <a:off x="5118422" y="850181"/>
            <a:ext cx="845700" cy="239100"/>
          </a:xfrm>
          <a:prstGeom prst="roundRect">
            <a:avLst>
              <a:gd fmla="val 16667" name="adj"/>
            </a:avLst>
          </a:prstGeom>
          <a:solidFill>
            <a:srgbClr val="FFFFE0"/>
          </a:solidFill>
          <a:ln cap="flat" cmpd="sng" w="740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800" lIns="35600" spcFirstLastPara="1" rIns="35600" wrap="square" tIns="17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Upload</a:t>
            </a:r>
            <a:endParaRPr b="1" sz="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55" name="Google Shape;255;g3643db8413f_0_459"/>
          <p:cNvSpPr/>
          <p:nvPr/>
        </p:nvSpPr>
        <p:spPr>
          <a:xfrm>
            <a:off x="4149131" y="855244"/>
            <a:ext cx="916200" cy="228900"/>
          </a:xfrm>
          <a:prstGeom prst="roundRect">
            <a:avLst>
              <a:gd fmla="val 16667" name="adj"/>
            </a:avLst>
          </a:prstGeom>
          <a:solidFill>
            <a:srgbClr val="ADD8E6"/>
          </a:solidFill>
          <a:ln cap="flat" cmpd="sng" w="740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800" lIns="35600" spcFirstLastPara="1" rIns="35600" wrap="square" tIns="17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Transformation</a:t>
            </a:r>
            <a:endParaRPr b="1" sz="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56" name="Google Shape;256;g3643db8413f_0_459"/>
          <p:cNvSpPr/>
          <p:nvPr/>
        </p:nvSpPr>
        <p:spPr>
          <a:xfrm>
            <a:off x="3097369" y="855244"/>
            <a:ext cx="980700" cy="228900"/>
          </a:xfrm>
          <a:prstGeom prst="roundRect">
            <a:avLst>
              <a:gd fmla="val 16667" name="adj"/>
            </a:avLst>
          </a:prstGeom>
          <a:solidFill>
            <a:srgbClr val="D3D3D3"/>
          </a:solidFill>
          <a:ln cap="flat" cmpd="sng" w="740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800" lIns="35600" spcFirstLastPara="1" rIns="35600" wrap="square" tIns="17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Inputs </a:t>
            </a:r>
            <a:r>
              <a:rPr b="0" i="0" lang="en-US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500">
              <a:solidFill>
                <a:schemeClr val="dk1"/>
              </a:solidFill>
            </a:endParaRPr>
          </a:p>
        </p:txBody>
      </p:sp>
      <p:sp>
        <p:nvSpPr>
          <p:cNvPr id="257" name="Google Shape;257;g3643db8413f_0_459"/>
          <p:cNvSpPr/>
          <p:nvPr/>
        </p:nvSpPr>
        <p:spPr>
          <a:xfrm>
            <a:off x="7183088" y="703594"/>
            <a:ext cx="1873800" cy="1970700"/>
          </a:xfrm>
          <a:prstGeom prst="rect">
            <a:avLst/>
          </a:prstGeom>
          <a:solidFill>
            <a:schemeClr val="lt1"/>
          </a:solidFill>
          <a:ln cap="flat" cmpd="sng" w="71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Data availability &amp; format</a:t>
            </a:r>
            <a:r>
              <a:rPr lang="en-US" sz="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 Some tickers had short histories or were delisted, requiring stronger validation.</a:t>
            </a:r>
            <a:endParaRPr sz="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Balancing real &amp; synthetic data </a:t>
            </a:r>
            <a:r>
              <a:rPr lang="en-US" sz="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 Needed constant checks for realistic performance metrics.</a:t>
            </a:r>
            <a:endParaRPr sz="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900"/>
              </a:spcBef>
              <a:spcAft>
                <a:spcPts val="900"/>
              </a:spcAft>
              <a:buNone/>
            </a:pPr>
            <a:r>
              <a:rPr b="1" lang="en-US" sz="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Using Generative AI wisely:</a:t>
            </a:r>
            <a:r>
              <a:rPr lang="en-US" sz="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Helpful for speed, but all outputs were reviewed for accuracy.</a:t>
            </a:r>
            <a:endParaRPr b="1" sz="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58" name="Google Shape;258;g3643db8413f_0_459"/>
          <p:cNvSpPr txBox="1"/>
          <p:nvPr/>
        </p:nvSpPr>
        <p:spPr>
          <a:xfrm>
            <a:off x="7306950" y="445294"/>
            <a:ext cx="1626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Challenges</a:t>
            </a:r>
            <a:endParaRPr b="1" sz="9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2008-01-28T19:49:47Z</dcterms:created>
  <dc:creator>user</dc:creator>
</cp:coreProperties>
</file>