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  <p:embeddedFont>
      <p:font typeface="Arim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KLzT1XTbmWnm1iz2BRNxk0qov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Arimo-boldItalic.fntdata"/><Relationship Id="rId10" Type="http://schemas.openxmlformats.org/officeDocument/2006/relationships/font" Target="fonts/Arimo-italic.fntdata"/><Relationship Id="rId12" Type="http://customschemas.google.com/relationships/presentationmetadata" Target="metadata"/><Relationship Id="rId9" Type="http://schemas.openxmlformats.org/officeDocument/2006/relationships/font" Target="fonts/Arimo-bold.fntdata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schemas.openxmlformats.org/officeDocument/2006/relationships/font" Target="fonts/Arim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975653" y="1073426"/>
            <a:ext cx="3756991" cy="357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276212" y="2691563"/>
            <a:ext cx="3756991" cy="357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Data Flow &amp; Architecture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207778" y="592680"/>
            <a:ext cx="3756991" cy="357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Sample Output &amp; Initial Results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8229065" y="593833"/>
            <a:ext cx="3756991" cy="357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lay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Next Steps &amp; References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47097" y="-84"/>
            <a:ext cx="8960464" cy="658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Automating Real Estate Data Pipelines for Assette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MSBA Capstone 2025 – Shiv Nag, Courtney Vincent, Zicheng Wang</a:t>
            </a:r>
            <a:endParaRPr b="0" i="0" sz="1800" u="none" cap="none" strike="noStrik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9206" y="2744951"/>
            <a:ext cx="12054136" cy="396503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83244" y="3089211"/>
            <a:ext cx="1497689" cy="3397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Inputs  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350642" y="3109917"/>
            <a:ext cx="1527845" cy="33565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Transform (Python)  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9395987" y="3072536"/>
            <a:ext cx="1527845" cy="3397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Output 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243073" y="3512643"/>
            <a:ext cx="3756991" cy="30156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CSV Files: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Curated or exported </a:t>
            </a:r>
            <a:r>
              <a:rPr lang="en-US" sz="1100">
                <a:solidFill>
                  <a:schemeClr val="lt1"/>
                </a:solidFill>
              </a:rPr>
              <a:t>Real Estate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ticker lists for SECURITY_MASTER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Yahoo Finance API (yfinance):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Pulls prices, dividends, and returns for holdings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 REST API: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Supplies metadata for PORTFOLIOGENERALINFORMATION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Scraping (NAREIT):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Extracts </a:t>
            </a:r>
            <a:r>
              <a:rPr lang="en-US" sz="1100">
                <a:solidFill>
                  <a:schemeClr val="lt1"/>
                </a:solidFill>
              </a:rPr>
              <a:t>Real Estate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styles and classifications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Enriches and validates portfolio definitions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4236070" y="3512643"/>
            <a:ext cx="3756990" cy="30156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Modular ETL scripts: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script per table (e.g.,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PM.py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Holdings.py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BP.py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Standard flow:</a:t>
            </a:r>
            <a:b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Extract → Clean → Enrich → Assign → Validate → Load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Validation: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 errors and reject bad records, align data with Snowflake table schemas, Handle nulls, edge cases, and duplicates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Snowflake integration: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Python Snowflake Connector, upload data via SQL merge scripts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8229066" y="3512643"/>
            <a:ext cx="3756990" cy="301568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SECURITY_MASTER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>
                <a:solidFill>
                  <a:schemeClr val="lt1"/>
                </a:solidFill>
              </a:rPr>
              <a:t>Real Estate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tickers with sector and region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HOLDINGS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Daily performance of individual securities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PORTFOLIOPERFORMANCE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Returns for each </a:t>
            </a:r>
            <a:r>
              <a:rPr lang="en-US" sz="1100">
                <a:solidFill>
                  <a:schemeClr val="lt1"/>
                </a:solidFill>
              </a:rPr>
              <a:t>Real Estate 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PORTFOLIOGENERALINFO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Portfolio names, styles, inception dates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PRODUCTMASTER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Product categories (e.g., ETF, Fund)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BENCHMARKGENERALINFO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Benchmark ticker metadata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BENCHMARKPERFORMANCE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Monthly benchmark returns</a:t>
            </a:r>
            <a:endParaRPr/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PORTFOLIOBENCHMARKASSOCIATION</a:t>
            </a:r>
            <a:r>
              <a:rPr b="0" i="0" lang="en-U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Maps portfolios to benchmarks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87954" y="1032388"/>
            <a:ext cx="3688267" cy="1551068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Assette lacked strong </a:t>
            </a:r>
            <a:r>
              <a:rPr lang="en-US" sz="1100">
                <a:solidFill>
                  <a:schemeClr val="dk1"/>
                </a:solidFill>
              </a:rPr>
              <a:t>Real Estate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coverage. Manual data entry caused inconsistency and limited scalability.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 </a:t>
            </a:r>
            <a:r>
              <a:rPr lang="en-US" sz="1100">
                <a:solidFill>
                  <a:schemeClr val="dk1"/>
                </a:solidFill>
              </a:rPr>
              <a:t>Real Estate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ingestion into Snowflake from multiple 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accurate tables for portfolios, benchmarks, holdings, and products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real and synthetic data to simulate performance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4217504" y="1042222"/>
            <a:ext cx="3756991" cy="1551067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Populated 8 Snowflake tables with real + synthetic </a:t>
            </a:r>
            <a:r>
              <a:rPr lang="en-US" sz="1100">
                <a:solidFill>
                  <a:schemeClr val="dk1"/>
                </a:solidFill>
              </a:rPr>
              <a:t>Real Estate 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Modular Python scripts mapped to Snowflake schemas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Clean, consistent performance metrics across portfolios and benchmarks</a:t>
            </a:r>
            <a:b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Reliable ingestion pipeline built for scale</a:t>
            </a:r>
            <a:endParaRPr sz="1300"/>
          </a:p>
        </p:txBody>
      </p:sp>
      <p:sp>
        <p:nvSpPr>
          <p:cNvPr id="98" name="Google Shape;98;p1"/>
          <p:cNvSpPr/>
          <p:nvPr/>
        </p:nvSpPr>
        <p:spPr>
          <a:xfrm>
            <a:off x="8315775" y="1032350"/>
            <a:ext cx="3682200" cy="1551000"/>
          </a:xfrm>
          <a:prstGeom prst="roundRect">
            <a:avLst>
              <a:gd fmla="val 16667" name="adj"/>
            </a:avLst>
          </a:prstGeom>
          <a:solidFill>
            <a:srgbClr val="D0D0D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 pipeline using Snowflake automation (ADFS)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Schedule recurring runs for updates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to support additional asset classes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6985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classification logic with business input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62686" y="648342"/>
            <a:ext cx="33388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&amp; Goals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2025-08-04T13:52:39Z</dcterms:created>
  <dc:creator>Courtney Vincent</dc:creator>
</cp:coreProperties>
</file>