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3"/>
  </p:notesMasterIdLst>
  <p:sldIdLst>
    <p:sldId id="256" r:id="rId22"/>
    <p:sldId id="257" r:id="rId23"/>
    <p:sldId id="258" r:id="rId24"/>
    <p:sldId id="259" r:id="rId25"/>
    <p:sldId id="260" r:id="rId26"/>
    <p:sldId id="261" r:id="rId27"/>
    <p:sldId id="262" r:id="rId28"/>
    <p:sldId id="263" r:id="rId29"/>
    <p:sldId id="264" r:id="rId30"/>
    <p:sldId id="265" r:id="rId31"/>
    <p:sldId id="266" r:id="rId32"/>
  </p:sldIdLst>
  <p:sldSz cx="9753600" cy="73152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charset="1" panose="020B0606030504020204"/>
      <p:regular r:id="rId10"/>
    </p:embeddedFont>
    <p:embeddedFont>
      <p:font typeface="Open Sans Bold" charset="1" panose="020B0806030504020204"/>
      <p:regular r:id="rId11"/>
    </p:embeddedFont>
    <p:embeddedFont>
      <p:font typeface="Open Sans Italics" charset="1" panose="020B0606030504020204"/>
      <p:regular r:id="rId12"/>
    </p:embeddedFont>
    <p:embeddedFont>
      <p:font typeface="Open Sans Bold Italics" charset="1" panose="020B0806030504020204"/>
      <p:regular r:id="rId13"/>
    </p:embeddedFont>
    <p:embeddedFont>
      <p:font typeface="Montserrat" charset="1" panose="00000500000000000000"/>
      <p:regular r:id="rId14"/>
    </p:embeddedFont>
    <p:embeddedFont>
      <p:font typeface="Montserrat Bold" charset="1" panose="00000600000000000000"/>
      <p:regular r:id="rId15"/>
    </p:embeddedFont>
    <p:embeddedFont>
      <p:font typeface="Montserrat Italics" charset="1" panose="00000500000000000000"/>
      <p:regular r:id="rId16"/>
    </p:embeddedFont>
    <p:embeddedFont>
      <p:font typeface="Montserrat Bold Italics" charset="1" panose="00000600000000000000"/>
      <p:regular r:id="rId17"/>
    </p:embeddedFont>
    <p:embeddedFont>
      <p:font typeface="Canva Sans" charset="1" panose="020B0503030501040103"/>
      <p:regular r:id="rId18"/>
    </p:embeddedFont>
    <p:embeddedFont>
      <p:font typeface="Canva Sans Bold" charset="1" panose="020B0803030501040103"/>
      <p:regular r:id="rId19"/>
    </p:embeddedFont>
    <p:embeddedFont>
      <p:font typeface="Canva Sans Italics" charset="1" panose="020B0503030501040103"/>
      <p:regular r:id="rId20"/>
    </p:embeddedFont>
    <p:embeddedFont>
      <p:font typeface="Canva Sans Bold Italics" charset="1" panose="020B08030305010401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notesMasters/notesMaster1.xml" Type="http://schemas.openxmlformats.org/officeDocument/2006/relationships/notesMaster"/><Relationship Id="rId34" Target="theme/theme2.xml" Type="http://schemas.openxmlformats.org/officeDocument/2006/relationships/theme"/><Relationship Id="rId35" Target="notesSlides/notesSlide1.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5.jpe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8C52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30000"/>
          </a:blip>
          <a:srcRect l="0" t="0" r="0" b="0"/>
          <a:stretch>
            <a:fillRect/>
          </a:stretch>
        </p:blipFill>
        <p:spPr>
          <a:xfrm flipH="false" flipV="false" rot="0">
            <a:off x="0" y="0"/>
            <a:ext cx="6323846" cy="2416066"/>
          </a:xfrm>
          <a:prstGeom prst="rect">
            <a:avLst/>
          </a:prstGeom>
        </p:spPr>
      </p:pic>
      <p:sp>
        <p:nvSpPr>
          <p:cNvPr name="TextBox 3" id="3"/>
          <p:cNvSpPr txBox="true"/>
          <p:nvPr/>
        </p:nvSpPr>
        <p:spPr>
          <a:xfrm rot="0">
            <a:off x="0" y="4229998"/>
            <a:ext cx="8199120" cy="822965"/>
          </a:xfrm>
          <a:prstGeom prst="rect">
            <a:avLst/>
          </a:prstGeom>
        </p:spPr>
        <p:txBody>
          <a:bodyPr anchor="t" rtlCol="false" tIns="0" lIns="0" bIns="0" rIns="0">
            <a:spAutoFit/>
          </a:bodyPr>
          <a:lstStyle/>
          <a:p>
            <a:pPr algn="ctr">
              <a:lnSpc>
                <a:spcPts val="5631"/>
              </a:lnSpc>
            </a:pPr>
            <a:r>
              <a:rPr lang="en-US" sz="4693" spc="305">
                <a:solidFill>
                  <a:srgbClr val="004AAD"/>
                </a:solidFill>
                <a:latin typeface="Montserrat Bold"/>
              </a:rPr>
              <a:t> Flyzy Flight Analysis</a:t>
            </a:r>
          </a:p>
        </p:txBody>
      </p:sp>
      <p:sp>
        <p:nvSpPr>
          <p:cNvPr name="TextBox 4" id="4"/>
          <p:cNvSpPr txBox="true"/>
          <p:nvPr/>
        </p:nvSpPr>
        <p:spPr>
          <a:xfrm rot="0">
            <a:off x="4232879" y="6583680"/>
            <a:ext cx="5520721" cy="447675"/>
          </a:xfrm>
          <a:prstGeom prst="rect">
            <a:avLst/>
          </a:prstGeom>
        </p:spPr>
        <p:txBody>
          <a:bodyPr anchor="t" rtlCol="false" tIns="0" lIns="0" bIns="0" rIns="0">
            <a:spAutoFit/>
          </a:bodyPr>
          <a:lstStyle/>
          <a:p>
            <a:pPr algn="ctr">
              <a:lnSpc>
                <a:spcPts val="3583"/>
              </a:lnSpc>
            </a:pPr>
            <a:r>
              <a:rPr lang="en-US" sz="2986" spc="19">
                <a:solidFill>
                  <a:srgbClr val="002060"/>
                </a:solidFill>
                <a:latin typeface="Open Sans Bold"/>
              </a:rPr>
              <a:t>By: Shiv Narayan Soni</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8C52FF"/>
        </a:solidFill>
      </p:bgPr>
    </p:bg>
    <p:spTree>
      <p:nvGrpSpPr>
        <p:cNvPr id="1" name=""/>
        <p:cNvGrpSpPr/>
        <p:nvPr/>
      </p:nvGrpSpPr>
      <p:grpSpPr>
        <a:xfrm>
          <a:off x="0" y="0"/>
          <a:ext cx="0" cy="0"/>
          <a:chOff x="0" y="0"/>
          <a:chExt cx="0" cy="0"/>
        </a:xfrm>
      </p:grpSpPr>
      <p:sp>
        <p:nvSpPr>
          <p:cNvPr name="TextBox 2" id="2"/>
          <p:cNvSpPr txBox="true"/>
          <p:nvPr/>
        </p:nvSpPr>
        <p:spPr>
          <a:xfrm rot="0">
            <a:off x="2443708" y="289560"/>
            <a:ext cx="4368800" cy="729297"/>
          </a:xfrm>
          <a:prstGeom prst="rect">
            <a:avLst/>
          </a:prstGeom>
        </p:spPr>
        <p:txBody>
          <a:bodyPr anchor="t" rtlCol="false" tIns="0" lIns="0" bIns="0" rIns="0">
            <a:spAutoFit/>
          </a:bodyPr>
          <a:lstStyle/>
          <a:p>
            <a:pPr algn="ctr">
              <a:lnSpc>
                <a:spcPts val="5631"/>
              </a:lnSpc>
            </a:pPr>
            <a:r>
              <a:rPr lang="en-US" sz="4693" spc="30" u="sng">
                <a:solidFill>
                  <a:srgbClr val="FFFF00"/>
                </a:solidFill>
                <a:latin typeface="Open Sans Bold"/>
              </a:rPr>
              <a:t>Conclusion</a:t>
            </a:r>
          </a:p>
        </p:txBody>
      </p:sp>
      <p:sp>
        <p:nvSpPr>
          <p:cNvPr name="TextBox 3" id="3"/>
          <p:cNvSpPr txBox="true"/>
          <p:nvPr/>
        </p:nvSpPr>
        <p:spPr>
          <a:xfrm rot="0">
            <a:off x="62324" y="1896110"/>
            <a:ext cx="9599836" cy="3571685"/>
          </a:xfrm>
          <a:prstGeom prst="rect">
            <a:avLst/>
          </a:prstGeom>
        </p:spPr>
        <p:txBody>
          <a:bodyPr anchor="t" rtlCol="false" tIns="0" lIns="0" bIns="0" rIns="0">
            <a:spAutoFit/>
          </a:bodyPr>
          <a:lstStyle/>
          <a:p>
            <a:pPr algn="l">
              <a:lnSpc>
                <a:spcPts val="2304"/>
              </a:lnSpc>
            </a:pPr>
            <a:r>
              <a:rPr lang="en-US" sz="1920">
                <a:solidFill>
                  <a:srgbClr val="FFFFFF"/>
                </a:solidFill>
                <a:latin typeface="Arimo Bold"/>
              </a:rPr>
              <a:t>In conclusion, the results of our analysis highlight the importance of understanding</a:t>
            </a:r>
          </a:p>
          <a:p>
            <a:pPr algn="l">
              <a:lnSpc>
                <a:spcPts val="2304"/>
              </a:lnSpc>
            </a:pPr>
          </a:p>
          <a:p>
            <a:pPr algn="l">
              <a:lnSpc>
                <a:spcPts val="2304"/>
              </a:lnSpc>
            </a:pPr>
            <a:r>
              <a:rPr lang="en-US" sz="1920">
                <a:solidFill>
                  <a:srgbClr val="FFFFFF"/>
                </a:solidFill>
                <a:latin typeface="Arimo Bold"/>
              </a:rPr>
              <a:t> the various factors that impact flight ticket prices. By considering these factors, </a:t>
            </a:r>
          </a:p>
          <a:p>
            <a:pPr algn="l">
              <a:lnSpc>
                <a:spcPts val="2304"/>
              </a:lnSpc>
            </a:pPr>
          </a:p>
          <a:p>
            <a:pPr algn="l">
              <a:lnSpc>
                <a:spcPts val="2304"/>
              </a:lnSpc>
            </a:pPr>
            <a:r>
              <a:rPr lang="en-US" sz="1920">
                <a:solidFill>
                  <a:srgbClr val="FFFFFF"/>
                </a:solidFill>
                <a:latin typeface="Arimo Bold"/>
              </a:rPr>
              <a:t>travelers can make informed decisions when booking flights, and airlines can </a:t>
            </a:r>
          </a:p>
          <a:p>
            <a:pPr algn="l">
              <a:lnSpc>
                <a:spcPts val="2304"/>
              </a:lnSpc>
            </a:pPr>
          </a:p>
          <a:p>
            <a:pPr algn="l">
              <a:lnSpc>
                <a:spcPts val="2304"/>
              </a:lnSpc>
            </a:pPr>
            <a:r>
              <a:rPr lang="en-US" sz="1920">
                <a:solidFill>
                  <a:srgbClr val="FFFFFF"/>
                </a:solidFill>
                <a:latin typeface="Arimo Bold"/>
              </a:rPr>
              <a:t>develop effective pricing strategies. It is essential to stay updated with these </a:t>
            </a:r>
          </a:p>
          <a:p>
            <a:pPr algn="l">
              <a:lnSpc>
                <a:spcPts val="2304"/>
              </a:lnSpc>
            </a:pPr>
          </a:p>
          <a:p>
            <a:pPr algn="l">
              <a:lnSpc>
                <a:spcPts val="2304"/>
              </a:lnSpc>
            </a:pPr>
            <a:r>
              <a:rPr lang="en-US" sz="1920">
                <a:solidFill>
                  <a:srgbClr val="FFFFFF"/>
                </a:solidFill>
                <a:latin typeface="Arimo Bold"/>
              </a:rPr>
              <a:t>factors and their impact on flight ticket prices to make informed choices and </a:t>
            </a:r>
          </a:p>
          <a:p>
            <a:pPr algn="l">
              <a:lnSpc>
                <a:spcPts val="2304"/>
              </a:lnSpc>
            </a:pPr>
          </a:p>
          <a:p>
            <a:pPr algn="l">
              <a:lnSpc>
                <a:spcPts val="2304"/>
              </a:lnSpc>
            </a:pPr>
            <a:r>
              <a:rPr lang="en-US" sz="1920">
                <a:solidFill>
                  <a:srgbClr val="FFFFFF"/>
                </a:solidFill>
                <a:latin typeface="Arimo Bold"/>
              </a:rPr>
              <a:t>achieve cost-effective travel.</a:t>
            </a:r>
          </a:p>
          <a:p>
            <a:pPr algn="l">
              <a:lnSpc>
                <a:spcPts val="2304"/>
              </a:lnSpc>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8C52FF"/>
        </a:solidFill>
      </p:bgPr>
    </p:bg>
    <p:spTree>
      <p:nvGrpSpPr>
        <p:cNvPr id="1" name=""/>
        <p:cNvGrpSpPr/>
        <p:nvPr/>
      </p:nvGrpSpPr>
      <p:grpSpPr>
        <a:xfrm>
          <a:off x="0" y="0"/>
          <a:ext cx="0" cy="0"/>
          <a:chOff x="0" y="0"/>
          <a:chExt cx="0" cy="0"/>
        </a:xfrm>
      </p:grpSpPr>
      <p:sp>
        <p:nvSpPr>
          <p:cNvPr name="TextBox 2" id="2"/>
          <p:cNvSpPr txBox="true"/>
          <p:nvPr/>
        </p:nvSpPr>
        <p:spPr>
          <a:xfrm rot="0">
            <a:off x="1362578" y="2194560"/>
            <a:ext cx="6979920" cy="1948121"/>
          </a:xfrm>
          <a:prstGeom prst="rect">
            <a:avLst/>
          </a:prstGeom>
        </p:spPr>
        <p:txBody>
          <a:bodyPr anchor="t" rtlCol="false" tIns="0" lIns="0" bIns="0" rIns="0">
            <a:spAutoFit/>
          </a:bodyPr>
          <a:lstStyle/>
          <a:p>
            <a:pPr algn="ctr">
              <a:lnSpc>
                <a:spcPts val="11366"/>
              </a:lnSpc>
            </a:pPr>
            <a:r>
              <a:rPr lang="en-US" sz="9472" spc="615">
                <a:solidFill>
                  <a:srgbClr val="FFE596"/>
                </a:solidFill>
                <a:latin typeface="Montserrat Bold"/>
              </a:rPr>
              <a:t>Thank You</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p:cSld>
    <p:bg>
      <p:bgPr>
        <a:solidFill>
          <a:srgbClr val="8C52FF"/>
        </a:solidFill>
      </p:bgPr>
    </p:bg>
    <p:spTree>
      <p:nvGrpSpPr>
        <p:cNvPr id="1" name=""/>
        <p:cNvGrpSpPr/>
        <p:nvPr/>
      </p:nvGrpSpPr>
      <p:grpSpPr>
        <a:xfrm>
          <a:off x="0" y="0"/>
          <a:ext cx="0" cy="0"/>
          <a:chOff x="0" y="0"/>
          <a:chExt cx="0" cy="0"/>
        </a:xfrm>
      </p:grpSpPr>
      <p:sp>
        <p:nvSpPr>
          <p:cNvPr name="TextBox 2" id="2"/>
          <p:cNvSpPr txBox="true"/>
          <p:nvPr/>
        </p:nvSpPr>
        <p:spPr>
          <a:xfrm rot="0">
            <a:off x="516417" y="423545"/>
            <a:ext cx="8686800" cy="927716"/>
          </a:xfrm>
          <a:prstGeom prst="rect">
            <a:avLst/>
          </a:prstGeom>
        </p:spPr>
        <p:txBody>
          <a:bodyPr anchor="t" rtlCol="false" tIns="0" lIns="0" bIns="0" rIns="0">
            <a:spAutoFit/>
          </a:bodyPr>
          <a:lstStyle/>
          <a:p>
            <a:pPr algn="ctr">
              <a:lnSpc>
                <a:spcPts val="4735"/>
              </a:lnSpc>
            </a:pPr>
            <a:r>
              <a:rPr lang="en-US" sz="3946">
                <a:solidFill>
                  <a:srgbClr val="000000"/>
                </a:solidFill>
                <a:latin typeface="Arimo Bold"/>
              </a:rPr>
              <a:t>Factors Affecting Flight Ticket Prices</a:t>
            </a:r>
          </a:p>
        </p:txBody>
      </p:sp>
      <p:sp>
        <p:nvSpPr>
          <p:cNvPr name="TextBox 3" id="3"/>
          <p:cNvSpPr txBox="true"/>
          <p:nvPr/>
        </p:nvSpPr>
        <p:spPr>
          <a:xfrm rot="0">
            <a:off x="731520" y="1833880"/>
            <a:ext cx="4866640" cy="4123408"/>
          </a:xfrm>
          <a:prstGeom prst="rect">
            <a:avLst/>
          </a:prstGeom>
        </p:spPr>
        <p:txBody>
          <a:bodyPr anchor="t" rtlCol="false" tIns="0" lIns="0" bIns="0" rIns="0">
            <a:spAutoFit/>
          </a:bodyPr>
          <a:lstStyle/>
          <a:p>
            <a:pPr algn="l" marL="440192" indent="-220096" lvl="1">
              <a:lnSpc>
                <a:spcPts val="4104"/>
              </a:lnSpc>
              <a:buFont typeface="Arial"/>
              <a:buChar char="•"/>
            </a:pPr>
            <a:r>
              <a:rPr lang="en-US" sz="3420" spc="22">
                <a:solidFill>
                  <a:srgbClr val="FFFFFF"/>
                </a:solidFill>
                <a:latin typeface="Open Sans Bold"/>
              </a:rPr>
              <a:t> Demand</a:t>
            </a:r>
          </a:p>
          <a:p>
            <a:pPr algn="l" marL="440192" indent="-220096" lvl="1">
              <a:lnSpc>
                <a:spcPts val="4104"/>
              </a:lnSpc>
              <a:buFont typeface="Arial"/>
              <a:buChar char="•"/>
            </a:pPr>
            <a:r>
              <a:rPr lang="en-US" sz="3420" spc="22">
                <a:solidFill>
                  <a:srgbClr val="FFFFFF"/>
                </a:solidFill>
                <a:latin typeface="Open Sans Bold"/>
              </a:rPr>
              <a:t> Booking  Time</a:t>
            </a:r>
          </a:p>
          <a:p>
            <a:pPr algn="l" marL="440192" indent="-220096" lvl="1">
              <a:lnSpc>
                <a:spcPts val="4104"/>
              </a:lnSpc>
              <a:buFont typeface="Arial"/>
              <a:buChar char="•"/>
            </a:pPr>
            <a:r>
              <a:rPr lang="en-US" sz="3420" spc="22">
                <a:solidFill>
                  <a:srgbClr val="FFFFFF"/>
                </a:solidFill>
                <a:latin typeface="Open Sans Bold"/>
              </a:rPr>
              <a:t> Route &amp; Distance</a:t>
            </a:r>
          </a:p>
          <a:p>
            <a:pPr algn="l" marL="440192" indent="-220096" lvl="1">
              <a:lnSpc>
                <a:spcPts val="4104"/>
              </a:lnSpc>
              <a:buFont typeface="Arial"/>
              <a:buChar char="•"/>
            </a:pPr>
            <a:r>
              <a:rPr lang="en-US" sz="3420" spc="22">
                <a:solidFill>
                  <a:srgbClr val="FFFFFF"/>
                </a:solidFill>
                <a:latin typeface="Open Sans Bold"/>
              </a:rPr>
              <a:t> Airline  Competition</a:t>
            </a:r>
          </a:p>
          <a:p>
            <a:pPr algn="l" marL="440047" indent="-220024" lvl="1">
              <a:lnSpc>
                <a:spcPts val="4104"/>
              </a:lnSpc>
              <a:buFont typeface="Arial"/>
              <a:buChar char="•"/>
            </a:pPr>
            <a:r>
              <a:rPr lang="en-US" sz="3420" spc="20">
                <a:solidFill>
                  <a:srgbClr val="FFFFFF"/>
                </a:solidFill>
                <a:latin typeface="Open Sans Bold"/>
              </a:rPr>
              <a:t> Class Of Service</a:t>
            </a:r>
          </a:p>
          <a:p>
            <a:pPr algn="l" marL="440047" indent="-220024" lvl="1">
              <a:lnSpc>
                <a:spcPts val="4104"/>
              </a:lnSpc>
              <a:buFont typeface="Arial"/>
              <a:buChar char="•"/>
            </a:pPr>
            <a:r>
              <a:rPr lang="en-US" sz="3420" spc="20">
                <a:solidFill>
                  <a:srgbClr val="FFFFFF"/>
                </a:solidFill>
                <a:latin typeface="Open Sans Bold"/>
              </a:rPr>
              <a:t>Number of Stops</a:t>
            </a:r>
          </a:p>
          <a:p>
            <a:pPr algn="l" marL="440192" indent="-220096" lvl="1">
              <a:lnSpc>
                <a:spcPts val="4104"/>
              </a:lnSpc>
              <a:buFont typeface="Arial"/>
              <a:buChar char="•"/>
            </a:pPr>
            <a:r>
              <a:rPr lang="en-US" sz="3420" spc="22">
                <a:solidFill>
                  <a:srgbClr val="FFFFFF"/>
                </a:solidFill>
                <a:latin typeface="Open Sans Bold"/>
              </a:rPr>
              <a:t>Duration </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p:cSld>
    <p:bg>
      <p:bgPr>
        <a:solidFill>
          <a:srgbClr val="8C52FF"/>
        </a:solidFill>
      </p:bgPr>
    </p:bg>
    <p:spTree>
      <p:nvGrpSpPr>
        <p:cNvPr id="1" name=""/>
        <p:cNvGrpSpPr/>
        <p:nvPr/>
      </p:nvGrpSpPr>
      <p:grpSpPr>
        <a:xfrm>
          <a:off x="0" y="0"/>
          <a:ext cx="0" cy="0"/>
          <a:chOff x="0" y="0"/>
          <a:chExt cx="0" cy="0"/>
        </a:xfrm>
      </p:grpSpPr>
      <p:sp>
        <p:nvSpPr>
          <p:cNvPr name="TextBox 2" id="2"/>
          <p:cNvSpPr txBox="true"/>
          <p:nvPr/>
        </p:nvSpPr>
        <p:spPr>
          <a:xfrm rot="0">
            <a:off x="939800" y="428891"/>
            <a:ext cx="8199120" cy="813415"/>
          </a:xfrm>
          <a:prstGeom prst="rect">
            <a:avLst/>
          </a:prstGeom>
        </p:spPr>
        <p:txBody>
          <a:bodyPr anchor="t" rtlCol="false" tIns="0" lIns="0" bIns="0" rIns="0">
            <a:spAutoFit/>
          </a:bodyPr>
          <a:lstStyle/>
          <a:p>
            <a:pPr algn="ctr">
              <a:lnSpc>
                <a:spcPts val="5888"/>
              </a:lnSpc>
            </a:pPr>
            <a:r>
              <a:rPr lang="en-US" sz="4906" spc="318">
                <a:solidFill>
                  <a:srgbClr val="000000"/>
                </a:solidFill>
                <a:latin typeface="Montserrat Bold"/>
              </a:rPr>
              <a:t>Data  Analysis</a:t>
            </a:r>
          </a:p>
        </p:txBody>
      </p:sp>
      <p:sp>
        <p:nvSpPr>
          <p:cNvPr name="TextBox 3" id="3"/>
          <p:cNvSpPr txBox="true"/>
          <p:nvPr/>
        </p:nvSpPr>
        <p:spPr>
          <a:xfrm rot="0">
            <a:off x="335280" y="1576292"/>
            <a:ext cx="9164320" cy="4744021"/>
          </a:xfrm>
          <a:prstGeom prst="rect">
            <a:avLst/>
          </a:prstGeom>
        </p:spPr>
        <p:txBody>
          <a:bodyPr anchor="t" rtlCol="false" tIns="0" lIns="0" bIns="0" rIns="0">
            <a:spAutoFit/>
          </a:bodyPr>
          <a:lstStyle/>
          <a:p>
            <a:pPr algn="just" marL="384364" indent="-192182" lvl="1">
              <a:lnSpc>
                <a:spcPts val="3583"/>
              </a:lnSpc>
              <a:buFont typeface="Arial"/>
              <a:buChar char="•"/>
            </a:pPr>
            <a:r>
              <a:rPr lang="en-US" sz="2986" u="sng">
                <a:solidFill>
                  <a:srgbClr val="382971"/>
                </a:solidFill>
                <a:latin typeface="Arimo Bold"/>
              </a:rPr>
              <a:t>Connecting  Data Source and Cleaning Data</a:t>
            </a:r>
          </a:p>
          <a:p>
            <a:pPr algn="just" marL="274546" indent="-137273" lvl="1">
              <a:lnSpc>
                <a:spcPts val="2560"/>
              </a:lnSpc>
            </a:pPr>
          </a:p>
          <a:p>
            <a:pPr algn="just" marL="274546" indent="-137273" lvl="1">
              <a:lnSpc>
                <a:spcPts val="2560"/>
              </a:lnSpc>
            </a:pPr>
          </a:p>
          <a:p>
            <a:pPr algn="just" marL="274546" indent="-137273" lvl="1">
              <a:lnSpc>
                <a:spcPts val="2560"/>
              </a:lnSpc>
              <a:buFont typeface="Arial"/>
              <a:buChar char="•"/>
            </a:pPr>
            <a:r>
              <a:rPr lang="en-US" sz="2133" spc="13">
                <a:solidFill>
                  <a:srgbClr val="FFFFFF"/>
                </a:solidFill>
                <a:latin typeface="Arimo Bold"/>
              </a:rPr>
              <a:t>In Power BI analysis of Flyzy Flight Analysis, I have taken the first step of acquiring the data and performed some basic data cleaning by removing an unnecessary index column from the dataset.</a:t>
            </a:r>
          </a:p>
          <a:p>
            <a:pPr algn="just" marL="274546" indent="-137273" lvl="1">
              <a:lnSpc>
                <a:spcPts val="2560"/>
              </a:lnSpc>
            </a:pPr>
          </a:p>
          <a:p>
            <a:pPr algn="just" marL="274546" indent="-137273" lvl="1">
              <a:lnSpc>
                <a:spcPts val="2560"/>
              </a:lnSpc>
              <a:buFont typeface="Arial"/>
              <a:buChar char="•"/>
            </a:pPr>
            <a:r>
              <a:rPr lang="en-US" sz="2133" spc="13">
                <a:solidFill>
                  <a:srgbClr val="FFFFFF"/>
                </a:solidFill>
                <a:latin typeface="Open Sans Bold"/>
              </a:rPr>
              <a:t>Creating measures in Power BI is an important step in data analysis, by calculating the average duration and price, we can gain insights into the typical flight duration and pricing trends of Flyzy flights.</a:t>
            </a:r>
          </a:p>
          <a:p>
            <a:pPr algn="just" marL="274546" indent="-137273" lvl="1">
              <a:lnSpc>
                <a:spcPts val="2560"/>
              </a:lnSpc>
            </a:pPr>
          </a:p>
          <a:p>
            <a:pPr algn="just" marL="274546" indent="-137273" lvl="1">
              <a:lnSpc>
                <a:spcPts val="2560"/>
              </a:lnSpc>
              <a:buFont typeface="Arial"/>
              <a:buChar char="•"/>
            </a:pPr>
            <a:r>
              <a:rPr lang="en-US" sz="2133" spc="13">
                <a:solidFill>
                  <a:srgbClr val="FFFFFF"/>
                </a:solidFill>
                <a:latin typeface="Open Sans Bold"/>
              </a:rPr>
              <a:t>Overall, by performing basic data cleaning and aggregation.</a:t>
            </a:r>
          </a:p>
          <a:p>
            <a:pPr algn="l" marL="274546" indent="-137273" lvl="1">
              <a:lnSpc>
                <a:spcPts val="2560"/>
              </a:lnSpc>
            </a:pPr>
          </a:p>
          <a:p>
            <a:pPr algn="l" marL="274546" indent="-137273" lvl="1">
              <a:lnSpc>
                <a:spcPts val="2560"/>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p:cSld>
    <p:bg>
      <p:bgPr>
        <a:solidFill>
          <a:srgbClr val="8C52FF"/>
        </a:solidFill>
      </p:bgPr>
    </p:bg>
    <p:spTree>
      <p:nvGrpSpPr>
        <p:cNvPr id="1" name=""/>
        <p:cNvGrpSpPr/>
        <p:nvPr/>
      </p:nvGrpSpPr>
      <p:grpSpPr>
        <a:xfrm>
          <a:off x="0" y="0"/>
          <a:ext cx="0" cy="0"/>
          <a:chOff x="0" y="0"/>
          <a:chExt cx="0" cy="0"/>
        </a:xfrm>
      </p:grpSpPr>
      <p:sp>
        <p:nvSpPr>
          <p:cNvPr name="TextBox 2" id="2"/>
          <p:cNvSpPr txBox="true"/>
          <p:nvPr/>
        </p:nvSpPr>
        <p:spPr>
          <a:xfrm rot="0">
            <a:off x="497840" y="605155"/>
            <a:ext cx="8757920" cy="5794565"/>
          </a:xfrm>
          <a:prstGeom prst="rect">
            <a:avLst/>
          </a:prstGeom>
        </p:spPr>
        <p:txBody>
          <a:bodyPr anchor="t" rtlCol="false" tIns="0" lIns="0" bIns="0" rIns="0">
            <a:spAutoFit/>
          </a:bodyPr>
          <a:lstStyle/>
          <a:p>
            <a:pPr algn="l" marL="384364" indent="-192182" lvl="1">
              <a:lnSpc>
                <a:spcPts val="3583"/>
              </a:lnSpc>
              <a:buFont typeface="Arial"/>
              <a:buChar char="•"/>
            </a:pPr>
            <a:r>
              <a:rPr lang="en-US" sz="2986" u="sng">
                <a:solidFill>
                  <a:srgbClr val="382971"/>
                </a:solidFill>
                <a:latin typeface="Arimo Bold"/>
              </a:rPr>
              <a:t>Exploratory</a:t>
            </a:r>
            <a:r>
              <a:rPr lang="en-US" sz="2986">
                <a:solidFill>
                  <a:srgbClr val="382971"/>
                </a:solidFill>
                <a:latin typeface="Arimo Bold"/>
              </a:rPr>
              <a:t> </a:t>
            </a:r>
            <a:r>
              <a:rPr lang="en-US" sz="2986" u="sng">
                <a:solidFill>
                  <a:srgbClr val="382971"/>
                </a:solidFill>
                <a:latin typeface="Arimo Bold"/>
              </a:rPr>
              <a:t>Data</a:t>
            </a:r>
            <a:r>
              <a:rPr lang="en-US" sz="2986">
                <a:solidFill>
                  <a:srgbClr val="382971"/>
                </a:solidFill>
                <a:latin typeface="Arimo Bold"/>
              </a:rPr>
              <a:t> </a:t>
            </a:r>
            <a:r>
              <a:rPr lang="en-US" sz="2986" u="sng">
                <a:solidFill>
                  <a:srgbClr val="382971"/>
                </a:solidFill>
                <a:latin typeface="Arimo Bold"/>
              </a:rPr>
              <a:t>Analysis</a:t>
            </a:r>
          </a:p>
          <a:p>
            <a:pPr algn="just" marL="274546" indent="-137273" lvl="1">
              <a:lnSpc>
                <a:spcPts val="2560"/>
              </a:lnSpc>
            </a:pPr>
          </a:p>
          <a:p>
            <a:pPr algn="just" marL="274546" indent="-137273" lvl="1">
              <a:lnSpc>
                <a:spcPts val="2560"/>
              </a:lnSpc>
            </a:pPr>
          </a:p>
          <a:p>
            <a:pPr algn="just" marL="274546" indent="-137273" lvl="1">
              <a:lnSpc>
                <a:spcPts val="2560"/>
              </a:lnSpc>
              <a:buFont typeface="Arial"/>
              <a:buChar char="•"/>
            </a:pPr>
            <a:r>
              <a:rPr lang="en-US" sz="2133">
                <a:solidFill>
                  <a:srgbClr val="FFFFFF"/>
                </a:solidFill>
                <a:latin typeface="Arimo Bold"/>
              </a:rPr>
              <a:t>I have taken the first step of getting the data into Power Bi and performed some basic cleaning by removing an unnecessary index column from the dataset.</a:t>
            </a:r>
          </a:p>
          <a:p>
            <a:pPr algn="just" marL="274546" indent="-137273" lvl="1">
              <a:lnSpc>
                <a:spcPts val="2560"/>
              </a:lnSpc>
            </a:pPr>
          </a:p>
          <a:p>
            <a:pPr algn="just" marL="274546" indent="-137273" lvl="1">
              <a:lnSpc>
                <a:spcPts val="2560"/>
              </a:lnSpc>
              <a:buFont typeface="Arial"/>
              <a:buChar char="•"/>
            </a:pPr>
            <a:r>
              <a:rPr lang="en-US" sz="2133">
                <a:solidFill>
                  <a:srgbClr val="FFFFFF"/>
                </a:solidFill>
                <a:latin typeface="Arimo Bold"/>
              </a:rPr>
              <a:t>Creating measures in Power Bi is an important step in data analysis, by calculating the </a:t>
            </a:r>
            <a:r>
              <a:rPr lang="en-US" sz="2133">
                <a:solidFill>
                  <a:srgbClr val="FF0000"/>
                </a:solidFill>
                <a:latin typeface="Arimo Bold"/>
              </a:rPr>
              <a:t>outliers</a:t>
            </a:r>
            <a:r>
              <a:rPr lang="en-US" sz="2133">
                <a:solidFill>
                  <a:srgbClr val="FFFFFF"/>
                </a:solidFill>
                <a:latin typeface="Arimo Bold"/>
              </a:rPr>
              <a:t> we can get insights into the typical flights and pricing trends of Flyzy flights.</a:t>
            </a:r>
          </a:p>
          <a:p>
            <a:pPr algn="just" marL="274546" indent="-137273" lvl="1">
              <a:lnSpc>
                <a:spcPts val="2560"/>
              </a:lnSpc>
            </a:pPr>
          </a:p>
          <a:p>
            <a:pPr algn="just" marL="274546" indent="-137273" lvl="1">
              <a:lnSpc>
                <a:spcPts val="2560"/>
              </a:lnSpc>
              <a:buFont typeface="Arial"/>
              <a:buChar char="•"/>
            </a:pPr>
            <a:r>
              <a:rPr lang="en-US" sz="2133">
                <a:solidFill>
                  <a:srgbClr val="FFFFFF"/>
                </a:solidFill>
                <a:latin typeface="Arimo Bold"/>
              </a:rPr>
              <a:t>Identifying patterns, trends, and relationships between variable.</a:t>
            </a:r>
          </a:p>
          <a:p>
            <a:pPr algn="just" marL="274546" indent="-137273" lvl="1">
              <a:lnSpc>
                <a:spcPts val="2560"/>
              </a:lnSpc>
            </a:pPr>
          </a:p>
          <a:p>
            <a:pPr algn="just" marL="274546" indent="-137273" lvl="1">
              <a:lnSpc>
                <a:spcPts val="2560"/>
              </a:lnSpc>
              <a:buFont typeface="Arial"/>
              <a:buChar char="•"/>
            </a:pPr>
            <a:r>
              <a:rPr lang="en-US" sz="2133">
                <a:solidFill>
                  <a:srgbClr val="FFFFFF"/>
                </a:solidFill>
                <a:latin typeface="Arimo Bold"/>
              </a:rPr>
              <a:t>Find distribution of flight ticket and average flight ticket by airlines.</a:t>
            </a:r>
          </a:p>
          <a:p>
            <a:pPr algn="l" marL="274546" indent="-137273" lvl="1">
              <a:lnSpc>
                <a:spcPts val="2560"/>
              </a:lnSpc>
            </a:pPr>
          </a:p>
          <a:p>
            <a:pPr algn="l" marL="274546" indent="-137273" lvl="1">
              <a:lnSpc>
                <a:spcPts val="2560"/>
              </a:lnSpc>
            </a:pPr>
          </a:p>
          <a:p>
            <a:pPr algn="l" marL="274546" indent="-137273" lvl="1">
              <a:lnSpc>
                <a:spcPts val="2560"/>
              </a:lnSpc>
            </a:pP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4407" t="2550" r="26651" b="5529"/>
          <a:stretch>
            <a:fillRect/>
          </a:stretch>
        </p:blipFill>
        <p:spPr>
          <a:xfrm flipH="false" flipV="false">
            <a:off x="0" y="0"/>
            <a:ext cx="9753600" cy="7315200"/>
          </a:xfrm>
          <a:prstGeom prst="rect">
            <a:avLst/>
          </a:prstGeom>
        </p:spPr>
      </p:pic>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8C52FF"/>
        </a:solidFill>
      </p:bgPr>
    </p:bg>
    <p:spTree>
      <p:nvGrpSpPr>
        <p:cNvPr id="1" name=""/>
        <p:cNvGrpSpPr/>
        <p:nvPr/>
      </p:nvGrpSpPr>
      <p:grpSpPr>
        <a:xfrm>
          <a:off x="0" y="0"/>
          <a:ext cx="0" cy="0"/>
          <a:chOff x="0" y="0"/>
          <a:chExt cx="0" cy="0"/>
        </a:xfrm>
      </p:grpSpPr>
      <p:sp>
        <p:nvSpPr>
          <p:cNvPr name="TextBox 2" id="2"/>
          <p:cNvSpPr txBox="true"/>
          <p:nvPr/>
        </p:nvSpPr>
        <p:spPr>
          <a:xfrm rot="0">
            <a:off x="289560" y="98426"/>
            <a:ext cx="9255759" cy="831215"/>
          </a:xfrm>
          <a:prstGeom prst="rect">
            <a:avLst/>
          </a:prstGeom>
        </p:spPr>
        <p:txBody>
          <a:bodyPr anchor="t" rtlCol="false" tIns="0" lIns="0" bIns="0" rIns="0">
            <a:spAutoFit/>
          </a:bodyPr>
          <a:lstStyle/>
          <a:p>
            <a:pPr algn="ctr">
              <a:lnSpc>
                <a:spcPts val="5631"/>
              </a:lnSpc>
            </a:pPr>
            <a:r>
              <a:rPr lang="en-US" sz="4693" u="sng">
                <a:solidFill>
                  <a:srgbClr val="382971"/>
                </a:solidFill>
                <a:latin typeface="Arimo Bold"/>
              </a:rPr>
              <a:t>Data</a:t>
            </a:r>
            <a:r>
              <a:rPr lang="en-US" sz="4693">
                <a:solidFill>
                  <a:srgbClr val="FFFFFF"/>
                </a:solidFill>
                <a:latin typeface="Arimo Bold"/>
              </a:rPr>
              <a:t> </a:t>
            </a:r>
            <a:r>
              <a:rPr lang="en-US" sz="4693" u="sng">
                <a:solidFill>
                  <a:srgbClr val="382971"/>
                </a:solidFill>
                <a:latin typeface="Arimo Bold"/>
              </a:rPr>
              <a:t>Insights</a:t>
            </a:r>
            <a:r>
              <a:rPr lang="en-US" sz="4693">
                <a:solidFill>
                  <a:srgbClr val="FFFFFF"/>
                </a:solidFill>
                <a:latin typeface="Arimo Bold"/>
              </a:rPr>
              <a:t> </a:t>
            </a:r>
            <a:r>
              <a:rPr lang="en-US" sz="4693" u="sng">
                <a:solidFill>
                  <a:srgbClr val="382971"/>
                </a:solidFill>
                <a:latin typeface="Arimo Bold"/>
              </a:rPr>
              <a:t>and</a:t>
            </a:r>
            <a:r>
              <a:rPr lang="en-US" sz="4693">
                <a:solidFill>
                  <a:srgbClr val="FFFFFF"/>
                </a:solidFill>
                <a:latin typeface="Arimo Bold"/>
              </a:rPr>
              <a:t> </a:t>
            </a:r>
            <a:r>
              <a:rPr lang="en-US" sz="4693" u="sng">
                <a:solidFill>
                  <a:srgbClr val="382971"/>
                </a:solidFill>
                <a:latin typeface="Arimo Bold"/>
              </a:rPr>
              <a:t>Visualizations</a:t>
            </a:r>
          </a:p>
        </p:txBody>
      </p:sp>
      <p:sp>
        <p:nvSpPr>
          <p:cNvPr name="TextBox 3" id="3"/>
          <p:cNvSpPr txBox="true"/>
          <p:nvPr/>
        </p:nvSpPr>
        <p:spPr>
          <a:xfrm rot="0">
            <a:off x="354690" y="991711"/>
            <a:ext cx="9144909" cy="1855026"/>
          </a:xfrm>
          <a:prstGeom prst="rect">
            <a:avLst/>
          </a:prstGeom>
        </p:spPr>
        <p:txBody>
          <a:bodyPr anchor="t" rtlCol="false" tIns="0" lIns="0" bIns="0" rIns="0">
            <a:spAutoFit/>
          </a:bodyPr>
          <a:lstStyle/>
          <a:p>
            <a:pPr algn="l" marL="274546" indent="-137273" lvl="1">
              <a:lnSpc>
                <a:spcPts val="2560"/>
              </a:lnSpc>
              <a:buFont typeface="Arial"/>
              <a:buChar char="•"/>
            </a:pPr>
            <a:r>
              <a:rPr lang="en-US" sz="2133">
                <a:solidFill>
                  <a:srgbClr val="FFFFFF"/>
                </a:solidFill>
                <a:latin typeface="Arimo Bold"/>
              </a:rPr>
              <a:t> </a:t>
            </a:r>
            <a:r>
              <a:rPr lang="en-US" sz="2133" u="sng">
                <a:solidFill>
                  <a:srgbClr val="FFFFFF"/>
                </a:solidFill>
                <a:latin typeface="Arimo Bold"/>
              </a:rPr>
              <a:t>Number of flight by airlines and destination city:</a:t>
            </a:r>
          </a:p>
          <a:p>
            <a:pPr algn="l" marL="247091" indent="-123546" lvl="1">
              <a:lnSpc>
                <a:spcPts val="2304"/>
              </a:lnSpc>
            </a:pPr>
          </a:p>
          <a:p>
            <a:pPr algn="just" marL="247091" indent="-123546" lvl="1">
              <a:lnSpc>
                <a:spcPts val="2304"/>
              </a:lnSpc>
            </a:pPr>
            <a:r>
              <a:rPr lang="en-US" sz="1920">
                <a:solidFill>
                  <a:srgbClr val="FFFFFF"/>
                </a:solidFill>
                <a:latin typeface="Arimo Bold"/>
              </a:rPr>
              <a:t>The destination and flight route also affect ticket prices. Flights to popular destinations, such as Mumbai, Delhi, or Bangalore, are typically more expensive than flights to less popular destinations. Similarly, direct flights are generally more expensive than connecting flights.</a:t>
            </a:r>
          </a:p>
        </p:txBody>
      </p:sp>
      <p:pic>
        <p:nvPicPr>
          <p:cNvPr name="Picture 4" id="4"/>
          <p:cNvPicPr>
            <a:picLocks noChangeAspect="true"/>
          </p:cNvPicPr>
          <p:nvPr/>
        </p:nvPicPr>
        <p:blipFill>
          <a:blip r:embed="rId2"/>
          <a:srcRect l="0" t="18515" r="0" b="18515"/>
          <a:stretch>
            <a:fillRect/>
          </a:stretch>
        </p:blipFill>
        <p:spPr>
          <a:xfrm flipH="false" flipV="false" rot="0">
            <a:off x="0" y="2846737"/>
            <a:ext cx="9854428" cy="4468463"/>
          </a:xfrm>
          <a:prstGeom prst="rect">
            <a:avLst/>
          </a:prstGeom>
        </p:spPr>
      </p:pic>
    </p:spTree>
  </p:cSld>
  <p:clrMapOvr>
    <a:masterClrMapping/>
  </p:clrMapOvr>
  <p:transition spd="fast">
    <p:push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3567" t="4001" r="27752" b="6756"/>
          <a:stretch>
            <a:fillRect/>
          </a:stretch>
        </p:blipFill>
        <p:spPr>
          <a:xfrm flipH="false" flipV="false" rot="0">
            <a:off x="0" y="-270059"/>
            <a:ext cx="9376937" cy="6853739"/>
          </a:xfrm>
          <a:prstGeom prst="rect">
            <a:avLst/>
          </a:prstGeom>
        </p:spPr>
      </p:pic>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8C52FF"/>
        </a:solidFill>
      </p:bgPr>
    </p:bg>
    <p:spTree>
      <p:nvGrpSpPr>
        <p:cNvPr id="1" name=""/>
        <p:cNvGrpSpPr/>
        <p:nvPr/>
      </p:nvGrpSpPr>
      <p:grpSpPr>
        <a:xfrm>
          <a:off x="0" y="0"/>
          <a:ext cx="0" cy="0"/>
          <a:chOff x="0" y="0"/>
          <a:chExt cx="0" cy="0"/>
        </a:xfrm>
      </p:grpSpPr>
      <p:sp>
        <p:nvSpPr>
          <p:cNvPr name="TextBox 2" id="2"/>
          <p:cNvSpPr txBox="true"/>
          <p:nvPr/>
        </p:nvSpPr>
        <p:spPr>
          <a:xfrm rot="0">
            <a:off x="91440" y="17145"/>
            <a:ext cx="9570720" cy="757872"/>
          </a:xfrm>
          <a:prstGeom prst="rect">
            <a:avLst/>
          </a:prstGeom>
        </p:spPr>
        <p:txBody>
          <a:bodyPr anchor="t" rtlCol="false" tIns="0" lIns="0" bIns="0" rIns="0">
            <a:spAutoFit/>
          </a:bodyPr>
          <a:lstStyle/>
          <a:p>
            <a:pPr algn="ctr">
              <a:lnSpc>
                <a:spcPts val="5631"/>
              </a:lnSpc>
            </a:pPr>
            <a:r>
              <a:rPr lang="en-US" sz="4693" u="sng">
                <a:solidFill>
                  <a:srgbClr val="382971"/>
                </a:solidFill>
                <a:latin typeface="Arimo Bold"/>
              </a:rPr>
              <a:t>Data</a:t>
            </a:r>
            <a:r>
              <a:rPr lang="en-US" sz="4693">
                <a:solidFill>
                  <a:srgbClr val="FFFFFF"/>
                </a:solidFill>
                <a:latin typeface="Arimo Bold"/>
              </a:rPr>
              <a:t> </a:t>
            </a:r>
            <a:r>
              <a:rPr lang="en-US" sz="4693" u="sng">
                <a:solidFill>
                  <a:srgbClr val="382971"/>
                </a:solidFill>
                <a:latin typeface="Arimo Bold"/>
              </a:rPr>
              <a:t>Insights</a:t>
            </a:r>
            <a:r>
              <a:rPr lang="en-US" sz="4693">
                <a:solidFill>
                  <a:srgbClr val="FFFFFF"/>
                </a:solidFill>
                <a:latin typeface="Arimo Bold"/>
              </a:rPr>
              <a:t> </a:t>
            </a:r>
            <a:r>
              <a:rPr lang="en-US" sz="4693" u="sng">
                <a:solidFill>
                  <a:srgbClr val="382971"/>
                </a:solidFill>
                <a:latin typeface="Arimo Bold"/>
              </a:rPr>
              <a:t>and</a:t>
            </a:r>
            <a:r>
              <a:rPr lang="en-US" sz="4693">
                <a:solidFill>
                  <a:srgbClr val="FFFFFF"/>
                </a:solidFill>
                <a:latin typeface="Arimo Bold"/>
              </a:rPr>
              <a:t> </a:t>
            </a:r>
            <a:r>
              <a:rPr lang="en-US" sz="4693" u="sng">
                <a:solidFill>
                  <a:srgbClr val="382971"/>
                </a:solidFill>
                <a:latin typeface="Arimo Bold"/>
              </a:rPr>
              <a:t>Visualizations</a:t>
            </a:r>
          </a:p>
        </p:txBody>
      </p:sp>
      <p:sp>
        <p:nvSpPr>
          <p:cNvPr name="TextBox 3" id="3"/>
          <p:cNvSpPr txBox="true"/>
          <p:nvPr/>
        </p:nvSpPr>
        <p:spPr>
          <a:xfrm rot="0">
            <a:off x="0" y="1011554"/>
            <a:ext cx="9662161" cy="1202061"/>
          </a:xfrm>
          <a:prstGeom prst="rect">
            <a:avLst/>
          </a:prstGeom>
        </p:spPr>
        <p:txBody>
          <a:bodyPr anchor="t" rtlCol="false" tIns="0" lIns="0" bIns="0" rIns="0">
            <a:spAutoFit/>
          </a:bodyPr>
          <a:lstStyle/>
          <a:p>
            <a:pPr algn="l" marL="277204" indent="-138602" lvl="1">
              <a:lnSpc>
                <a:spcPts val="2584"/>
              </a:lnSpc>
              <a:buFont typeface="Arial"/>
              <a:buChar char="•"/>
            </a:pPr>
            <a:r>
              <a:rPr lang="en-US" sz="2153" u="sng">
                <a:solidFill>
                  <a:srgbClr val="FFFFFF"/>
                </a:solidFill>
                <a:latin typeface="Arimo Bold"/>
              </a:rPr>
              <a:t>Average</a:t>
            </a:r>
            <a:r>
              <a:rPr lang="en-US" sz="2153" u="sng">
                <a:solidFill>
                  <a:srgbClr val="FFFFFF"/>
                </a:solidFill>
                <a:latin typeface="Arimo Bold"/>
              </a:rPr>
              <a:t> flight ticket price by airline:</a:t>
            </a:r>
          </a:p>
          <a:p>
            <a:pPr algn="l" marL="249484" indent="-124742" lvl="1">
              <a:lnSpc>
                <a:spcPts val="2326"/>
              </a:lnSpc>
            </a:pPr>
          </a:p>
          <a:p>
            <a:pPr algn="l" marL="249484" indent="-124742" lvl="1">
              <a:lnSpc>
                <a:spcPts val="2326"/>
              </a:lnSpc>
            </a:pPr>
            <a:r>
              <a:rPr lang="en-US" sz="1938">
                <a:solidFill>
                  <a:srgbClr val="FFFFFF"/>
                </a:solidFill>
                <a:latin typeface="Arimo Bold"/>
              </a:rPr>
              <a:t>The donut chart below shows the average flight ticket price for each airline for a one-way ticket.</a:t>
            </a:r>
          </a:p>
        </p:txBody>
      </p:sp>
      <p:pic>
        <p:nvPicPr>
          <p:cNvPr name="Picture 4" id="4"/>
          <p:cNvPicPr>
            <a:picLocks noChangeAspect="true"/>
          </p:cNvPicPr>
          <p:nvPr/>
        </p:nvPicPr>
        <p:blipFill>
          <a:blip r:embed="rId3"/>
          <a:srcRect l="0" t="3666" r="0" b="3666"/>
          <a:stretch>
            <a:fillRect/>
          </a:stretch>
        </p:blipFill>
        <p:spPr>
          <a:xfrm flipH="false" flipV="false" rot="0">
            <a:off x="5218905" y="2600960"/>
            <a:ext cx="4534697" cy="4470400"/>
          </a:xfrm>
          <a:prstGeom prst="rect">
            <a:avLst/>
          </a:prstGeom>
        </p:spPr>
      </p:pic>
      <p:sp>
        <p:nvSpPr>
          <p:cNvPr name="TextBox 5" id="5"/>
          <p:cNvSpPr txBox="true"/>
          <p:nvPr/>
        </p:nvSpPr>
        <p:spPr>
          <a:xfrm rot="0">
            <a:off x="78096" y="2627630"/>
            <a:ext cx="5017827" cy="3162300"/>
          </a:xfrm>
          <a:prstGeom prst="rect">
            <a:avLst/>
          </a:prstGeom>
        </p:spPr>
        <p:txBody>
          <a:bodyPr anchor="t" rtlCol="false" tIns="0" lIns="0" bIns="0" rIns="0">
            <a:spAutoFit/>
          </a:bodyPr>
          <a:lstStyle/>
          <a:p>
            <a:pPr algn="just" marL="247091" indent="-123546" lvl="1">
              <a:lnSpc>
                <a:spcPts val="2304"/>
              </a:lnSpc>
              <a:buFont typeface="Arial"/>
              <a:buChar char="•"/>
            </a:pPr>
            <a:r>
              <a:rPr lang="en-US" sz="1920">
                <a:solidFill>
                  <a:srgbClr val="FFFFFF"/>
                </a:solidFill>
                <a:latin typeface="Arimo Bold"/>
              </a:rPr>
              <a:t>The data shows that Indigo offers the lowest Average ticket price, at 4.09K.</a:t>
            </a:r>
          </a:p>
          <a:p>
            <a:pPr algn="just" marL="247091" indent="-123546" lvl="1">
              <a:lnSpc>
                <a:spcPts val="2304"/>
              </a:lnSpc>
            </a:pPr>
            <a:r>
              <a:rPr lang="en-US" sz="1920">
                <a:solidFill>
                  <a:srgbClr val="FFFFFF"/>
                </a:solidFill>
                <a:latin typeface="Arimo Bold"/>
              </a:rPr>
              <a:t> </a:t>
            </a:r>
          </a:p>
          <a:p>
            <a:pPr algn="just" marL="247091" indent="-123546" lvl="1">
              <a:lnSpc>
                <a:spcPts val="2304"/>
              </a:lnSpc>
              <a:buFont typeface="Arial"/>
              <a:buChar char="•"/>
            </a:pPr>
            <a:r>
              <a:rPr lang="en-US" sz="1920">
                <a:solidFill>
                  <a:srgbClr val="FFFFFF"/>
                </a:solidFill>
                <a:latin typeface="Arimo Bold"/>
              </a:rPr>
              <a:t>Air Asia and  Go-First Airlines also offer relatively low minimum price.</a:t>
            </a:r>
          </a:p>
          <a:p>
            <a:pPr algn="just" marL="247091" indent="-123546" lvl="1">
              <a:lnSpc>
                <a:spcPts val="2304"/>
              </a:lnSpc>
            </a:pPr>
          </a:p>
          <a:p>
            <a:pPr algn="just" marL="247091" indent="-123546" lvl="1">
              <a:lnSpc>
                <a:spcPts val="2304"/>
              </a:lnSpc>
            </a:pPr>
            <a:r>
              <a:rPr lang="en-US" sz="1920">
                <a:solidFill>
                  <a:srgbClr val="FFFFFF"/>
                </a:solidFill>
                <a:latin typeface="Arimo Bold"/>
              </a:rPr>
              <a:t>It is important to note that these are minimum prices and actual ticket prices may vary depending on various factors such as the days left, time of travel, advance booking, and availability.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8C52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14221" r="0" b="18866"/>
          <a:stretch>
            <a:fillRect/>
          </a:stretch>
        </p:blipFill>
        <p:spPr>
          <a:xfrm flipH="false" flipV="false" rot="0">
            <a:off x="0" y="3023604"/>
            <a:ext cx="9753600" cy="4291596"/>
          </a:xfrm>
          <a:prstGeom prst="rect">
            <a:avLst/>
          </a:prstGeom>
        </p:spPr>
      </p:pic>
      <p:sp>
        <p:nvSpPr>
          <p:cNvPr name="TextBox 3" id="3"/>
          <p:cNvSpPr txBox="true"/>
          <p:nvPr/>
        </p:nvSpPr>
        <p:spPr>
          <a:xfrm rot="0">
            <a:off x="513452" y="281350"/>
            <a:ext cx="8290560" cy="805091"/>
          </a:xfrm>
          <a:prstGeom prst="rect">
            <a:avLst/>
          </a:prstGeom>
        </p:spPr>
        <p:txBody>
          <a:bodyPr anchor="t" rtlCol="false" tIns="0" lIns="0" bIns="0" rIns="0">
            <a:spAutoFit/>
          </a:bodyPr>
          <a:lstStyle/>
          <a:p>
            <a:pPr algn="ctr">
              <a:lnSpc>
                <a:spcPts val="6520"/>
              </a:lnSpc>
            </a:pPr>
            <a:r>
              <a:rPr lang="en-US" sz="4657">
                <a:solidFill>
                  <a:srgbClr val="000000"/>
                </a:solidFill>
                <a:latin typeface="Canva Sans Bold"/>
              </a:rPr>
              <a:t>Count of flight by airline</a:t>
            </a:r>
          </a:p>
        </p:txBody>
      </p:sp>
      <p:sp>
        <p:nvSpPr>
          <p:cNvPr name="TextBox 4" id="4"/>
          <p:cNvSpPr txBox="true"/>
          <p:nvPr/>
        </p:nvSpPr>
        <p:spPr>
          <a:xfrm rot="0">
            <a:off x="0" y="1755620"/>
            <a:ext cx="8613504" cy="544084"/>
          </a:xfrm>
          <a:prstGeom prst="rect">
            <a:avLst/>
          </a:prstGeom>
        </p:spPr>
        <p:txBody>
          <a:bodyPr anchor="t" rtlCol="false" tIns="0" lIns="0" bIns="0" rIns="0">
            <a:spAutoFit/>
          </a:bodyPr>
          <a:lstStyle/>
          <a:p>
            <a:pPr algn="ctr">
              <a:lnSpc>
                <a:spcPts val="2189"/>
              </a:lnSpc>
            </a:pPr>
            <a:r>
              <a:rPr lang="en-US" sz="1563">
                <a:solidFill>
                  <a:srgbClr val="FFFFFF"/>
                </a:solidFill>
                <a:latin typeface="Canva Sans"/>
              </a:rPr>
              <a:t>Count of flight by airlines shows that vistara and Airindia have the highest number of airlines</a:t>
            </a:r>
          </a:p>
        </p:txBody>
      </p:sp>
      <p:sp>
        <p:nvSpPr>
          <p:cNvPr name="TextBox 5" id="5"/>
          <p:cNvSpPr txBox="true"/>
          <p:nvPr/>
        </p:nvSpPr>
        <p:spPr>
          <a:xfrm rot="0">
            <a:off x="0" y="2518779"/>
            <a:ext cx="5857490" cy="257175"/>
          </a:xfrm>
          <a:prstGeom prst="rect">
            <a:avLst/>
          </a:prstGeom>
        </p:spPr>
        <p:txBody>
          <a:bodyPr anchor="t" rtlCol="false" tIns="0" lIns="0" bIns="0" rIns="0">
            <a:spAutoFit/>
          </a:bodyPr>
          <a:lstStyle/>
          <a:p>
            <a:pPr algn="ctr">
              <a:lnSpc>
                <a:spcPts val="2100"/>
              </a:lnSpc>
            </a:pPr>
            <a:r>
              <a:rPr lang="en-US" sz="1500">
                <a:solidFill>
                  <a:srgbClr val="FFFFFF"/>
                </a:solidFill>
                <a:latin typeface="Canva Sans"/>
              </a:rPr>
              <a:t> Where as a AirAsia and spice jet have least number of flight</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DAFh4pE1IEw</dc:identifier>
  <dcterms:modified xsi:type="dcterms:W3CDTF">2011-08-01T06:04:30Z</dcterms:modified>
  <cp:revision>1</cp:revision>
  <dc:title>Flyzy_Flight_Analysis_Report (1).pptx</dc:title>
</cp:coreProperties>
</file>