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899C-C338-425C-A5D4-493832871FE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906C-276D-4CFD-9794-D3E60454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9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3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4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8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63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5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62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4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4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8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3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2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33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095C-8F1E-4875-A05C-E8569BEF8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03682"/>
            <a:ext cx="7766936" cy="1651246"/>
          </a:xfrm>
        </p:spPr>
        <p:txBody>
          <a:bodyPr/>
          <a:lstStyle/>
          <a:p>
            <a:r>
              <a:rPr lang="en-US" dirty="0"/>
              <a:t>CASE STUDY ASSIGNMENT-1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2B9FE-BD95-4C03-A5DD-0059A51A4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54929"/>
            <a:ext cx="5834765" cy="42435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 Members:</a:t>
            </a:r>
          </a:p>
          <a:p>
            <a:pPr algn="just"/>
            <a:r>
              <a:rPr lang="en-US" dirty="0"/>
              <a:t>1.18BCS6110-&gt; </a:t>
            </a:r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Hooda</a:t>
            </a:r>
            <a:r>
              <a:rPr lang="en-US" dirty="0"/>
              <a:t>       </a:t>
            </a:r>
          </a:p>
          <a:p>
            <a:pPr algn="just"/>
            <a:r>
              <a:rPr lang="en-US" dirty="0"/>
              <a:t>2.18BCS6112-&gt; </a:t>
            </a:r>
            <a:r>
              <a:rPr lang="en-US" dirty="0" err="1"/>
              <a:t>Shivnath</a:t>
            </a:r>
            <a:r>
              <a:rPr lang="en-US" dirty="0"/>
              <a:t> Chauhan</a:t>
            </a:r>
          </a:p>
          <a:p>
            <a:pPr algn="just"/>
            <a:r>
              <a:rPr lang="en-US" dirty="0"/>
              <a:t>3.18BCS6113-&gt; Saksham Sharma</a:t>
            </a:r>
          </a:p>
          <a:p>
            <a:pPr algn="just"/>
            <a:r>
              <a:rPr lang="en-US" dirty="0"/>
              <a:t>4.18BCS6114-&gt; Yuvraj Koundal</a:t>
            </a:r>
          </a:p>
          <a:p>
            <a:pPr algn="just"/>
            <a:r>
              <a:rPr lang="en-US" dirty="0"/>
              <a:t>5.18BCS6115-&gt; </a:t>
            </a:r>
            <a:r>
              <a:rPr lang="en-US" dirty="0" err="1"/>
              <a:t>Chitrang</a:t>
            </a:r>
            <a:r>
              <a:rPr lang="en-US" dirty="0"/>
              <a:t> </a:t>
            </a:r>
            <a:r>
              <a:rPr lang="en-US" dirty="0" err="1"/>
              <a:t>Juneja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E4EB-9AA2-409C-97E1-FF52662A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4513-7F2E-4425-988A-8E800F40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following project we have been working for The Spark Funds, the main aim is to learn the global trends and dig up “The Best” sectors in a simultaneous consideration of the best suited countries for the investment of the funds of The Spark Funds in a few companies.</a:t>
            </a:r>
          </a:p>
          <a:p>
            <a:r>
              <a:rPr lang="en-US" dirty="0"/>
              <a:t>The aim is achieved in 5 checkpoints: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</a:t>
            </a:r>
          </a:p>
          <a:p>
            <a:pPr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Funding Type Analysis</a:t>
            </a:r>
          </a:p>
          <a:p>
            <a:pPr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Country Analysis</a:t>
            </a:r>
          </a:p>
          <a:p>
            <a:pPr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Sector Analysis-1</a:t>
            </a:r>
          </a:p>
          <a:p>
            <a:pPr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Sector Analysis-2</a:t>
            </a:r>
          </a:p>
          <a:p>
            <a:pPr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F6E0-BCD2-45F4-B988-5128EAB1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SOLVING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6307-A0F7-43F9-AB34-7F5BF135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95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The clear approach to get to the desired output is using Python Programming Language and the Data Analysis and Management techniques of the very same.  </a:t>
            </a:r>
          </a:p>
          <a:p>
            <a:r>
              <a:rPr lang="en-US" dirty="0"/>
              <a:t>Steps to achieve desired results:</a:t>
            </a:r>
          </a:p>
          <a:p>
            <a:r>
              <a:rPr lang="en-US" dirty="0"/>
              <a:t>1. Data Extraction</a:t>
            </a:r>
          </a:p>
          <a:p>
            <a:r>
              <a:rPr lang="en-US" dirty="0"/>
              <a:t>2. Encoding &amp; Decoding</a:t>
            </a:r>
          </a:p>
          <a:p>
            <a:r>
              <a:rPr lang="en-US" dirty="0"/>
              <a:t>3. Data Cleaning</a:t>
            </a:r>
          </a:p>
          <a:p>
            <a:r>
              <a:rPr lang="en-US" dirty="0"/>
              <a:t>4. Data Analysis</a:t>
            </a:r>
          </a:p>
          <a:p>
            <a:r>
              <a:rPr lang="en-US" dirty="0"/>
              <a:t>5. Plotting </a:t>
            </a:r>
          </a:p>
          <a:p>
            <a:r>
              <a:rPr lang="en-US" dirty="0"/>
              <a:t>using the python interface and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9071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9C8-0DE1-4C64-975A-8CC1F704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36990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562F-BC4D-42E3-A43B-0A1141E5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7" y="1322773"/>
            <a:ext cx="8596668" cy="5433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brief description of our case study will be explained with the help of the slices of respective “Checkpoints”, following are the ones:</a:t>
            </a:r>
          </a:p>
          <a:p>
            <a:endParaRPr lang="en-US" dirty="0"/>
          </a:p>
          <a:p>
            <a:r>
              <a:rPr lang="en-US" b="1" dirty="0"/>
              <a:t>CHECKPOINT-1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0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Wingdings" panose="05000000000000000000" pitchFamily="2" charset="2"/>
              </a:rPr>
              <a:t>DATA CLEANING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dirty="0"/>
              <a:t>In this checkpoint the objectives were to present the unique company names in each of the databases.</a:t>
            </a:r>
          </a:p>
          <a:p>
            <a:r>
              <a:rPr lang="en-US" dirty="0"/>
              <a:t>Identifying unique key for the very same.</a:t>
            </a:r>
          </a:p>
          <a:p>
            <a:r>
              <a:rPr lang="en-US" dirty="0"/>
              <a:t>Merging the two data frames and making a master data frame.</a:t>
            </a:r>
          </a:p>
          <a:p>
            <a:endParaRPr lang="en-US" dirty="0"/>
          </a:p>
          <a:p>
            <a:r>
              <a:rPr lang="en-US" b="1" dirty="0"/>
              <a:t>CHECKPOINT-2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sz="20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Wingdings" panose="05000000000000000000" pitchFamily="2" charset="2"/>
              </a:rPr>
              <a:t>FUNDING TYPE ANALYSIS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dirty="0"/>
              <a:t>Different types of FUNDINGS are analyzed, primarily 4: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SEED, ANGEL, VENTURE and PRIVATE EQUITY.</a:t>
            </a:r>
          </a:p>
          <a:p>
            <a:r>
              <a:rPr lang="en-US" dirty="0"/>
              <a:t>So the type of investment chosen on the bases of frequency is ‘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venture</a:t>
            </a:r>
            <a:r>
              <a:rPr lang="en-US" dirty="0"/>
              <a:t>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3D2B-E812-4860-A144-E6A31930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E356-1B14-46EF-A4DB-955BA5C8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865"/>
            <a:ext cx="8596668" cy="5065834"/>
          </a:xfrm>
        </p:spPr>
        <p:txBody>
          <a:bodyPr>
            <a:normAutofit/>
          </a:bodyPr>
          <a:lstStyle/>
          <a:p>
            <a:r>
              <a:rPr lang="en-US" dirty="0"/>
              <a:t>CHECKPOINT-3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COUNTRY ANALYSIS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dirty="0"/>
              <a:t>Top 9 countries for the respective investment type, that is ‘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venture</a:t>
            </a:r>
            <a:r>
              <a:rPr lang="en-US" dirty="0"/>
              <a:t>’ type of funding and the top 3 investment favoring countries are: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USA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GBR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IND</a:t>
            </a:r>
          </a:p>
          <a:p>
            <a:pPr marL="0" indent="0">
              <a:buNone/>
            </a:pPr>
            <a:r>
              <a:rPr lang="en-US" dirty="0"/>
              <a:t>     which are chosen of the basis of English as an official language.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CHECKPOINT-4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SECTOR ANALYSIS 1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Wingdings" panose="05000000000000000000" pitchFamily="2" charset="2"/>
            </a:endParaRPr>
          </a:p>
          <a:p>
            <a:r>
              <a:rPr lang="en-US" dirty="0"/>
              <a:t>Extraction of the primary sector for each category from the given data.</a:t>
            </a:r>
          </a:p>
          <a:p>
            <a:r>
              <a:rPr lang="en-US" dirty="0"/>
              <a:t>Primary sector to be one of the eight main sectors present in the given data.</a:t>
            </a:r>
          </a:p>
        </p:txBody>
      </p:sp>
    </p:spTree>
    <p:extLst>
      <p:ext uri="{BB962C8B-B14F-4D97-AF65-F5344CB8AC3E}">
        <p14:creationId xmlns:p14="http://schemas.microsoft.com/office/powerpoint/2010/main" val="373597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6C0E-6BBF-4CFC-9E6A-8D1B0D8D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FAAD-24B7-4F30-83A9-97EE1764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6492"/>
            <a:ext cx="4412826" cy="5695270"/>
          </a:xfrm>
        </p:spPr>
        <p:txBody>
          <a:bodyPr>
            <a:normAutofit/>
          </a:bodyPr>
          <a:lstStyle/>
          <a:p>
            <a:r>
              <a:rPr lang="en-US" dirty="0"/>
              <a:t>CHECKPOINT-5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Wingdings" panose="05000000000000000000" pitchFamily="2" charset="2"/>
              </a:rPr>
              <a:t>SECTOR ANALYSIS-2</a:t>
            </a:r>
          </a:p>
          <a:p>
            <a:r>
              <a:rPr lang="en-US" dirty="0"/>
              <a:t>In this checkpoint we aim to find total number of investments in each of the three countries that is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USA[12012]</a:t>
            </a:r>
          </a:p>
          <a:p>
            <a:pPr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GBR[619]</a:t>
            </a:r>
          </a:p>
          <a:p>
            <a:pPr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IND[328]</a:t>
            </a:r>
          </a:p>
          <a:p>
            <a:r>
              <a:rPr lang="en-US" dirty="0"/>
              <a:t>We divided our data frame into three separate data frames for each country respectively.</a:t>
            </a:r>
          </a:p>
          <a:p>
            <a:r>
              <a:rPr lang="en-US" dirty="0"/>
              <a:t>In this data frame following constraints were followed:</a:t>
            </a:r>
          </a:p>
          <a:p>
            <a:pPr>
              <a:buFont typeface="+mj-lt"/>
              <a:buAutoNum type="arabicPeriod"/>
            </a:pPr>
            <a:r>
              <a:rPr lang="en-US" dirty="0"/>
              <a:t>Investment type- venture</a:t>
            </a:r>
          </a:p>
          <a:p>
            <a:pPr>
              <a:buFont typeface="+mj-lt"/>
              <a:buAutoNum type="arabicPeriod"/>
            </a:pPr>
            <a:r>
              <a:rPr lang="en-US" dirty="0"/>
              <a:t>Investment amount- 5 to 15 Million USD.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2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C1CB-E740-43ED-917B-30DD4F92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A936-67F2-424C-BCA1-A2A334F9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6492"/>
            <a:ext cx="6048586" cy="3880773"/>
          </a:xfrm>
        </p:spPr>
        <p:txBody>
          <a:bodyPr/>
          <a:lstStyle/>
          <a:p>
            <a:r>
              <a:rPr lang="en-US" b="1" dirty="0"/>
              <a:t>CHECKPOINT-6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Wingdings" panose="05000000000000000000" pitchFamily="2" charset="2"/>
              </a:rPr>
              <a:t>PLOTS</a:t>
            </a:r>
          </a:p>
          <a:p>
            <a:r>
              <a:rPr lang="en-US" dirty="0"/>
              <a:t>Now presenting the findings to the respective CEO of the Spark Funds.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2EEDF-DE23-4EF3-9531-4EC0486A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896" y="0"/>
            <a:ext cx="5441104" cy="3070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6E5326-7549-47D3-9EE1-F14D246C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7418"/>
            <a:ext cx="5233458" cy="3610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EE0731-B9F5-4256-B293-9FD32844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906" y="3247419"/>
            <a:ext cx="6697093" cy="361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0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CF27-3A8D-4069-9D87-F2944A1E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8982"/>
            <a:ext cx="8596668" cy="132080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3973-63E4-41B1-86DE-FF742E49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42313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presenting the results in the up lying checkpoints:</a:t>
            </a:r>
          </a:p>
          <a:p>
            <a:r>
              <a:rPr lang="en-US" b="1" dirty="0"/>
              <a:t>CHECKPOINT-1:</a:t>
            </a:r>
          </a:p>
          <a:p>
            <a:r>
              <a:rPr lang="en-US" dirty="0"/>
              <a:t>Unique companies-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66368</a:t>
            </a:r>
          </a:p>
          <a:p>
            <a:r>
              <a:rPr lang="en-US" dirty="0"/>
              <a:t>Unique key-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“permalink”</a:t>
            </a:r>
          </a:p>
          <a:p>
            <a:endParaRPr lang="en-US" i="1" dirty="0"/>
          </a:p>
          <a:p>
            <a:r>
              <a:rPr lang="en-US" b="1" dirty="0"/>
              <a:t>CHECKPOINT-2:</a:t>
            </a:r>
          </a:p>
          <a:p>
            <a:r>
              <a:rPr lang="en-US" dirty="0"/>
              <a:t>Most suitable investment type: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“VENTURE”</a:t>
            </a:r>
          </a:p>
          <a:p>
            <a:pPr marL="0" indent="0">
              <a:buNone/>
            </a:pP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/>
              <a:t>CHECKPOINT-3:</a:t>
            </a:r>
          </a:p>
          <a:p>
            <a:r>
              <a:rPr lang="en-US" dirty="0"/>
              <a:t>Top three countries on the basis of highest amount of funding and English as a primary language – USA, BRITAIN and INDIA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1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B48B-53DF-48CD-9352-A43197E5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F230-F743-4446-9B88-1ADB6913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0982"/>
            <a:ext cx="9563946" cy="534104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CHECKPOINT-4:</a:t>
            </a:r>
          </a:p>
          <a:p>
            <a:r>
              <a:rPr lang="en-US" dirty="0"/>
              <a:t>Mapped the primary sectors of each company with their respective main sectors for investment.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CHECKPOINT-5:</a:t>
            </a:r>
          </a:p>
          <a:p>
            <a:r>
              <a:rPr lang="en-US" dirty="0"/>
              <a:t>Most heavily invested sectors for each of the country:</a:t>
            </a:r>
          </a:p>
          <a:p>
            <a:r>
              <a:rPr lang="en-US" dirty="0"/>
              <a:t>Country-1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Others; SOCIAL,FINANCE,ANALYTICS,ADVERTISING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Country-2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Others; SOCIAL,FINANCE,ANALYTICS,ADVERTISING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Country-3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Others; SOCIAL,FINANCE,ANALYTICS,ADVERTISING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Checkpoint-6:</a:t>
            </a:r>
          </a:p>
          <a:p>
            <a:r>
              <a:rPr lang="en-US" dirty="0">
                <a:sym typeface="Wingdings" panose="05000000000000000000" pitchFamily="2" charset="2"/>
              </a:rPr>
              <a:t>Reference of plots presented.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**********************************************************************************************************************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                                                           </a:t>
            </a:r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3896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</TotalTime>
  <Words>573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CASE STUDY ASSIGNMENT-1</vt:lpstr>
      <vt:lpstr>ABSTRACT</vt:lpstr>
      <vt:lpstr>PROBLEM SOLVING METHODOLOGY</vt:lpstr>
      <vt:lpstr>ANALYSIS </vt:lpstr>
      <vt:lpstr>ANALYSIS</vt:lpstr>
      <vt:lpstr>ANALYSIS</vt:lpstr>
      <vt:lpstr>ANALYSIS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ASSIGNMENT-1</dc:title>
  <dc:creator>Yuvraj Koundal</dc:creator>
  <cp:lastModifiedBy>chitrang juneja</cp:lastModifiedBy>
  <cp:revision>26</cp:revision>
  <dcterms:created xsi:type="dcterms:W3CDTF">2020-02-18T13:12:37Z</dcterms:created>
  <dcterms:modified xsi:type="dcterms:W3CDTF">2020-02-20T03:34:44Z</dcterms:modified>
</cp:coreProperties>
</file>