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8288000" cy="10287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211E584B-2DEC-40FD-9E5E-BD6D6E585CA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37" name="PlaceHolder 2"/>
          <p:cNvSpPr>
            <a:spLocks noGrp="1"/>
          </p:cNvSpPr>
          <p:nvPr>
            <p:ph type="dt" idx="7"/>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38" name="PlaceHolder 3"/>
          <p:cNvSpPr>
            <a:spLocks noGrp="1"/>
          </p:cNvSpPr>
          <p:nvPr>
            <p:ph type="sldImg"/>
          </p:nvPr>
        </p:nvSpPr>
        <p:spPr>
          <a:xfrm>
            <a:off x="2290680" y="512640"/>
            <a:ext cx="4562280" cy="2566800"/>
          </a:xfrm>
          <a:prstGeom prst="rect">
            <a:avLst/>
          </a:prstGeom>
          <a:ln w="0">
            <a:noFill/>
          </a:ln>
        </p:spPr>
      </p:sp>
      <p:sp>
        <p:nvSpPr>
          <p:cNvPr id="339"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Hello and welcome, my name is [NAME] and today I will be presenting to you the results of the Data Analytics task.</a:t>
            </a:r>
            <a:endParaRPr b="0" lang="en-IN" sz="2000" spc="-1" strike="noStrike">
              <a:solidFill>
                <a:srgbClr val="000000"/>
              </a:solidFill>
              <a:latin typeface="Arial"/>
            </a:endParaRPr>
          </a:p>
        </p:txBody>
      </p:sp>
      <p:sp>
        <p:nvSpPr>
          <p:cNvPr id="340" name="PlaceHolder 5"/>
          <p:cNvSpPr>
            <a:spLocks noGrp="1"/>
          </p:cNvSpPr>
          <p:nvPr>
            <p:ph type="ftr" idx="8"/>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41" name="PlaceHolder 6"/>
          <p:cNvSpPr>
            <a:spLocks noGrp="1"/>
          </p:cNvSpPr>
          <p:nvPr>
            <p:ph type="sldNum" idx="9"/>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70AC2947-E082-4DE6-8B5A-EF475B931B16}"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91" name="PlaceHolder 2"/>
          <p:cNvSpPr>
            <a:spLocks noGrp="1"/>
          </p:cNvSpPr>
          <p:nvPr>
            <p:ph type="dt" idx="34"/>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92" name="PlaceHolder 3"/>
          <p:cNvSpPr>
            <a:spLocks noGrp="1"/>
          </p:cNvSpPr>
          <p:nvPr>
            <p:ph type="sldImg"/>
          </p:nvPr>
        </p:nvSpPr>
        <p:spPr>
          <a:xfrm>
            <a:off x="2290680" y="512640"/>
            <a:ext cx="4562280" cy="2566800"/>
          </a:xfrm>
          <a:prstGeom prst="rect">
            <a:avLst/>
          </a:prstGeom>
          <a:ln w="0">
            <a:noFill/>
          </a:ln>
        </p:spPr>
      </p:sp>
      <p:sp>
        <p:nvSpPr>
          <p:cNvPr id="393"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So to summarize:</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We tackled this task and found the top 5 most popular categories as asked, but we also went one step further.</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We found that food and culture are the two most popular categories, suggesting that users like "real-life" content</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We also found that soccer was the third most popular, perhaps due to the tournament coming up. This presents a massive opportunity for Social Buzz to ride on this global event, as all eyes will be on it as well as the players.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As much as this analysis was insightful, we are ready to take it to the next stage and we have the expertise within Accenture to help you realize these kinds of insights in production across your organization and in real time. We would love to help you with this.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94" name="PlaceHolder 5"/>
          <p:cNvSpPr>
            <a:spLocks noGrp="1"/>
          </p:cNvSpPr>
          <p:nvPr>
            <p:ph type="ftr" idx="35"/>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95" name="PlaceHolder 6"/>
          <p:cNvSpPr>
            <a:spLocks noGrp="1"/>
          </p:cNvSpPr>
          <p:nvPr>
            <p:ph type="sldNum" idx="36"/>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0BB5C8C5-DED4-4ABA-9E40-D674026089A2}"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97" name="PlaceHolder 2"/>
          <p:cNvSpPr>
            <a:spLocks noGrp="1"/>
          </p:cNvSpPr>
          <p:nvPr>
            <p:ph type="dt" idx="37"/>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98" name="PlaceHolder 3"/>
          <p:cNvSpPr>
            <a:spLocks noGrp="1"/>
          </p:cNvSpPr>
          <p:nvPr>
            <p:ph type="sldImg"/>
          </p:nvPr>
        </p:nvSpPr>
        <p:spPr>
          <a:xfrm>
            <a:off x="2290680" y="512640"/>
            <a:ext cx="4562280" cy="2566800"/>
          </a:xfrm>
          <a:prstGeom prst="rect">
            <a:avLst/>
          </a:prstGeom>
          <a:ln w="0">
            <a:noFill/>
          </a:ln>
        </p:spPr>
      </p:sp>
      <p:sp>
        <p:nvSpPr>
          <p:cNvPr id="399"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So to summarize:</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We tackled this task and found the top 5 most popular categories as asked, but we also went one step further.</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We found that food and culture are the two most popular categories, suggesting that users like "real-life" content</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We also found that soccer was the third most popular, perhaps due to the tournament coming up. This presents a massive opportunity for Social Buzz to ride on this global event, as all eyes will be on it as well as the players.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As much as this analysis was insightful, we are ready to take it to the next stage and we have the expertise within Accenture to help you realize these kinds of insights in production across your organization and in real time. We would love to help you with this.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400" name="PlaceHolder 5"/>
          <p:cNvSpPr>
            <a:spLocks noGrp="1"/>
          </p:cNvSpPr>
          <p:nvPr>
            <p:ph type="ftr" idx="38"/>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401" name="PlaceHolder 6"/>
          <p:cNvSpPr>
            <a:spLocks noGrp="1"/>
          </p:cNvSpPr>
          <p:nvPr>
            <p:ph type="sldNum" idx="39"/>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4E94C48D-EE4B-4BE1-8632-B046E885FDCE}"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403" name="PlaceHolder 2"/>
          <p:cNvSpPr>
            <a:spLocks noGrp="1"/>
          </p:cNvSpPr>
          <p:nvPr>
            <p:ph type="dt" idx="40"/>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404" name="PlaceHolder 3"/>
          <p:cNvSpPr>
            <a:spLocks noGrp="1"/>
          </p:cNvSpPr>
          <p:nvPr>
            <p:ph type="sldImg"/>
          </p:nvPr>
        </p:nvSpPr>
        <p:spPr>
          <a:xfrm>
            <a:off x="2290680" y="512640"/>
            <a:ext cx="4562280" cy="2566800"/>
          </a:xfrm>
          <a:prstGeom prst="rect">
            <a:avLst/>
          </a:prstGeom>
          <a:ln w="0">
            <a:noFill/>
          </a:ln>
        </p:spPr>
      </p:sp>
      <p:sp>
        <p:nvSpPr>
          <p:cNvPr id="405"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Thank you very much for listening, please feel free to ask any questions that you may have!</a:t>
            </a:r>
            <a:endParaRPr b="0" lang="en-IN" sz="2000" spc="-1" strike="noStrike">
              <a:solidFill>
                <a:srgbClr val="000000"/>
              </a:solidFill>
              <a:latin typeface="Arial"/>
            </a:endParaRPr>
          </a:p>
        </p:txBody>
      </p:sp>
      <p:sp>
        <p:nvSpPr>
          <p:cNvPr id="406" name="PlaceHolder 5"/>
          <p:cNvSpPr>
            <a:spLocks noGrp="1"/>
          </p:cNvSpPr>
          <p:nvPr>
            <p:ph type="ftr" idx="41"/>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407" name="PlaceHolder 6"/>
          <p:cNvSpPr>
            <a:spLocks noGrp="1"/>
          </p:cNvSpPr>
          <p:nvPr>
            <p:ph type="sldNum" idx="42"/>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9DDC234A-79E4-4F5E-BC60-C622FE2ACD31}"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43" name="PlaceHolder 2"/>
          <p:cNvSpPr>
            <a:spLocks noGrp="1"/>
          </p:cNvSpPr>
          <p:nvPr>
            <p:ph type="dt" idx="10"/>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44" name="PlaceHolder 3"/>
          <p:cNvSpPr>
            <a:spLocks noGrp="1"/>
          </p:cNvSpPr>
          <p:nvPr>
            <p:ph type="sldImg"/>
          </p:nvPr>
        </p:nvSpPr>
        <p:spPr>
          <a:xfrm>
            <a:off x="2290680" y="512640"/>
            <a:ext cx="4562280" cy="2566800"/>
          </a:xfrm>
          <a:prstGeom prst="rect">
            <a:avLst/>
          </a:prstGeom>
          <a:ln w="0">
            <a:noFill/>
          </a:ln>
        </p:spPr>
      </p:sp>
      <p:sp>
        <p:nvSpPr>
          <p:cNvPr id="345"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Today's agenda will be as follows: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1. We will recap the overall project to give a high level understanding of the business problem we're tackling and the specific requirements.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2. We will dive into the specific problem that we, the Data Analytics team, have been focusing on and will give some background as to why this is such a big problem.</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3. After introducing the problem, I will go over the team responsible from our side in tackling this task.</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4. I will then go over the high-level process that we followed to complete this task, so that you have complete clarity in how we tackle these kinds of tasks.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5. Finally, I will go over the all important results and I will present them as a series of insights and visualizations from our analysis.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To wrap up, I will summarize and open for any questions.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46" name="PlaceHolder 5"/>
          <p:cNvSpPr>
            <a:spLocks noGrp="1"/>
          </p:cNvSpPr>
          <p:nvPr>
            <p:ph type="ftr" idx="11"/>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47" name="PlaceHolder 6"/>
          <p:cNvSpPr>
            <a:spLocks noGrp="1"/>
          </p:cNvSpPr>
          <p:nvPr>
            <p:ph type="sldNum" idx="12"/>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84A82B56-A123-4F19-8676-A03EFCFFCC1E}"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49" name="PlaceHolder 2"/>
          <p:cNvSpPr>
            <a:spLocks noGrp="1"/>
          </p:cNvSpPr>
          <p:nvPr>
            <p:ph type="dt" idx="13"/>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50" name="PlaceHolder 3"/>
          <p:cNvSpPr>
            <a:spLocks noGrp="1"/>
          </p:cNvSpPr>
          <p:nvPr>
            <p:ph type="sldImg"/>
          </p:nvPr>
        </p:nvSpPr>
        <p:spPr>
          <a:xfrm>
            <a:off x="2290680" y="512640"/>
            <a:ext cx="4562280" cy="2566800"/>
          </a:xfrm>
          <a:prstGeom prst="rect">
            <a:avLst/>
          </a:prstGeom>
          <a:ln w="0">
            <a:noFill/>
          </a:ln>
        </p:spPr>
      </p:sp>
      <p:sp>
        <p:nvSpPr>
          <p:cNvPr id="351"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To kick things off let me recap this engagement.</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We, Accenture have embarked on a 3 month pilot with Social Buzz to focus on 3 main tasks, aligned with some of the biggest challenges that you're currently facing. </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Social Buzz has reached huge scale in recent years to become recognized as a global unicorn company. We are here to help you manage this scale and to guide you in the right direction.</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52" name="PlaceHolder 5"/>
          <p:cNvSpPr>
            <a:spLocks noGrp="1"/>
          </p:cNvSpPr>
          <p:nvPr>
            <p:ph type="ftr" idx="14"/>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53" name="PlaceHolder 6"/>
          <p:cNvSpPr>
            <a:spLocks noGrp="1"/>
          </p:cNvSpPr>
          <p:nvPr>
            <p:ph type="sldNum" idx="15"/>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65A3B0DD-71EA-49BA-9109-860746BEEEE8}"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55" name="PlaceHolder 2"/>
          <p:cNvSpPr>
            <a:spLocks noGrp="1"/>
          </p:cNvSpPr>
          <p:nvPr>
            <p:ph type="dt" idx="16"/>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56" name="PlaceHolder 3"/>
          <p:cNvSpPr>
            <a:spLocks noGrp="1"/>
          </p:cNvSpPr>
          <p:nvPr>
            <p:ph type="sldImg"/>
          </p:nvPr>
        </p:nvSpPr>
        <p:spPr>
          <a:xfrm>
            <a:off x="2290680" y="512640"/>
            <a:ext cx="4562280" cy="2566800"/>
          </a:xfrm>
          <a:prstGeom prst="rect">
            <a:avLst/>
          </a:prstGeom>
          <a:ln w="0">
            <a:noFill/>
          </a:ln>
        </p:spPr>
      </p:sp>
      <p:sp>
        <p:nvSpPr>
          <p:cNvPr id="357"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Focusing on the last point that I mentioned there, this is what the Data Analytics team has been specifically focused on.</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Clearly with such grand scale, this comes with a lot of data and with such vast amounts of data comes challenges.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To give a background on how much data you've been creating:</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You told us that your platform receives over 100000 posts per day which amounts to 36 500 000 posts every year, of which, this is all unstructured data making it very hard to make sense of.</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In this day and age, content is king. Just look at some of the biggest platforms in the world, for example YouTube, Facebook and Netflix... they are all content businesses... </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But how to capitalize on it when there is so much?</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It's not just all about harvesting as much content as possible... The real value is in understanding and crunching this content to gain a deeper understanding of your audience and to therefore provide a more personalized and enjoyable experience. </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And this is where out data analytics expertise comes in, with the insights that we've uncovered from this task, we can show you exactly how to take analytics to production at scale.</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58" name="PlaceHolder 5"/>
          <p:cNvSpPr>
            <a:spLocks noGrp="1"/>
          </p:cNvSpPr>
          <p:nvPr>
            <p:ph type="ftr" idx="17"/>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59" name="PlaceHolder 6"/>
          <p:cNvSpPr>
            <a:spLocks noGrp="1"/>
          </p:cNvSpPr>
          <p:nvPr>
            <p:ph type="sldNum" idx="18"/>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0901809D-ADF4-44D0-BBC5-3AD04A003CD1}"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61" name="PlaceHolder 2"/>
          <p:cNvSpPr>
            <a:spLocks noGrp="1"/>
          </p:cNvSpPr>
          <p:nvPr>
            <p:ph type="dt" idx="19"/>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62" name="PlaceHolder 3"/>
          <p:cNvSpPr>
            <a:spLocks noGrp="1"/>
          </p:cNvSpPr>
          <p:nvPr>
            <p:ph type="sldImg"/>
          </p:nvPr>
        </p:nvSpPr>
        <p:spPr>
          <a:xfrm>
            <a:off x="2290680" y="512640"/>
            <a:ext cx="4562280" cy="2566800"/>
          </a:xfrm>
          <a:prstGeom prst="rect">
            <a:avLst/>
          </a:prstGeom>
          <a:ln w="0">
            <a:noFill/>
          </a:ln>
        </p:spPr>
      </p:sp>
      <p:sp>
        <p:nvSpPr>
          <p:cNvPr id="363"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Marcus Rompton, a senior data expert has worked with the worlds biggest clients on solving their data problems and was heavily involved in the data engineering side of this project.</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And finally myself, [NAME], who was solely responsible for taking leadership guidance and delivering high quality insights from the raw datasets and turning these into business decisions.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64" name="PlaceHolder 5"/>
          <p:cNvSpPr>
            <a:spLocks noGrp="1"/>
          </p:cNvSpPr>
          <p:nvPr>
            <p:ph type="ftr" idx="20"/>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65" name="PlaceHolder 6"/>
          <p:cNvSpPr>
            <a:spLocks noGrp="1"/>
          </p:cNvSpPr>
          <p:nvPr>
            <p:ph type="sldNum" idx="21"/>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3881BE14-2173-43E9-BFB6-5B4FBE684462}"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67" name="PlaceHolder 2"/>
          <p:cNvSpPr>
            <a:spLocks noGrp="1"/>
          </p:cNvSpPr>
          <p:nvPr>
            <p:ph type="dt" idx="22"/>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68" name="PlaceHolder 3"/>
          <p:cNvSpPr>
            <a:spLocks noGrp="1"/>
          </p:cNvSpPr>
          <p:nvPr>
            <p:ph type="sldImg"/>
          </p:nvPr>
        </p:nvSpPr>
        <p:spPr>
          <a:xfrm>
            <a:off x="2290680" y="512640"/>
            <a:ext cx="4562280" cy="2566800"/>
          </a:xfrm>
          <a:prstGeom prst="rect">
            <a:avLst/>
          </a:prstGeom>
          <a:ln w="0">
            <a:noFill/>
          </a:ln>
        </p:spPr>
      </p:sp>
      <p:sp>
        <p:nvSpPr>
          <p:cNvPr id="369"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So, how did we tackle this problem? </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Well, we approached it in 5 steps: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1. Data understanding - the key to success on any data project is to understand the data in detail. So we took the time to understand the data model and domain of your business.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2. Data extraction - after understanding your business, we then architected what an ideal dataset should look like for this problem and extracted it from the relevant data sources.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3. After extracting the raw data, we needed to process and model this data into a dataset that can precisely answer the business questions and produce analytics.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4. With our new dataset, we used our analytical expertise to uncover insights from this dataset and to produce visualizations to describe the insights.</a:t>
            </a: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5. And finally we used these insights to unlock business decisions and to make recommendations on next steps.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70" name="PlaceHolder 5"/>
          <p:cNvSpPr>
            <a:spLocks noGrp="1"/>
          </p:cNvSpPr>
          <p:nvPr>
            <p:ph type="ftr" idx="23"/>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71" name="PlaceHolder 6"/>
          <p:cNvSpPr>
            <a:spLocks noGrp="1"/>
          </p:cNvSpPr>
          <p:nvPr>
            <p:ph type="sldNum" idx="24"/>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27D6C6A0-4877-4B61-A1AB-6B3C97042D80}"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73" name="PlaceHolder 2"/>
          <p:cNvSpPr>
            <a:spLocks noGrp="1"/>
          </p:cNvSpPr>
          <p:nvPr>
            <p:ph type="dt" idx="25"/>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74" name="PlaceHolder 3"/>
          <p:cNvSpPr>
            <a:spLocks noGrp="1"/>
          </p:cNvSpPr>
          <p:nvPr>
            <p:ph type="sldImg"/>
          </p:nvPr>
        </p:nvSpPr>
        <p:spPr>
          <a:xfrm>
            <a:off x="2290680" y="512640"/>
            <a:ext cx="4562280" cy="2566800"/>
          </a:xfrm>
          <a:prstGeom prst="rect">
            <a:avLst/>
          </a:prstGeom>
          <a:ln w="0">
            <a:noFill/>
          </a:ln>
        </p:spPr>
      </p:sp>
      <p:sp>
        <p:nvSpPr>
          <p:cNvPr id="375"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From your data we found that you had a total of 16 unique categories of posts across your sample dataset. This includes things such as Food, Culture and Sport.</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As well as this, there was 1913 posts from just the Food category alone! People obviously really like food!</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And also the most common month for users to post within was December, since this is such a seasonal month with so many holidays and events, this is interesting to know that people are most active during this month!</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But now, onto the main question... which is... what were the top 5 most popular categories of posts?</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76" name="PlaceHolder 5"/>
          <p:cNvSpPr>
            <a:spLocks noGrp="1"/>
          </p:cNvSpPr>
          <p:nvPr>
            <p:ph type="ftr" idx="26"/>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77" name="PlaceHolder 6"/>
          <p:cNvSpPr>
            <a:spLocks noGrp="1"/>
          </p:cNvSpPr>
          <p:nvPr>
            <p:ph type="sldNum" idx="27"/>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38659CF4-B167-46DE-BE99-E743472A17AC}"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79" name="PlaceHolder 2"/>
          <p:cNvSpPr>
            <a:spLocks noGrp="1"/>
          </p:cNvSpPr>
          <p:nvPr>
            <p:ph type="dt" idx="28"/>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80" name="PlaceHolder 3"/>
          <p:cNvSpPr>
            <a:spLocks noGrp="1"/>
          </p:cNvSpPr>
          <p:nvPr>
            <p:ph type="sldImg"/>
          </p:nvPr>
        </p:nvSpPr>
        <p:spPr>
          <a:xfrm>
            <a:off x="2290680" y="512640"/>
            <a:ext cx="4562280" cy="2566800"/>
          </a:xfrm>
          <a:prstGeom prst="rect">
            <a:avLst/>
          </a:prstGeom>
          <a:ln w="0">
            <a:noFill/>
          </a:ln>
        </p:spPr>
      </p:sp>
      <p:sp>
        <p:nvSpPr>
          <p:cNvPr id="381"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From our analysis you can see that the top 5 most popular categories of posts were food, culture, soccer, cooking and animals in descending order.</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Furthermore soccer is an interesting category because there is the European championships being played very soon. This presents a huge opportunity for you to differentiate your platform and to run specific content or events linked to this global spectacle.</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82" name="PlaceHolder 5"/>
          <p:cNvSpPr>
            <a:spLocks noGrp="1"/>
          </p:cNvSpPr>
          <p:nvPr>
            <p:ph type="ftr" idx="29"/>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83" name="PlaceHolder 6"/>
          <p:cNvSpPr>
            <a:spLocks noGrp="1"/>
          </p:cNvSpPr>
          <p:nvPr>
            <p:ph type="sldNum" idx="30"/>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314C5268-3654-4E5C-9FC1-89BF9917A7F5}"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hdr"/>
          </p:nvPr>
        </p:nvSpPr>
        <p:spPr>
          <a:xfrm>
            <a:off x="0" y="0"/>
            <a:ext cx="3962160" cy="342720"/>
          </a:xfrm>
          <a:prstGeom prst="rect">
            <a:avLst/>
          </a:prstGeom>
          <a:noFill/>
          <a:ln w="0">
            <a:noFill/>
          </a:ln>
        </p:spPr>
        <p:txBody>
          <a:bodyPr anchor="t">
            <a:noAutofit/>
          </a:bodyPr>
          <a:p>
            <a:pPr indent="0">
              <a:buNone/>
            </a:pPr>
            <a:endParaRPr b="0" lang="en-US" sz="1200" spc="-1" strike="noStrike">
              <a:solidFill>
                <a:srgbClr val="000000"/>
              </a:solidFill>
              <a:latin typeface="+mn-lt"/>
              <a:ea typeface="+mn-ea"/>
            </a:endParaRPr>
          </a:p>
        </p:txBody>
      </p:sp>
      <p:sp>
        <p:nvSpPr>
          <p:cNvPr id="385" name="PlaceHolder 2"/>
          <p:cNvSpPr>
            <a:spLocks noGrp="1"/>
          </p:cNvSpPr>
          <p:nvPr>
            <p:ph type="dt" idx="31"/>
          </p:nvPr>
        </p:nvSpPr>
        <p:spPr>
          <a:xfrm>
            <a:off x="5180040" y="0"/>
            <a:ext cx="3962160" cy="342720"/>
          </a:xfrm>
          <a:prstGeom prst="rect">
            <a:avLst/>
          </a:prstGeom>
          <a:noFill/>
          <a:ln w="0">
            <a:noFill/>
          </a:ln>
        </p:spPr>
        <p:txBody>
          <a:bodyPr anchor="t">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r>
              <a:rPr b="0" lang="cs-CZ" sz="1200" spc="-1" strike="noStrike">
                <a:solidFill>
                  <a:srgbClr val="000000"/>
                </a:solidFill>
                <a:latin typeface="Times New Roman"/>
              </a:rPr>
              <a:t>30.11.2021</a:t>
            </a:r>
            <a:endParaRPr b="0" lang="en-IN" sz="1200" spc="-1" strike="noStrike">
              <a:solidFill>
                <a:srgbClr val="000000"/>
              </a:solidFill>
              <a:latin typeface="Times New Roman"/>
            </a:endParaRPr>
          </a:p>
        </p:txBody>
      </p:sp>
      <p:sp>
        <p:nvSpPr>
          <p:cNvPr id="386" name="PlaceHolder 3"/>
          <p:cNvSpPr>
            <a:spLocks noGrp="1"/>
          </p:cNvSpPr>
          <p:nvPr>
            <p:ph type="sldImg"/>
          </p:nvPr>
        </p:nvSpPr>
        <p:spPr>
          <a:xfrm>
            <a:off x="2290680" y="512640"/>
            <a:ext cx="4562280" cy="2566800"/>
          </a:xfrm>
          <a:prstGeom prst="rect">
            <a:avLst/>
          </a:prstGeom>
          <a:ln w="0">
            <a:noFill/>
          </a:ln>
        </p:spPr>
      </p:sp>
      <p:sp>
        <p:nvSpPr>
          <p:cNvPr id="387" name="PlaceHolder 4"/>
          <p:cNvSpPr>
            <a:spLocks noGrp="1"/>
          </p:cNvSpPr>
          <p:nvPr>
            <p:ph type="body"/>
          </p:nvPr>
        </p:nvSpPr>
        <p:spPr>
          <a:xfrm>
            <a:off x="914400" y="3251160"/>
            <a:ext cx="7314840" cy="30808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Additionally, you can see from this chart the % split of popularity between the top 5 categories. There is not much difference between each of them, food only outperforms culture by 0.4% within the top 5.</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However the difference between the 4th most popular, cooking, and the 5tgh most popular, animals, is much larger at 1.3%</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b="0" lang="en-IN" sz="2000" spc="-1" strike="noStrike">
              <a:solidFill>
                <a:srgbClr val="000000"/>
              </a:solidFill>
              <a:latin typeface="Arial"/>
            </a:endParaRPr>
          </a:p>
          <a:p>
            <a:pPr marL="216000" indent="0">
              <a:lnSpc>
                <a:spcPct val="100000"/>
              </a:lnSpc>
              <a:buNone/>
            </a:pPr>
            <a:endParaRPr b="0" lang="en-IN" sz="2000" spc="-1" strike="noStrike">
              <a:solidFill>
                <a:srgbClr val="000000"/>
              </a:solidFill>
              <a:latin typeface="Arial"/>
            </a:endParaRPr>
          </a:p>
        </p:txBody>
      </p:sp>
      <p:sp>
        <p:nvSpPr>
          <p:cNvPr id="388" name="PlaceHolder 5"/>
          <p:cNvSpPr>
            <a:spLocks noGrp="1"/>
          </p:cNvSpPr>
          <p:nvPr>
            <p:ph type="ftr" idx="32"/>
          </p:nvPr>
        </p:nvSpPr>
        <p:spPr>
          <a:xfrm>
            <a:off x="0" y="6502320"/>
            <a:ext cx="3962160" cy="340920"/>
          </a:xfrm>
          <a:prstGeom prst="rect">
            <a:avLst/>
          </a:prstGeom>
          <a:noFill/>
          <a:ln w="0">
            <a:noFill/>
          </a:ln>
        </p:spPr>
        <p:txBody>
          <a:bodyPr anchor="b">
            <a:noAutofit/>
          </a:bodyPr>
          <a:p>
            <a:pPr indent="0">
              <a:buNone/>
            </a:pPr>
            <a:endParaRPr b="0" lang="en-IN" sz="1200" spc="-1" strike="noStrike">
              <a:solidFill>
                <a:srgbClr val="000000"/>
              </a:solidFill>
              <a:latin typeface="Times New Roman"/>
            </a:endParaRPr>
          </a:p>
        </p:txBody>
      </p:sp>
      <p:sp>
        <p:nvSpPr>
          <p:cNvPr id="389" name="PlaceHolder 6"/>
          <p:cNvSpPr>
            <a:spLocks noGrp="1"/>
          </p:cNvSpPr>
          <p:nvPr>
            <p:ph type="sldNum" idx="33"/>
          </p:nvPr>
        </p:nvSpPr>
        <p:spPr>
          <a:xfrm>
            <a:off x="5180040" y="6502320"/>
            <a:ext cx="3962160" cy="340920"/>
          </a:xfrm>
          <a:prstGeom prst="rect">
            <a:avLst/>
          </a:prstGeom>
          <a:noFill/>
          <a:ln w="0">
            <a:noFill/>
          </a:ln>
        </p:spPr>
        <p:txBody>
          <a:bodyPr anchor="b">
            <a:noAutofit/>
          </a:bodyPr>
          <a:lstStyle>
            <a:lvl1pPr indent="0" algn="r">
              <a:lnSpc>
                <a:spcPct val="100000"/>
              </a:lnSpc>
              <a:buNone/>
              <a:defRPr b="0" lang="cs-CZ" sz="1200" spc="-1" strike="noStrike">
                <a:solidFill>
                  <a:srgbClr val="000000"/>
                </a:solidFill>
                <a:latin typeface="Times New Roman"/>
              </a:defRPr>
            </a:lvl1pPr>
          </a:lstStyle>
          <a:p>
            <a:pPr indent="0" algn="r">
              <a:lnSpc>
                <a:spcPct val="100000"/>
              </a:lnSpc>
              <a:buNone/>
            </a:pPr>
            <a:fld id="{5E1504EC-BD55-4774-AA27-28F02CFB3DB6}" type="slidenum">
              <a:rPr b="0" lang="cs-CZ"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D8D41E5-9C5F-4105-AE5F-7E99043448FE}"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CE02482-5198-40D2-95CF-E2F50F830C65}"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6E0B2C8-5A58-422A-A932-C283DD3DAC0F}"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92C2AD2-D28E-4BC0-9E4D-EF3CD2160B4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B130C4F-873E-47EF-9CF1-F682631F6B5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B6E97C2-067E-4772-B591-92CBCF1C20A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2F8FD81-9913-49DC-A717-0223642B237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2426644-B764-4DE4-9CA9-BC9E22E856E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758BD7C-87E2-4EBB-9568-5852B715453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D82022-2A42-40F4-BFF6-FBB71B8F96A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6F068B9-DD8F-45D5-9D63-B4888667EAE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328B843-1907-4DDD-BE12-FBF5117253A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D9462286-7854-4A5C-8105-6F51E212962D}"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image" Target="../media/image1.png"/><Relationship Id="rId12" Type="http://schemas.openxmlformats.org/officeDocument/2006/relationships/image" Target="../media/image1.png"/><Relationship Id="rId13" Type="http://schemas.openxmlformats.org/officeDocument/2006/relationships/image" Target="../media/image1.png"/><Relationship Id="rId14" Type="http://schemas.openxmlformats.org/officeDocument/2006/relationships/image" Target="../media/image1.png"/><Relationship Id="rId15" Type="http://schemas.openxmlformats.org/officeDocument/2006/relationships/image" Target="../media/image1.png"/><Relationship Id="rId16" Type="http://schemas.openxmlformats.org/officeDocument/2006/relationships/image" Target="../media/image1.png"/><Relationship Id="rId17" Type="http://schemas.openxmlformats.org/officeDocument/2006/relationships/image" Target="../media/image2.png"/><Relationship Id="rId18" Type="http://schemas.openxmlformats.org/officeDocument/2006/relationships/slideLayout" Target="../slideLayouts/slideLayout1.xml"/><Relationship Id="rId19"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7.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image" Target="../media/image4.png"/><Relationship Id="rId11" Type="http://schemas.openxmlformats.org/officeDocument/2006/relationships/image" Target="../media/image4.png"/><Relationship Id="rId12" Type="http://schemas.openxmlformats.org/officeDocument/2006/relationships/slideLayout" Target="../slideLayouts/slideLayout1.xml"/><Relationship Id="rId1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slideLayout" Target="../slideLayouts/slideLayout1.xml"/><Relationship Id="rId11"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image" Target="../media/image1.png"/><Relationship Id="rId12" Type="http://schemas.openxmlformats.org/officeDocument/2006/relationships/image" Target="../media/image1.png"/><Relationship Id="rId13" Type="http://schemas.openxmlformats.org/officeDocument/2006/relationships/image" Target="../media/image1.png"/><Relationship Id="rId14" Type="http://schemas.openxmlformats.org/officeDocument/2006/relationships/image" Target="../media/image1.png"/><Relationship Id="rId15" Type="http://schemas.openxmlformats.org/officeDocument/2006/relationships/image" Target="../media/image1.png"/><Relationship Id="rId16" Type="http://schemas.openxmlformats.org/officeDocument/2006/relationships/slideLayout" Target="../slideLayouts/slideLayout1.xml"/><Relationship Id="rId17"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3.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xml"/><Relationship Id="rId9"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image" Target="../media/image1.png"/><Relationship Id="rId12" Type="http://schemas.openxmlformats.org/officeDocument/2006/relationships/image" Target="../media/image1.png"/><Relationship Id="rId13" Type="http://schemas.openxmlformats.org/officeDocument/2006/relationships/image" Target="../media/image1.png"/><Relationship Id="rId14" Type="http://schemas.openxmlformats.org/officeDocument/2006/relationships/image" Target="../media/image1.png"/><Relationship Id="rId15" Type="http://schemas.openxmlformats.org/officeDocument/2006/relationships/image" Target="../media/image1.png"/><Relationship Id="rId16" Type="http://schemas.openxmlformats.org/officeDocument/2006/relationships/image" Target="../media/image1.png"/><Relationship Id="rId17" Type="http://schemas.openxmlformats.org/officeDocument/2006/relationships/image" Target="../media/image1.png"/><Relationship Id="rId18" Type="http://schemas.openxmlformats.org/officeDocument/2006/relationships/image" Target="../media/image1.png"/><Relationship Id="rId19" Type="http://schemas.openxmlformats.org/officeDocument/2006/relationships/image" Target="../media/image1.png"/><Relationship Id="rId20" Type="http://schemas.openxmlformats.org/officeDocument/2006/relationships/image" Target="../media/image1.png"/><Relationship Id="rId21" Type="http://schemas.openxmlformats.org/officeDocument/2006/relationships/image" Target="../media/image1.png"/><Relationship Id="rId22" Type="http://schemas.openxmlformats.org/officeDocument/2006/relationships/image" Target="../media/image1.png"/><Relationship Id="rId23" Type="http://schemas.openxmlformats.org/officeDocument/2006/relationships/image" Target="../media/image1.png"/><Relationship Id="rId24" Type="http://schemas.openxmlformats.org/officeDocument/2006/relationships/image" Target="../media/image1.png"/><Relationship Id="rId25" Type="http://schemas.openxmlformats.org/officeDocument/2006/relationships/image" Target="../media/image1.png"/><Relationship Id="rId26" Type="http://schemas.openxmlformats.org/officeDocument/2006/relationships/image" Target="../media/image1.png"/><Relationship Id="rId27" Type="http://schemas.openxmlformats.org/officeDocument/2006/relationships/image" Target="../media/image1.png"/><Relationship Id="rId28" Type="http://schemas.openxmlformats.org/officeDocument/2006/relationships/image" Target="../media/image1.png"/><Relationship Id="rId29" Type="http://schemas.openxmlformats.org/officeDocument/2006/relationships/image" Target="../media/image5.png"/><Relationship Id="rId30" Type="http://schemas.openxmlformats.org/officeDocument/2006/relationships/slideLayout" Target="../slideLayouts/slideLayout1.xml"/><Relationship Id="rId31"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slideLayout" Target="../slideLayouts/slideLayout1.xml"/><Relationship Id="rId9"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image" Target="../media/image4.png"/><Relationship Id="rId11" Type="http://schemas.openxmlformats.org/officeDocument/2006/relationships/image" Target="../media/image4.png"/><Relationship Id="rId12" Type="http://schemas.openxmlformats.org/officeDocument/2006/relationships/image" Target="../media/image4.png"/><Relationship Id="rId13" Type="http://schemas.openxmlformats.org/officeDocument/2006/relationships/slideLayout" Target="../slideLayouts/slideLayout1.xml"/><Relationship Id="rId1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image" Target="../media/image2.png"/><Relationship Id="rId12" Type="http://schemas.openxmlformats.org/officeDocument/2006/relationships/image" Target="../media/image2.png"/><Relationship Id="rId13" Type="http://schemas.openxmlformats.org/officeDocument/2006/relationships/image" Target="../media/image2.png"/><Relationship Id="rId14" Type="http://schemas.openxmlformats.org/officeDocument/2006/relationships/image" Target="../media/image2.png"/><Relationship Id="rId15" Type="http://schemas.openxmlformats.org/officeDocument/2006/relationships/image" Target="../media/image2.png"/><Relationship Id="rId16" Type="http://schemas.openxmlformats.org/officeDocument/2006/relationships/slideLayout" Target="../slideLayouts/slideLayout1.xml"/><Relationship Id="rId1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4.png"/><Relationship Id="rId9" Type="http://schemas.openxmlformats.org/officeDocument/2006/relationships/image" Target="../media/image7.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slideLayout" Target="../slideLayouts/slideLayout1.xml"/><Relationship Id="rId1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4.png"/><Relationship Id="rId11" Type="http://schemas.openxmlformats.org/officeDocument/2006/relationships/image" Target="../media/image4.png"/><Relationship Id="rId12" Type="http://schemas.openxmlformats.org/officeDocument/2006/relationships/image" Target="../media/image4.png"/><Relationship Id="rId13" Type="http://schemas.openxmlformats.org/officeDocument/2006/relationships/image" Target="../media/image4.png"/><Relationship Id="rId14" Type="http://schemas.openxmlformats.org/officeDocument/2006/relationships/image" Target="../media/image4.png"/><Relationship Id="rId15" Type="http://schemas.openxmlformats.org/officeDocument/2006/relationships/image" Target="../media/image4.png"/><Relationship Id="rId16" Type="http://schemas.openxmlformats.org/officeDocument/2006/relationships/image" Target="../media/image3.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slideLayout" Target="../slideLayouts/slideLayout1.xml"/><Relationship Id="rId20"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4.png"/><Relationship Id="rId11" Type="http://schemas.openxmlformats.org/officeDocument/2006/relationships/image" Target="../media/image4.png"/><Relationship Id="rId12" Type="http://schemas.openxmlformats.org/officeDocument/2006/relationships/image" Target="../media/image4.png"/><Relationship Id="rId13" Type="http://schemas.openxmlformats.org/officeDocument/2006/relationships/image" Target="../media/image4.png"/><Relationship Id="rId14" Type="http://schemas.openxmlformats.org/officeDocument/2006/relationships/image" Target="../media/image4.png"/><Relationship Id="rId15" Type="http://schemas.openxmlformats.org/officeDocument/2006/relationships/image" Target="../media/image4.png"/><Relationship Id="rId16" Type="http://schemas.openxmlformats.org/officeDocument/2006/relationships/image" Target="../media/image3.png"/><Relationship Id="rId17" Type="http://schemas.openxmlformats.org/officeDocument/2006/relationships/image" Target="../media/image13.png"/><Relationship Id="rId18" Type="http://schemas.openxmlformats.org/officeDocument/2006/relationships/slideLayout" Target="../slideLayouts/slideLayout1.xml"/><Relationship Id="rId19"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100ff"/>
        </a:solidFill>
      </p:bgPr>
    </p:bg>
    <p:spTree>
      <p:nvGrpSpPr>
        <p:cNvPr id="1" name=""/>
        <p:cNvGrpSpPr/>
        <p:nvPr/>
      </p:nvGrpSpPr>
      <p:grpSpPr>
        <a:xfrm>
          <a:off x="0" y="0"/>
          <a:ext cx="0" cy="0"/>
          <a:chOff x="0" y="0"/>
          <a:chExt cx="0" cy="0"/>
        </a:xfrm>
      </p:grpSpPr>
      <p:sp>
        <p:nvSpPr>
          <p:cNvPr id="47" name="AutoShape 2"/>
          <p:cNvSpPr/>
          <p:nvPr/>
        </p:nvSpPr>
        <p:spPr>
          <a:xfrm>
            <a:off x="16394760" y="0"/>
            <a:ext cx="1892880" cy="102866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nvGrpSpPr>
          <p:cNvPr id="48" name="Group 3"/>
          <p:cNvGrpSpPr/>
          <p:nvPr/>
        </p:nvGrpSpPr>
        <p:grpSpPr>
          <a:xfrm>
            <a:off x="6545880" y="406080"/>
            <a:ext cx="10042200" cy="9474120"/>
            <a:chOff x="6545880" y="406080"/>
            <a:chExt cx="10042200" cy="9474120"/>
          </a:xfrm>
        </p:grpSpPr>
        <p:pic>
          <p:nvPicPr>
            <p:cNvPr id="49" name="Picture 4" descr=""/>
            <p:cNvPicPr/>
            <p:nvPr/>
          </p:nvPicPr>
          <p:blipFill>
            <a:blip r:embed="rId1">
              <a:alphaModFix amt="80000"/>
            </a:blip>
            <a:stretch/>
          </p:blipFill>
          <p:spPr>
            <a:xfrm>
              <a:off x="11738160" y="406080"/>
              <a:ext cx="2253600" cy="2095560"/>
            </a:xfrm>
            <a:prstGeom prst="rect">
              <a:avLst/>
            </a:prstGeom>
            <a:ln w="0">
              <a:noFill/>
            </a:ln>
          </p:spPr>
        </p:pic>
        <p:pic>
          <p:nvPicPr>
            <p:cNvPr id="50" name="Picture 5" descr=""/>
            <p:cNvPicPr/>
            <p:nvPr/>
          </p:nvPicPr>
          <p:blipFill>
            <a:blip r:embed="rId2">
              <a:alphaModFix amt="80000"/>
            </a:blip>
            <a:stretch/>
          </p:blipFill>
          <p:spPr>
            <a:xfrm>
              <a:off x="11738160" y="2865600"/>
              <a:ext cx="2253600" cy="2095560"/>
            </a:xfrm>
            <a:prstGeom prst="rect">
              <a:avLst/>
            </a:prstGeom>
            <a:ln w="0">
              <a:noFill/>
            </a:ln>
          </p:spPr>
        </p:pic>
        <p:pic>
          <p:nvPicPr>
            <p:cNvPr id="51" name="Picture 6" descr=""/>
            <p:cNvPicPr/>
            <p:nvPr/>
          </p:nvPicPr>
          <p:blipFill>
            <a:blip r:embed="rId3">
              <a:alphaModFix amt="80000"/>
            </a:blip>
            <a:stretch/>
          </p:blipFill>
          <p:spPr>
            <a:xfrm>
              <a:off x="11738160" y="5325120"/>
              <a:ext cx="2253600" cy="2095560"/>
            </a:xfrm>
            <a:prstGeom prst="rect">
              <a:avLst/>
            </a:prstGeom>
            <a:ln w="0">
              <a:noFill/>
            </a:ln>
          </p:spPr>
        </p:pic>
        <p:pic>
          <p:nvPicPr>
            <p:cNvPr id="52" name="Picture 7" descr=""/>
            <p:cNvPicPr/>
            <p:nvPr/>
          </p:nvPicPr>
          <p:blipFill>
            <a:blip r:embed="rId4">
              <a:alphaModFix amt="80000"/>
            </a:blip>
            <a:stretch/>
          </p:blipFill>
          <p:spPr>
            <a:xfrm>
              <a:off x="11738160" y="7784640"/>
              <a:ext cx="2253600" cy="2095560"/>
            </a:xfrm>
            <a:prstGeom prst="rect">
              <a:avLst/>
            </a:prstGeom>
            <a:ln w="0">
              <a:noFill/>
            </a:ln>
          </p:spPr>
        </p:pic>
        <p:pic>
          <p:nvPicPr>
            <p:cNvPr id="53" name="Picture 8" descr=""/>
            <p:cNvPicPr/>
            <p:nvPr/>
          </p:nvPicPr>
          <p:blipFill>
            <a:blip r:embed="rId5">
              <a:alphaModFix amt="80000"/>
            </a:blip>
            <a:stretch/>
          </p:blipFill>
          <p:spPr>
            <a:xfrm>
              <a:off x="9141840" y="406080"/>
              <a:ext cx="2253600" cy="2095560"/>
            </a:xfrm>
            <a:prstGeom prst="rect">
              <a:avLst/>
            </a:prstGeom>
            <a:ln w="0">
              <a:noFill/>
            </a:ln>
          </p:spPr>
        </p:pic>
        <p:pic>
          <p:nvPicPr>
            <p:cNvPr id="54" name="Picture 9" descr=""/>
            <p:cNvPicPr/>
            <p:nvPr/>
          </p:nvPicPr>
          <p:blipFill>
            <a:blip r:embed="rId6">
              <a:alphaModFix amt="80000"/>
            </a:blip>
            <a:stretch/>
          </p:blipFill>
          <p:spPr>
            <a:xfrm>
              <a:off x="9141840" y="2865600"/>
              <a:ext cx="2253600" cy="2095560"/>
            </a:xfrm>
            <a:prstGeom prst="rect">
              <a:avLst/>
            </a:prstGeom>
            <a:ln w="0">
              <a:noFill/>
            </a:ln>
          </p:spPr>
        </p:pic>
        <p:pic>
          <p:nvPicPr>
            <p:cNvPr id="55" name="Picture 10" descr=""/>
            <p:cNvPicPr/>
            <p:nvPr/>
          </p:nvPicPr>
          <p:blipFill>
            <a:blip r:embed="rId7">
              <a:alphaModFix amt="80000"/>
            </a:blip>
            <a:stretch/>
          </p:blipFill>
          <p:spPr>
            <a:xfrm>
              <a:off x="9141840" y="5325120"/>
              <a:ext cx="2253600" cy="2095560"/>
            </a:xfrm>
            <a:prstGeom prst="rect">
              <a:avLst/>
            </a:prstGeom>
            <a:ln w="0">
              <a:noFill/>
            </a:ln>
          </p:spPr>
        </p:pic>
        <p:pic>
          <p:nvPicPr>
            <p:cNvPr id="56" name="Picture 11" descr=""/>
            <p:cNvPicPr/>
            <p:nvPr/>
          </p:nvPicPr>
          <p:blipFill>
            <a:blip r:embed="rId8">
              <a:alphaModFix amt="80000"/>
            </a:blip>
            <a:stretch/>
          </p:blipFill>
          <p:spPr>
            <a:xfrm>
              <a:off x="9141840" y="7784640"/>
              <a:ext cx="2253600" cy="2095560"/>
            </a:xfrm>
            <a:prstGeom prst="rect">
              <a:avLst/>
            </a:prstGeom>
            <a:ln w="0">
              <a:noFill/>
            </a:ln>
          </p:spPr>
        </p:pic>
        <p:pic>
          <p:nvPicPr>
            <p:cNvPr id="57" name="Picture 12" descr=""/>
            <p:cNvPicPr/>
            <p:nvPr/>
          </p:nvPicPr>
          <p:blipFill>
            <a:blip r:embed="rId9">
              <a:alphaModFix amt="80000"/>
            </a:blip>
            <a:stretch/>
          </p:blipFill>
          <p:spPr>
            <a:xfrm>
              <a:off x="6545880" y="406080"/>
              <a:ext cx="2253600" cy="2095560"/>
            </a:xfrm>
            <a:prstGeom prst="rect">
              <a:avLst/>
            </a:prstGeom>
            <a:ln w="0">
              <a:noFill/>
            </a:ln>
          </p:spPr>
        </p:pic>
        <p:pic>
          <p:nvPicPr>
            <p:cNvPr id="58" name="Picture 13" descr=""/>
            <p:cNvPicPr/>
            <p:nvPr/>
          </p:nvPicPr>
          <p:blipFill>
            <a:blip r:embed="rId10">
              <a:alphaModFix amt="80000"/>
            </a:blip>
            <a:stretch/>
          </p:blipFill>
          <p:spPr>
            <a:xfrm>
              <a:off x="6545880" y="2865600"/>
              <a:ext cx="2253600" cy="2095560"/>
            </a:xfrm>
            <a:prstGeom prst="rect">
              <a:avLst/>
            </a:prstGeom>
            <a:ln w="0">
              <a:noFill/>
            </a:ln>
          </p:spPr>
        </p:pic>
        <p:pic>
          <p:nvPicPr>
            <p:cNvPr id="59" name="Picture 14" descr=""/>
            <p:cNvPicPr/>
            <p:nvPr/>
          </p:nvPicPr>
          <p:blipFill>
            <a:blip r:embed="rId11">
              <a:alphaModFix amt="80000"/>
            </a:blip>
            <a:stretch/>
          </p:blipFill>
          <p:spPr>
            <a:xfrm>
              <a:off x="6545880" y="5325120"/>
              <a:ext cx="2253600" cy="2095560"/>
            </a:xfrm>
            <a:prstGeom prst="rect">
              <a:avLst/>
            </a:prstGeom>
            <a:ln w="0">
              <a:noFill/>
            </a:ln>
          </p:spPr>
        </p:pic>
        <p:pic>
          <p:nvPicPr>
            <p:cNvPr id="60" name="Picture 15" descr=""/>
            <p:cNvPicPr/>
            <p:nvPr/>
          </p:nvPicPr>
          <p:blipFill>
            <a:blip r:embed="rId12">
              <a:alphaModFix amt="80000"/>
            </a:blip>
            <a:stretch/>
          </p:blipFill>
          <p:spPr>
            <a:xfrm>
              <a:off x="6545880" y="7784640"/>
              <a:ext cx="2253600" cy="2095560"/>
            </a:xfrm>
            <a:prstGeom prst="rect">
              <a:avLst/>
            </a:prstGeom>
            <a:ln w="0">
              <a:noFill/>
            </a:ln>
          </p:spPr>
        </p:pic>
        <p:pic>
          <p:nvPicPr>
            <p:cNvPr id="61" name="Picture 16" descr=""/>
            <p:cNvPicPr/>
            <p:nvPr/>
          </p:nvPicPr>
          <p:blipFill>
            <a:blip r:embed="rId13">
              <a:alphaModFix amt="80000"/>
            </a:blip>
            <a:stretch/>
          </p:blipFill>
          <p:spPr>
            <a:xfrm>
              <a:off x="14334480" y="406080"/>
              <a:ext cx="2253600" cy="2095560"/>
            </a:xfrm>
            <a:prstGeom prst="rect">
              <a:avLst/>
            </a:prstGeom>
            <a:ln w="0">
              <a:noFill/>
            </a:ln>
          </p:spPr>
        </p:pic>
        <p:pic>
          <p:nvPicPr>
            <p:cNvPr id="62" name="Picture 17" descr=""/>
            <p:cNvPicPr/>
            <p:nvPr/>
          </p:nvPicPr>
          <p:blipFill>
            <a:blip r:embed="rId14">
              <a:alphaModFix amt="80000"/>
            </a:blip>
            <a:stretch/>
          </p:blipFill>
          <p:spPr>
            <a:xfrm>
              <a:off x="14334480" y="2865600"/>
              <a:ext cx="2253600" cy="2095560"/>
            </a:xfrm>
            <a:prstGeom prst="rect">
              <a:avLst/>
            </a:prstGeom>
            <a:ln w="0">
              <a:noFill/>
            </a:ln>
          </p:spPr>
        </p:pic>
        <p:pic>
          <p:nvPicPr>
            <p:cNvPr id="63" name="Picture 18" descr=""/>
            <p:cNvPicPr/>
            <p:nvPr/>
          </p:nvPicPr>
          <p:blipFill>
            <a:blip r:embed="rId15">
              <a:alphaModFix amt="80000"/>
            </a:blip>
            <a:stretch/>
          </p:blipFill>
          <p:spPr>
            <a:xfrm>
              <a:off x="14334480" y="5325120"/>
              <a:ext cx="2253600" cy="2095560"/>
            </a:xfrm>
            <a:prstGeom prst="rect">
              <a:avLst/>
            </a:prstGeom>
            <a:ln w="0">
              <a:noFill/>
            </a:ln>
          </p:spPr>
        </p:pic>
        <p:pic>
          <p:nvPicPr>
            <p:cNvPr id="64" name="Picture 19" descr=""/>
            <p:cNvPicPr/>
            <p:nvPr/>
          </p:nvPicPr>
          <p:blipFill>
            <a:blip r:embed="rId16">
              <a:alphaModFix amt="80000"/>
            </a:blip>
            <a:stretch/>
          </p:blipFill>
          <p:spPr>
            <a:xfrm>
              <a:off x="14334480" y="7784640"/>
              <a:ext cx="2253600" cy="2095560"/>
            </a:xfrm>
            <a:prstGeom prst="rect">
              <a:avLst/>
            </a:prstGeom>
            <a:ln w="0">
              <a:noFill/>
            </a:ln>
          </p:spPr>
        </p:pic>
      </p:grpSp>
      <p:grpSp>
        <p:nvGrpSpPr>
          <p:cNvPr id="65" name="Group 20"/>
          <p:cNvGrpSpPr/>
          <p:nvPr/>
        </p:nvGrpSpPr>
        <p:grpSpPr>
          <a:xfrm>
            <a:off x="1104840" y="824400"/>
            <a:ext cx="8750520" cy="8317800"/>
            <a:chOff x="1104840" y="824400"/>
            <a:chExt cx="8750520" cy="8317800"/>
          </a:xfrm>
        </p:grpSpPr>
        <p:grpSp>
          <p:nvGrpSpPr>
            <p:cNvPr id="66" name="Group 21"/>
            <p:cNvGrpSpPr/>
            <p:nvPr/>
          </p:nvGrpSpPr>
          <p:grpSpPr>
            <a:xfrm>
              <a:off x="2553840" y="1840680"/>
              <a:ext cx="7301520" cy="7301520"/>
              <a:chOff x="2553840" y="1840680"/>
              <a:chExt cx="7301520" cy="7301520"/>
            </a:xfrm>
          </p:grpSpPr>
          <p:sp>
            <p:nvSpPr>
              <p:cNvPr id="67" name="Freeform 22"/>
              <p:cNvSpPr/>
              <p:nvPr/>
            </p:nvSpPr>
            <p:spPr>
              <a:xfrm>
                <a:off x="2553840" y="1840680"/>
                <a:ext cx="7301520" cy="7301520"/>
              </a:xfrm>
              <a:custGeom>
                <a:avLst/>
                <a:gdLst>
                  <a:gd name="textAreaLeft" fmla="*/ 0 w 7301520"/>
                  <a:gd name="textAreaRight" fmla="*/ 7301880 w 7301520"/>
                  <a:gd name="textAreaTop" fmla="*/ 0 h 7301520"/>
                  <a:gd name="textAreaBottom" fmla="*/ 7301880 h 730152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w="0">
                <a:noFill/>
              </a:ln>
            </p:spPr>
            <p:style>
              <a:lnRef idx="0"/>
              <a:fillRef idx="0"/>
              <a:effectRef idx="0"/>
              <a:fontRef idx="minor"/>
            </p:style>
            <p:txBody>
              <a:bodyPr lIns="90000" rIns="90000" tIns="45000" bIns="45000" anchor="t">
                <a:noAutofit/>
              </a:bodyPr>
              <a:p>
                <a:pPr>
                  <a:lnSpc>
                    <a:spcPct val="100000"/>
                  </a:lnSpc>
                </a:pPr>
                <a:endParaRPr b="0" lang="en-AU" sz="1800" spc="-1" strike="noStrike">
                  <a:solidFill>
                    <a:srgbClr val="000000"/>
                  </a:solidFill>
                  <a:latin typeface="Calibri"/>
                </a:endParaRPr>
              </a:p>
            </p:txBody>
          </p:sp>
        </p:grpSp>
        <p:pic>
          <p:nvPicPr>
            <p:cNvPr id="68" name="Picture 23" descr=""/>
            <p:cNvPicPr/>
            <p:nvPr/>
          </p:nvPicPr>
          <p:blipFill>
            <a:blip r:embed="rId17"/>
            <a:srcRect l="0" t="0" r="0" b="315"/>
            <a:stretch/>
          </p:blipFill>
          <p:spPr>
            <a:xfrm rot="16484400">
              <a:off x="1401480" y="1106280"/>
              <a:ext cx="7301520" cy="7317000"/>
            </a:xfrm>
            <a:prstGeom prst="rect">
              <a:avLst/>
            </a:prstGeom>
            <a:ln w="0">
              <a:noFill/>
            </a:ln>
          </p:spPr>
        </p:pic>
      </p:grpSp>
      <p:sp>
        <p:nvSpPr>
          <p:cNvPr id="69" name="TextBox 24"/>
          <p:cNvSpPr/>
          <p:nvPr/>
        </p:nvSpPr>
        <p:spPr>
          <a:xfrm>
            <a:off x="2559240" y="2264400"/>
            <a:ext cx="5482800" cy="4212720"/>
          </a:xfrm>
          <a:prstGeom prst="rect">
            <a:avLst/>
          </a:prstGeom>
          <a:noFill/>
          <a:ln w="0">
            <a:noFill/>
          </a:ln>
        </p:spPr>
        <p:style>
          <a:lnRef idx="0"/>
          <a:fillRef idx="0"/>
          <a:effectRef idx="0"/>
          <a:fontRef idx="minor"/>
        </p:style>
        <p:txBody>
          <a:bodyPr lIns="0" rIns="0" tIns="0" bIns="0" anchor="t">
            <a:spAutoFit/>
          </a:bodyPr>
          <a:p>
            <a:pPr algn="ctr">
              <a:lnSpc>
                <a:spcPts val="11058"/>
              </a:lnSpc>
            </a:pPr>
            <a:r>
              <a:rPr b="1" lang="en-US" sz="5400" spc="-106" strike="noStrike">
                <a:solidFill>
                  <a:srgbClr val="ffffff"/>
                </a:solidFill>
                <a:latin typeface="Garamond"/>
              </a:rPr>
              <a:t>An Analysis of Social Buzz’s Content Categories </a:t>
            </a:r>
            <a:endParaRPr b="0" lang="en-IN"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Picture 2" descr=""/>
          <p:cNvPicPr/>
          <p:nvPr/>
        </p:nvPicPr>
        <p:blipFill>
          <a:blip r:embed="rId1"/>
          <a:stretch/>
        </p:blipFill>
        <p:spPr>
          <a:xfrm rot="5400000">
            <a:off x="10143720" y="4331880"/>
            <a:ext cx="942120" cy="279360"/>
          </a:xfrm>
          <a:prstGeom prst="rect">
            <a:avLst/>
          </a:prstGeom>
          <a:ln w="0">
            <a:noFill/>
          </a:ln>
        </p:spPr>
      </p:pic>
      <p:pic>
        <p:nvPicPr>
          <p:cNvPr id="277" name="Picture 3" descr=""/>
          <p:cNvPicPr/>
          <p:nvPr/>
        </p:nvPicPr>
        <p:blipFill>
          <a:blip r:embed="rId2"/>
          <a:stretch/>
        </p:blipFill>
        <p:spPr>
          <a:xfrm rot="5400000">
            <a:off x="10143720" y="2121840"/>
            <a:ext cx="942120" cy="279360"/>
          </a:xfrm>
          <a:prstGeom prst="rect">
            <a:avLst/>
          </a:prstGeom>
          <a:ln w="0">
            <a:noFill/>
          </a:ln>
        </p:spPr>
      </p:pic>
      <p:pic>
        <p:nvPicPr>
          <p:cNvPr id="278" name="Picture 4" descr=""/>
          <p:cNvPicPr/>
          <p:nvPr/>
        </p:nvPicPr>
        <p:blipFill>
          <a:blip r:embed="rId3"/>
          <a:stretch/>
        </p:blipFill>
        <p:spPr>
          <a:xfrm rot="5400000">
            <a:off x="10143720" y="7379640"/>
            <a:ext cx="942120" cy="279360"/>
          </a:xfrm>
          <a:prstGeom prst="rect">
            <a:avLst/>
          </a:prstGeom>
          <a:ln w="0">
            <a:noFill/>
          </a:ln>
        </p:spPr>
      </p:pic>
      <p:sp>
        <p:nvSpPr>
          <p:cNvPr id="279" name="TextBox 6"/>
          <p:cNvSpPr/>
          <p:nvPr/>
        </p:nvSpPr>
        <p:spPr>
          <a:xfrm>
            <a:off x="457200" y="4539600"/>
            <a:ext cx="4703040" cy="1219680"/>
          </a:xfrm>
          <a:prstGeom prst="rect">
            <a:avLst/>
          </a:prstGeom>
          <a:noFill/>
          <a:ln w="0">
            <a:noFill/>
          </a:ln>
        </p:spPr>
        <p:style>
          <a:lnRef idx="0"/>
          <a:fillRef idx="0"/>
          <a:effectRef idx="0"/>
          <a:fontRef idx="minor"/>
        </p:style>
        <p:txBody>
          <a:bodyPr lIns="0" rIns="0" tIns="0" bIns="0" anchor="t">
            <a:spAutoFit/>
          </a:bodyPr>
          <a:p>
            <a:pPr>
              <a:lnSpc>
                <a:spcPts val="9601"/>
              </a:lnSpc>
            </a:pPr>
            <a:r>
              <a:rPr b="0" lang="en-US" sz="8000" spc="-80" strike="noStrike">
                <a:solidFill>
                  <a:srgbClr val="000000"/>
                </a:solidFill>
                <a:latin typeface="Garamond"/>
              </a:rPr>
              <a:t>Summary</a:t>
            </a:r>
            <a:endParaRPr b="0" lang="en-IN" sz="8000" spc="-1" strike="noStrike">
              <a:solidFill>
                <a:srgbClr val="000000"/>
              </a:solidFill>
              <a:latin typeface="Arial"/>
            </a:endParaRPr>
          </a:p>
        </p:txBody>
      </p:sp>
      <p:grpSp>
        <p:nvGrpSpPr>
          <p:cNvPr id="280" name="Group 7"/>
          <p:cNvGrpSpPr/>
          <p:nvPr/>
        </p:nvGrpSpPr>
        <p:grpSpPr>
          <a:xfrm>
            <a:off x="326880" y="9481320"/>
            <a:ext cx="9711360" cy="2016720"/>
            <a:chOff x="326880" y="9481320"/>
            <a:chExt cx="9711360" cy="2016720"/>
          </a:xfrm>
        </p:grpSpPr>
        <p:pic>
          <p:nvPicPr>
            <p:cNvPr id="281" name="Picture 8" descr=""/>
            <p:cNvPicPr/>
            <p:nvPr/>
          </p:nvPicPr>
          <p:blipFill>
            <a:blip r:embed="rId4">
              <a:alphaModFix amt="80000"/>
            </a:blip>
            <a:stretch/>
          </p:blipFill>
          <p:spPr>
            <a:xfrm>
              <a:off x="7869600" y="9481320"/>
              <a:ext cx="2168640" cy="2016720"/>
            </a:xfrm>
            <a:prstGeom prst="rect">
              <a:avLst/>
            </a:prstGeom>
            <a:ln w="0">
              <a:noFill/>
            </a:ln>
          </p:spPr>
        </p:pic>
        <p:pic>
          <p:nvPicPr>
            <p:cNvPr id="282" name="Picture 9" descr=""/>
            <p:cNvPicPr/>
            <p:nvPr/>
          </p:nvPicPr>
          <p:blipFill>
            <a:blip r:embed="rId5">
              <a:alphaModFix amt="80000"/>
            </a:blip>
            <a:stretch/>
          </p:blipFill>
          <p:spPr>
            <a:xfrm>
              <a:off x="5355360" y="9481320"/>
              <a:ext cx="2168640" cy="2016720"/>
            </a:xfrm>
            <a:prstGeom prst="rect">
              <a:avLst/>
            </a:prstGeom>
            <a:ln w="0">
              <a:noFill/>
            </a:ln>
          </p:spPr>
        </p:pic>
        <p:pic>
          <p:nvPicPr>
            <p:cNvPr id="283" name="Picture 10" descr=""/>
            <p:cNvPicPr/>
            <p:nvPr/>
          </p:nvPicPr>
          <p:blipFill>
            <a:blip r:embed="rId6">
              <a:alphaModFix amt="80000"/>
            </a:blip>
            <a:stretch/>
          </p:blipFill>
          <p:spPr>
            <a:xfrm>
              <a:off x="2841120" y="9481320"/>
              <a:ext cx="2168640" cy="2016720"/>
            </a:xfrm>
            <a:prstGeom prst="rect">
              <a:avLst/>
            </a:prstGeom>
            <a:ln w="0">
              <a:noFill/>
            </a:ln>
          </p:spPr>
        </p:pic>
        <p:pic>
          <p:nvPicPr>
            <p:cNvPr id="284" name="Picture 11" descr=""/>
            <p:cNvPicPr/>
            <p:nvPr/>
          </p:nvPicPr>
          <p:blipFill>
            <a:blip r:embed="rId7">
              <a:alphaModFix amt="80000"/>
            </a:blip>
            <a:stretch/>
          </p:blipFill>
          <p:spPr>
            <a:xfrm>
              <a:off x="326880" y="9481320"/>
              <a:ext cx="2168640" cy="2016720"/>
            </a:xfrm>
            <a:prstGeom prst="rect">
              <a:avLst/>
            </a:prstGeom>
            <a:ln w="0">
              <a:noFill/>
            </a:ln>
          </p:spPr>
        </p:pic>
      </p:grpSp>
      <p:grpSp>
        <p:nvGrpSpPr>
          <p:cNvPr id="285" name="Group 12"/>
          <p:cNvGrpSpPr/>
          <p:nvPr/>
        </p:nvGrpSpPr>
        <p:grpSpPr>
          <a:xfrm>
            <a:off x="326880" y="-1179720"/>
            <a:ext cx="9711360" cy="2016720"/>
            <a:chOff x="326880" y="-1179720"/>
            <a:chExt cx="9711360" cy="2016720"/>
          </a:xfrm>
        </p:grpSpPr>
        <p:pic>
          <p:nvPicPr>
            <p:cNvPr id="286" name="Picture 13" descr=""/>
            <p:cNvPicPr/>
            <p:nvPr/>
          </p:nvPicPr>
          <p:blipFill>
            <a:blip r:embed="rId8">
              <a:alphaModFix amt="80000"/>
            </a:blip>
            <a:stretch/>
          </p:blipFill>
          <p:spPr>
            <a:xfrm>
              <a:off x="7869600" y="-1179720"/>
              <a:ext cx="2168640" cy="2016720"/>
            </a:xfrm>
            <a:prstGeom prst="rect">
              <a:avLst/>
            </a:prstGeom>
            <a:ln w="0">
              <a:noFill/>
            </a:ln>
          </p:spPr>
        </p:pic>
        <p:pic>
          <p:nvPicPr>
            <p:cNvPr id="287" name="Picture 14" descr=""/>
            <p:cNvPicPr/>
            <p:nvPr/>
          </p:nvPicPr>
          <p:blipFill>
            <a:blip r:embed="rId9">
              <a:alphaModFix amt="80000"/>
            </a:blip>
            <a:stretch/>
          </p:blipFill>
          <p:spPr>
            <a:xfrm>
              <a:off x="5355360" y="-1179720"/>
              <a:ext cx="2168640" cy="2016720"/>
            </a:xfrm>
            <a:prstGeom prst="rect">
              <a:avLst/>
            </a:prstGeom>
            <a:ln w="0">
              <a:noFill/>
            </a:ln>
          </p:spPr>
        </p:pic>
        <p:pic>
          <p:nvPicPr>
            <p:cNvPr id="288" name="Picture 15" descr=""/>
            <p:cNvPicPr/>
            <p:nvPr/>
          </p:nvPicPr>
          <p:blipFill>
            <a:blip r:embed="rId10">
              <a:alphaModFix amt="80000"/>
            </a:blip>
            <a:stretch/>
          </p:blipFill>
          <p:spPr>
            <a:xfrm>
              <a:off x="2841120" y="-1179720"/>
              <a:ext cx="2168640" cy="2016720"/>
            </a:xfrm>
            <a:prstGeom prst="rect">
              <a:avLst/>
            </a:prstGeom>
            <a:ln w="0">
              <a:noFill/>
            </a:ln>
          </p:spPr>
        </p:pic>
        <p:pic>
          <p:nvPicPr>
            <p:cNvPr id="289" name="Picture 16" descr=""/>
            <p:cNvPicPr/>
            <p:nvPr/>
          </p:nvPicPr>
          <p:blipFill>
            <a:blip r:embed="rId11">
              <a:alphaModFix amt="80000"/>
            </a:blip>
            <a:stretch/>
          </p:blipFill>
          <p:spPr>
            <a:xfrm>
              <a:off x="326880" y="-1179720"/>
              <a:ext cx="2168640" cy="2016720"/>
            </a:xfrm>
            <a:prstGeom prst="rect">
              <a:avLst/>
            </a:prstGeom>
            <a:ln w="0">
              <a:noFill/>
            </a:ln>
          </p:spPr>
        </p:pic>
      </p:grpSp>
      <p:sp>
        <p:nvSpPr>
          <p:cNvPr id="290" name="TextBox 12"/>
          <p:cNvSpPr/>
          <p:nvPr/>
        </p:nvSpPr>
        <p:spPr>
          <a:xfrm>
            <a:off x="11581920" y="2135160"/>
            <a:ext cx="5677200" cy="312480"/>
          </a:xfrm>
          <a:prstGeom prst="rect">
            <a:avLst/>
          </a:prstGeom>
          <a:noFill/>
          <a:ln w="0">
            <a:noFill/>
          </a:ln>
        </p:spPr>
        <p:style>
          <a:lnRef idx="0"/>
          <a:fillRef idx="0"/>
          <a:effectRef idx="0"/>
          <a:fontRef idx="minor"/>
        </p:style>
        <p:txBody>
          <a:bodyPr lIns="0" rIns="0" tIns="0" bIns="0" anchor="t">
            <a:spAutoFit/>
          </a:bodyPr>
          <a:p>
            <a:pPr>
              <a:lnSpc>
                <a:spcPts val="2659"/>
              </a:lnSpc>
            </a:pPr>
            <a:endParaRPr b="0" lang="en-US" sz="1900" spc="-21" strike="noStrike">
              <a:solidFill>
                <a:srgbClr val="000000"/>
              </a:solidFill>
              <a:latin typeface="Graphik Regular"/>
            </a:endParaRPr>
          </a:p>
        </p:txBody>
      </p:sp>
      <p:grpSp>
        <p:nvGrpSpPr>
          <p:cNvPr id="291" name="Group 14"/>
          <p:cNvGrpSpPr/>
          <p:nvPr/>
        </p:nvGrpSpPr>
        <p:grpSpPr>
          <a:xfrm>
            <a:off x="11581920" y="6964920"/>
            <a:ext cx="5677200" cy="867240"/>
            <a:chOff x="11581920" y="6964920"/>
            <a:chExt cx="5677200" cy="867240"/>
          </a:xfrm>
        </p:grpSpPr>
        <p:sp>
          <p:nvSpPr>
            <p:cNvPr id="292" name="TextBox 15"/>
            <p:cNvSpPr/>
            <p:nvPr/>
          </p:nvSpPr>
          <p:spPr>
            <a:xfrm>
              <a:off x="11581920" y="7519680"/>
              <a:ext cx="5677200" cy="312480"/>
            </a:xfrm>
            <a:prstGeom prst="rect">
              <a:avLst/>
            </a:prstGeom>
            <a:noFill/>
            <a:ln w="0">
              <a:noFill/>
            </a:ln>
          </p:spPr>
          <p:style>
            <a:lnRef idx="0"/>
            <a:fillRef idx="0"/>
            <a:effectRef idx="0"/>
            <a:fontRef idx="minor"/>
          </p:style>
          <p:txBody>
            <a:bodyPr lIns="0" rIns="0" tIns="0" bIns="0" anchor="t">
              <a:spAutoFit/>
            </a:bodyPr>
            <a:p>
              <a:pPr>
                <a:lnSpc>
                  <a:spcPts val="2659"/>
                </a:lnSpc>
              </a:pPr>
              <a:endParaRPr b="0" lang="en-US" sz="1900" spc="-21" strike="noStrike">
                <a:solidFill>
                  <a:srgbClr val="000000"/>
                </a:solidFill>
                <a:latin typeface="Graphik Regular"/>
              </a:endParaRPr>
            </a:p>
          </p:txBody>
        </p:sp>
        <p:sp>
          <p:nvSpPr>
            <p:cNvPr id="293" name="TextBox 16"/>
            <p:cNvSpPr/>
            <p:nvPr/>
          </p:nvSpPr>
          <p:spPr>
            <a:xfrm>
              <a:off x="11581920" y="6964920"/>
              <a:ext cx="5677200" cy="338400"/>
            </a:xfrm>
            <a:prstGeom prst="rect">
              <a:avLst/>
            </a:prstGeom>
            <a:noFill/>
            <a:ln w="0">
              <a:noFill/>
            </a:ln>
          </p:spPr>
          <p:style>
            <a:lnRef idx="0"/>
            <a:fillRef idx="0"/>
            <a:effectRef idx="0"/>
            <a:fontRef idx="minor"/>
          </p:style>
          <p:txBody>
            <a:bodyPr lIns="0" rIns="0" tIns="0" bIns="0" anchor="t">
              <a:spAutoFit/>
            </a:bodyPr>
            <a:p>
              <a:pPr>
                <a:lnSpc>
                  <a:spcPts val="2940"/>
                </a:lnSpc>
              </a:pPr>
              <a:endParaRPr b="0" lang="en-US" sz="2100" spc="-21" strike="noStrike">
                <a:solidFill>
                  <a:srgbClr val="000000"/>
                </a:solidFill>
                <a:latin typeface="Graphik Regular"/>
              </a:endParaRPr>
            </a:p>
          </p:txBody>
        </p:sp>
      </p:grpSp>
      <p:sp>
        <p:nvSpPr>
          <p:cNvPr id="294" name="TextBox 16"/>
          <p:cNvSpPr/>
          <p:nvPr/>
        </p:nvSpPr>
        <p:spPr>
          <a:xfrm>
            <a:off x="11049120" y="1790640"/>
            <a:ext cx="621000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Garamond"/>
              </a:rPr>
              <a:t>Animals and Science are the two most popular content categories indicating an innate tendency to seek connections with nature and facts.</a:t>
            </a:r>
            <a:endParaRPr b="0" lang="en-IN" sz="2400" spc="-1" strike="noStrike">
              <a:solidFill>
                <a:srgbClr val="000000"/>
              </a:solidFill>
              <a:latin typeface="Arial"/>
            </a:endParaRPr>
          </a:p>
        </p:txBody>
      </p:sp>
      <p:sp>
        <p:nvSpPr>
          <p:cNvPr id="295" name="TextBox 25"/>
          <p:cNvSpPr/>
          <p:nvPr/>
        </p:nvSpPr>
        <p:spPr>
          <a:xfrm>
            <a:off x="11125080" y="3924360"/>
            <a:ext cx="6210000" cy="2649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Garamond"/>
              </a:rPr>
              <a:t>Healthy eating and food fall in the top 5 category with healthy eating outperforming food by 0.76%. This is a broad indication of an audience within Social Buzz’s user base. Creating campaigns, working with influencers and brands that support healthy eating and healthy lifestyle can help to boost growth in these 2 categories.</a:t>
            </a:r>
            <a:endParaRPr b="0" lang="en-IN" sz="2400" spc="-1" strike="noStrike">
              <a:solidFill>
                <a:srgbClr val="000000"/>
              </a:solidFill>
              <a:latin typeface="Arial"/>
            </a:endParaRPr>
          </a:p>
        </p:txBody>
      </p:sp>
      <p:sp>
        <p:nvSpPr>
          <p:cNvPr id="296" name="TextBox 26"/>
          <p:cNvSpPr/>
          <p:nvPr/>
        </p:nvSpPr>
        <p:spPr>
          <a:xfrm>
            <a:off x="11125080" y="6926760"/>
            <a:ext cx="6210000" cy="1552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Garamond"/>
              </a:rPr>
              <a:t>Social Buzz can leverage holiday seasons to boost growth and user engagement with the food content category via relevant social media strategies.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7" name="Picture 3" descr=""/>
          <p:cNvPicPr/>
          <p:nvPr/>
        </p:nvPicPr>
        <p:blipFill>
          <a:blip r:embed="rId1"/>
          <a:stretch/>
        </p:blipFill>
        <p:spPr>
          <a:xfrm rot="5400000">
            <a:off x="10143720" y="5093640"/>
            <a:ext cx="942120" cy="279360"/>
          </a:xfrm>
          <a:prstGeom prst="rect">
            <a:avLst/>
          </a:prstGeom>
          <a:ln w="0">
            <a:noFill/>
          </a:ln>
        </p:spPr>
      </p:pic>
      <p:sp>
        <p:nvSpPr>
          <p:cNvPr id="298" name="TextBox 6"/>
          <p:cNvSpPr/>
          <p:nvPr/>
        </p:nvSpPr>
        <p:spPr>
          <a:xfrm>
            <a:off x="457200" y="4539600"/>
            <a:ext cx="6705360" cy="1219680"/>
          </a:xfrm>
          <a:prstGeom prst="rect">
            <a:avLst/>
          </a:prstGeom>
          <a:noFill/>
          <a:ln w="0">
            <a:noFill/>
          </a:ln>
        </p:spPr>
        <p:style>
          <a:lnRef idx="0"/>
          <a:fillRef idx="0"/>
          <a:effectRef idx="0"/>
          <a:fontRef idx="minor"/>
        </p:style>
        <p:txBody>
          <a:bodyPr lIns="0" rIns="0" tIns="0" bIns="0" anchor="t">
            <a:spAutoFit/>
          </a:bodyPr>
          <a:p>
            <a:pPr>
              <a:lnSpc>
                <a:spcPts val="9601"/>
              </a:lnSpc>
            </a:pPr>
            <a:r>
              <a:rPr b="0" lang="en-US" sz="8000" spc="-80" strike="noStrike">
                <a:solidFill>
                  <a:srgbClr val="000000"/>
                </a:solidFill>
                <a:latin typeface="Garamond"/>
              </a:rPr>
              <a:t>NEXT STEPS</a:t>
            </a:r>
            <a:endParaRPr b="0" lang="en-IN" sz="8000" spc="-1" strike="noStrike">
              <a:solidFill>
                <a:srgbClr val="000000"/>
              </a:solidFill>
              <a:latin typeface="Arial"/>
            </a:endParaRPr>
          </a:p>
        </p:txBody>
      </p:sp>
      <p:grpSp>
        <p:nvGrpSpPr>
          <p:cNvPr id="299" name="Group 7"/>
          <p:cNvGrpSpPr/>
          <p:nvPr/>
        </p:nvGrpSpPr>
        <p:grpSpPr>
          <a:xfrm>
            <a:off x="326880" y="9481320"/>
            <a:ext cx="9711360" cy="2016720"/>
            <a:chOff x="326880" y="9481320"/>
            <a:chExt cx="9711360" cy="2016720"/>
          </a:xfrm>
        </p:grpSpPr>
        <p:pic>
          <p:nvPicPr>
            <p:cNvPr id="300" name="Picture 8" descr=""/>
            <p:cNvPicPr/>
            <p:nvPr/>
          </p:nvPicPr>
          <p:blipFill>
            <a:blip r:embed="rId2">
              <a:alphaModFix amt="80000"/>
            </a:blip>
            <a:stretch/>
          </p:blipFill>
          <p:spPr>
            <a:xfrm>
              <a:off x="7869600" y="9481320"/>
              <a:ext cx="2168640" cy="2016720"/>
            </a:xfrm>
            <a:prstGeom prst="rect">
              <a:avLst/>
            </a:prstGeom>
            <a:ln w="0">
              <a:noFill/>
            </a:ln>
          </p:spPr>
        </p:pic>
        <p:pic>
          <p:nvPicPr>
            <p:cNvPr id="301" name="Picture 9" descr=""/>
            <p:cNvPicPr/>
            <p:nvPr/>
          </p:nvPicPr>
          <p:blipFill>
            <a:blip r:embed="rId3">
              <a:alphaModFix amt="80000"/>
            </a:blip>
            <a:stretch/>
          </p:blipFill>
          <p:spPr>
            <a:xfrm>
              <a:off x="5355360" y="9481320"/>
              <a:ext cx="2168640" cy="2016720"/>
            </a:xfrm>
            <a:prstGeom prst="rect">
              <a:avLst/>
            </a:prstGeom>
            <a:ln w="0">
              <a:noFill/>
            </a:ln>
          </p:spPr>
        </p:pic>
        <p:pic>
          <p:nvPicPr>
            <p:cNvPr id="302" name="Picture 10" descr=""/>
            <p:cNvPicPr/>
            <p:nvPr/>
          </p:nvPicPr>
          <p:blipFill>
            <a:blip r:embed="rId4">
              <a:alphaModFix amt="80000"/>
            </a:blip>
            <a:stretch/>
          </p:blipFill>
          <p:spPr>
            <a:xfrm>
              <a:off x="2841120" y="9481320"/>
              <a:ext cx="2168640" cy="2016720"/>
            </a:xfrm>
            <a:prstGeom prst="rect">
              <a:avLst/>
            </a:prstGeom>
            <a:ln w="0">
              <a:noFill/>
            </a:ln>
          </p:spPr>
        </p:pic>
        <p:pic>
          <p:nvPicPr>
            <p:cNvPr id="303" name="Picture 11" descr=""/>
            <p:cNvPicPr/>
            <p:nvPr/>
          </p:nvPicPr>
          <p:blipFill>
            <a:blip r:embed="rId5">
              <a:alphaModFix amt="80000"/>
            </a:blip>
            <a:stretch/>
          </p:blipFill>
          <p:spPr>
            <a:xfrm>
              <a:off x="326880" y="9481320"/>
              <a:ext cx="2168640" cy="2016720"/>
            </a:xfrm>
            <a:prstGeom prst="rect">
              <a:avLst/>
            </a:prstGeom>
            <a:ln w="0">
              <a:noFill/>
            </a:ln>
          </p:spPr>
        </p:pic>
      </p:grpSp>
      <p:grpSp>
        <p:nvGrpSpPr>
          <p:cNvPr id="304" name="Group 12"/>
          <p:cNvGrpSpPr/>
          <p:nvPr/>
        </p:nvGrpSpPr>
        <p:grpSpPr>
          <a:xfrm>
            <a:off x="326880" y="-1179720"/>
            <a:ext cx="9711360" cy="2016720"/>
            <a:chOff x="326880" y="-1179720"/>
            <a:chExt cx="9711360" cy="2016720"/>
          </a:xfrm>
        </p:grpSpPr>
        <p:pic>
          <p:nvPicPr>
            <p:cNvPr id="305" name="Picture 13" descr=""/>
            <p:cNvPicPr/>
            <p:nvPr/>
          </p:nvPicPr>
          <p:blipFill>
            <a:blip r:embed="rId6">
              <a:alphaModFix amt="80000"/>
            </a:blip>
            <a:stretch/>
          </p:blipFill>
          <p:spPr>
            <a:xfrm>
              <a:off x="7869600" y="-1179720"/>
              <a:ext cx="2168640" cy="2016720"/>
            </a:xfrm>
            <a:prstGeom prst="rect">
              <a:avLst/>
            </a:prstGeom>
            <a:ln w="0">
              <a:noFill/>
            </a:ln>
          </p:spPr>
        </p:pic>
        <p:pic>
          <p:nvPicPr>
            <p:cNvPr id="306" name="Picture 14" descr=""/>
            <p:cNvPicPr/>
            <p:nvPr/>
          </p:nvPicPr>
          <p:blipFill>
            <a:blip r:embed="rId7">
              <a:alphaModFix amt="80000"/>
            </a:blip>
            <a:stretch/>
          </p:blipFill>
          <p:spPr>
            <a:xfrm>
              <a:off x="5355360" y="-1179720"/>
              <a:ext cx="2168640" cy="2016720"/>
            </a:xfrm>
            <a:prstGeom prst="rect">
              <a:avLst/>
            </a:prstGeom>
            <a:ln w="0">
              <a:noFill/>
            </a:ln>
          </p:spPr>
        </p:pic>
        <p:pic>
          <p:nvPicPr>
            <p:cNvPr id="307" name="Picture 15" descr=""/>
            <p:cNvPicPr/>
            <p:nvPr/>
          </p:nvPicPr>
          <p:blipFill>
            <a:blip r:embed="rId8">
              <a:alphaModFix amt="80000"/>
            </a:blip>
            <a:stretch/>
          </p:blipFill>
          <p:spPr>
            <a:xfrm>
              <a:off x="2841120" y="-1179720"/>
              <a:ext cx="2168640" cy="2016720"/>
            </a:xfrm>
            <a:prstGeom prst="rect">
              <a:avLst/>
            </a:prstGeom>
            <a:ln w="0">
              <a:noFill/>
            </a:ln>
          </p:spPr>
        </p:pic>
        <p:pic>
          <p:nvPicPr>
            <p:cNvPr id="308" name="Picture 16" descr=""/>
            <p:cNvPicPr/>
            <p:nvPr/>
          </p:nvPicPr>
          <p:blipFill>
            <a:blip r:embed="rId9">
              <a:alphaModFix amt="80000"/>
            </a:blip>
            <a:stretch/>
          </p:blipFill>
          <p:spPr>
            <a:xfrm>
              <a:off x="326880" y="-1179720"/>
              <a:ext cx="2168640" cy="2016720"/>
            </a:xfrm>
            <a:prstGeom prst="rect">
              <a:avLst/>
            </a:prstGeom>
            <a:ln w="0">
              <a:noFill/>
            </a:ln>
          </p:spPr>
        </p:pic>
      </p:grpSp>
      <p:sp>
        <p:nvSpPr>
          <p:cNvPr id="309" name="TextBox 12"/>
          <p:cNvSpPr/>
          <p:nvPr/>
        </p:nvSpPr>
        <p:spPr>
          <a:xfrm>
            <a:off x="11581920" y="2135160"/>
            <a:ext cx="5677200" cy="312480"/>
          </a:xfrm>
          <a:prstGeom prst="rect">
            <a:avLst/>
          </a:prstGeom>
          <a:noFill/>
          <a:ln w="0">
            <a:noFill/>
          </a:ln>
        </p:spPr>
        <p:style>
          <a:lnRef idx="0"/>
          <a:fillRef idx="0"/>
          <a:effectRef idx="0"/>
          <a:fontRef idx="minor"/>
        </p:style>
        <p:txBody>
          <a:bodyPr lIns="0" rIns="0" tIns="0" bIns="0" anchor="t">
            <a:spAutoFit/>
          </a:bodyPr>
          <a:p>
            <a:pPr>
              <a:lnSpc>
                <a:spcPts val="2659"/>
              </a:lnSpc>
            </a:pPr>
            <a:endParaRPr b="0" lang="en-US" sz="1900" spc="-21" strike="noStrike">
              <a:solidFill>
                <a:srgbClr val="000000"/>
              </a:solidFill>
              <a:latin typeface="Graphik Regular"/>
            </a:endParaRPr>
          </a:p>
        </p:txBody>
      </p:sp>
      <p:grpSp>
        <p:nvGrpSpPr>
          <p:cNvPr id="310" name="Group 14"/>
          <p:cNvGrpSpPr/>
          <p:nvPr/>
        </p:nvGrpSpPr>
        <p:grpSpPr>
          <a:xfrm>
            <a:off x="11581920" y="6964920"/>
            <a:ext cx="5677200" cy="867240"/>
            <a:chOff x="11581920" y="6964920"/>
            <a:chExt cx="5677200" cy="867240"/>
          </a:xfrm>
        </p:grpSpPr>
        <p:sp>
          <p:nvSpPr>
            <p:cNvPr id="311" name="TextBox 15"/>
            <p:cNvSpPr/>
            <p:nvPr/>
          </p:nvSpPr>
          <p:spPr>
            <a:xfrm>
              <a:off x="11581920" y="7519680"/>
              <a:ext cx="5677200" cy="312480"/>
            </a:xfrm>
            <a:prstGeom prst="rect">
              <a:avLst/>
            </a:prstGeom>
            <a:noFill/>
            <a:ln w="0">
              <a:noFill/>
            </a:ln>
          </p:spPr>
          <p:style>
            <a:lnRef idx="0"/>
            <a:fillRef idx="0"/>
            <a:effectRef idx="0"/>
            <a:fontRef idx="minor"/>
          </p:style>
          <p:txBody>
            <a:bodyPr lIns="0" rIns="0" tIns="0" bIns="0" anchor="t">
              <a:spAutoFit/>
            </a:bodyPr>
            <a:p>
              <a:pPr>
                <a:lnSpc>
                  <a:spcPts val="2659"/>
                </a:lnSpc>
              </a:pPr>
              <a:endParaRPr b="0" lang="en-US" sz="1900" spc="-21" strike="noStrike">
                <a:solidFill>
                  <a:srgbClr val="000000"/>
                </a:solidFill>
                <a:latin typeface="Graphik Regular"/>
              </a:endParaRPr>
            </a:p>
          </p:txBody>
        </p:sp>
        <p:sp>
          <p:nvSpPr>
            <p:cNvPr id="312" name="TextBox 16"/>
            <p:cNvSpPr/>
            <p:nvPr/>
          </p:nvSpPr>
          <p:spPr>
            <a:xfrm>
              <a:off x="11581920" y="6964920"/>
              <a:ext cx="5677200" cy="338400"/>
            </a:xfrm>
            <a:prstGeom prst="rect">
              <a:avLst/>
            </a:prstGeom>
            <a:noFill/>
            <a:ln w="0">
              <a:noFill/>
            </a:ln>
          </p:spPr>
          <p:style>
            <a:lnRef idx="0"/>
            <a:fillRef idx="0"/>
            <a:effectRef idx="0"/>
            <a:fontRef idx="minor"/>
          </p:style>
          <p:txBody>
            <a:bodyPr lIns="0" rIns="0" tIns="0" bIns="0" anchor="t">
              <a:spAutoFit/>
            </a:bodyPr>
            <a:p>
              <a:pPr>
                <a:lnSpc>
                  <a:spcPts val="2940"/>
                </a:lnSpc>
              </a:pPr>
              <a:endParaRPr b="0" lang="en-US" sz="2100" spc="-21" strike="noStrike">
                <a:solidFill>
                  <a:srgbClr val="000000"/>
                </a:solidFill>
                <a:latin typeface="Graphik Regular"/>
              </a:endParaRPr>
            </a:p>
          </p:txBody>
        </p:sp>
      </p:grpSp>
      <p:sp>
        <p:nvSpPr>
          <p:cNvPr id="313" name="TextBox 16"/>
          <p:cNvSpPr/>
          <p:nvPr/>
        </p:nvSpPr>
        <p:spPr>
          <a:xfrm>
            <a:off x="11049120" y="4381560"/>
            <a:ext cx="6210000" cy="1918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Garamond"/>
              </a:rPr>
              <a:t>Given the level of values gotten from this ad-hoc analysis, Social Buzz should allow Accenture to take this analysis into large scale production for real-time understanding of the business and delivery of even more value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100ff"/>
        </a:solidFill>
      </p:bgPr>
    </p:bg>
    <p:spTree>
      <p:nvGrpSpPr>
        <p:cNvPr id="1" name=""/>
        <p:cNvGrpSpPr/>
        <p:nvPr/>
      </p:nvGrpSpPr>
      <p:grpSpPr>
        <a:xfrm>
          <a:off x="0" y="0"/>
          <a:ext cx="0" cy="0"/>
          <a:chOff x="0" y="0"/>
          <a:chExt cx="0" cy="0"/>
        </a:xfrm>
      </p:grpSpPr>
      <p:sp>
        <p:nvSpPr>
          <p:cNvPr id="314" name="TextBox 2"/>
          <p:cNvSpPr/>
          <p:nvPr/>
        </p:nvSpPr>
        <p:spPr>
          <a:xfrm>
            <a:off x="5421960" y="5552280"/>
            <a:ext cx="5385240" cy="461880"/>
          </a:xfrm>
          <a:prstGeom prst="rect">
            <a:avLst/>
          </a:prstGeom>
          <a:noFill/>
          <a:ln w="0">
            <a:noFill/>
          </a:ln>
        </p:spPr>
        <p:style>
          <a:lnRef idx="0"/>
          <a:fillRef idx="0"/>
          <a:effectRef idx="0"/>
          <a:fontRef idx="minor"/>
        </p:style>
        <p:txBody>
          <a:bodyPr lIns="0" rIns="0" tIns="0" bIns="0" anchor="t">
            <a:spAutoFit/>
          </a:bodyPr>
          <a:p>
            <a:pPr>
              <a:lnSpc>
                <a:spcPts val="3640"/>
              </a:lnSpc>
            </a:pPr>
            <a:r>
              <a:rPr b="1" lang="en-US" sz="2600" spc="-26" strike="noStrike">
                <a:solidFill>
                  <a:srgbClr val="ffffff"/>
                </a:solidFill>
                <a:latin typeface="Garamond"/>
              </a:rPr>
              <a:t>ANY QUESTIONS?</a:t>
            </a:r>
            <a:endParaRPr b="0" lang="en-IN" sz="2600" spc="-1" strike="noStrike">
              <a:solidFill>
                <a:srgbClr val="000000"/>
              </a:solidFill>
              <a:latin typeface="Arial"/>
            </a:endParaRPr>
          </a:p>
        </p:txBody>
      </p:sp>
      <p:grpSp>
        <p:nvGrpSpPr>
          <p:cNvPr id="315" name="Group 3"/>
          <p:cNvGrpSpPr/>
          <p:nvPr/>
        </p:nvGrpSpPr>
        <p:grpSpPr>
          <a:xfrm>
            <a:off x="728280" y="3599280"/>
            <a:ext cx="3546720" cy="3371040"/>
            <a:chOff x="728280" y="3599280"/>
            <a:chExt cx="3546720" cy="3371040"/>
          </a:xfrm>
        </p:grpSpPr>
        <p:grpSp>
          <p:nvGrpSpPr>
            <p:cNvPr id="316" name="Group 4"/>
            <p:cNvGrpSpPr/>
            <p:nvPr/>
          </p:nvGrpSpPr>
          <p:grpSpPr>
            <a:xfrm>
              <a:off x="1315800" y="4011120"/>
              <a:ext cx="2959200" cy="2959200"/>
              <a:chOff x="1315800" y="4011120"/>
              <a:chExt cx="2959200" cy="2959200"/>
            </a:xfrm>
          </p:grpSpPr>
          <p:sp>
            <p:nvSpPr>
              <p:cNvPr id="317" name="Freeform 5"/>
              <p:cNvSpPr/>
              <p:nvPr/>
            </p:nvSpPr>
            <p:spPr>
              <a:xfrm>
                <a:off x="1315800" y="4011120"/>
                <a:ext cx="2959200" cy="2959200"/>
              </a:xfrm>
              <a:custGeom>
                <a:avLst/>
                <a:gdLst>
                  <a:gd name="textAreaLeft" fmla="*/ 0 w 2959200"/>
                  <a:gd name="textAreaRight" fmla="*/ 2959560 w 2959200"/>
                  <a:gd name="textAreaTop" fmla="*/ 0 h 2959200"/>
                  <a:gd name="textAreaBottom" fmla="*/ 2959560 h 295920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318" name="Picture 6" descr=""/>
            <p:cNvPicPr/>
            <p:nvPr/>
          </p:nvPicPr>
          <p:blipFill>
            <a:blip r:embed="rId1"/>
            <a:srcRect l="0" t="0" r="0" b="315"/>
            <a:stretch/>
          </p:blipFill>
          <p:spPr>
            <a:xfrm rot="16484400">
              <a:off x="848520" y="3713400"/>
              <a:ext cx="2959200" cy="2965320"/>
            </a:xfrm>
            <a:prstGeom prst="rect">
              <a:avLst/>
            </a:prstGeom>
            <a:ln w="0">
              <a:noFill/>
            </a:ln>
          </p:spPr>
        </p:pic>
      </p:grpSp>
      <p:sp>
        <p:nvSpPr>
          <p:cNvPr id="319" name="TextBox 7"/>
          <p:cNvSpPr/>
          <p:nvPr/>
        </p:nvSpPr>
        <p:spPr>
          <a:xfrm>
            <a:off x="4669200" y="4178520"/>
            <a:ext cx="5729400" cy="1219680"/>
          </a:xfrm>
          <a:prstGeom prst="rect">
            <a:avLst/>
          </a:prstGeom>
          <a:noFill/>
          <a:ln w="0">
            <a:noFill/>
          </a:ln>
        </p:spPr>
        <p:style>
          <a:lnRef idx="0"/>
          <a:fillRef idx="0"/>
          <a:effectRef idx="0"/>
          <a:fontRef idx="minor"/>
        </p:style>
        <p:txBody>
          <a:bodyPr lIns="0" rIns="0" tIns="0" bIns="0" anchor="t">
            <a:spAutoFit/>
          </a:bodyPr>
          <a:p>
            <a:pPr algn="r">
              <a:lnSpc>
                <a:spcPts val="9601"/>
              </a:lnSpc>
            </a:pPr>
            <a:r>
              <a:rPr b="1" lang="en-US" sz="8000" spc="-80" strike="noStrike">
                <a:solidFill>
                  <a:srgbClr val="ffffff"/>
                </a:solidFill>
                <a:latin typeface="Garamond"/>
              </a:rPr>
              <a:t>Thank you!</a:t>
            </a:r>
            <a:endParaRPr b="0" lang="en-IN" sz="8000" spc="-1" strike="noStrike">
              <a:solidFill>
                <a:srgbClr val="000000"/>
              </a:solidFill>
              <a:latin typeface="Arial"/>
            </a:endParaRPr>
          </a:p>
        </p:txBody>
      </p:sp>
      <p:grpSp>
        <p:nvGrpSpPr>
          <p:cNvPr id="320" name="Group 8"/>
          <p:cNvGrpSpPr/>
          <p:nvPr/>
        </p:nvGrpSpPr>
        <p:grpSpPr>
          <a:xfrm>
            <a:off x="516960" y="-1140480"/>
            <a:ext cx="17253720" cy="2016720"/>
            <a:chOff x="516960" y="-1140480"/>
            <a:chExt cx="17253720" cy="2016720"/>
          </a:xfrm>
        </p:grpSpPr>
        <p:pic>
          <p:nvPicPr>
            <p:cNvPr id="321" name="Picture 9" descr=""/>
            <p:cNvPicPr/>
            <p:nvPr/>
          </p:nvPicPr>
          <p:blipFill>
            <a:blip r:embed="rId2">
              <a:alphaModFix amt="80000"/>
            </a:blip>
            <a:stretch/>
          </p:blipFill>
          <p:spPr>
            <a:xfrm>
              <a:off x="13087800" y="-1140480"/>
              <a:ext cx="2168640" cy="2016720"/>
            </a:xfrm>
            <a:prstGeom prst="rect">
              <a:avLst/>
            </a:prstGeom>
            <a:ln w="0">
              <a:noFill/>
            </a:ln>
          </p:spPr>
        </p:pic>
        <p:pic>
          <p:nvPicPr>
            <p:cNvPr id="322" name="Picture 10" descr=""/>
            <p:cNvPicPr/>
            <p:nvPr/>
          </p:nvPicPr>
          <p:blipFill>
            <a:blip r:embed="rId3">
              <a:alphaModFix amt="80000"/>
            </a:blip>
            <a:stretch/>
          </p:blipFill>
          <p:spPr>
            <a:xfrm>
              <a:off x="10573560" y="-1140480"/>
              <a:ext cx="2168640" cy="2016720"/>
            </a:xfrm>
            <a:prstGeom prst="rect">
              <a:avLst/>
            </a:prstGeom>
            <a:ln w="0">
              <a:noFill/>
            </a:ln>
          </p:spPr>
        </p:pic>
        <p:pic>
          <p:nvPicPr>
            <p:cNvPr id="323" name="Picture 11" descr=""/>
            <p:cNvPicPr/>
            <p:nvPr/>
          </p:nvPicPr>
          <p:blipFill>
            <a:blip r:embed="rId4">
              <a:alphaModFix amt="80000"/>
            </a:blip>
            <a:stretch/>
          </p:blipFill>
          <p:spPr>
            <a:xfrm>
              <a:off x="8059680" y="-1140480"/>
              <a:ext cx="2168640" cy="2016720"/>
            </a:xfrm>
            <a:prstGeom prst="rect">
              <a:avLst/>
            </a:prstGeom>
            <a:ln w="0">
              <a:noFill/>
            </a:ln>
          </p:spPr>
        </p:pic>
        <p:pic>
          <p:nvPicPr>
            <p:cNvPr id="324" name="Picture 12" descr=""/>
            <p:cNvPicPr/>
            <p:nvPr/>
          </p:nvPicPr>
          <p:blipFill>
            <a:blip r:embed="rId5">
              <a:alphaModFix amt="80000"/>
            </a:blip>
            <a:stretch/>
          </p:blipFill>
          <p:spPr>
            <a:xfrm>
              <a:off x="15602040" y="-1140480"/>
              <a:ext cx="2168640" cy="2016720"/>
            </a:xfrm>
            <a:prstGeom prst="rect">
              <a:avLst/>
            </a:prstGeom>
            <a:ln w="0">
              <a:noFill/>
            </a:ln>
          </p:spPr>
        </p:pic>
        <p:pic>
          <p:nvPicPr>
            <p:cNvPr id="325" name="Picture 13" descr=""/>
            <p:cNvPicPr/>
            <p:nvPr/>
          </p:nvPicPr>
          <p:blipFill>
            <a:blip r:embed="rId6">
              <a:alphaModFix amt="80000"/>
            </a:blip>
            <a:stretch/>
          </p:blipFill>
          <p:spPr>
            <a:xfrm>
              <a:off x="5545440" y="-1140480"/>
              <a:ext cx="2168640" cy="2016720"/>
            </a:xfrm>
            <a:prstGeom prst="rect">
              <a:avLst/>
            </a:prstGeom>
            <a:ln w="0">
              <a:noFill/>
            </a:ln>
          </p:spPr>
        </p:pic>
        <p:pic>
          <p:nvPicPr>
            <p:cNvPr id="326" name="Picture 14" descr=""/>
            <p:cNvPicPr/>
            <p:nvPr/>
          </p:nvPicPr>
          <p:blipFill>
            <a:blip r:embed="rId7">
              <a:alphaModFix amt="80000"/>
            </a:blip>
            <a:stretch/>
          </p:blipFill>
          <p:spPr>
            <a:xfrm>
              <a:off x="3031200" y="-1140480"/>
              <a:ext cx="2168640" cy="2016720"/>
            </a:xfrm>
            <a:prstGeom prst="rect">
              <a:avLst/>
            </a:prstGeom>
            <a:ln w="0">
              <a:noFill/>
            </a:ln>
          </p:spPr>
        </p:pic>
        <p:pic>
          <p:nvPicPr>
            <p:cNvPr id="327" name="Picture 15" descr=""/>
            <p:cNvPicPr/>
            <p:nvPr/>
          </p:nvPicPr>
          <p:blipFill>
            <a:blip r:embed="rId8">
              <a:alphaModFix amt="80000"/>
            </a:blip>
            <a:stretch/>
          </p:blipFill>
          <p:spPr>
            <a:xfrm>
              <a:off x="516960" y="-1140480"/>
              <a:ext cx="2168640" cy="2016720"/>
            </a:xfrm>
            <a:prstGeom prst="rect">
              <a:avLst/>
            </a:prstGeom>
            <a:ln w="0">
              <a:noFill/>
            </a:ln>
          </p:spPr>
        </p:pic>
      </p:grpSp>
      <p:grpSp>
        <p:nvGrpSpPr>
          <p:cNvPr id="328" name="Group 16"/>
          <p:cNvGrpSpPr/>
          <p:nvPr/>
        </p:nvGrpSpPr>
        <p:grpSpPr>
          <a:xfrm>
            <a:off x="516960" y="9394200"/>
            <a:ext cx="17253720" cy="2016720"/>
            <a:chOff x="516960" y="9394200"/>
            <a:chExt cx="17253720" cy="2016720"/>
          </a:xfrm>
        </p:grpSpPr>
        <p:pic>
          <p:nvPicPr>
            <p:cNvPr id="329" name="Picture 17" descr=""/>
            <p:cNvPicPr/>
            <p:nvPr/>
          </p:nvPicPr>
          <p:blipFill>
            <a:blip r:embed="rId9">
              <a:alphaModFix amt="80000"/>
            </a:blip>
            <a:stretch/>
          </p:blipFill>
          <p:spPr>
            <a:xfrm>
              <a:off x="13087800" y="9394200"/>
              <a:ext cx="2168640" cy="2016720"/>
            </a:xfrm>
            <a:prstGeom prst="rect">
              <a:avLst/>
            </a:prstGeom>
            <a:ln w="0">
              <a:noFill/>
            </a:ln>
          </p:spPr>
        </p:pic>
        <p:pic>
          <p:nvPicPr>
            <p:cNvPr id="330" name="Picture 18" descr=""/>
            <p:cNvPicPr/>
            <p:nvPr/>
          </p:nvPicPr>
          <p:blipFill>
            <a:blip r:embed="rId10">
              <a:alphaModFix amt="80000"/>
            </a:blip>
            <a:stretch/>
          </p:blipFill>
          <p:spPr>
            <a:xfrm>
              <a:off x="10573560" y="9394200"/>
              <a:ext cx="2168640" cy="2016720"/>
            </a:xfrm>
            <a:prstGeom prst="rect">
              <a:avLst/>
            </a:prstGeom>
            <a:ln w="0">
              <a:noFill/>
            </a:ln>
          </p:spPr>
        </p:pic>
        <p:pic>
          <p:nvPicPr>
            <p:cNvPr id="331" name="Picture 19" descr=""/>
            <p:cNvPicPr/>
            <p:nvPr/>
          </p:nvPicPr>
          <p:blipFill>
            <a:blip r:embed="rId11">
              <a:alphaModFix amt="80000"/>
            </a:blip>
            <a:stretch/>
          </p:blipFill>
          <p:spPr>
            <a:xfrm>
              <a:off x="8059680" y="9394200"/>
              <a:ext cx="2168640" cy="2016720"/>
            </a:xfrm>
            <a:prstGeom prst="rect">
              <a:avLst/>
            </a:prstGeom>
            <a:ln w="0">
              <a:noFill/>
            </a:ln>
          </p:spPr>
        </p:pic>
        <p:pic>
          <p:nvPicPr>
            <p:cNvPr id="332" name="Picture 20" descr=""/>
            <p:cNvPicPr/>
            <p:nvPr/>
          </p:nvPicPr>
          <p:blipFill>
            <a:blip r:embed="rId12">
              <a:alphaModFix amt="80000"/>
            </a:blip>
            <a:stretch/>
          </p:blipFill>
          <p:spPr>
            <a:xfrm>
              <a:off x="15602040" y="9394200"/>
              <a:ext cx="2168640" cy="2016720"/>
            </a:xfrm>
            <a:prstGeom prst="rect">
              <a:avLst/>
            </a:prstGeom>
            <a:ln w="0">
              <a:noFill/>
            </a:ln>
          </p:spPr>
        </p:pic>
        <p:pic>
          <p:nvPicPr>
            <p:cNvPr id="333" name="Picture 21" descr=""/>
            <p:cNvPicPr/>
            <p:nvPr/>
          </p:nvPicPr>
          <p:blipFill>
            <a:blip r:embed="rId13">
              <a:alphaModFix amt="80000"/>
            </a:blip>
            <a:stretch/>
          </p:blipFill>
          <p:spPr>
            <a:xfrm>
              <a:off x="5545440" y="9394200"/>
              <a:ext cx="2168640" cy="2016720"/>
            </a:xfrm>
            <a:prstGeom prst="rect">
              <a:avLst/>
            </a:prstGeom>
            <a:ln w="0">
              <a:noFill/>
            </a:ln>
          </p:spPr>
        </p:pic>
        <p:pic>
          <p:nvPicPr>
            <p:cNvPr id="334" name="Picture 22" descr=""/>
            <p:cNvPicPr/>
            <p:nvPr/>
          </p:nvPicPr>
          <p:blipFill>
            <a:blip r:embed="rId14">
              <a:alphaModFix amt="80000"/>
            </a:blip>
            <a:stretch/>
          </p:blipFill>
          <p:spPr>
            <a:xfrm>
              <a:off x="3031200" y="9394200"/>
              <a:ext cx="2168640" cy="2016720"/>
            </a:xfrm>
            <a:prstGeom prst="rect">
              <a:avLst/>
            </a:prstGeom>
            <a:ln w="0">
              <a:noFill/>
            </a:ln>
          </p:spPr>
        </p:pic>
        <p:pic>
          <p:nvPicPr>
            <p:cNvPr id="335" name="Picture 23" descr=""/>
            <p:cNvPicPr/>
            <p:nvPr/>
          </p:nvPicPr>
          <p:blipFill>
            <a:blip r:embed="rId15">
              <a:alphaModFix amt="80000"/>
            </a:blip>
            <a:stretch/>
          </p:blipFill>
          <p:spPr>
            <a:xfrm>
              <a:off x="516960" y="9394200"/>
              <a:ext cx="2168640" cy="2016720"/>
            </a:xfrm>
            <a:prstGeom prst="rect">
              <a:avLst/>
            </a:prstGeom>
            <a:ln w="0">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0" name="Group 2"/>
          <p:cNvGrpSpPr/>
          <p:nvPr/>
        </p:nvGrpSpPr>
        <p:grpSpPr>
          <a:xfrm>
            <a:off x="2921760" y="3285360"/>
            <a:ext cx="8673120" cy="5833800"/>
            <a:chOff x="2921760" y="3285360"/>
            <a:chExt cx="8673120" cy="5833800"/>
          </a:xfrm>
        </p:grpSpPr>
        <p:sp>
          <p:nvSpPr>
            <p:cNvPr id="71" name="TextBox 3"/>
            <p:cNvSpPr/>
            <p:nvPr/>
          </p:nvSpPr>
          <p:spPr>
            <a:xfrm>
              <a:off x="2921760" y="3285360"/>
              <a:ext cx="8673120" cy="1219680"/>
            </a:xfrm>
            <a:prstGeom prst="rect">
              <a:avLst/>
            </a:prstGeom>
            <a:noFill/>
            <a:ln w="0">
              <a:noFill/>
            </a:ln>
          </p:spPr>
          <p:style>
            <a:lnRef idx="0"/>
            <a:fillRef idx="0"/>
            <a:effectRef idx="0"/>
            <a:fontRef idx="minor"/>
          </p:style>
          <p:txBody>
            <a:bodyPr lIns="0" rIns="0" tIns="0" bIns="0" anchor="t">
              <a:spAutoFit/>
            </a:bodyPr>
            <a:p>
              <a:pPr>
                <a:lnSpc>
                  <a:spcPts val="9601"/>
                </a:lnSpc>
              </a:pPr>
              <a:r>
                <a:rPr b="1" lang="en-US" sz="8000" spc="-80" strike="noStrike">
                  <a:solidFill>
                    <a:srgbClr val="000000"/>
                  </a:solidFill>
                  <a:latin typeface="Garamond"/>
                </a:rPr>
                <a:t>Today's agenda</a:t>
              </a:r>
              <a:endParaRPr b="0" lang="en-IN" sz="8000" spc="-1" strike="noStrike">
                <a:solidFill>
                  <a:srgbClr val="000000"/>
                </a:solidFill>
                <a:latin typeface="Arial"/>
              </a:endParaRPr>
            </a:p>
          </p:txBody>
        </p:sp>
        <p:sp>
          <p:nvSpPr>
            <p:cNvPr id="72" name="TextBox 4"/>
            <p:cNvSpPr/>
            <p:nvPr/>
          </p:nvSpPr>
          <p:spPr>
            <a:xfrm>
              <a:off x="2921760" y="5009040"/>
              <a:ext cx="8673120" cy="4110120"/>
            </a:xfrm>
            <a:prstGeom prst="rect">
              <a:avLst/>
            </a:prstGeom>
            <a:noFill/>
            <a:ln w="0">
              <a:noFill/>
            </a:ln>
          </p:spPr>
          <p:style>
            <a:lnRef idx="0"/>
            <a:fillRef idx="0"/>
            <a:effectRef idx="0"/>
            <a:fontRef idx="minor"/>
          </p:style>
          <p:txBody>
            <a:bodyPr lIns="0" rIns="0" tIns="0" bIns="0" anchor="t">
              <a:spAutoFit/>
            </a:bodyPr>
            <a:p>
              <a:pPr>
                <a:lnSpc>
                  <a:spcPct val="150000"/>
                </a:lnSpc>
              </a:pPr>
              <a:r>
                <a:rPr b="0" lang="en-US" sz="3000" spc="-21" strike="noStrike">
                  <a:solidFill>
                    <a:srgbClr val="000000"/>
                  </a:solidFill>
                  <a:latin typeface="Garamond"/>
                </a:rPr>
                <a:t>Project recap</a:t>
              </a:r>
              <a:endParaRPr b="0" lang="en-IN" sz="3000" spc="-1" strike="noStrike">
                <a:solidFill>
                  <a:srgbClr val="000000"/>
                </a:solidFill>
                <a:latin typeface="Arial"/>
              </a:endParaRPr>
            </a:p>
            <a:p>
              <a:pPr>
                <a:lnSpc>
                  <a:spcPct val="150000"/>
                </a:lnSpc>
              </a:pPr>
              <a:r>
                <a:rPr b="0" lang="en-US" sz="3000" spc="-21" strike="noStrike">
                  <a:solidFill>
                    <a:srgbClr val="000000"/>
                  </a:solidFill>
                  <a:latin typeface="Garamond"/>
                </a:rPr>
                <a:t>Problem</a:t>
              </a:r>
              <a:endParaRPr b="0" lang="en-IN" sz="3000" spc="-1" strike="noStrike">
                <a:solidFill>
                  <a:srgbClr val="000000"/>
                </a:solidFill>
                <a:latin typeface="Arial"/>
              </a:endParaRPr>
            </a:p>
            <a:p>
              <a:pPr>
                <a:lnSpc>
                  <a:spcPct val="150000"/>
                </a:lnSpc>
              </a:pPr>
              <a:r>
                <a:rPr b="0" lang="en-US" sz="3000" spc="-21" strike="noStrike">
                  <a:solidFill>
                    <a:srgbClr val="000000"/>
                  </a:solidFill>
                  <a:latin typeface="Garamond"/>
                </a:rPr>
                <a:t>The Analytics team</a:t>
              </a:r>
              <a:endParaRPr b="0" lang="en-IN" sz="3000" spc="-1" strike="noStrike">
                <a:solidFill>
                  <a:srgbClr val="000000"/>
                </a:solidFill>
                <a:latin typeface="Arial"/>
              </a:endParaRPr>
            </a:p>
            <a:p>
              <a:pPr>
                <a:lnSpc>
                  <a:spcPct val="150000"/>
                </a:lnSpc>
              </a:pPr>
              <a:r>
                <a:rPr b="0" lang="en-US" sz="3000" spc="-21" strike="noStrike">
                  <a:solidFill>
                    <a:srgbClr val="000000"/>
                  </a:solidFill>
                  <a:latin typeface="Garamond"/>
                </a:rPr>
                <a:t>Process</a:t>
              </a:r>
              <a:endParaRPr b="0" lang="en-IN" sz="3000" spc="-1" strike="noStrike">
                <a:solidFill>
                  <a:srgbClr val="000000"/>
                </a:solidFill>
                <a:latin typeface="Arial"/>
              </a:endParaRPr>
            </a:p>
            <a:p>
              <a:pPr>
                <a:lnSpc>
                  <a:spcPct val="150000"/>
                </a:lnSpc>
              </a:pPr>
              <a:r>
                <a:rPr b="0" lang="en-US" sz="3000" spc="-21" strike="noStrike">
                  <a:solidFill>
                    <a:srgbClr val="000000"/>
                  </a:solidFill>
                  <a:latin typeface="Garamond"/>
                </a:rPr>
                <a:t>Insights</a:t>
              </a:r>
              <a:endParaRPr b="0" lang="en-IN" sz="3000" spc="-1" strike="noStrike">
                <a:solidFill>
                  <a:srgbClr val="000000"/>
                </a:solidFill>
                <a:latin typeface="Arial"/>
              </a:endParaRPr>
            </a:p>
            <a:p>
              <a:pPr>
                <a:lnSpc>
                  <a:spcPct val="150000"/>
                </a:lnSpc>
              </a:pPr>
              <a:r>
                <a:rPr b="0" lang="en-US" sz="3000" spc="-21" strike="noStrike">
                  <a:solidFill>
                    <a:srgbClr val="000000"/>
                  </a:solidFill>
                  <a:latin typeface="Garamond"/>
                </a:rPr>
                <a:t>Summary</a:t>
              </a:r>
              <a:endParaRPr b="0" lang="en-IN" sz="3000" spc="-1" strike="noStrike">
                <a:solidFill>
                  <a:srgbClr val="000000"/>
                </a:solidFill>
                <a:latin typeface="Arial"/>
              </a:endParaRPr>
            </a:p>
          </p:txBody>
        </p:sp>
      </p:grpSp>
      <p:grpSp>
        <p:nvGrpSpPr>
          <p:cNvPr id="73" name="Group 5"/>
          <p:cNvGrpSpPr/>
          <p:nvPr/>
        </p:nvGrpSpPr>
        <p:grpSpPr>
          <a:xfrm>
            <a:off x="15307200" y="-1685160"/>
            <a:ext cx="3545280" cy="3369960"/>
            <a:chOff x="15307200" y="-1685160"/>
            <a:chExt cx="3545280" cy="3369960"/>
          </a:xfrm>
        </p:grpSpPr>
        <p:grpSp>
          <p:nvGrpSpPr>
            <p:cNvPr id="74" name="Group 6"/>
            <p:cNvGrpSpPr/>
            <p:nvPr/>
          </p:nvGrpSpPr>
          <p:grpSpPr>
            <a:xfrm>
              <a:off x="15790320" y="-1377360"/>
              <a:ext cx="3062160" cy="3062160"/>
              <a:chOff x="15790320" y="-1377360"/>
              <a:chExt cx="3062160" cy="3062160"/>
            </a:xfrm>
          </p:grpSpPr>
          <p:sp>
            <p:nvSpPr>
              <p:cNvPr id="75" name="Freeform 7"/>
              <p:cNvSpPr/>
              <p:nvPr/>
            </p:nvSpPr>
            <p:spPr>
              <a:xfrm>
                <a:off x="15790320" y="-137736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76" name="Picture 8" descr=""/>
            <p:cNvPicPr/>
            <p:nvPr/>
          </p:nvPicPr>
          <p:blipFill>
            <a:blip r:embed="rId1"/>
            <a:srcRect l="0" t="0" r="0" b="315"/>
            <a:stretch/>
          </p:blipFill>
          <p:spPr>
            <a:xfrm>
              <a:off x="15307200" y="-1685160"/>
              <a:ext cx="3062160" cy="3068640"/>
            </a:xfrm>
            <a:prstGeom prst="rect">
              <a:avLst/>
            </a:prstGeom>
            <a:ln w="0">
              <a:noFill/>
            </a:ln>
          </p:spPr>
        </p:pic>
      </p:grpSp>
      <p:grpSp>
        <p:nvGrpSpPr>
          <p:cNvPr id="77" name="Group 9"/>
          <p:cNvGrpSpPr/>
          <p:nvPr/>
        </p:nvGrpSpPr>
        <p:grpSpPr>
          <a:xfrm>
            <a:off x="13610160" y="3458520"/>
            <a:ext cx="3545280" cy="3369960"/>
            <a:chOff x="13610160" y="3458520"/>
            <a:chExt cx="3545280" cy="3369960"/>
          </a:xfrm>
        </p:grpSpPr>
        <p:grpSp>
          <p:nvGrpSpPr>
            <p:cNvPr id="78" name="Group 10"/>
            <p:cNvGrpSpPr/>
            <p:nvPr/>
          </p:nvGrpSpPr>
          <p:grpSpPr>
            <a:xfrm>
              <a:off x="14093280" y="3766320"/>
              <a:ext cx="3062160" cy="3062160"/>
              <a:chOff x="14093280" y="3766320"/>
              <a:chExt cx="3062160" cy="3062160"/>
            </a:xfrm>
          </p:grpSpPr>
          <p:sp>
            <p:nvSpPr>
              <p:cNvPr id="79" name="Freeform 11"/>
              <p:cNvSpPr/>
              <p:nvPr/>
            </p:nvSpPr>
            <p:spPr>
              <a:xfrm>
                <a:off x="14093280" y="376632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80" name="Picture 12" descr=""/>
            <p:cNvPicPr/>
            <p:nvPr/>
          </p:nvPicPr>
          <p:blipFill>
            <a:blip r:embed="rId2"/>
            <a:srcRect l="0" t="0" r="0" b="315"/>
            <a:stretch/>
          </p:blipFill>
          <p:spPr>
            <a:xfrm>
              <a:off x="13610160" y="3458520"/>
              <a:ext cx="3062160" cy="3068640"/>
            </a:xfrm>
            <a:prstGeom prst="rect">
              <a:avLst/>
            </a:prstGeom>
            <a:ln w="0">
              <a:noFill/>
            </a:ln>
          </p:spPr>
        </p:pic>
      </p:grpSp>
      <p:grpSp>
        <p:nvGrpSpPr>
          <p:cNvPr id="81" name="Group 13"/>
          <p:cNvGrpSpPr/>
          <p:nvPr/>
        </p:nvGrpSpPr>
        <p:grpSpPr>
          <a:xfrm>
            <a:off x="11912760" y="8601840"/>
            <a:ext cx="3545280" cy="3369960"/>
            <a:chOff x="11912760" y="8601840"/>
            <a:chExt cx="3545280" cy="3369960"/>
          </a:xfrm>
        </p:grpSpPr>
        <p:grpSp>
          <p:nvGrpSpPr>
            <p:cNvPr id="82" name="Group 14"/>
            <p:cNvGrpSpPr/>
            <p:nvPr/>
          </p:nvGrpSpPr>
          <p:grpSpPr>
            <a:xfrm>
              <a:off x="12395880" y="8909640"/>
              <a:ext cx="3062160" cy="3062160"/>
              <a:chOff x="12395880" y="8909640"/>
              <a:chExt cx="3062160" cy="3062160"/>
            </a:xfrm>
          </p:grpSpPr>
          <p:sp>
            <p:nvSpPr>
              <p:cNvPr id="83" name="Freeform 15"/>
              <p:cNvSpPr/>
              <p:nvPr/>
            </p:nvSpPr>
            <p:spPr>
              <a:xfrm>
                <a:off x="12395880" y="890964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84" name="Picture 16" descr=""/>
            <p:cNvPicPr/>
            <p:nvPr/>
          </p:nvPicPr>
          <p:blipFill>
            <a:blip r:embed="rId3"/>
            <a:srcRect l="0" t="0" r="0" b="315"/>
            <a:stretch/>
          </p:blipFill>
          <p:spPr>
            <a:xfrm>
              <a:off x="11912760" y="8601840"/>
              <a:ext cx="3062160" cy="3068640"/>
            </a:xfrm>
            <a:prstGeom prst="rect">
              <a:avLst/>
            </a:prstGeom>
            <a:ln w="0">
              <a:noFill/>
            </a:ln>
          </p:spPr>
        </p:pic>
      </p:grpSp>
      <p:grpSp>
        <p:nvGrpSpPr>
          <p:cNvPr id="85" name="Group 17"/>
          <p:cNvGrpSpPr/>
          <p:nvPr/>
        </p:nvGrpSpPr>
        <p:grpSpPr>
          <a:xfrm>
            <a:off x="-927720" y="406080"/>
            <a:ext cx="2253600" cy="9474120"/>
            <a:chOff x="-927720" y="406080"/>
            <a:chExt cx="2253600" cy="9474120"/>
          </a:xfrm>
        </p:grpSpPr>
        <p:pic>
          <p:nvPicPr>
            <p:cNvPr id="86" name="Picture 18" descr=""/>
            <p:cNvPicPr/>
            <p:nvPr/>
          </p:nvPicPr>
          <p:blipFill>
            <a:blip r:embed="rId4">
              <a:alphaModFix amt="80000"/>
            </a:blip>
            <a:stretch/>
          </p:blipFill>
          <p:spPr>
            <a:xfrm>
              <a:off x="-927720" y="406080"/>
              <a:ext cx="2253600" cy="2095560"/>
            </a:xfrm>
            <a:prstGeom prst="rect">
              <a:avLst/>
            </a:prstGeom>
            <a:ln w="0">
              <a:noFill/>
            </a:ln>
          </p:spPr>
        </p:pic>
        <p:pic>
          <p:nvPicPr>
            <p:cNvPr id="87" name="Picture 19" descr=""/>
            <p:cNvPicPr/>
            <p:nvPr/>
          </p:nvPicPr>
          <p:blipFill>
            <a:blip r:embed="rId5">
              <a:alphaModFix amt="80000"/>
            </a:blip>
            <a:stretch/>
          </p:blipFill>
          <p:spPr>
            <a:xfrm>
              <a:off x="-927720" y="2865600"/>
              <a:ext cx="2253600" cy="2095560"/>
            </a:xfrm>
            <a:prstGeom prst="rect">
              <a:avLst/>
            </a:prstGeom>
            <a:ln w="0">
              <a:noFill/>
            </a:ln>
          </p:spPr>
        </p:pic>
        <p:pic>
          <p:nvPicPr>
            <p:cNvPr id="88" name="Picture 20" descr=""/>
            <p:cNvPicPr/>
            <p:nvPr/>
          </p:nvPicPr>
          <p:blipFill>
            <a:blip r:embed="rId6">
              <a:alphaModFix amt="80000"/>
            </a:blip>
            <a:stretch/>
          </p:blipFill>
          <p:spPr>
            <a:xfrm>
              <a:off x="-927720" y="5325120"/>
              <a:ext cx="2253600" cy="2095560"/>
            </a:xfrm>
            <a:prstGeom prst="rect">
              <a:avLst/>
            </a:prstGeom>
            <a:ln w="0">
              <a:noFill/>
            </a:ln>
          </p:spPr>
        </p:pic>
        <p:pic>
          <p:nvPicPr>
            <p:cNvPr id="89" name="Picture 21" descr=""/>
            <p:cNvPicPr/>
            <p:nvPr/>
          </p:nvPicPr>
          <p:blipFill>
            <a:blip r:embed="rId7">
              <a:alphaModFix amt="80000"/>
            </a:blip>
            <a:stretch/>
          </p:blipFill>
          <p:spPr>
            <a:xfrm>
              <a:off x="-927720" y="7784640"/>
              <a:ext cx="2253600" cy="2095560"/>
            </a:xfrm>
            <a:prstGeom prst="rect">
              <a:avLst/>
            </a:prstGeom>
            <a:ln w="0">
              <a:noFill/>
            </a:ln>
          </p:spPr>
        </p:pic>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100ff"/>
        </a:solidFill>
      </p:bgPr>
    </p:bg>
    <p:spTree>
      <p:nvGrpSpPr>
        <p:cNvPr id="1" name=""/>
        <p:cNvGrpSpPr/>
        <p:nvPr/>
      </p:nvGrpSpPr>
      <p:grpSpPr>
        <a:xfrm>
          <a:off x="0" y="0"/>
          <a:ext cx="0" cy="0"/>
          <a:chOff x="0" y="0"/>
          <a:chExt cx="0" cy="0"/>
        </a:xfrm>
      </p:grpSpPr>
      <p:grpSp>
        <p:nvGrpSpPr>
          <p:cNvPr id="90" name="Group 2"/>
          <p:cNvGrpSpPr/>
          <p:nvPr/>
        </p:nvGrpSpPr>
        <p:grpSpPr>
          <a:xfrm>
            <a:off x="516960" y="584640"/>
            <a:ext cx="17253720" cy="9117360"/>
            <a:chOff x="516960" y="584640"/>
            <a:chExt cx="17253720" cy="9117360"/>
          </a:xfrm>
        </p:grpSpPr>
        <p:pic>
          <p:nvPicPr>
            <p:cNvPr id="91" name="Picture 3" descr=""/>
            <p:cNvPicPr/>
            <p:nvPr/>
          </p:nvPicPr>
          <p:blipFill>
            <a:blip r:embed="rId1">
              <a:alphaModFix amt="80000"/>
            </a:blip>
            <a:stretch/>
          </p:blipFill>
          <p:spPr>
            <a:xfrm>
              <a:off x="13087800" y="584640"/>
              <a:ext cx="2168640" cy="2016720"/>
            </a:xfrm>
            <a:prstGeom prst="rect">
              <a:avLst/>
            </a:prstGeom>
            <a:ln w="0">
              <a:noFill/>
            </a:ln>
          </p:spPr>
        </p:pic>
        <p:pic>
          <p:nvPicPr>
            <p:cNvPr id="92" name="Picture 4" descr=""/>
            <p:cNvPicPr/>
            <p:nvPr/>
          </p:nvPicPr>
          <p:blipFill>
            <a:blip r:embed="rId2">
              <a:alphaModFix amt="80000"/>
            </a:blip>
            <a:stretch/>
          </p:blipFill>
          <p:spPr>
            <a:xfrm>
              <a:off x="13087800" y="2951640"/>
              <a:ext cx="2168640" cy="2016720"/>
            </a:xfrm>
            <a:prstGeom prst="rect">
              <a:avLst/>
            </a:prstGeom>
            <a:ln w="0">
              <a:noFill/>
            </a:ln>
          </p:spPr>
        </p:pic>
        <p:pic>
          <p:nvPicPr>
            <p:cNvPr id="93" name="Picture 5" descr=""/>
            <p:cNvPicPr/>
            <p:nvPr/>
          </p:nvPicPr>
          <p:blipFill>
            <a:blip r:embed="rId3">
              <a:alphaModFix amt="80000"/>
            </a:blip>
            <a:stretch/>
          </p:blipFill>
          <p:spPr>
            <a:xfrm>
              <a:off x="13087800" y="5318280"/>
              <a:ext cx="2168640" cy="2016720"/>
            </a:xfrm>
            <a:prstGeom prst="rect">
              <a:avLst/>
            </a:prstGeom>
            <a:ln w="0">
              <a:noFill/>
            </a:ln>
          </p:spPr>
        </p:pic>
        <p:pic>
          <p:nvPicPr>
            <p:cNvPr id="94" name="Picture 6" descr=""/>
            <p:cNvPicPr/>
            <p:nvPr/>
          </p:nvPicPr>
          <p:blipFill>
            <a:blip r:embed="rId4">
              <a:alphaModFix amt="80000"/>
            </a:blip>
            <a:stretch/>
          </p:blipFill>
          <p:spPr>
            <a:xfrm>
              <a:off x="13087800" y="7685280"/>
              <a:ext cx="2168640" cy="2016720"/>
            </a:xfrm>
            <a:prstGeom prst="rect">
              <a:avLst/>
            </a:prstGeom>
            <a:ln w="0">
              <a:noFill/>
            </a:ln>
          </p:spPr>
        </p:pic>
        <p:pic>
          <p:nvPicPr>
            <p:cNvPr id="95" name="Picture 7" descr=""/>
            <p:cNvPicPr/>
            <p:nvPr/>
          </p:nvPicPr>
          <p:blipFill>
            <a:blip r:embed="rId5">
              <a:alphaModFix amt="80000"/>
            </a:blip>
            <a:stretch/>
          </p:blipFill>
          <p:spPr>
            <a:xfrm>
              <a:off x="10573560" y="584640"/>
              <a:ext cx="2168640" cy="2016720"/>
            </a:xfrm>
            <a:prstGeom prst="rect">
              <a:avLst/>
            </a:prstGeom>
            <a:ln w="0">
              <a:noFill/>
            </a:ln>
          </p:spPr>
        </p:pic>
        <p:pic>
          <p:nvPicPr>
            <p:cNvPr id="96" name="Picture 8" descr=""/>
            <p:cNvPicPr/>
            <p:nvPr/>
          </p:nvPicPr>
          <p:blipFill>
            <a:blip r:embed="rId6">
              <a:alphaModFix amt="80000"/>
            </a:blip>
            <a:stretch/>
          </p:blipFill>
          <p:spPr>
            <a:xfrm>
              <a:off x="10573560" y="2951640"/>
              <a:ext cx="2168640" cy="2016720"/>
            </a:xfrm>
            <a:prstGeom prst="rect">
              <a:avLst/>
            </a:prstGeom>
            <a:ln w="0">
              <a:noFill/>
            </a:ln>
          </p:spPr>
        </p:pic>
        <p:pic>
          <p:nvPicPr>
            <p:cNvPr id="97" name="Picture 9" descr=""/>
            <p:cNvPicPr/>
            <p:nvPr/>
          </p:nvPicPr>
          <p:blipFill>
            <a:blip r:embed="rId7">
              <a:alphaModFix amt="80000"/>
            </a:blip>
            <a:stretch/>
          </p:blipFill>
          <p:spPr>
            <a:xfrm>
              <a:off x="10573560" y="5318280"/>
              <a:ext cx="2168640" cy="2016720"/>
            </a:xfrm>
            <a:prstGeom prst="rect">
              <a:avLst/>
            </a:prstGeom>
            <a:ln w="0">
              <a:noFill/>
            </a:ln>
          </p:spPr>
        </p:pic>
        <p:pic>
          <p:nvPicPr>
            <p:cNvPr id="98" name="Picture 10" descr=""/>
            <p:cNvPicPr/>
            <p:nvPr/>
          </p:nvPicPr>
          <p:blipFill>
            <a:blip r:embed="rId8">
              <a:alphaModFix amt="80000"/>
            </a:blip>
            <a:stretch/>
          </p:blipFill>
          <p:spPr>
            <a:xfrm>
              <a:off x="10573560" y="7685280"/>
              <a:ext cx="2168640" cy="2016720"/>
            </a:xfrm>
            <a:prstGeom prst="rect">
              <a:avLst/>
            </a:prstGeom>
            <a:ln w="0">
              <a:noFill/>
            </a:ln>
          </p:spPr>
        </p:pic>
        <p:pic>
          <p:nvPicPr>
            <p:cNvPr id="99" name="Picture 11" descr=""/>
            <p:cNvPicPr/>
            <p:nvPr/>
          </p:nvPicPr>
          <p:blipFill>
            <a:blip r:embed="rId9">
              <a:alphaModFix amt="80000"/>
            </a:blip>
            <a:stretch/>
          </p:blipFill>
          <p:spPr>
            <a:xfrm>
              <a:off x="8059680" y="584640"/>
              <a:ext cx="2168640" cy="2016720"/>
            </a:xfrm>
            <a:prstGeom prst="rect">
              <a:avLst/>
            </a:prstGeom>
            <a:ln w="0">
              <a:noFill/>
            </a:ln>
          </p:spPr>
        </p:pic>
        <p:pic>
          <p:nvPicPr>
            <p:cNvPr id="100" name="Picture 12" descr=""/>
            <p:cNvPicPr/>
            <p:nvPr/>
          </p:nvPicPr>
          <p:blipFill>
            <a:blip r:embed="rId10">
              <a:alphaModFix amt="80000"/>
            </a:blip>
            <a:stretch/>
          </p:blipFill>
          <p:spPr>
            <a:xfrm>
              <a:off x="8059680" y="2951640"/>
              <a:ext cx="2168640" cy="2016720"/>
            </a:xfrm>
            <a:prstGeom prst="rect">
              <a:avLst/>
            </a:prstGeom>
            <a:ln w="0">
              <a:noFill/>
            </a:ln>
          </p:spPr>
        </p:pic>
        <p:pic>
          <p:nvPicPr>
            <p:cNvPr id="101" name="Picture 13" descr=""/>
            <p:cNvPicPr/>
            <p:nvPr/>
          </p:nvPicPr>
          <p:blipFill>
            <a:blip r:embed="rId11">
              <a:alphaModFix amt="80000"/>
            </a:blip>
            <a:stretch/>
          </p:blipFill>
          <p:spPr>
            <a:xfrm>
              <a:off x="8059680" y="5318280"/>
              <a:ext cx="2168640" cy="2016720"/>
            </a:xfrm>
            <a:prstGeom prst="rect">
              <a:avLst/>
            </a:prstGeom>
            <a:ln w="0">
              <a:noFill/>
            </a:ln>
          </p:spPr>
        </p:pic>
        <p:pic>
          <p:nvPicPr>
            <p:cNvPr id="102" name="Picture 14" descr=""/>
            <p:cNvPicPr/>
            <p:nvPr/>
          </p:nvPicPr>
          <p:blipFill>
            <a:blip r:embed="rId12">
              <a:alphaModFix amt="80000"/>
            </a:blip>
            <a:stretch/>
          </p:blipFill>
          <p:spPr>
            <a:xfrm>
              <a:off x="8059680" y="7685280"/>
              <a:ext cx="2168640" cy="2016720"/>
            </a:xfrm>
            <a:prstGeom prst="rect">
              <a:avLst/>
            </a:prstGeom>
            <a:ln w="0">
              <a:noFill/>
            </a:ln>
          </p:spPr>
        </p:pic>
        <p:pic>
          <p:nvPicPr>
            <p:cNvPr id="103" name="Picture 15" descr=""/>
            <p:cNvPicPr/>
            <p:nvPr/>
          </p:nvPicPr>
          <p:blipFill>
            <a:blip r:embed="rId13">
              <a:alphaModFix amt="80000"/>
            </a:blip>
            <a:stretch/>
          </p:blipFill>
          <p:spPr>
            <a:xfrm>
              <a:off x="15602040" y="584640"/>
              <a:ext cx="2168640" cy="2016720"/>
            </a:xfrm>
            <a:prstGeom prst="rect">
              <a:avLst/>
            </a:prstGeom>
            <a:ln w="0">
              <a:noFill/>
            </a:ln>
          </p:spPr>
        </p:pic>
        <p:pic>
          <p:nvPicPr>
            <p:cNvPr id="104" name="Picture 16" descr=""/>
            <p:cNvPicPr/>
            <p:nvPr/>
          </p:nvPicPr>
          <p:blipFill>
            <a:blip r:embed="rId14">
              <a:alphaModFix amt="80000"/>
            </a:blip>
            <a:stretch/>
          </p:blipFill>
          <p:spPr>
            <a:xfrm>
              <a:off x="15602040" y="2951640"/>
              <a:ext cx="2168640" cy="2016720"/>
            </a:xfrm>
            <a:prstGeom prst="rect">
              <a:avLst/>
            </a:prstGeom>
            <a:ln w="0">
              <a:noFill/>
            </a:ln>
          </p:spPr>
        </p:pic>
        <p:pic>
          <p:nvPicPr>
            <p:cNvPr id="105" name="Picture 17" descr=""/>
            <p:cNvPicPr/>
            <p:nvPr/>
          </p:nvPicPr>
          <p:blipFill>
            <a:blip r:embed="rId15">
              <a:alphaModFix amt="80000"/>
            </a:blip>
            <a:stretch/>
          </p:blipFill>
          <p:spPr>
            <a:xfrm>
              <a:off x="15602040" y="5318280"/>
              <a:ext cx="2168640" cy="2016720"/>
            </a:xfrm>
            <a:prstGeom prst="rect">
              <a:avLst/>
            </a:prstGeom>
            <a:ln w="0">
              <a:noFill/>
            </a:ln>
          </p:spPr>
        </p:pic>
        <p:pic>
          <p:nvPicPr>
            <p:cNvPr id="106" name="Picture 18" descr=""/>
            <p:cNvPicPr/>
            <p:nvPr/>
          </p:nvPicPr>
          <p:blipFill>
            <a:blip r:embed="rId16">
              <a:alphaModFix amt="80000"/>
            </a:blip>
            <a:stretch/>
          </p:blipFill>
          <p:spPr>
            <a:xfrm>
              <a:off x="15602040" y="7685280"/>
              <a:ext cx="2168640" cy="2016720"/>
            </a:xfrm>
            <a:prstGeom prst="rect">
              <a:avLst/>
            </a:prstGeom>
            <a:ln w="0">
              <a:noFill/>
            </a:ln>
          </p:spPr>
        </p:pic>
        <p:pic>
          <p:nvPicPr>
            <p:cNvPr id="107" name="Picture 19" descr=""/>
            <p:cNvPicPr/>
            <p:nvPr/>
          </p:nvPicPr>
          <p:blipFill>
            <a:blip r:embed="rId17">
              <a:alphaModFix amt="80000"/>
            </a:blip>
            <a:stretch/>
          </p:blipFill>
          <p:spPr>
            <a:xfrm>
              <a:off x="5545440" y="584640"/>
              <a:ext cx="2168640" cy="2016720"/>
            </a:xfrm>
            <a:prstGeom prst="rect">
              <a:avLst/>
            </a:prstGeom>
            <a:ln w="0">
              <a:noFill/>
            </a:ln>
          </p:spPr>
        </p:pic>
        <p:pic>
          <p:nvPicPr>
            <p:cNvPr id="108" name="Picture 20" descr=""/>
            <p:cNvPicPr/>
            <p:nvPr/>
          </p:nvPicPr>
          <p:blipFill>
            <a:blip r:embed="rId18">
              <a:alphaModFix amt="80000"/>
            </a:blip>
            <a:stretch/>
          </p:blipFill>
          <p:spPr>
            <a:xfrm>
              <a:off x="5545440" y="2951640"/>
              <a:ext cx="2168640" cy="2016720"/>
            </a:xfrm>
            <a:prstGeom prst="rect">
              <a:avLst/>
            </a:prstGeom>
            <a:ln w="0">
              <a:noFill/>
            </a:ln>
          </p:spPr>
        </p:pic>
        <p:pic>
          <p:nvPicPr>
            <p:cNvPr id="109" name="Picture 21" descr=""/>
            <p:cNvPicPr/>
            <p:nvPr/>
          </p:nvPicPr>
          <p:blipFill>
            <a:blip r:embed="rId19">
              <a:alphaModFix amt="80000"/>
            </a:blip>
            <a:stretch/>
          </p:blipFill>
          <p:spPr>
            <a:xfrm>
              <a:off x="5545440" y="5318280"/>
              <a:ext cx="2168640" cy="2016720"/>
            </a:xfrm>
            <a:prstGeom prst="rect">
              <a:avLst/>
            </a:prstGeom>
            <a:ln w="0">
              <a:noFill/>
            </a:ln>
          </p:spPr>
        </p:pic>
        <p:pic>
          <p:nvPicPr>
            <p:cNvPr id="110" name="Picture 22" descr=""/>
            <p:cNvPicPr/>
            <p:nvPr/>
          </p:nvPicPr>
          <p:blipFill>
            <a:blip r:embed="rId20">
              <a:alphaModFix amt="80000"/>
            </a:blip>
            <a:stretch/>
          </p:blipFill>
          <p:spPr>
            <a:xfrm>
              <a:off x="5545440" y="7685280"/>
              <a:ext cx="2168640" cy="2016720"/>
            </a:xfrm>
            <a:prstGeom prst="rect">
              <a:avLst/>
            </a:prstGeom>
            <a:ln w="0">
              <a:noFill/>
            </a:ln>
          </p:spPr>
        </p:pic>
        <p:pic>
          <p:nvPicPr>
            <p:cNvPr id="111" name="Picture 23" descr=""/>
            <p:cNvPicPr/>
            <p:nvPr/>
          </p:nvPicPr>
          <p:blipFill>
            <a:blip r:embed="rId21">
              <a:alphaModFix amt="80000"/>
            </a:blip>
            <a:stretch/>
          </p:blipFill>
          <p:spPr>
            <a:xfrm>
              <a:off x="3031200" y="584640"/>
              <a:ext cx="2168640" cy="2016720"/>
            </a:xfrm>
            <a:prstGeom prst="rect">
              <a:avLst/>
            </a:prstGeom>
            <a:ln w="0">
              <a:noFill/>
            </a:ln>
          </p:spPr>
        </p:pic>
        <p:pic>
          <p:nvPicPr>
            <p:cNvPr id="112" name="Picture 24" descr=""/>
            <p:cNvPicPr/>
            <p:nvPr/>
          </p:nvPicPr>
          <p:blipFill>
            <a:blip r:embed="rId22">
              <a:alphaModFix amt="80000"/>
            </a:blip>
            <a:stretch/>
          </p:blipFill>
          <p:spPr>
            <a:xfrm>
              <a:off x="3031200" y="2951640"/>
              <a:ext cx="2168640" cy="2016720"/>
            </a:xfrm>
            <a:prstGeom prst="rect">
              <a:avLst/>
            </a:prstGeom>
            <a:ln w="0">
              <a:noFill/>
            </a:ln>
          </p:spPr>
        </p:pic>
        <p:pic>
          <p:nvPicPr>
            <p:cNvPr id="113" name="Picture 25" descr=""/>
            <p:cNvPicPr/>
            <p:nvPr/>
          </p:nvPicPr>
          <p:blipFill>
            <a:blip r:embed="rId23">
              <a:alphaModFix amt="80000"/>
            </a:blip>
            <a:stretch/>
          </p:blipFill>
          <p:spPr>
            <a:xfrm>
              <a:off x="3031200" y="5318280"/>
              <a:ext cx="2168640" cy="2016720"/>
            </a:xfrm>
            <a:prstGeom prst="rect">
              <a:avLst/>
            </a:prstGeom>
            <a:ln w="0">
              <a:noFill/>
            </a:ln>
          </p:spPr>
        </p:pic>
        <p:pic>
          <p:nvPicPr>
            <p:cNvPr id="114" name="Picture 26" descr=""/>
            <p:cNvPicPr/>
            <p:nvPr/>
          </p:nvPicPr>
          <p:blipFill>
            <a:blip r:embed="rId24">
              <a:alphaModFix amt="80000"/>
            </a:blip>
            <a:stretch/>
          </p:blipFill>
          <p:spPr>
            <a:xfrm>
              <a:off x="3031200" y="7685280"/>
              <a:ext cx="2168640" cy="2016720"/>
            </a:xfrm>
            <a:prstGeom prst="rect">
              <a:avLst/>
            </a:prstGeom>
            <a:ln w="0">
              <a:noFill/>
            </a:ln>
          </p:spPr>
        </p:pic>
        <p:pic>
          <p:nvPicPr>
            <p:cNvPr id="115" name="Picture 27" descr=""/>
            <p:cNvPicPr/>
            <p:nvPr/>
          </p:nvPicPr>
          <p:blipFill>
            <a:blip r:embed="rId25">
              <a:alphaModFix amt="80000"/>
            </a:blip>
            <a:stretch/>
          </p:blipFill>
          <p:spPr>
            <a:xfrm>
              <a:off x="516960" y="584640"/>
              <a:ext cx="2168640" cy="2016720"/>
            </a:xfrm>
            <a:prstGeom prst="rect">
              <a:avLst/>
            </a:prstGeom>
            <a:ln w="0">
              <a:noFill/>
            </a:ln>
          </p:spPr>
        </p:pic>
        <p:pic>
          <p:nvPicPr>
            <p:cNvPr id="116" name="Picture 28" descr=""/>
            <p:cNvPicPr/>
            <p:nvPr/>
          </p:nvPicPr>
          <p:blipFill>
            <a:blip r:embed="rId26">
              <a:alphaModFix amt="80000"/>
            </a:blip>
            <a:stretch/>
          </p:blipFill>
          <p:spPr>
            <a:xfrm>
              <a:off x="516960" y="2951640"/>
              <a:ext cx="2168640" cy="2016720"/>
            </a:xfrm>
            <a:prstGeom prst="rect">
              <a:avLst/>
            </a:prstGeom>
            <a:ln w="0">
              <a:noFill/>
            </a:ln>
          </p:spPr>
        </p:pic>
        <p:pic>
          <p:nvPicPr>
            <p:cNvPr id="117" name="Picture 29" descr=""/>
            <p:cNvPicPr/>
            <p:nvPr/>
          </p:nvPicPr>
          <p:blipFill>
            <a:blip r:embed="rId27">
              <a:alphaModFix amt="80000"/>
            </a:blip>
            <a:stretch/>
          </p:blipFill>
          <p:spPr>
            <a:xfrm>
              <a:off x="516960" y="5318280"/>
              <a:ext cx="2168640" cy="2016720"/>
            </a:xfrm>
            <a:prstGeom prst="rect">
              <a:avLst/>
            </a:prstGeom>
            <a:ln w="0">
              <a:noFill/>
            </a:ln>
          </p:spPr>
        </p:pic>
        <p:pic>
          <p:nvPicPr>
            <p:cNvPr id="118" name="Picture 30" descr=""/>
            <p:cNvPicPr/>
            <p:nvPr/>
          </p:nvPicPr>
          <p:blipFill>
            <a:blip r:embed="rId28">
              <a:alphaModFix amt="80000"/>
            </a:blip>
            <a:stretch/>
          </p:blipFill>
          <p:spPr>
            <a:xfrm>
              <a:off x="516960" y="7685280"/>
              <a:ext cx="2168640" cy="2016720"/>
            </a:xfrm>
            <a:prstGeom prst="rect">
              <a:avLst/>
            </a:prstGeom>
            <a:ln w="0">
              <a:noFill/>
            </a:ln>
          </p:spPr>
        </p:pic>
      </p:grpSp>
      <p:sp>
        <p:nvSpPr>
          <p:cNvPr id="119" name="AutoShape 31"/>
          <p:cNvSpPr/>
          <p:nvPr/>
        </p:nvSpPr>
        <p:spPr>
          <a:xfrm>
            <a:off x="4946760" y="2005560"/>
            <a:ext cx="11341800" cy="6275520"/>
          </a:xfrm>
          <a:prstGeom prst="rect">
            <a:avLst/>
          </a:pr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pic>
        <p:nvPicPr>
          <p:cNvPr id="120" name="Picture 32" descr=""/>
          <p:cNvPicPr/>
          <p:nvPr/>
        </p:nvPicPr>
        <p:blipFill>
          <a:blip r:embed="rId29"/>
          <a:srcRect l="0" t="0" r="0" b="315"/>
          <a:stretch/>
        </p:blipFill>
        <p:spPr>
          <a:xfrm rot="10800000">
            <a:off x="1983240" y="1909800"/>
            <a:ext cx="6453720" cy="6467400"/>
          </a:xfrm>
          <a:prstGeom prst="rect">
            <a:avLst/>
          </a:prstGeom>
          <a:ln w="0">
            <a:noFill/>
          </a:ln>
        </p:spPr>
      </p:pic>
      <p:sp>
        <p:nvSpPr>
          <p:cNvPr id="121" name="TextBox 33"/>
          <p:cNvSpPr/>
          <p:nvPr/>
        </p:nvSpPr>
        <p:spPr>
          <a:xfrm>
            <a:off x="2968920" y="3935880"/>
            <a:ext cx="4481640" cy="2439000"/>
          </a:xfrm>
          <a:prstGeom prst="rect">
            <a:avLst/>
          </a:prstGeom>
          <a:noFill/>
          <a:ln w="0">
            <a:noFill/>
          </a:ln>
        </p:spPr>
        <p:style>
          <a:lnRef idx="0"/>
          <a:fillRef idx="0"/>
          <a:effectRef idx="0"/>
          <a:fontRef idx="minor"/>
        </p:style>
        <p:txBody>
          <a:bodyPr lIns="0" rIns="0" tIns="0" bIns="0" anchor="t">
            <a:spAutoFit/>
          </a:bodyPr>
          <a:p>
            <a:pPr algn="ctr">
              <a:lnSpc>
                <a:spcPts val="9601"/>
              </a:lnSpc>
            </a:pPr>
            <a:r>
              <a:rPr b="1" lang="en-US" sz="8000" spc="-80" strike="noStrike">
                <a:solidFill>
                  <a:srgbClr val="ffffff"/>
                </a:solidFill>
                <a:latin typeface="Garamond"/>
              </a:rPr>
              <a:t>Project Recap</a:t>
            </a:r>
            <a:endParaRPr b="0" lang="en-IN" sz="8000" spc="-1" strike="noStrike">
              <a:solidFill>
                <a:srgbClr val="000000"/>
              </a:solidFill>
              <a:latin typeface="Arial"/>
            </a:endParaRPr>
          </a:p>
        </p:txBody>
      </p:sp>
      <p:sp>
        <p:nvSpPr>
          <p:cNvPr id="122" name="TextBox 33"/>
          <p:cNvSpPr/>
          <p:nvPr/>
        </p:nvSpPr>
        <p:spPr>
          <a:xfrm>
            <a:off x="8804880" y="2478600"/>
            <a:ext cx="7196760" cy="6028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000" spc="-1" strike="noStrike">
                <a:solidFill>
                  <a:srgbClr val="000000"/>
                </a:solidFill>
                <a:latin typeface="Garamond"/>
              </a:rPr>
              <a:t>Social Buzz is experiencing rapid growth in terms of number of users and available data.</a:t>
            </a:r>
            <a:br>
              <a:rPr sz="3000"/>
            </a:br>
            <a:r>
              <a:rPr b="0" lang="en-US" sz="3000" spc="-1" strike="noStrike">
                <a:solidFill>
                  <a:srgbClr val="000000"/>
                </a:solidFill>
                <a:latin typeface="Garamond"/>
              </a:rPr>
              <a:t>To help manage this huge scale, Accenture has embarked on a 3-month pilot with Social Buzz to:</a:t>
            </a:r>
            <a:endParaRPr b="0" lang="en-IN" sz="3000" spc="-1" strike="noStrike">
              <a:solidFill>
                <a:srgbClr val="000000"/>
              </a:solidFill>
              <a:latin typeface="Arial"/>
            </a:endParaRPr>
          </a:p>
          <a:p>
            <a:pPr marL="285840" indent="-285840">
              <a:lnSpc>
                <a:spcPct val="100000"/>
              </a:lnSpc>
              <a:buClr>
                <a:srgbClr val="000000"/>
              </a:buClr>
              <a:buFont typeface="Arial"/>
              <a:buChar char="•"/>
            </a:pPr>
            <a:r>
              <a:rPr b="0" lang="en-US" sz="3000" spc="-1" strike="noStrike">
                <a:solidFill>
                  <a:srgbClr val="000000"/>
                </a:solidFill>
                <a:latin typeface="Garamond"/>
              </a:rPr>
              <a:t>Carry out an audit of their big data practice</a:t>
            </a:r>
            <a:endParaRPr b="0" lang="en-IN" sz="3000" spc="-1" strike="noStrike">
              <a:solidFill>
                <a:srgbClr val="000000"/>
              </a:solidFill>
              <a:latin typeface="Arial"/>
            </a:endParaRPr>
          </a:p>
          <a:p>
            <a:pPr marL="285840" indent="-285840">
              <a:lnSpc>
                <a:spcPct val="100000"/>
              </a:lnSpc>
              <a:buClr>
                <a:srgbClr val="000000"/>
              </a:buClr>
              <a:buFont typeface="Arial"/>
              <a:buChar char="•"/>
            </a:pPr>
            <a:r>
              <a:rPr b="0" lang="en-US" sz="3000" spc="-1" strike="noStrike">
                <a:solidFill>
                  <a:srgbClr val="000000"/>
                </a:solidFill>
                <a:latin typeface="Garamond"/>
              </a:rPr>
              <a:t>Proffer recommendations to ensure success of the forthcoming IPO</a:t>
            </a:r>
            <a:endParaRPr b="0" lang="en-IN" sz="3000" spc="-1" strike="noStrike">
              <a:solidFill>
                <a:srgbClr val="000000"/>
              </a:solidFill>
              <a:latin typeface="Arial"/>
            </a:endParaRPr>
          </a:p>
          <a:p>
            <a:pPr marL="285840" indent="-285840">
              <a:lnSpc>
                <a:spcPct val="100000"/>
              </a:lnSpc>
              <a:buClr>
                <a:srgbClr val="000000"/>
              </a:buClr>
              <a:buFont typeface="Arial"/>
              <a:buChar char="•"/>
            </a:pPr>
            <a:r>
              <a:rPr b="0" lang="en-US" sz="3000" spc="-1" strike="noStrike">
                <a:solidFill>
                  <a:srgbClr val="000000"/>
                </a:solidFill>
                <a:latin typeface="Garamond"/>
              </a:rPr>
              <a:t>Carry out an analysis of Social Buzz’s content categories in order to highlight the top 5 categories with the largest aggregate popularity</a:t>
            </a:r>
            <a:endParaRPr b="0" lang="en-IN" sz="3000" spc="-1" strike="noStrike">
              <a:solidFill>
                <a:srgbClr val="000000"/>
              </a:solidFill>
              <a:latin typeface="Arial"/>
            </a:endParaRPr>
          </a:p>
          <a:p>
            <a:pPr>
              <a:lnSpc>
                <a:spcPct val="100000"/>
              </a:lnSpc>
            </a:pP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3" name="Group 2"/>
          <p:cNvGrpSpPr/>
          <p:nvPr/>
        </p:nvGrpSpPr>
        <p:grpSpPr>
          <a:xfrm>
            <a:off x="9144000" y="8195760"/>
            <a:ext cx="3545280" cy="3369960"/>
            <a:chOff x="9144000" y="8195760"/>
            <a:chExt cx="3545280" cy="3369960"/>
          </a:xfrm>
        </p:grpSpPr>
        <p:grpSp>
          <p:nvGrpSpPr>
            <p:cNvPr id="124" name="Group 3"/>
            <p:cNvGrpSpPr/>
            <p:nvPr/>
          </p:nvGrpSpPr>
          <p:grpSpPr>
            <a:xfrm>
              <a:off x="9627120" y="8503560"/>
              <a:ext cx="3062160" cy="3062160"/>
              <a:chOff x="9627120" y="8503560"/>
              <a:chExt cx="3062160" cy="3062160"/>
            </a:xfrm>
          </p:grpSpPr>
          <p:sp>
            <p:nvSpPr>
              <p:cNvPr id="125" name="Freeform 4"/>
              <p:cNvSpPr/>
              <p:nvPr/>
            </p:nvSpPr>
            <p:spPr>
              <a:xfrm>
                <a:off x="9627120" y="850356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126" name="Picture 5" descr=""/>
            <p:cNvPicPr/>
            <p:nvPr/>
          </p:nvPicPr>
          <p:blipFill>
            <a:blip r:embed="rId1"/>
            <a:srcRect l="0" t="0" r="0" b="315"/>
            <a:stretch/>
          </p:blipFill>
          <p:spPr>
            <a:xfrm>
              <a:off x="9144000" y="8195760"/>
              <a:ext cx="3062160" cy="3068640"/>
            </a:xfrm>
            <a:prstGeom prst="rect">
              <a:avLst/>
            </a:prstGeom>
            <a:ln w="0">
              <a:noFill/>
            </a:ln>
          </p:spPr>
        </p:pic>
      </p:grpSp>
      <p:sp>
        <p:nvSpPr>
          <p:cNvPr id="127" name="AutoShape 6"/>
          <p:cNvSpPr/>
          <p:nvPr/>
        </p:nvSpPr>
        <p:spPr>
          <a:xfrm>
            <a:off x="0" y="0"/>
            <a:ext cx="9964080" cy="10286640"/>
          </a:xfrm>
          <a:prstGeom prst="rect">
            <a:avLst/>
          </a:prstGeom>
          <a:solidFill>
            <a:srgbClr val="a100ff"/>
          </a:solidFill>
          <a:ln w="0">
            <a:solidFill>
              <a:srgbClr val="a100ff"/>
            </a:solidFill>
          </a:ln>
        </p:spPr>
        <p:style>
          <a:lnRef idx="0"/>
          <a:fillRef idx="0"/>
          <a:effectRef idx="0"/>
          <a:fontRef idx="minor"/>
        </p:style>
        <p:txBody>
          <a:bodyPr lIns="90000" rIns="90000" tIns="45000" bIns="45000" anchor="t">
            <a:noAutofit/>
          </a:bodyPr>
          <a:p>
            <a:pPr>
              <a:lnSpc>
                <a:spcPct val="100000"/>
              </a:lnSpc>
            </a:pPr>
            <a:endParaRPr b="0" lang="en-AU" sz="1800" spc="-1" strike="noStrike">
              <a:solidFill>
                <a:srgbClr val="000000"/>
              </a:solidFill>
              <a:latin typeface="Calibri"/>
            </a:endParaRPr>
          </a:p>
        </p:txBody>
      </p:sp>
      <p:grpSp>
        <p:nvGrpSpPr>
          <p:cNvPr id="128" name="Group 7"/>
          <p:cNvGrpSpPr/>
          <p:nvPr/>
        </p:nvGrpSpPr>
        <p:grpSpPr>
          <a:xfrm>
            <a:off x="-146160" y="406080"/>
            <a:ext cx="2253600" cy="9474120"/>
            <a:chOff x="-146160" y="406080"/>
            <a:chExt cx="2253600" cy="9474120"/>
          </a:xfrm>
        </p:grpSpPr>
        <p:pic>
          <p:nvPicPr>
            <p:cNvPr id="129" name="Picture 8" descr=""/>
            <p:cNvPicPr/>
            <p:nvPr/>
          </p:nvPicPr>
          <p:blipFill>
            <a:blip r:embed="rId2">
              <a:alphaModFix amt="80000"/>
            </a:blip>
            <a:stretch/>
          </p:blipFill>
          <p:spPr>
            <a:xfrm>
              <a:off x="-146160" y="406080"/>
              <a:ext cx="2253600" cy="2095560"/>
            </a:xfrm>
            <a:prstGeom prst="rect">
              <a:avLst/>
            </a:prstGeom>
            <a:ln w="0">
              <a:noFill/>
            </a:ln>
          </p:spPr>
        </p:pic>
        <p:pic>
          <p:nvPicPr>
            <p:cNvPr id="130" name="Picture 9" descr=""/>
            <p:cNvPicPr/>
            <p:nvPr/>
          </p:nvPicPr>
          <p:blipFill>
            <a:blip r:embed="rId3">
              <a:alphaModFix amt="80000"/>
            </a:blip>
            <a:stretch/>
          </p:blipFill>
          <p:spPr>
            <a:xfrm>
              <a:off x="-146160" y="2865600"/>
              <a:ext cx="2253600" cy="2095560"/>
            </a:xfrm>
            <a:prstGeom prst="rect">
              <a:avLst/>
            </a:prstGeom>
            <a:ln w="0">
              <a:noFill/>
            </a:ln>
          </p:spPr>
        </p:pic>
        <p:pic>
          <p:nvPicPr>
            <p:cNvPr id="131" name="Picture 10" descr=""/>
            <p:cNvPicPr/>
            <p:nvPr/>
          </p:nvPicPr>
          <p:blipFill>
            <a:blip r:embed="rId4">
              <a:alphaModFix amt="80000"/>
            </a:blip>
            <a:stretch/>
          </p:blipFill>
          <p:spPr>
            <a:xfrm>
              <a:off x="-146160" y="5325120"/>
              <a:ext cx="2253600" cy="2095560"/>
            </a:xfrm>
            <a:prstGeom prst="rect">
              <a:avLst/>
            </a:prstGeom>
            <a:ln w="0">
              <a:noFill/>
            </a:ln>
          </p:spPr>
        </p:pic>
        <p:pic>
          <p:nvPicPr>
            <p:cNvPr id="132" name="Picture 11" descr=""/>
            <p:cNvPicPr/>
            <p:nvPr/>
          </p:nvPicPr>
          <p:blipFill>
            <a:blip r:embed="rId5">
              <a:alphaModFix amt="80000"/>
            </a:blip>
            <a:stretch/>
          </p:blipFill>
          <p:spPr>
            <a:xfrm>
              <a:off x="-146160" y="7784640"/>
              <a:ext cx="2253600" cy="2095560"/>
            </a:xfrm>
            <a:prstGeom prst="rect">
              <a:avLst/>
            </a:prstGeom>
            <a:ln w="0">
              <a:noFill/>
            </a:ln>
          </p:spPr>
        </p:pic>
      </p:grpSp>
      <p:grpSp>
        <p:nvGrpSpPr>
          <p:cNvPr id="133" name="Group 12"/>
          <p:cNvGrpSpPr/>
          <p:nvPr/>
        </p:nvGrpSpPr>
        <p:grpSpPr>
          <a:xfrm>
            <a:off x="1298520" y="1349280"/>
            <a:ext cx="3554280" cy="3411720"/>
            <a:chOff x="1298520" y="1349280"/>
            <a:chExt cx="3554280" cy="3411720"/>
          </a:xfrm>
        </p:grpSpPr>
        <p:grpSp>
          <p:nvGrpSpPr>
            <p:cNvPr id="134" name="Group 13"/>
            <p:cNvGrpSpPr/>
            <p:nvPr/>
          </p:nvGrpSpPr>
          <p:grpSpPr>
            <a:xfrm>
              <a:off x="1298520" y="1840680"/>
              <a:ext cx="2920320" cy="2920320"/>
              <a:chOff x="1298520" y="1840680"/>
              <a:chExt cx="2920320" cy="2920320"/>
            </a:xfrm>
          </p:grpSpPr>
          <p:sp>
            <p:nvSpPr>
              <p:cNvPr id="135" name="Freeform 14"/>
              <p:cNvSpPr/>
              <p:nvPr/>
            </p:nvSpPr>
            <p:spPr>
              <a:xfrm>
                <a:off x="1298520" y="1840680"/>
                <a:ext cx="2920320" cy="2920320"/>
              </a:xfrm>
              <a:custGeom>
                <a:avLst/>
                <a:gdLst>
                  <a:gd name="textAreaLeft" fmla="*/ 0 w 2920320"/>
                  <a:gd name="textAreaRight" fmla="*/ 2920680 w 2920320"/>
                  <a:gd name="textAreaTop" fmla="*/ 0 h 2920320"/>
                  <a:gd name="textAreaBottom" fmla="*/ 2920680 h 292032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w="0">
                <a:noFill/>
              </a:ln>
            </p:spPr>
            <p:style>
              <a:lnRef idx="0"/>
              <a:fillRef idx="0"/>
              <a:effectRef idx="0"/>
              <a:fontRef idx="minor"/>
            </p:style>
            <p:txBody>
              <a:bodyPr lIns="90000" rIns="90000" tIns="45000" bIns="45000" anchor="t">
                <a:noAutofit/>
              </a:bodyPr>
              <a:p>
                <a:pPr>
                  <a:lnSpc>
                    <a:spcPct val="100000"/>
                  </a:lnSpc>
                </a:pPr>
                <a:endParaRPr b="0" lang="en-AU" sz="1800" spc="-1" strike="noStrike">
                  <a:solidFill>
                    <a:srgbClr val="000000"/>
                  </a:solidFill>
                  <a:latin typeface="Calibri"/>
                </a:endParaRPr>
              </a:p>
            </p:txBody>
          </p:sp>
        </p:grpSp>
        <p:pic>
          <p:nvPicPr>
            <p:cNvPr id="136" name="Picture 15" descr=""/>
            <p:cNvPicPr/>
            <p:nvPr/>
          </p:nvPicPr>
          <p:blipFill>
            <a:blip r:embed="rId6"/>
            <a:srcRect l="0" t="0" r="0" b="315"/>
            <a:stretch/>
          </p:blipFill>
          <p:spPr>
            <a:xfrm rot="16484400">
              <a:off x="1813320" y="1461600"/>
              <a:ext cx="2920320" cy="2926800"/>
            </a:xfrm>
            <a:prstGeom prst="rect">
              <a:avLst/>
            </a:prstGeom>
            <a:ln w="0">
              <a:noFill/>
            </a:ln>
          </p:spPr>
        </p:pic>
      </p:grpSp>
      <p:grpSp>
        <p:nvGrpSpPr>
          <p:cNvPr id="137" name="Group 16"/>
          <p:cNvGrpSpPr/>
          <p:nvPr/>
        </p:nvGrpSpPr>
        <p:grpSpPr>
          <a:xfrm>
            <a:off x="15986160" y="-1061280"/>
            <a:ext cx="3545280" cy="3369960"/>
            <a:chOff x="15986160" y="-1061280"/>
            <a:chExt cx="3545280" cy="3369960"/>
          </a:xfrm>
        </p:grpSpPr>
        <p:grpSp>
          <p:nvGrpSpPr>
            <p:cNvPr id="138" name="Group 17"/>
            <p:cNvGrpSpPr/>
            <p:nvPr/>
          </p:nvGrpSpPr>
          <p:grpSpPr>
            <a:xfrm>
              <a:off x="16469280" y="-753480"/>
              <a:ext cx="3062160" cy="3062160"/>
              <a:chOff x="16469280" y="-753480"/>
              <a:chExt cx="3062160" cy="3062160"/>
            </a:xfrm>
          </p:grpSpPr>
          <p:sp>
            <p:nvSpPr>
              <p:cNvPr id="139" name="Freeform 18"/>
              <p:cNvSpPr/>
              <p:nvPr/>
            </p:nvSpPr>
            <p:spPr>
              <a:xfrm>
                <a:off x="16469280" y="-75348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140" name="Picture 19" descr=""/>
            <p:cNvPicPr/>
            <p:nvPr/>
          </p:nvPicPr>
          <p:blipFill>
            <a:blip r:embed="rId7"/>
            <a:srcRect l="0" t="0" r="0" b="315"/>
            <a:stretch/>
          </p:blipFill>
          <p:spPr>
            <a:xfrm>
              <a:off x="15986160" y="-1061280"/>
              <a:ext cx="3062160" cy="3068640"/>
            </a:xfrm>
            <a:prstGeom prst="rect">
              <a:avLst/>
            </a:prstGeom>
            <a:ln w="0">
              <a:noFill/>
            </a:ln>
          </p:spPr>
        </p:pic>
      </p:grpSp>
      <p:sp>
        <p:nvSpPr>
          <p:cNvPr id="141" name="TextBox 21"/>
          <p:cNvSpPr/>
          <p:nvPr/>
        </p:nvSpPr>
        <p:spPr>
          <a:xfrm>
            <a:off x="3069720" y="2309040"/>
            <a:ext cx="5786640" cy="1219680"/>
          </a:xfrm>
          <a:prstGeom prst="rect">
            <a:avLst/>
          </a:prstGeom>
          <a:noFill/>
          <a:ln w="0">
            <a:noFill/>
          </a:ln>
        </p:spPr>
        <p:style>
          <a:lnRef idx="0"/>
          <a:fillRef idx="0"/>
          <a:effectRef idx="0"/>
          <a:fontRef idx="minor"/>
        </p:style>
        <p:txBody>
          <a:bodyPr lIns="0" rIns="0" tIns="0" bIns="0" anchor="t">
            <a:spAutoFit/>
          </a:bodyPr>
          <a:p>
            <a:pPr>
              <a:lnSpc>
                <a:spcPts val="9601"/>
              </a:lnSpc>
            </a:pPr>
            <a:r>
              <a:rPr b="1" lang="en-US" sz="8000" spc="-80" strike="noStrike">
                <a:solidFill>
                  <a:srgbClr val="ffffff"/>
                </a:solidFill>
                <a:latin typeface="Garamond"/>
              </a:rPr>
              <a:t>Problem</a:t>
            </a:r>
            <a:endParaRPr b="0" lang="en-IN" sz="8000" spc="-1" strike="noStrike">
              <a:solidFill>
                <a:srgbClr val="000000"/>
              </a:solidFill>
              <a:latin typeface="Arial"/>
            </a:endParaRPr>
          </a:p>
        </p:txBody>
      </p:sp>
      <p:sp>
        <p:nvSpPr>
          <p:cNvPr id="142" name="TextBox 21"/>
          <p:cNvSpPr/>
          <p:nvPr/>
        </p:nvSpPr>
        <p:spPr>
          <a:xfrm>
            <a:off x="10972800" y="1814400"/>
            <a:ext cx="6933960" cy="6913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Garamond"/>
              </a:rPr>
              <a:t>Due to the rapid growth and digital nature of Social Buzz’s core product, the amount of data that they create, collect and must analyze is huge.</a:t>
            </a:r>
            <a:endParaRPr b="0" lang="en-IN" sz="3200" spc="-1" strike="noStrike">
              <a:solidFill>
                <a:srgbClr val="000000"/>
              </a:solidFill>
              <a:latin typeface="Arial"/>
            </a:endParaRPr>
          </a:p>
          <a:p>
            <a:pPr>
              <a:lnSpc>
                <a:spcPct val="100000"/>
              </a:lnSpc>
            </a:pPr>
            <a:r>
              <a:rPr b="0" lang="en-US" sz="3200" spc="-1" strike="noStrike">
                <a:solidFill>
                  <a:srgbClr val="000000"/>
                </a:solidFill>
                <a:latin typeface="Garamond"/>
              </a:rPr>
              <a:t>Every day over 100,000 pieces of content, ranging from text, images, videos and GIFs are posted. All of these constitute highly unstructured data that requires expertise in handling. </a:t>
            </a:r>
            <a:br>
              <a:rPr sz="3200"/>
            </a:br>
            <a:r>
              <a:rPr b="0" lang="en-US" sz="3200" spc="-1" strike="noStrike">
                <a:solidFill>
                  <a:srgbClr val="000000"/>
                </a:solidFill>
                <a:latin typeface="Garamond"/>
              </a:rPr>
              <a:t>Social Buzz’s biggest challenge is how to capitalize on this data to gain a deeper understanding of its audience and therefore provide a more personalized and enjoyable experience.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3" name="Group 2"/>
          <p:cNvGrpSpPr/>
          <p:nvPr/>
        </p:nvGrpSpPr>
        <p:grpSpPr>
          <a:xfrm>
            <a:off x="506880" y="406080"/>
            <a:ext cx="9939600" cy="9474120"/>
            <a:chOff x="506880" y="406080"/>
            <a:chExt cx="9939600" cy="9474120"/>
          </a:xfrm>
        </p:grpSpPr>
        <p:pic>
          <p:nvPicPr>
            <p:cNvPr id="144" name="Picture 3" descr=""/>
            <p:cNvPicPr/>
            <p:nvPr/>
          </p:nvPicPr>
          <p:blipFill>
            <a:blip r:embed="rId1">
              <a:alphaModFix amt="80000"/>
            </a:blip>
            <a:stretch/>
          </p:blipFill>
          <p:spPr>
            <a:xfrm>
              <a:off x="3068640" y="406080"/>
              <a:ext cx="2253600" cy="2095560"/>
            </a:xfrm>
            <a:prstGeom prst="rect">
              <a:avLst/>
            </a:prstGeom>
            <a:ln w="0">
              <a:noFill/>
            </a:ln>
          </p:spPr>
        </p:pic>
        <p:pic>
          <p:nvPicPr>
            <p:cNvPr id="145" name="Picture 4" descr=""/>
            <p:cNvPicPr/>
            <p:nvPr/>
          </p:nvPicPr>
          <p:blipFill>
            <a:blip r:embed="rId2">
              <a:alphaModFix amt="80000"/>
            </a:blip>
            <a:stretch/>
          </p:blipFill>
          <p:spPr>
            <a:xfrm>
              <a:off x="3068640" y="7784640"/>
              <a:ext cx="2253600" cy="2095560"/>
            </a:xfrm>
            <a:prstGeom prst="rect">
              <a:avLst/>
            </a:prstGeom>
            <a:ln w="0">
              <a:noFill/>
            </a:ln>
          </p:spPr>
        </p:pic>
        <p:pic>
          <p:nvPicPr>
            <p:cNvPr id="146" name="Picture 5" descr=""/>
            <p:cNvPicPr/>
            <p:nvPr/>
          </p:nvPicPr>
          <p:blipFill>
            <a:blip r:embed="rId3">
              <a:alphaModFix amt="80000"/>
            </a:blip>
            <a:stretch/>
          </p:blipFill>
          <p:spPr>
            <a:xfrm>
              <a:off x="506880" y="406080"/>
              <a:ext cx="2253600" cy="2095560"/>
            </a:xfrm>
            <a:prstGeom prst="rect">
              <a:avLst/>
            </a:prstGeom>
            <a:ln w="0">
              <a:noFill/>
            </a:ln>
          </p:spPr>
        </p:pic>
        <p:pic>
          <p:nvPicPr>
            <p:cNvPr id="147" name="Picture 6" descr=""/>
            <p:cNvPicPr/>
            <p:nvPr/>
          </p:nvPicPr>
          <p:blipFill>
            <a:blip r:embed="rId4">
              <a:alphaModFix amt="80000"/>
            </a:blip>
            <a:stretch/>
          </p:blipFill>
          <p:spPr>
            <a:xfrm>
              <a:off x="506880" y="2865600"/>
              <a:ext cx="2253600" cy="2095560"/>
            </a:xfrm>
            <a:prstGeom prst="rect">
              <a:avLst/>
            </a:prstGeom>
            <a:ln w="0">
              <a:noFill/>
            </a:ln>
          </p:spPr>
        </p:pic>
        <p:pic>
          <p:nvPicPr>
            <p:cNvPr id="148" name="Picture 7" descr=""/>
            <p:cNvPicPr/>
            <p:nvPr/>
          </p:nvPicPr>
          <p:blipFill>
            <a:blip r:embed="rId5">
              <a:alphaModFix amt="80000"/>
            </a:blip>
            <a:stretch/>
          </p:blipFill>
          <p:spPr>
            <a:xfrm>
              <a:off x="506880" y="5325120"/>
              <a:ext cx="2253600" cy="2095560"/>
            </a:xfrm>
            <a:prstGeom prst="rect">
              <a:avLst/>
            </a:prstGeom>
            <a:ln w="0">
              <a:noFill/>
            </a:ln>
          </p:spPr>
        </p:pic>
        <p:pic>
          <p:nvPicPr>
            <p:cNvPr id="149" name="Picture 8" descr=""/>
            <p:cNvPicPr/>
            <p:nvPr/>
          </p:nvPicPr>
          <p:blipFill>
            <a:blip r:embed="rId6">
              <a:alphaModFix amt="80000"/>
            </a:blip>
            <a:stretch/>
          </p:blipFill>
          <p:spPr>
            <a:xfrm>
              <a:off x="506880" y="7784640"/>
              <a:ext cx="2253600" cy="2095560"/>
            </a:xfrm>
            <a:prstGeom prst="rect">
              <a:avLst/>
            </a:prstGeom>
            <a:ln w="0">
              <a:noFill/>
            </a:ln>
          </p:spPr>
        </p:pic>
        <p:pic>
          <p:nvPicPr>
            <p:cNvPr id="150" name="Picture 9" descr=""/>
            <p:cNvPicPr/>
            <p:nvPr/>
          </p:nvPicPr>
          <p:blipFill>
            <a:blip r:embed="rId7">
              <a:alphaModFix amt="80000"/>
            </a:blip>
            <a:stretch/>
          </p:blipFill>
          <p:spPr>
            <a:xfrm>
              <a:off x="5630760" y="406080"/>
              <a:ext cx="2253600" cy="2095560"/>
            </a:xfrm>
            <a:prstGeom prst="rect">
              <a:avLst/>
            </a:prstGeom>
            <a:ln w="0">
              <a:noFill/>
            </a:ln>
          </p:spPr>
        </p:pic>
        <p:pic>
          <p:nvPicPr>
            <p:cNvPr id="151" name="Picture 10" descr=""/>
            <p:cNvPicPr/>
            <p:nvPr/>
          </p:nvPicPr>
          <p:blipFill>
            <a:blip r:embed="rId8">
              <a:alphaModFix amt="80000"/>
            </a:blip>
            <a:stretch/>
          </p:blipFill>
          <p:spPr>
            <a:xfrm>
              <a:off x="5630760" y="7784640"/>
              <a:ext cx="2253600" cy="2095560"/>
            </a:xfrm>
            <a:prstGeom prst="rect">
              <a:avLst/>
            </a:prstGeom>
            <a:ln w="0">
              <a:noFill/>
            </a:ln>
          </p:spPr>
        </p:pic>
        <p:pic>
          <p:nvPicPr>
            <p:cNvPr id="152" name="Picture 11" descr=""/>
            <p:cNvPicPr/>
            <p:nvPr/>
          </p:nvPicPr>
          <p:blipFill>
            <a:blip r:embed="rId9">
              <a:alphaModFix amt="80000"/>
            </a:blip>
            <a:stretch/>
          </p:blipFill>
          <p:spPr>
            <a:xfrm>
              <a:off x="8192880" y="406080"/>
              <a:ext cx="2253600" cy="2095560"/>
            </a:xfrm>
            <a:prstGeom prst="rect">
              <a:avLst/>
            </a:prstGeom>
            <a:ln w="0">
              <a:noFill/>
            </a:ln>
          </p:spPr>
        </p:pic>
        <p:pic>
          <p:nvPicPr>
            <p:cNvPr id="153" name="Picture 12" descr=""/>
            <p:cNvPicPr/>
            <p:nvPr/>
          </p:nvPicPr>
          <p:blipFill>
            <a:blip r:embed="rId10">
              <a:alphaModFix amt="80000"/>
            </a:blip>
            <a:stretch/>
          </p:blipFill>
          <p:spPr>
            <a:xfrm>
              <a:off x="8192880" y="2865600"/>
              <a:ext cx="2253600" cy="2095560"/>
            </a:xfrm>
            <a:prstGeom prst="rect">
              <a:avLst/>
            </a:prstGeom>
            <a:ln w="0">
              <a:noFill/>
            </a:ln>
          </p:spPr>
        </p:pic>
        <p:pic>
          <p:nvPicPr>
            <p:cNvPr id="154" name="Picture 13" descr=""/>
            <p:cNvPicPr/>
            <p:nvPr/>
          </p:nvPicPr>
          <p:blipFill>
            <a:blip r:embed="rId11">
              <a:alphaModFix amt="80000"/>
            </a:blip>
            <a:stretch/>
          </p:blipFill>
          <p:spPr>
            <a:xfrm>
              <a:off x="8192880" y="5325120"/>
              <a:ext cx="2253600" cy="2095560"/>
            </a:xfrm>
            <a:prstGeom prst="rect">
              <a:avLst/>
            </a:prstGeom>
            <a:ln w="0">
              <a:noFill/>
            </a:ln>
          </p:spPr>
        </p:pic>
        <p:pic>
          <p:nvPicPr>
            <p:cNvPr id="155" name="Picture 14" descr=""/>
            <p:cNvPicPr/>
            <p:nvPr/>
          </p:nvPicPr>
          <p:blipFill>
            <a:blip r:embed="rId12">
              <a:alphaModFix amt="80000"/>
            </a:blip>
            <a:stretch/>
          </p:blipFill>
          <p:spPr>
            <a:xfrm>
              <a:off x="8192880" y="7784640"/>
              <a:ext cx="2253600" cy="2095560"/>
            </a:xfrm>
            <a:prstGeom prst="rect">
              <a:avLst/>
            </a:prstGeom>
            <a:ln w="0">
              <a:noFill/>
            </a:ln>
          </p:spPr>
        </p:pic>
      </p:grpSp>
      <p:sp>
        <p:nvSpPr>
          <p:cNvPr id="156" name="AutoShape 15"/>
          <p:cNvSpPr/>
          <p:nvPr/>
        </p:nvSpPr>
        <p:spPr>
          <a:xfrm>
            <a:off x="2110680" y="1825560"/>
            <a:ext cx="6750360" cy="6635520"/>
          </a:xfrm>
          <a:prstGeom prst="rect">
            <a:avLst/>
          </a:prstGeom>
          <a:solidFill>
            <a:srgbClr val="ffffff"/>
          </a:solidFill>
          <a:ln w="0">
            <a:noFill/>
          </a:ln>
        </p:spPr>
        <p:style>
          <a:lnRef idx="0"/>
          <a:fillRef idx="0"/>
          <a:effectRef idx="0"/>
          <a:fontRef idx="minor"/>
        </p:style>
        <p:txBody>
          <a:bodyPr lIns="90000" rIns="90000" tIns="45000" bIns="45000" anchor="t">
            <a:noAutofit/>
          </a:bodyPr>
          <a:p>
            <a:pPr algn="ctr">
              <a:lnSpc>
                <a:spcPct val="100000"/>
              </a:lnSpc>
            </a:pPr>
            <a:r>
              <a:rPr b="1" lang="en-US" sz="2400" spc="-1" strike="noStrike">
                <a:solidFill>
                  <a:srgbClr val="000000"/>
                </a:solidFill>
                <a:latin typeface="Garamond"/>
              </a:rPr>
              <a:t>YOUR DATA ANALYTICS PROJECT TEAM </a:t>
            </a:r>
            <a:endParaRPr b="0" lang="en-IN" sz="2400" spc="-1" strike="noStrike">
              <a:solidFill>
                <a:srgbClr val="000000"/>
              </a:solidFill>
              <a:latin typeface="Arial"/>
            </a:endParaRPr>
          </a:p>
        </p:txBody>
      </p:sp>
      <p:sp>
        <p:nvSpPr>
          <p:cNvPr id="157" name="TextBox 31"/>
          <p:cNvSpPr/>
          <p:nvPr/>
        </p:nvSpPr>
        <p:spPr>
          <a:xfrm>
            <a:off x="2236320" y="3062520"/>
            <a:ext cx="7007040" cy="42696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0" lang="en-US" sz="2800" spc="-80" strike="noStrike">
                <a:solidFill>
                  <a:srgbClr val="000000"/>
                </a:solidFill>
                <a:latin typeface="Garamond"/>
              </a:rPr>
              <a:t>Shivnath Tathe – B.Tech Student</a:t>
            </a:r>
            <a:endParaRPr b="0" lang="en-IN" sz="2800" spc="-1" strike="noStrike">
              <a:solidFill>
                <a:srgbClr val="000000"/>
              </a:solidFill>
              <a:latin typeface="Arial"/>
            </a:endParaRPr>
          </a:p>
        </p:txBody>
      </p:sp>
      <p:sp>
        <p:nvSpPr>
          <p:cNvPr id="158" name="TextBox 31"/>
          <p:cNvSpPr/>
          <p:nvPr/>
        </p:nvSpPr>
        <p:spPr>
          <a:xfrm>
            <a:off x="2133720" y="5550840"/>
            <a:ext cx="7007040" cy="42696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800" spc="-1" strike="noStrike">
              <a:solidFill>
                <a:srgbClr val="000000"/>
              </a:solidFill>
              <a:latin typeface="Arial"/>
            </a:endParaRPr>
          </a:p>
        </p:txBody>
      </p:sp>
      <p:sp>
        <p:nvSpPr>
          <p:cNvPr id="159" name="TextBox 31"/>
          <p:cNvSpPr/>
          <p:nvPr/>
        </p:nvSpPr>
        <p:spPr>
          <a:xfrm>
            <a:off x="2388600" y="7684560"/>
            <a:ext cx="7007040" cy="42696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100ff"/>
        </a:solidFill>
      </p:bgPr>
    </p:bg>
    <p:spTree>
      <p:nvGrpSpPr>
        <p:cNvPr id="1" name=""/>
        <p:cNvGrpSpPr/>
        <p:nvPr/>
      </p:nvGrpSpPr>
      <p:grpSpPr>
        <a:xfrm>
          <a:off x="0" y="0"/>
          <a:ext cx="0" cy="0"/>
          <a:chOff x="0" y="0"/>
          <a:chExt cx="0" cy="0"/>
        </a:xfrm>
      </p:grpSpPr>
      <p:grpSp>
        <p:nvGrpSpPr>
          <p:cNvPr id="160" name="Group 2"/>
          <p:cNvGrpSpPr/>
          <p:nvPr/>
        </p:nvGrpSpPr>
        <p:grpSpPr>
          <a:xfrm>
            <a:off x="445320" y="406080"/>
            <a:ext cx="10042200" cy="9474120"/>
            <a:chOff x="445320" y="406080"/>
            <a:chExt cx="10042200" cy="9474120"/>
          </a:xfrm>
        </p:grpSpPr>
        <p:pic>
          <p:nvPicPr>
            <p:cNvPr id="161" name="Picture 3" descr=""/>
            <p:cNvPicPr/>
            <p:nvPr/>
          </p:nvPicPr>
          <p:blipFill>
            <a:blip r:embed="rId1">
              <a:alphaModFix amt="80000"/>
            </a:blip>
            <a:srcRect l="0" t="0" r="10230" b="0"/>
            <a:stretch/>
          </p:blipFill>
          <p:spPr>
            <a:xfrm>
              <a:off x="5637960" y="5325120"/>
              <a:ext cx="2022840" cy="2095560"/>
            </a:xfrm>
            <a:prstGeom prst="rect">
              <a:avLst/>
            </a:prstGeom>
            <a:ln w="0">
              <a:noFill/>
            </a:ln>
          </p:spPr>
        </p:pic>
        <p:pic>
          <p:nvPicPr>
            <p:cNvPr id="162" name="Picture 4" descr=""/>
            <p:cNvPicPr/>
            <p:nvPr/>
          </p:nvPicPr>
          <p:blipFill>
            <a:blip r:embed="rId2">
              <a:alphaModFix amt="80000"/>
            </a:blip>
            <a:stretch/>
          </p:blipFill>
          <p:spPr>
            <a:xfrm>
              <a:off x="5637960" y="7784640"/>
              <a:ext cx="2253600" cy="2095560"/>
            </a:xfrm>
            <a:prstGeom prst="rect">
              <a:avLst/>
            </a:prstGeom>
            <a:ln w="0">
              <a:noFill/>
            </a:ln>
          </p:spPr>
        </p:pic>
        <p:pic>
          <p:nvPicPr>
            <p:cNvPr id="163" name="Picture 5" descr=""/>
            <p:cNvPicPr/>
            <p:nvPr/>
          </p:nvPicPr>
          <p:blipFill>
            <a:blip r:embed="rId3">
              <a:alphaModFix amt="80000"/>
            </a:blip>
            <a:stretch/>
          </p:blipFill>
          <p:spPr>
            <a:xfrm>
              <a:off x="3041640" y="2865600"/>
              <a:ext cx="2253600" cy="2095560"/>
            </a:xfrm>
            <a:prstGeom prst="rect">
              <a:avLst/>
            </a:prstGeom>
            <a:ln w="0">
              <a:noFill/>
            </a:ln>
          </p:spPr>
        </p:pic>
        <p:pic>
          <p:nvPicPr>
            <p:cNvPr id="164" name="Picture 6" descr=""/>
            <p:cNvPicPr/>
            <p:nvPr/>
          </p:nvPicPr>
          <p:blipFill>
            <a:blip r:embed="rId4">
              <a:alphaModFix amt="80000"/>
            </a:blip>
            <a:stretch/>
          </p:blipFill>
          <p:spPr>
            <a:xfrm>
              <a:off x="3041640" y="5325120"/>
              <a:ext cx="2253600" cy="2095560"/>
            </a:xfrm>
            <a:prstGeom prst="rect">
              <a:avLst/>
            </a:prstGeom>
            <a:ln w="0">
              <a:noFill/>
            </a:ln>
          </p:spPr>
        </p:pic>
        <p:pic>
          <p:nvPicPr>
            <p:cNvPr id="165" name="Picture 7" descr=""/>
            <p:cNvPicPr/>
            <p:nvPr/>
          </p:nvPicPr>
          <p:blipFill>
            <a:blip r:embed="rId5">
              <a:alphaModFix amt="80000"/>
            </a:blip>
            <a:stretch/>
          </p:blipFill>
          <p:spPr>
            <a:xfrm>
              <a:off x="3041640" y="7784640"/>
              <a:ext cx="2253600" cy="2095560"/>
            </a:xfrm>
            <a:prstGeom prst="rect">
              <a:avLst/>
            </a:prstGeom>
            <a:ln w="0">
              <a:noFill/>
            </a:ln>
          </p:spPr>
        </p:pic>
        <p:pic>
          <p:nvPicPr>
            <p:cNvPr id="166" name="Picture 8" descr=""/>
            <p:cNvPicPr/>
            <p:nvPr/>
          </p:nvPicPr>
          <p:blipFill>
            <a:blip r:embed="rId6">
              <a:alphaModFix amt="80000"/>
            </a:blip>
            <a:stretch/>
          </p:blipFill>
          <p:spPr>
            <a:xfrm>
              <a:off x="445320" y="406080"/>
              <a:ext cx="2253600" cy="2095560"/>
            </a:xfrm>
            <a:prstGeom prst="rect">
              <a:avLst/>
            </a:prstGeom>
            <a:ln w="0">
              <a:noFill/>
            </a:ln>
          </p:spPr>
        </p:pic>
        <p:pic>
          <p:nvPicPr>
            <p:cNvPr id="167" name="Picture 9" descr=""/>
            <p:cNvPicPr/>
            <p:nvPr/>
          </p:nvPicPr>
          <p:blipFill>
            <a:blip r:embed="rId7">
              <a:alphaModFix amt="80000"/>
            </a:blip>
            <a:stretch/>
          </p:blipFill>
          <p:spPr>
            <a:xfrm>
              <a:off x="445320" y="2865600"/>
              <a:ext cx="2253600" cy="2095560"/>
            </a:xfrm>
            <a:prstGeom prst="rect">
              <a:avLst/>
            </a:prstGeom>
            <a:ln w="0">
              <a:noFill/>
            </a:ln>
          </p:spPr>
        </p:pic>
        <p:pic>
          <p:nvPicPr>
            <p:cNvPr id="168" name="Picture 10" descr=""/>
            <p:cNvPicPr/>
            <p:nvPr/>
          </p:nvPicPr>
          <p:blipFill>
            <a:blip r:embed="rId8">
              <a:alphaModFix amt="80000"/>
            </a:blip>
            <a:stretch/>
          </p:blipFill>
          <p:spPr>
            <a:xfrm>
              <a:off x="445320" y="5325120"/>
              <a:ext cx="2253600" cy="2095560"/>
            </a:xfrm>
            <a:prstGeom prst="rect">
              <a:avLst/>
            </a:prstGeom>
            <a:ln w="0">
              <a:noFill/>
            </a:ln>
          </p:spPr>
        </p:pic>
        <p:pic>
          <p:nvPicPr>
            <p:cNvPr id="169" name="Picture 11" descr=""/>
            <p:cNvPicPr/>
            <p:nvPr/>
          </p:nvPicPr>
          <p:blipFill>
            <a:blip r:embed="rId9">
              <a:alphaModFix amt="80000"/>
            </a:blip>
            <a:stretch/>
          </p:blipFill>
          <p:spPr>
            <a:xfrm>
              <a:off x="445320" y="7784640"/>
              <a:ext cx="2253600" cy="2095560"/>
            </a:xfrm>
            <a:prstGeom prst="rect">
              <a:avLst/>
            </a:prstGeom>
            <a:ln w="0">
              <a:noFill/>
            </a:ln>
          </p:spPr>
        </p:pic>
        <p:pic>
          <p:nvPicPr>
            <p:cNvPr id="170" name="Picture 12" descr=""/>
            <p:cNvPicPr/>
            <p:nvPr/>
          </p:nvPicPr>
          <p:blipFill>
            <a:blip r:embed="rId10">
              <a:alphaModFix amt="80000"/>
            </a:blip>
            <a:stretch/>
          </p:blipFill>
          <p:spPr>
            <a:xfrm>
              <a:off x="8233920" y="7784640"/>
              <a:ext cx="2253600" cy="2095560"/>
            </a:xfrm>
            <a:prstGeom prst="rect">
              <a:avLst/>
            </a:prstGeom>
            <a:ln w="0">
              <a:noFill/>
            </a:ln>
          </p:spPr>
        </p:pic>
      </p:grpSp>
      <p:grpSp>
        <p:nvGrpSpPr>
          <p:cNvPr id="171" name="Group 13"/>
          <p:cNvGrpSpPr/>
          <p:nvPr/>
        </p:nvGrpSpPr>
        <p:grpSpPr>
          <a:xfrm>
            <a:off x="1903320" y="1028160"/>
            <a:ext cx="1854360" cy="1780560"/>
            <a:chOff x="1903320" y="1028160"/>
            <a:chExt cx="1854360" cy="1780560"/>
          </a:xfrm>
        </p:grpSpPr>
        <p:grpSp>
          <p:nvGrpSpPr>
            <p:cNvPr id="172" name="Group 14"/>
            <p:cNvGrpSpPr/>
            <p:nvPr/>
          </p:nvGrpSpPr>
          <p:grpSpPr>
            <a:xfrm>
              <a:off x="1903320" y="1284840"/>
              <a:ext cx="1523880" cy="1523880"/>
              <a:chOff x="1903320" y="1284840"/>
              <a:chExt cx="1523880" cy="1523880"/>
            </a:xfrm>
          </p:grpSpPr>
          <p:sp>
            <p:nvSpPr>
              <p:cNvPr id="173" name="Freeform 15"/>
              <p:cNvSpPr/>
              <p:nvPr/>
            </p:nvSpPr>
            <p:spPr>
              <a:xfrm>
                <a:off x="1903320" y="1284840"/>
                <a:ext cx="1523880" cy="1523880"/>
              </a:xfrm>
              <a:custGeom>
                <a:avLst/>
                <a:gdLst>
                  <a:gd name="textAreaLeft" fmla="*/ 0 w 1523880"/>
                  <a:gd name="textAreaRight" fmla="*/ 1524240 w 1523880"/>
                  <a:gd name="textAreaTop" fmla="*/ 0 h 1523880"/>
                  <a:gd name="textAreaBottom" fmla="*/ 1524240 h 152388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pic>
          <p:nvPicPr>
            <p:cNvPr id="174" name="Picture 16" descr=""/>
            <p:cNvPicPr/>
            <p:nvPr/>
          </p:nvPicPr>
          <p:blipFill>
            <a:blip r:embed="rId11"/>
            <a:srcRect l="0" t="0" r="0" b="315"/>
            <a:stretch/>
          </p:blipFill>
          <p:spPr>
            <a:xfrm rot="16484400">
              <a:off x="2171880" y="1087200"/>
              <a:ext cx="1523880" cy="1527120"/>
            </a:xfrm>
            <a:prstGeom prst="rect">
              <a:avLst/>
            </a:prstGeom>
            <a:ln w="0">
              <a:noFill/>
            </a:ln>
          </p:spPr>
        </p:pic>
      </p:grpSp>
      <p:grpSp>
        <p:nvGrpSpPr>
          <p:cNvPr id="175" name="Group 17"/>
          <p:cNvGrpSpPr/>
          <p:nvPr/>
        </p:nvGrpSpPr>
        <p:grpSpPr>
          <a:xfrm>
            <a:off x="3758760" y="2640240"/>
            <a:ext cx="1854360" cy="1780560"/>
            <a:chOff x="3758760" y="2640240"/>
            <a:chExt cx="1854360" cy="1780560"/>
          </a:xfrm>
        </p:grpSpPr>
        <p:grpSp>
          <p:nvGrpSpPr>
            <p:cNvPr id="176" name="Group 18"/>
            <p:cNvGrpSpPr/>
            <p:nvPr/>
          </p:nvGrpSpPr>
          <p:grpSpPr>
            <a:xfrm>
              <a:off x="3758760" y="2896920"/>
              <a:ext cx="1523880" cy="1523880"/>
              <a:chOff x="3758760" y="2896920"/>
              <a:chExt cx="1523880" cy="1523880"/>
            </a:xfrm>
          </p:grpSpPr>
          <p:sp>
            <p:nvSpPr>
              <p:cNvPr id="177" name="Freeform 19"/>
              <p:cNvSpPr/>
              <p:nvPr/>
            </p:nvSpPr>
            <p:spPr>
              <a:xfrm>
                <a:off x="3758760" y="2896920"/>
                <a:ext cx="1523880" cy="1523880"/>
              </a:xfrm>
              <a:custGeom>
                <a:avLst/>
                <a:gdLst>
                  <a:gd name="textAreaLeft" fmla="*/ 0 w 1523880"/>
                  <a:gd name="textAreaRight" fmla="*/ 1524240 w 1523880"/>
                  <a:gd name="textAreaTop" fmla="*/ 0 h 1523880"/>
                  <a:gd name="textAreaBottom" fmla="*/ 1524240 h 152388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pic>
          <p:nvPicPr>
            <p:cNvPr id="178" name="Picture 20" descr=""/>
            <p:cNvPicPr/>
            <p:nvPr/>
          </p:nvPicPr>
          <p:blipFill>
            <a:blip r:embed="rId12"/>
            <a:srcRect l="0" t="0" r="0" b="315"/>
            <a:stretch/>
          </p:blipFill>
          <p:spPr>
            <a:xfrm rot="16484400">
              <a:off x="4027320" y="2699280"/>
              <a:ext cx="1523880" cy="1527120"/>
            </a:xfrm>
            <a:prstGeom prst="rect">
              <a:avLst/>
            </a:prstGeom>
            <a:ln w="0">
              <a:noFill/>
            </a:ln>
          </p:spPr>
        </p:pic>
      </p:grpSp>
      <p:grpSp>
        <p:nvGrpSpPr>
          <p:cNvPr id="179" name="Group 21"/>
          <p:cNvGrpSpPr/>
          <p:nvPr/>
        </p:nvGrpSpPr>
        <p:grpSpPr>
          <a:xfrm>
            <a:off x="5614200" y="4252320"/>
            <a:ext cx="1854360" cy="1780560"/>
            <a:chOff x="5614200" y="4252320"/>
            <a:chExt cx="1854360" cy="1780560"/>
          </a:xfrm>
        </p:grpSpPr>
        <p:grpSp>
          <p:nvGrpSpPr>
            <p:cNvPr id="180" name="Group 22"/>
            <p:cNvGrpSpPr/>
            <p:nvPr/>
          </p:nvGrpSpPr>
          <p:grpSpPr>
            <a:xfrm>
              <a:off x="5614200" y="4509000"/>
              <a:ext cx="1523880" cy="1523880"/>
              <a:chOff x="5614200" y="4509000"/>
              <a:chExt cx="1523880" cy="1523880"/>
            </a:xfrm>
          </p:grpSpPr>
          <p:sp>
            <p:nvSpPr>
              <p:cNvPr id="181" name="Freeform 23"/>
              <p:cNvSpPr/>
              <p:nvPr/>
            </p:nvSpPr>
            <p:spPr>
              <a:xfrm>
                <a:off x="5614200" y="4509000"/>
                <a:ext cx="1523880" cy="1523880"/>
              </a:xfrm>
              <a:custGeom>
                <a:avLst/>
                <a:gdLst>
                  <a:gd name="textAreaLeft" fmla="*/ 0 w 1523880"/>
                  <a:gd name="textAreaRight" fmla="*/ 1524240 w 1523880"/>
                  <a:gd name="textAreaTop" fmla="*/ 0 h 1523880"/>
                  <a:gd name="textAreaBottom" fmla="*/ 1524240 h 152388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pic>
          <p:nvPicPr>
            <p:cNvPr id="182" name="Picture 24" descr=""/>
            <p:cNvPicPr/>
            <p:nvPr/>
          </p:nvPicPr>
          <p:blipFill>
            <a:blip r:embed="rId13"/>
            <a:srcRect l="0" t="0" r="0" b="315"/>
            <a:stretch/>
          </p:blipFill>
          <p:spPr>
            <a:xfrm rot="16484400">
              <a:off x="5882760" y="4311360"/>
              <a:ext cx="1523880" cy="1527120"/>
            </a:xfrm>
            <a:prstGeom prst="rect">
              <a:avLst/>
            </a:prstGeom>
            <a:ln w="0">
              <a:noFill/>
            </a:ln>
          </p:spPr>
        </p:pic>
      </p:grpSp>
      <p:grpSp>
        <p:nvGrpSpPr>
          <p:cNvPr id="183" name="Group 25"/>
          <p:cNvGrpSpPr/>
          <p:nvPr/>
        </p:nvGrpSpPr>
        <p:grpSpPr>
          <a:xfrm>
            <a:off x="7469640" y="5864400"/>
            <a:ext cx="1854000" cy="1780560"/>
            <a:chOff x="7469640" y="5864400"/>
            <a:chExt cx="1854000" cy="1780560"/>
          </a:xfrm>
        </p:grpSpPr>
        <p:grpSp>
          <p:nvGrpSpPr>
            <p:cNvPr id="184" name="Group 26"/>
            <p:cNvGrpSpPr/>
            <p:nvPr/>
          </p:nvGrpSpPr>
          <p:grpSpPr>
            <a:xfrm>
              <a:off x="7469640" y="6121080"/>
              <a:ext cx="1523880" cy="1523880"/>
              <a:chOff x="7469640" y="6121080"/>
              <a:chExt cx="1523880" cy="1523880"/>
            </a:xfrm>
          </p:grpSpPr>
          <p:sp>
            <p:nvSpPr>
              <p:cNvPr id="185" name="Freeform 27"/>
              <p:cNvSpPr/>
              <p:nvPr/>
            </p:nvSpPr>
            <p:spPr>
              <a:xfrm>
                <a:off x="7469640" y="6121080"/>
                <a:ext cx="1523880" cy="1523880"/>
              </a:xfrm>
              <a:custGeom>
                <a:avLst/>
                <a:gdLst>
                  <a:gd name="textAreaLeft" fmla="*/ 0 w 1523880"/>
                  <a:gd name="textAreaRight" fmla="*/ 1524240 w 1523880"/>
                  <a:gd name="textAreaTop" fmla="*/ 0 h 1523880"/>
                  <a:gd name="textAreaBottom" fmla="*/ 1524240 h 152388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pic>
          <p:nvPicPr>
            <p:cNvPr id="186" name="Picture 28" descr=""/>
            <p:cNvPicPr/>
            <p:nvPr/>
          </p:nvPicPr>
          <p:blipFill>
            <a:blip r:embed="rId14"/>
            <a:srcRect l="0" t="0" r="0" b="315"/>
            <a:stretch/>
          </p:blipFill>
          <p:spPr>
            <a:xfrm rot="16484400">
              <a:off x="7737840" y="5923440"/>
              <a:ext cx="1523880" cy="1527120"/>
            </a:xfrm>
            <a:prstGeom prst="rect">
              <a:avLst/>
            </a:prstGeom>
            <a:ln w="0">
              <a:noFill/>
            </a:ln>
          </p:spPr>
        </p:pic>
      </p:grpSp>
      <p:grpSp>
        <p:nvGrpSpPr>
          <p:cNvPr id="187" name="Group 29"/>
          <p:cNvGrpSpPr/>
          <p:nvPr/>
        </p:nvGrpSpPr>
        <p:grpSpPr>
          <a:xfrm>
            <a:off x="9324720" y="7476480"/>
            <a:ext cx="1854360" cy="1780560"/>
            <a:chOff x="9324720" y="7476480"/>
            <a:chExt cx="1854360" cy="1780560"/>
          </a:xfrm>
        </p:grpSpPr>
        <p:grpSp>
          <p:nvGrpSpPr>
            <p:cNvPr id="188" name="Group 30"/>
            <p:cNvGrpSpPr/>
            <p:nvPr/>
          </p:nvGrpSpPr>
          <p:grpSpPr>
            <a:xfrm>
              <a:off x="9324720" y="7733160"/>
              <a:ext cx="1523880" cy="1523880"/>
              <a:chOff x="9324720" y="7733160"/>
              <a:chExt cx="1523880" cy="1523880"/>
            </a:xfrm>
          </p:grpSpPr>
          <p:sp>
            <p:nvSpPr>
              <p:cNvPr id="189" name="Freeform 31"/>
              <p:cNvSpPr/>
              <p:nvPr/>
            </p:nvSpPr>
            <p:spPr>
              <a:xfrm>
                <a:off x="9324720" y="7733160"/>
                <a:ext cx="1523880" cy="1523880"/>
              </a:xfrm>
              <a:custGeom>
                <a:avLst/>
                <a:gdLst>
                  <a:gd name="textAreaLeft" fmla="*/ 0 w 1523880"/>
                  <a:gd name="textAreaRight" fmla="*/ 1524240 w 1523880"/>
                  <a:gd name="textAreaTop" fmla="*/ 0 h 1523880"/>
                  <a:gd name="textAreaBottom" fmla="*/ 1524240 h 152388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pic>
          <p:nvPicPr>
            <p:cNvPr id="190" name="Picture 32" descr=""/>
            <p:cNvPicPr/>
            <p:nvPr/>
          </p:nvPicPr>
          <p:blipFill>
            <a:blip r:embed="rId15"/>
            <a:srcRect l="0" t="0" r="0" b="315"/>
            <a:stretch/>
          </p:blipFill>
          <p:spPr>
            <a:xfrm rot="16484400">
              <a:off x="9593280" y="7535520"/>
              <a:ext cx="1523880" cy="1527120"/>
            </a:xfrm>
            <a:prstGeom prst="rect">
              <a:avLst/>
            </a:prstGeom>
            <a:ln w="0">
              <a:noFill/>
            </a:ln>
          </p:spPr>
        </p:pic>
      </p:grpSp>
      <p:sp>
        <p:nvSpPr>
          <p:cNvPr id="191" name="TextBox 33"/>
          <p:cNvSpPr/>
          <p:nvPr/>
        </p:nvSpPr>
        <p:spPr>
          <a:xfrm>
            <a:off x="10667880" y="1028880"/>
            <a:ext cx="6642360" cy="1219680"/>
          </a:xfrm>
          <a:prstGeom prst="rect">
            <a:avLst/>
          </a:prstGeom>
          <a:noFill/>
          <a:ln w="0">
            <a:noFill/>
          </a:ln>
        </p:spPr>
        <p:style>
          <a:lnRef idx="0"/>
          <a:fillRef idx="0"/>
          <a:effectRef idx="0"/>
          <a:fontRef idx="minor"/>
        </p:style>
        <p:txBody>
          <a:bodyPr lIns="0" rIns="0" tIns="0" bIns="0" anchor="t">
            <a:spAutoFit/>
          </a:bodyPr>
          <a:p>
            <a:pPr algn="r">
              <a:lnSpc>
                <a:spcPts val="9601"/>
              </a:lnSpc>
            </a:pPr>
            <a:r>
              <a:rPr b="1" lang="en-US" sz="8000" spc="-80" strike="noStrike">
                <a:solidFill>
                  <a:srgbClr val="ffffff"/>
                </a:solidFill>
                <a:latin typeface="Garamond"/>
              </a:rPr>
              <a:t>Process</a:t>
            </a:r>
            <a:endParaRPr b="0" lang="en-IN" sz="8000" spc="-1" strike="noStrike">
              <a:solidFill>
                <a:srgbClr val="000000"/>
              </a:solidFill>
              <a:latin typeface="Arial"/>
            </a:endParaRPr>
          </a:p>
        </p:txBody>
      </p:sp>
      <p:sp>
        <p:nvSpPr>
          <p:cNvPr id="192" name="TextBox 34"/>
          <p:cNvSpPr/>
          <p:nvPr/>
        </p:nvSpPr>
        <p:spPr>
          <a:xfrm>
            <a:off x="2630880" y="1372320"/>
            <a:ext cx="1229040" cy="913680"/>
          </a:xfrm>
          <a:prstGeom prst="rect">
            <a:avLst/>
          </a:prstGeom>
          <a:noFill/>
          <a:ln w="0">
            <a:noFill/>
          </a:ln>
        </p:spPr>
        <p:style>
          <a:lnRef idx="0"/>
          <a:fillRef idx="0"/>
          <a:effectRef idx="0"/>
          <a:fontRef idx="minor"/>
        </p:style>
        <p:txBody>
          <a:bodyPr lIns="0" rIns="0" tIns="0" bIns="0" anchor="t">
            <a:spAutoFit/>
          </a:bodyPr>
          <a:p>
            <a:pPr>
              <a:lnSpc>
                <a:spcPts val="7191"/>
              </a:lnSpc>
            </a:pPr>
            <a:r>
              <a:rPr b="0" lang="en-US" sz="7190" spc="-642" strike="noStrike">
                <a:solidFill>
                  <a:srgbClr val="ffffff"/>
                </a:solidFill>
                <a:latin typeface="Clear Sans Regular Bold"/>
              </a:rPr>
              <a:t>1</a:t>
            </a:r>
            <a:endParaRPr b="0" lang="en-IN" sz="7190" spc="-1" strike="noStrike">
              <a:solidFill>
                <a:srgbClr val="000000"/>
              </a:solidFill>
              <a:latin typeface="Arial"/>
            </a:endParaRPr>
          </a:p>
        </p:txBody>
      </p:sp>
      <p:sp>
        <p:nvSpPr>
          <p:cNvPr id="193" name="TextBox 35"/>
          <p:cNvSpPr/>
          <p:nvPr/>
        </p:nvSpPr>
        <p:spPr>
          <a:xfrm>
            <a:off x="4534560" y="2984040"/>
            <a:ext cx="1229040" cy="913680"/>
          </a:xfrm>
          <a:prstGeom prst="rect">
            <a:avLst/>
          </a:prstGeom>
          <a:noFill/>
          <a:ln w="0">
            <a:noFill/>
          </a:ln>
        </p:spPr>
        <p:style>
          <a:lnRef idx="0"/>
          <a:fillRef idx="0"/>
          <a:effectRef idx="0"/>
          <a:fontRef idx="minor"/>
        </p:style>
        <p:txBody>
          <a:bodyPr lIns="0" rIns="0" tIns="0" bIns="0" anchor="t">
            <a:spAutoFit/>
          </a:bodyPr>
          <a:p>
            <a:pPr>
              <a:lnSpc>
                <a:spcPts val="7191"/>
              </a:lnSpc>
            </a:pPr>
            <a:r>
              <a:rPr b="0" lang="en-US" sz="7190" spc="-642" strike="noStrike">
                <a:solidFill>
                  <a:srgbClr val="ffffff"/>
                </a:solidFill>
                <a:latin typeface="Clear Sans Regular Bold"/>
              </a:rPr>
              <a:t>2</a:t>
            </a:r>
            <a:endParaRPr b="0" lang="en-IN" sz="7190" spc="-1" strike="noStrike">
              <a:solidFill>
                <a:srgbClr val="000000"/>
              </a:solidFill>
              <a:latin typeface="Arial"/>
            </a:endParaRPr>
          </a:p>
        </p:txBody>
      </p:sp>
      <p:sp>
        <p:nvSpPr>
          <p:cNvPr id="194" name="TextBox 36"/>
          <p:cNvSpPr/>
          <p:nvPr/>
        </p:nvSpPr>
        <p:spPr>
          <a:xfrm>
            <a:off x="10108080" y="7828560"/>
            <a:ext cx="1229040" cy="913680"/>
          </a:xfrm>
          <a:prstGeom prst="rect">
            <a:avLst/>
          </a:prstGeom>
          <a:noFill/>
          <a:ln w="0">
            <a:noFill/>
          </a:ln>
        </p:spPr>
        <p:style>
          <a:lnRef idx="0"/>
          <a:fillRef idx="0"/>
          <a:effectRef idx="0"/>
          <a:fontRef idx="minor"/>
        </p:style>
        <p:txBody>
          <a:bodyPr lIns="0" rIns="0" tIns="0" bIns="0" anchor="t">
            <a:spAutoFit/>
          </a:bodyPr>
          <a:p>
            <a:pPr>
              <a:lnSpc>
                <a:spcPts val="7191"/>
              </a:lnSpc>
            </a:pPr>
            <a:r>
              <a:rPr b="0" lang="en-US" sz="7190" spc="-642" strike="noStrike">
                <a:solidFill>
                  <a:srgbClr val="ffffff"/>
                </a:solidFill>
                <a:latin typeface="Clear Sans Regular Bold"/>
              </a:rPr>
              <a:t>5</a:t>
            </a:r>
            <a:endParaRPr b="0" lang="en-IN" sz="7190" spc="-1" strike="noStrike">
              <a:solidFill>
                <a:srgbClr val="000000"/>
              </a:solidFill>
              <a:latin typeface="Arial"/>
            </a:endParaRPr>
          </a:p>
        </p:txBody>
      </p:sp>
      <p:sp>
        <p:nvSpPr>
          <p:cNvPr id="195" name="TextBox 37"/>
          <p:cNvSpPr/>
          <p:nvPr/>
        </p:nvSpPr>
        <p:spPr>
          <a:xfrm>
            <a:off x="8193960" y="6204600"/>
            <a:ext cx="1229040" cy="913680"/>
          </a:xfrm>
          <a:prstGeom prst="rect">
            <a:avLst/>
          </a:prstGeom>
          <a:noFill/>
          <a:ln w="0">
            <a:noFill/>
          </a:ln>
        </p:spPr>
        <p:style>
          <a:lnRef idx="0"/>
          <a:fillRef idx="0"/>
          <a:effectRef idx="0"/>
          <a:fontRef idx="minor"/>
        </p:style>
        <p:txBody>
          <a:bodyPr lIns="0" rIns="0" tIns="0" bIns="0" anchor="t">
            <a:spAutoFit/>
          </a:bodyPr>
          <a:p>
            <a:pPr>
              <a:lnSpc>
                <a:spcPts val="7191"/>
              </a:lnSpc>
            </a:pPr>
            <a:r>
              <a:rPr b="0" lang="en-US" sz="7190" spc="-642" strike="noStrike">
                <a:solidFill>
                  <a:srgbClr val="ffffff"/>
                </a:solidFill>
                <a:latin typeface="Clear Sans Regular Bold"/>
              </a:rPr>
              <a:t>4</a:t>
            </a:r>
            <a:endParaRPr b="0" lang="en-IN" sz="7190" spc="-1" strike="noStrike">
              <a:solidFill>
                <a:srgbClr val="000000"/>
              </a:solidFill>
              <a:latin typeface="Arial"/>
            </a:endParaRPr>
          </a:p>
        </p:txBody>
      </p:sp>
      <p:sp>
        <p:nvSpPr>
          <p:cNvPr id="196" name="TextBox 38"/>
          <p:cNvSpPr/>
          <p:nvPr/>
        </p:nvSpPr>
        <p:spPr>
          <a:xfrm>
            <a:off x="6396840" y="4605120"/>
            <a:ext cx="1229040" cy="913680"/>
          </a:xfrm>
          <a:prstGeom prst="rect">
            <a:avLst/>
          </a:prstGeom>
          <a:noFill/>
          <a:ln w="0">
            <a:noFill/>
          </a:ln>
        </p:spPr>
        <p:style>
          <a:lnRef idx="0"/>
          <a:fillRef idx="0"/>
          <a:effectRef idx="0"/>
          <a:fontRef idx="minor"/>
        </p:style>
        <p:txBody>
          <a:bodyPr lIns="0" rIns="0" tIns="0" bIns="0" anchor="t">
            <a:spAutoFit/>
          </a:bodyPr>
          <a:p>
            <a:pPr>
              <a:lnSpc>
                <a:spcPts val="7191"/>
              </a:lnSpc>
            </a:pPr>
            <a:r>
              <a:rPr b="0" lang="en-US" sz="7190" spc="-642" strike="noStrike">
                <a:solidFill>
                  <a:srgbClr val="ffffff"/>
                </a:solidFill>
                <a:latin typeface="Clear Sans Regular Bold"/>
              </a:rPr>
              <a:t>3</a:t>
            </a:r>
            <a:endParaRPr b="0" lang="en-IN" sz="7190" spc="-1" strike="noStrike">
              <a:solidFill>
                <a:srgbClr val="000000"/>
              </a:solidFill>
              <a:latin typeface="Arial"/>
            </a:endParaRPr>
          </a:p>
        </p:txBody>
      </p:sp>
      <p:sp>
        <p:nvSpPr>
          <p:cNvPr id="197" name="TextBox 39"/>
          <p:cNvSpPr/>
          <p:nvPr/>
        </p:nvSpPr>
        <p:spPr>
          <a:xfrm>
            <a:off x="3758400" y="1298520"/>
            <a:ext cx="9036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ffff"/>
                </a:solidFill>
                <a:latin typeface="Garamond"/>
              </a:rPr>
              <a:t>Data Understanding: Understand the data model and domain of your business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
        <p:nvSpPr>
          <p:cNvPr id="198" name="TextBox 40"/>
          <p:cNvSpPr/>
          <p:nvPr/>
        </p:nvSpPr>
        <p:spPr>
          <a:xfrm>
            <a:off x="5562720" y="2800080"/>
            <a:ext cx="9036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ffff"/>
                </a:solidFill>
                <a:latin typeface="Garamond"/>
              </a:rPr>
              <a:t>Data Extraction: Architected what an ideal dataset should look like for this problem and extracted it from the relevant data sources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
        <p:nvSpPr>
          <p:cNvPr id="199" name="TextBox 41"/>
          <p:cNvSpPr/>
          <p:nvPr/>
        </p:nvSpPr>
        <p:spPr>
          <a:xfrm>
            <a:off x="7422840" y="4476600"/>
            <a:ext cx="9036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ffff"/>
                </a:solidFill>
                <a:latin typeface="Garamond"/>
              </a:rPr>
              <a:t>Data Modelling: Process and model the data into a dataset that can precisely answer the business questions and produce analytics.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
        <p:nvSpPr>
          <p:cNvPr id="200" name="TextBox 42"/>
          <p:cNvSpPr/>
          <p:nvPr/>
        </p:nvSpPr>
        <p:spPr>
          <a:xfrm>
            <a:off x="9251640" y="6057360"/>
            <a:ext cx="90360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ffff"/>
                </a:solidFill>
                <a:latin typeface="Garamond"/>
              </a:rPr>
              <a:t>Data Analysis: Use analytical expertise to uncover insights from the dataset and to produce visualizations to describe the insights.</a:t>
            </a:r>
            <a:endParaRPr b="0" lang="en-IN" sz="2400" spc="-1" strike="noStrike">
              <a:solidFill>
                <a:srgbClr val="000000"/>
              </a:solidFill>
              <a:latin typeface="Arial"/>
            </a:endParaRPr>
          </a:p>
        </p:txBody>
      </p:sp>
      <p:sp>
        <p:nvSpPr>
          <p:cNvPr id="201" name="TextBox 43"/>
          <p:cNvSpPr/>
          <p:nvPr/>
        </p:nvSpPr>
        <p:spPr>
          <a:xfrm>
            <a:off x="11160720" y="7874280"/>
            <a:ext cx="68983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ffff"/>
                </a:solidFill>
                <a:latin typeface="Garamond"/>
              </a:rPr>
              <a:t>Recommendations: Use insights to unlock business decisions and make recommendations on next steps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Picture 2" descr=""/>
          <p:cNvPicPr/>
          <p:nvPr/>
        </p:nvPicPr>
        <p:blipFill>
          <a:blip r:embed="rId1"/>
          <a:stretch/>
        </p:blipFill>
        <p:spPr>
          <a:xfrm>
            <a:off x="2127240" y="6480720"/>
            <a:ext cx="2971800" cy="881280"/>
          </a:xfrm>
          <a:prstGeom prst="rect">
            <a:avLst/>
          </a:prstGeom>
          <a:ln w="0">
            <a:noFill/>
          </a:ln>
        </p:spPr>
      </p:pic>
      <p:sp>
        <p:nvSpPr>
          <p:cNvPr id="203" name="TextBox 3"/>
          <p:cNvSpPr/>
          <p:nvPr/>
        </p:nvSpPr>
        <p:spPr>
          <a:xfrm>
            <a:off x="1028880" y="860760"/>
            <a:ext cx="4635720" cy="1219680"/>
          </a:xfrm>
          <a:prstGeom prst="rect">
            <a:avLst/>
          </a:prstGeom>
          <a:noFill/>
          <a:ln w="0">
            <a:noFill/>
          </a:ln>
        </p:spPr>
        <p:style>
          <a:lnRef idx="0"/>
          <a:fillRef idx="0"/>
          <a:effectRef idx="0"/>
          <a:fontRef idx="minor"/>
        </p:style>
        <p:txBody>
          <a:bodyPr lIns="0" rIns="0" tIns="0" bIns="0" anchor="t">
            <a:spAutoFit/>
          </a:bodyPr>
          <a:p>
            <a:pPr>
              <a:lnSpc>
                <a:spcPts val="9601"/>
              </a:lnSpc>
            </a:pPr>
            <a:r>
              <a:rPr b="1" lang="en-US" sz="8000" spc="-80" strike="noStrike">
                <a:solidFill>
                  <a:srgbClr val="000000"/>
                </a:solidFill>
                <a:latin typeface="Garamond"/>
              </a:rPr>
              <a:t>Insights</a:t>
            </a:r>
            <a:endParaRPr b="0" lang="en-IN" sz="8000" spc="-1" strike="noStrike">
              <a:solidFill>
                <a:srgbClr val="000000"/>
              </a:solidFill>
              <a:latin typeface="Arial"/>
            </a:endParaRPr>
          </a:p>
        </p:txBody>
      </p:sp>
      <p:grpSp>
        <p:nvGrpSpPr>
          <p:cNvPr id="204" name="Group 4"/>
          <p:cNvGrpSpPr/>
          <p:nvPr/>
        </p:nvGrpSpPr>
        <p:grpSpPr>
          <a:xfrm>
            <a:off x="516960" y="7810560"/>
            <a:ext cx="17253720" cy="2016720"/>
            <a:chOff x="516960" y="7810560"/>
            <a:chExt cx="17253720" cy="2016720"/>
          </a:xfrm>
        </p:grpSpPr>
        <p:pic>
          <p:nvPicPr>
            <p:cNvPr id="205" name="Picture 5" descr=""/>
            <p:cNvPicPr/>
            <p:nvPr/>
          </p:nvPicPr>
          <p:blipFill>
            <a:blip r:embed="rId2">
              <a:alphaModFix amt="80000"/>
            </a:blip>
            <a:stretch/>
          </p:blipFill>
          <p:spPr>
            <a:xfrm>
              <a:off x="13087800" y="7810560"/>
              <a:ext cx="2168640" cy="2016720"/>
            </a:xfrm>
            <a:prstGeom prst="rect">
              <a:avLst/>
            </a:prstGeom>
            <a:ln w="0">
              <a:noFill/>
            </a:ln>
          </p:spPr>
        </p:pic>
        <p:pic>
          <p:nvPicPr>
            <p:cNvPr id="206" name="Picture 6" descr=""/>
            <p:cNvPicPr/>
            <p:nvPr/>
          </p:nvPicPr>
          <p:blipFill>
            <a:blip r:embed="rId3">
              <a:alphaModFix amt="80000"/>
            </a:blip>
            <a:stretch/>
          </p:blipFill>
          <p:spPr>
            <a:xfrm>
              <a:off x="10573560" y="7810560"/>
              <a:ext cx="2168640" cy="2016720"/>
            </a:xfrm>
            <a:prstGeom prst="rect">
              <a:avLst/>
            </a:prstGeom>
            <a:ln w="0">
              <a:noFill/>
            </a:ln>
          </p:spPr>
        </p:pic>
        <p:pic>
          <p:nvPicPr>
            <p:cNvPr id="207" name="Picture 7" descr=""/>
            <p:cNvPicPr/>
            <p:nvPr/>
          </p:nvPicPr>
          <p:blipFill>
            <a:blip r:embed="rId4">
              <a:alphaModFix amt="80000"/>
            </a:blip>
            <a:stretch/>
          </p:blipFill>
          <p:spPr>
            <a:xfrm>
              <a:off x="8059680" y="7810560"/>
              <a:ext cx="2168640" cy="2016720"/>
            </a:xfrm>
            <a:prstGeom prst="rect">
              <a:avLst/>
            </a:prstGeom>
            <a:ln w="0">
              <a:noFill/>
            </a:ln>
          </p:spPr>
        </p:pic>
        <p:pic>
          <p:nvPicPr>
            <p:cNvPr id="208" name="Picture 8" descr=""/>
            <p:cNvPicPr/>
            <p:nvPr/>
          </p:nvPicPr>
          <p:blipFill>
            <a:blip r:embed="rId5">
              <a:alphaModFix amt="80000"/>
            </a:blip>
            <a:stretch/>
          </p:blipFill>
          <p:spPr>
            <a:xfrm>
              <a:off x="15602040" y="7810560"/>
              <a:ext cx="2168640" cy="2016720"/>
            </a:xfrm>
            <a:prstGeom prst="rect">
              <a:avLst/>
            </a:prstGeom>
            <a:ln w="0">
              <a:noFill/>
            </a:ln>
          </p:spPr>
        </p:pic>
        <p:pic>
          <p:nvPicPr>
            <p:cNvPr id="209" name="Picture 9" descr=""/>
            <p:cNvPicPr/>
            <p:nvPr/>
          </p:nvPicPr>
          <p:blipFill>
            <a:blip r:embed="rId6">
              <a:alphaModFix amt="80000"/>
            </a:blip>
            <a:stretch/>
          </p:blipFill>
          <p:spPr>
            <a:xfrm>
              <a:off x="5545440" y="7810560"/>
              <a:ext cx="2168640" cy="2016720"/>
            </a:xfrm>
            <a:prstGeom prst="rect">
              <a:avLst/>
            </a:prstGeom>
            <a:ln w="0">
              <a:noFill/>
            </a:ln>
          </p:spPr>
        </p:pic>
        <p:pic>
          <p:nvPicPr>
            <p:cNvPr id="210" name="Picture 10" descr=""/>
            <p:cNvPicPr/>
            <p:nvPr/>
          </p:nvPicPr>
          <p:blipFill>
            <a:blip r:embed="rId7">
              <a:alphaModFix amt="80000"/>
            </a:blip>
            <a:stretch/>
          </p:blipFill>
          <p:spPr>
            <a:xfrm>
              <a:off x="3031200" y="7810560"/>
              <a:ext cx="2168640" cy="2016720"/>
            </a:xfrm>
            <a:prstGeom prst="rect">
              <a:avLst/>
            </a:prstGeom>
            <a:ln w="0">
              <a:noFill/>
            </a:ln>
          </p:spPr>
        </p:pic>
        <p:pic>
          <p:nvPicPr>
            <p:cNvPr id="211" name="Picture 11" descr=""/>
            <p:cNvPicPr/>
            <p:nvPr/>
          </p:nvPicPr>
          <p:blipFill>
            <a:blip r:embed="rId8">
              <a:alphaModFix amt="80000"/>
            </a:blip>
            <a:stretch/>
          </p:blipFill>
          <p:spPr>
            <a:xfrm>
              <a:off x="516960" y="7810560"/>
              <a:ext cx="2168640" cy="2016720"/>
            </a:xfrm>
            <a:prstGeom prst="rect">
              <a:avLst/>
            </a:prstGeom>
            <a:ln w="0">
              <a:noFill/>
            </a:ln>
          </p:spPr>
        </p:pic>
      </p:grpSp>
      <p:pic>
        <p:nvPicPr>
          <p:cNvPr id="212" name="Picture 12" descr=""/>
          <p:cNvPicPr/>
          <p:nvPr/>
        </p:nvPicPr>
        <p:blipFill>
          <a:blip r:embed="rId9"/>
          <a:stretch/>
        </p:blipFill>
        <p:spPr>
          <a:xfrm>
            <a:off x="7272360" y="6480360"/>
            <a:ext cx="2971800" cy="881280"/>
          </a:xfrm>
          <a:prstGeom prst="rect">
            <a:avLst/>
          </a:prstGeom>
          <a:ln w="0">
            <a:noFill/>
          </a:ln>
        </p:spPr>
      </p:pic>
      <p:pic>
        <p:nvPicPr>
          <p:cNvPr id="213" name="Picture 13" descr=""/>
          <p:cNvPicPr/>
          <p:nvPr/>
        </p:nvPicPr>
        <p:blipFill>
          <a:blip r:embed="rId10"/>
          <a:stretch/>
        </p:blipFill>
        <p:spPr>
          <a:xfrm>
            <a:off x="12670200" y="6480360"/>
            <a:ext cx="2971800" cy="881280"/>
          </a:xfrm>
          <a:prstGeom prst="rect">
            <a:avLst/>
          </a:prstGeom>
          <a:ln w="0">
            <a:noFill/>
          </a:ln>
        </p:spPr>
      </p:pic>
      <p:pic>
        <p:nvPicPr>
          <p:cNvPr id="214" name="Picture 19" descr="Icon&#10;&#10;Description automatically generated"/>
          <p:cNvPicPr/>
          <p:nvPr/>
        </p:nvPicPr>
        <p:blipFill>
          <a:blip r:embed="rId11"/>
          <a:stretch/>
        </p:blipFill>
        <p:spPr>
          <a:xfrm>
            <a:off x="1890000" y="3291840"/>
            <a:ext cx="2913120" cy="1762560"/>
          </a:xfrm>
          <a:prstGeom prst="rect">
            <a:avLst/>
          </a:prstGeom>
          <a:ln w="0">
            <a:noFill/>
          </a:ln>
        </p:spPr>
      </p:pic>
      <p:sp>
        <p:nvSpPr>
          <p:cNvPr id="215" name="TextBox 20"/>
          <p:cNvSpPr/>
          <p:nvPr/>
        </p:nvSpPr>
        <p:spPr>
          <a:xfrm>
            <a:off x="1890000" y="5295960"/>
            <a:ext cx="291312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000000"/>
                </a:solidFill>
                <a:latin typeface="Garamond"/>
              </a:rPr>
              <a:t>Distinct Content Categories</a:t>
            </a:r>
            <a:endParaRPr b="0" lang="en-IN" sz="2800" spc="-1" strike="noStrike">
              <a:solidFill>
                <a:srgbClr val="000000"/>
              </a:solidFill>
              <a:latin typeface="Arial"/>
            </a:endParaRPr>
          </a:p>
        </p:txBody>
      </p:sp>
      <p:pic>
        <p:nvPicPr>
          <p:cNvPr id="216" name="Picture 22" descr=""/>
          <p:cNvPicPr/>
          <p:nvPr/>
        </p:nvPicPr>
        <p:blipFill>
          <a:blip r:embed="rId12"/>
          <a:stretch/>
        </p:blipFill>
        <p:spPr>
          <a:xfrm>
            <a:off x="7256160" y="3291840"/>
            <a:ext cx="2971800" cy="1762560"/>
          </a:xfrm>
          <a:prstGeom prst="rect">
            <a:avLst/>
          </a:prstGeom>
          <a:ln w="0">
            <a:noFill/>
          </a:ln>
        </p:spPr>
      </p:pic>
      <p:sp>
        <p:nvSpPr>
          <p:cNvPr id="217" name="TextBox 23"/>
          <p:cNvSpPr/>
          <p:nvPr/>
        </p:nvSpPr>
        <p:spPr>
          <a:xfrm>
            <a:off x="7239600" y="5232240"/>
            <a:ext cx="291312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000000"/>
                </a:solidFill>
                <a:latin typeface="Garamond"/>
              </a:rPr>
              <a:t>Animal Posts</a:t>
            </a:r>
            <a:endParaRPr b="0" lang="en-IN" sz="2800" spc="-1" strike="noStrike">
              <a:solidFill>
                <a:srgbClr val="000000"/>
              </a:solidFill>
              <a:latin typeface="Arial"/>
            </a:endParaRPr>
          </a:p>
        </p:txBody>
      </p:sp>
      <p:pic>
        <p:nvPicPr>
          <p:cNvPr id="218" name="Picture 27" descr="A picture containing logo&#10;&#10;Description automatically generated"/>
          <p:cNvPicPr/>
          <p:nvPr/>
        </p:nvPicPr>
        <p:blipFill>
          <a:blip r:embed="rId13"/>
          <a:stretch/>
        </p:blipFill>
        <p:spPr>
          <a:xfrm>
            <a:off x="12726360" y="3533040"/>
            <a:ext cx="2438280" cy="1762560"/>
          </a:xfrm>
          <a:prstGeom prst="rect">
            <a:avLst/>
          </a:prstGeom>
          <a:ln w="0">
            <a:noFill/>
          </a:ln>
        </p:spPr>
      </p:pic>
      <p:sp>
        <p:nvSpPr>
          <p:cNvPr id="219" name="TextBox 28"/>
          <p:cNvSpPr/>
          <p:nvPr/>
        </p:nvSpPr>
        <p:spPr>
          <a:xfrm>
            <a:off x="12326760" y="5229720"/>
            <a:ext cx="291312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000000"/>
                </a:solidFill>
                <a:latin typeface="Garamond"/>
              </a:rPr>
              <a:t>Month with most Posts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0" name="Group 2"/>
          <p:cNvGrpSpPr/>
          <p:nvPr/>
        </p:nvGrpSpPr>
        <p:grpSpPr>
          <a:xfrm>
            <a:off x="555120" y="9491040"/>
            <a:ext cx="17253720" cy="2016720"/>
            <a:chOff x="555120" y="9491040"/>
            <a:chExt cx="17253720" cy="2016720"/>
          </a:xfrm>
        </p:grpSpPr>
        <p:pic>
          <p:nvPicPr>
            <p:cNvPr id="221" name="Picture 3" descr=""/>
            <p:cNvPicPr/>
            <p:nvPr/>
          </p:nvPicPr>
          <p:blipFill>
            <a:blip r:embed="rId1">
              <a:alphaModFix amt="80000"/>
            </a:blip>
            <a:stretch/>
          </p:blipFill>
          <p:spPr>
            <a:xfrm>
              <a:off x="13125960" y="9491040"/>
              <a:ext cx="2168640" cy="2016720"/>
            </a:xfrm>
            <a:prstGeom prst="rect">
              <a:avLst/>
            </a:prstGeom>
            <a:ln w="0">
              <a:noFill/>
            </a:ln>
          </p:spPr>
        </p:pic>
        <p:pic>
          <p:nvPicPr>
            <p:cNvPr id="222" name="Picture 4" descr=""/>
            <p:cNvPicPr/>
            <p:nvPr/>
          </p:nvPicPr>
          <p:blipFill>
            <a:blip r:embed="rId2">
              <a:alphaModFix amt="80000"/>
            </a:blip>
            <a:stretch/>
          </p:blipFill>
          <p:spPr>
            <a:xfrm>
              <a:off x="10611720" y="9491040"/>
              <a:ext cx="2168640" cy="2016720"/>
            </a:xfrm>
            <a:prstGeom prst="rect">
              <a:avLst/>
            </a:prstGeom>
            <a:ln w="0">
              <a:noFill/>
            </a:ln>
          </p:spPr>
        </p:pic>
        <p:pic>
          <p:nvPicPr>
            <p:cNvPr id="223" name="Picture 5" descr=""/>
            <p:cNvPicPr/>
            <p:nvPr/>
          </p:nvPicPr>
          <p:blipFill>
            <a:blip r:embed="rId3">
              <a:alphaModFix amt="80000"/>
            </a:blip>
            <a:stretch/>
          </p:blipFill>
          <p:spPr>
            <a:xfrm>
              <a:off x="8097480" y="9491040"/>
              <a:ext cx="2168640" cy="2016720"/>
            </a:xfrm>
            <a:prstGeom prst="rect">
              <a:avLst/>
            </a:prstGeom>
            <a:ln w="0">
              <a:noFill/>
            </a:ln>
          </p:spPr>
        </p:pic>
        <p:pic>
          <p:nvPicPr>
            <p:cNvPr id="224" name="Picture 6" descr=""/>
            <p:cNvPicPr/>
            <p:nvPr/>
          </p:nvPicPr>
          <p:blipFill>
            <a:blip r:embed="rId4">
              <a:alphaModFix amt="80000"/>
            </a:blip>
            <a:stretch/>
          </p:blipFill>
          <p:spPr>
            <a:xfrm>
              <a:off x="15640200" y="9491040"/>
              <a:ext cx="2168640" cy="2016720"/>
            </a:xfrm>
            <a:prstGeom prst="rect">
              <a:avLst/>
            </a:prstGeom>
            <a:ln w="0">
              <a:noFill/>
            </a:ln>
          </p:spPr>
        </p:pic>
        <p:pic>
          <p:nvPicPr>
            <p:cNvPr id="225" name="Picture 7" descr=""/>
            <p:cNvPicPr/>
            <p:nvPr/>
          </p:nvPicPr>
          <p:blipFill>
            <a:blip r:embed="rId5">
              <a:alphaModFix amt="80000"/>
            </a:blip>
            <a:stretch/>
          </p:blipFill>
          <p:spPr>
            <a:xfrm>
              <a:off x="5583600" y="9491040"/>
              <a:ext cx="2168640" cy="2016720"/>
            </a:xfrm>
            <a:prstGeom prst="rect">
              <a:avLst/>
            </a:prstGeom>
            <a:ln w="0">
              <a:noFill/>
            </a:ln>
          </p:spPr>
        </p:pic>
        <p:pic>
          <p:nvPicPr>
            <p:cNvPr id="226" name="Picture 8" descr=""/>
            <p:cNvPicPr/>
            <p:nvPr/>
          </p:nvPicPr>
          <p:blipFill>
            <a:blip r:embed="rId6">
              <a:alphaModFix amt="80000"/>
            </a:blip>
            <a:stretch/>
          </p:blipFill>
          <p:spPr>
            <a:xfrm>
              <a:off x="3069360" y="9491040"/>
              <a:ext cx="2168640" cy="2016720"/>
            </a:xfrm>
            <a:prstGeom prst="rect">
              <a:avLst/>
            </a:prstGeom>
            <a:ln w="0">
              <a:noFill/>
            </a:ln>
          </p:spPr>
        </p:pic>
        <p:pic>
          <p:nvPicPr>
            <p:cNvPr id="227" name="Picture 9" descr=""/>
            <p:cNvPicPr/>
            <p:nvPr/>
          </p:nvPicPr>
          <p:blipFill>
            <a:blip r:embed="rId7">
              <a:alphaModFix amt="80000"/>
            </a:blip>
            <a:stretch/>
          </p:blipFill>
          <p:spPr>
            <a:xfrm>
              <a:off x="555120" y="9491040"/>
              <a:ext cx="2168640" cy="2016720"/>
            </a:xfrm>
            <a:prstGeom prst="rect">
              <a:avLst/>
            </a:prstGeom>
            <a:ln w="0">
              <a:noFill/>
            </a:ln>
          </p:spPr>
        </p:pic>
      </p:grpSp>
      <p:grpSp>
        <p:nvGrpSpPr>
          <p:cNvPr id="228" name="Group 10"/>
          <p:cNvGrpSpPr/>
          <p:nvPr/>
        </p:nvGrpSpPr>
        <p:grpSpPr>
          <a:xfrm>
            <a:off x="622800" y="8324640"/>
            <a:ext cx="4256280" cy="4349520"/>
            <a:chOff x="622800" y="8324640"/>
            <a:chExt cx="4256280" cy="4349520"/>
          </a:xfrm>
        </p:grpSpPr>
        <p:grpSp>
          <p:nvGrpSpPr>
            <p:cNvPr id="229" name="Group 11"/>
            <p:cNvGrpSpPr/>
            <p:nvPr/>
          </p:nvGrpSpPr>
          <p:grpSpPr>
            <a:xfrm>
              <a:off x="979200" y="8774280"/>
              <a:ext cx="3899880" cy="3899880"/>
              <a:chOff x="979200" y="8774280"/>
              <a:chExt cx="3899880" cy="3899880"/>
            </a:xfrm>
          </p:grpSpPr>
          <p:sp>
            <p:nvSpPr>
              <p:cNvPr id="230" name="Freeform 12"/>
              <p:cNvSpPr/>
              <p:nvPr/>
            </p:nvSpPr>
            <p:spPr>
              <a:xfrm rot="1153800">
                <a:off x="1397880" y="919296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231" name="Picture 13" descr=""/>
            <p:cNvPicPr/>
            <p:nvPr/>
          </p:nvPicPr>
          <p:blipFill>
            <a:blip r:embed="rId8"/>
            <a:srcRect l="0" t="0" r="0" b="315"/>
            <a:stretch/>
          </p:blipFill>
          <p:spPr>
            <a:xfrm rot="1153800">
              <a:off x="1042200" y="8742960"/>
              <a:ext cx="3062160" cy="3068640"/>
            </a:xfrm>
            <a:prstGeom prst="rect">
              <a:avLst/>
            </a:prstGeom>
            <a:ln w="0">
              <a:noFill/>
            </a:ln>
          </p:spPr>
        </p:pic>
      </p:grpSp>
      <p:grpSp>
        <p:nvGrpSpPr>
          <p:cNvPr id="232" name="Group 14"/>
          <p:cNvGrpSpPr/>
          <p:nvPr/>
        </p:nvGrpSpPr>
        <p:grpSpPr>
          <a:xfrm>
            <a:off x="655920" y="-710280"/>
            <a:ext cx="17253360" cy="2016720"/>
            <a:chOff x="655920" y="-710280"/>
            <a:chExt cx="17253360" cy="2016720"/>
          </a:xfrm>
        </p:grpSpPr>
        <p:pic>
          <p:nvPicPr>
            <p:cNvPr id="233" name="Picture 15" descr=""/>
            <p:cNvPicPr/>
            <p:nvPr/>
          </p:nvPicPr>
          <p:blipFill>
            <a:blip r:embed="rId9">
              <a:alphaModFix amt="80000"/>
            </a:blip>
            <a:stretch/>
          </p:blipFill>
          <p:spPr>
            <a:xfrm>
              <a:off x="13226400" y="-710280"/>
              <a:ext cx="2168640" cy="2016720"/>
            </a:xfrm>
            <a:prstGeom prst="rect">
              <a:avLst/>
            </a:prstGeom>
            <a:ln w="0">
              <a:noFill/>
            </a:ln>
          </p:spPr>
        </p:pic>
        <p:pic>
          <p:nvPicPr>
            <p:cNvPr id="234" name="Picture 16" descr=""/>
            <p:cNvPicPr/>
            <p:nvPr/>
          </p:nvPicPr>
          <p:blipFill>
            <a:blip r:embed="rId10">
              <a:alphaModFix amt="80000"/>
            </a:blip>
            <a:stretch/>
          </p:blipFill>
          <p:spPr>
            <a:xfrm>
              <a:off x="10712160" y="-710280"/>
              <a:ext cx="2168640" cy="2016720"/>
            </a:xfrm>
            <a:prstGeom prst="rect">
              <a:avLst/>
            </a:prstGeom>
            <a:ln w="0">
              <a:noFill/>
            </a:ln>
          </p:spPr>
        </p:pic>
        <p:pic>
          <p:nvPicPr>
            <p:cNvPr id="235" name="Picture 17" descr=""/>
            <p:cNvPicPr/>
            <p:nvPr/>
          </p:nvPicPr>
          <p:blipFill>
            <a:blip r:embed="rId11">
              <a:alphaModFix amt="80000"/>
            </a:blip>
            <a:stretch/>
          </p:blipFill>
          <p:spPr>
            <a:xfrm>
              <a:off x="8198280" y="-710280"/>
              <a:ext cx="2168640" cy="2016720"/>
            </a:xfrm>
            <a:prstGeom prst="rect">
              <a:avLst/>
            </a:prstGeom>
            <a:ln w="0">
              <a:noFill/>
            </a:ln>
          </p:spPr>
        </p:pic>
        <p:pic>
          <p:nvPicPr>
            <p:cNvPr id="236" name="Picture 18" descr=""/>
            <p:cNvPicPr/>
            <p:nvPr/>
          </p:nvPicPr>
          <p:blipFill>
            <a:blip r:embed="rId12">
              <a:alphaModFix amt="80000"/>
            </a:blip>
            <a:stretch/>
          </p:blipFill>
          <p:spPr>
            <a:xfrm>
              <a:off x="15740640" y="-710280"/>
              <a:ext cx="2168640" cy="2016720"/>
            </a:xfrm>
            <a:prstGeom prst="rect">
              <a:avLst/>
            </a:prstGeom>
            <a:ln w="0">
              <a:noFill/>
            </a:ln>
          </p:spPr>
        </p:pic>
        <p:pic>
          <p:nvPicPr>
            <p:cNvPr id="237" name="Picture 19" descr=""/>
            <p:cNvPicPr/>
            <p:nvPr/>
          </p:nvPicPr>
          <p:blipFill>
            <a:blip r:embed="rId13">
              <a:alphaModFix amt="80000"/>
            </a:blip>
            <a:stretch/>
          </p:blipFill>
          <p:spPr>
            <a:xfrm>
              <a:off x="5684040" y="-710280"/>
              <a:ext cx="2168640" cy="2016720"/>
            </a:xfrm>
            <a:prstGeom prst="rect">
              <a:avLst/>
            </a:prstGeom>
            <a:ln w="0">
              <a:noFill/>
            </a:ln>
          </p:spPr>
        </p:pic>
        <p:pic>
          <p:nvPicPr>
            <p:cNvPr id="238" name="Picture 20" descr=""/>
            <p:cNvPicPr/>
            <p:nvPr/>
          </p:nvPicPr>
          <p:blipFill>
            <a:blip r:embed="rId14">
              <a:alphaModFix amt="80000"/>
            </a:blip>
            <a:stretch/>
          </p:blipFill>
          <p:spPr>
            <a:xfrm>
              <a:off x="3169800" y="-710280"/>
              <a:ext cx="2168640" cy="2016720"/>
            </a:xfrm>
            <a:prstGeom prst="rect">
              <a:avLst/>
            </a:prstGeom>
            <a:ln w="0">
              <a:noFill/>
            </a:ln>
          </p:spPr>
        </p:pic>
        <p:pic>
          <p:nvPicPr>
            <p:cNvPr id="239" name="Picture 21" descr=""/>
            <p:cNvPicPr/>
            <p:nvPr/>
          </p:nvPicPr>
          <p:blipFill>
            <a:blip r:embed="rId15">
              <a:alphaModFix amt="80000"/>
            </a:blip>
            <a:stretch/>
          </p:blipFill>
          <p:spPr>
            <a:xfrm>
              <a:off x="655920" y="-710280"/>
              <a:ext cx="2168640" cy="2016720"/>
            </a:xfrm>
            <a:prstGeom prst="rect">
              <a:avLst/>
            </a:prstGeom>
            <a:ln w="0">
              <a:noFill/>
            </a:ln>
          </p:spPr>
        </p:pic>
      </p:grpSp>
      <p:sp>
        <p:nvSpPr>
          <p:cNvPr id="240" name="AutoShape 22"/>
          <p:cNvSpPr/>
          <p:nvPr/>
        </p:nvSpPr>
        <p:spPr>
          <a:xfrm>
            <a:off x="0" y="0"/>
            <a:ext cx="2386080" cy="10286640"/>
          </a:xfrm>
          <a:prstGeom prst="rect">
            <a:avLst/>
          </a:pr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nvGrpSpPr>
          <p:cNvPr id="241" name="Group 23"/>
          <p:cNvGrpSpPr/>
          <p:nvPr/>
        </p:nvGrpSpPr>
        <p:grpSpPr>
          <a:xfrm>
            <a:off x="16515360" y="-1685160"/>
            <a:ext cx="3545280" cy="3369960"/>
            <a:chOff x="16515360" y="-1685160"/>
            <a:chExt cx="3545280" cy="3369960"/>
          </a:xfrm>
        </p:grpSpPr>
        <p:grpSp>
          <p:nvGrpSpPr>
            <p:cNvPr id="242" name="Group 24"/>
            <p:cNvGrpSpPr/>
            <p:nvPr/>
          </p:nvGrpSpPr>
          <p:grpSpPr>
            <a:xfrm>
              <a:off x="16998480" y="-1377360"/>
              <a:ext cx="3062160" cy="3062160"/>
              <a:chOff x="16998480" y="-1377360"/>
              <a:chExt cx="3062160" cy="3062160"/>
            </a:xfrm>
          </p:grpSpPr>
          <p:sp>
            <p:nvSpPr>
              <p:cNvPr id="243" name="Freeform 25"/>
              <p:cNvSpPr/>
              <p:nvPr/>
            </p:nvSpPr>
            <p:spPr>
              <a:xfrm>
                <a:off x="16998480" y="-137736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244" name="Picture 26" descr=""/>
            <p:cNvPicPr/>
            <p:nvPr/>
          </p:nvPicPr>
          <p:blipFill>
            <a:blip r:embed="rId16"/>
            <a:srcRect l="0" t="0" r="0" b="315"/>
            <a:stretch/>
          </p:blipFill>
          <p:spPr>
            <a:xfrm>
              <a:off x="16515360" y="-1685160"/>
              <a:ext cx="3062160" cy="3068640"/>
            </a:xfrm>
            <a:prstGeom prst="rect">
              <a:avLst/>
            </a:prstGeom>
            <a:ln w="0">
              <a:noFill/>
            </a:ln>
          </p:spPr>
        </p:pic>
      </p:grpSp>
      <p:pic>
        <p:nvPicPr>
          <p:cNvPr id="245" name="Picture 27" descr=""/>
          <p:cNvPicPr/>
          <p:nvPr/>
        </p:nvPicPr>
        <p:blipFill>
          <a:blip r:embed="rId17"/>
          <a:stretch/>
        </p:blipFill>
        <p:spPr>
          <a:xfrm>
            <a:off x="3891960" y="4066200"/>
            <a:ext cx="6201000" cy="5193720"/>
          </a:xfrm>
          <a:prstGeom prst="rect">
            <a:avLst/>
          </a:prstGeom>
          <a:ln w="0">
            <a:noFill/>
          </a:ln>
        </p:spPr>
      </p:pic>
      <p:sp>
        <p:nvSpPr>
          <p:cNvPr id="246" name="TextBox 28"/>
          <p:cNvSpPr/>
          <p:nvPr/>
        </p:nvSpPr>
        <p:spPr>
          <a:xfrm>
            <a:off x="3815280" y="2247840"/>
            <a:ext cx="639504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Garamond"/>
              </a:rPr>
              <a:t>According to our analysis, the top 5 content categories (ranked by popularity score) are </a:t>
            </a:r>
            <a:r>
              <a:rPr b="1" lang="en-US" sz="2400" spc="-1" strike="noStrike">
                <a:solidFill>
                  <a:srgbClr val="000000"/>
                </a:solidFill>
                <a:latin typeface="Garamond"/>
              </a:rPr>
              <a:t>Animals, Science, Health Eating, Technology, and Food </a:t>
            </a:r>
            <a:r>
              <a:rPr b="0" lang="en-US" sz="2400" spc="-1" strike="noStrike">
                <a:solidFill>
                  <a:srgbClr val="000000"/>
                </a:solidFill>
                <a:latin typeface="Garamond"/>
              </a:rPr>
              <a:t>in descending order.</a:t>
            </a:r>
            <a:endParaRPr b="0" lang="en-IN" sz="2400" spc="-1" strike="noStrike">
              <a:solidFill>
                <a:srgbClr val="000000"/>
              </a:solidFill>
              <a:latin typeface="Arial"/>
            </a:endParaRPr>
          </a:p>
        </p:txBody>
      </p:sp>
      <p:pic>
        <p:nvPicPr>
          <p:cNvPr id="247" name="Picture 29" descr="Chart, bar chart, funnel chart&#10;&#10;Description automatically generated"/>
          <p:cNvPicPr/>
          <p:nvPr/>
        </p:nvPicPr>
        <p:blipFill>
          <a:blip r:embed="rId18"/>
          <a:stretch/>
        </p:blipFill>
        <p:spPr>
          <a:xfrm>
            <a:off x="10879920" y="4071600"/>
            <a:ext cx="7031160" cy="5188320"/>
          </a:xfrm>
          <a:prstGeom prst="rect">
            <a:avLst/>
          </a:prstGeom>
          <a:ln w="0">
            <a:noFill/>
          </a:ln>
        </p:spPr>
      </p:pic>
      <p:sp>
        <p:nvSpPr>
          <p:cNvPr id="248" name="TextBox 30"/>
          <p:cNvSpPr/>
          <p:nvPr/>
        </p:nvSpPr>
        <p:spPr>
          <a:xfrm>
            <a:off x="10879920" y="2247840"/>
            <a:ext cx="63950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Garamond"/>
              </a:rPr>
              <a:t>For the top 5 categories, Audio is the most favored content type. This could indicate that users engage with this content on a recreational learning level.</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9" name="Group 2"/>
          <p:cNvGrpSpPr/>
          <p:nvPr/>
        </p:nvGrpSpPr>
        <p:grpSpPr>
          <a:xfrm>
            <a:off x="555120" y="9491040"/>
            <a:ext cx="17253720" cy="2016720"/>
            <a:chOff x="555120" y="9491040"/>
            <a:chExt cx="17253720" cy="2016720"/>
          </a:xfrm>
        </p:grpSpPr>
        <p:pic>
          <p:nvPicPr>
            <p:cNvPr id="250" name="Picture 3" descr=""/>
            <p:cNvPicPr/>
            <p:nvPr/>
          </p:nvPicPr>
          <p:blipFill>
            <a:blip r:embed="rId1">
              <a:alphaModFix amt="80000"/>
            </a:blip>
            <a:stretch/>
          </p:blipFill>
          <p:spPr>
            <a:xfrm>
              <a:off x="13125960" y="9491040"/>
              <a:ext cx="2168640" cy="2016720"/>
            </a:xfrm>
            <a:prstGeom prst="rect">
              <a:avLst/>
            </a:prstGeom>
            <a:ln w="0">
              <a:noFill/>
            </a:ln>
          </p:spPr>
        </p:pic>
        <p:pic>
          <p:nvPicPr>
            <p:cNvPr id="251" name="Picture 4" descr=""/>
            <p:cNvPicPr/>
            <p:nvPr/>
          </p:nvPicPr>
          <p:blipFill>
            <a:blip r:embed="rId2">
              <a:alphaModFix amt="80000"/>
            </a:blip>
            <a:stretch/>
          </p:blipFill>
          <p:spPr>
            <a:xfrm>
              <a:off x="10611720" y="9491040"/>
              <a:ext cx="2168640" cy="2016720"/>
            </a:xfrm>
            <a:prstGeom prst="rect">
              <a:avLst/>
            </a:prstGeom>
            <a:ln w="0">
              <a:noFill/>
            </a:ln>
          </p:spPr>
        </p:pic>
        <p:pic>
          <p:nvPicPr>
            <p:cNvPr id="252" name="Picture 5" descr=""/>
            <p:cNvPicPr/>
            <p:nvPr/>
          </p:nvPicPr>
          <p:blipFill>
            <a:blip r:embed="rId3">
              <a:alphaModFix amt="80000"/>
            </a:blip>
            <a:stretch/>
          </p:blipFill>
          <p:spPr>
            <a:xfrm>
              <a:off x="8097480" y="9491040"/>
              <a:ext cx="2168640" cy="2016720"/>
            </a:xfrm>
            <a:prstGeom prst="rect">
              <a:avLst/>
            </a:prstGeom>
            <a:ln w="0">
              <a:noFill/>
            </a:ln>
          </p:spPr>
        </p:pic>
        <p:pic>
          <p:nvPicPr>
            <p:cNvPr id="253" name="Picture 6" descr=""/>
            <p:cNvPicPr/>
            <p:nvPr/>
          </p:nvPicPr>
          <p:blipFill>
            <a:blip r:embed="rId4">
              <a:alphaModFix amt="80000"/>
            </a:blip>
            <a:stretch/>
          </p:blipFill>
          <p:spPr>
            <a:xfrm>
              <a:off x="15640200" y="9491040"/>
              <a:ext cx="2168640" cy="2016720"/>
            </a:xfrm>
            <a:prstGeom prst="rect">
              <a:avLst/>
            </a:prstGeom>
            <a:ln w="0">
              <a:noFill/>
            </a:ln>
          </p:spPr>
        </p:pic>
        <p:pic>
          <p:nvPicPr>
            <p:cNvPr id="254" name="Picture 7" descr=""/>
            <p:cNvPicPr/>
            <p:nvPr/>
          </p:nvPicPr>
          <p:blipFill>
            <a:blip r:embed="rId5">
              <a:alphaModFix amt="80000"/>
            </a:blip>
            <a:stretch/>
          </p:blipFill>
          <p:spPr>
            <a:xfrm>
              <a:off x="5583600" y="9491040"/>
              <a:ext cx="2168640" cy="2016720"/>
            </a:xfrm>
            <a:prstGeom prst="rect">
              <a:avLst/>
            </a:prstGeom>
            <a:ln w="0">
              <a:noFill/>
            </a:ln>
          </p:spPr>
        </p:pic>
        <p:pic>
          <p:nvPicPr>
            <p:cNvPr id="255" name="Picture 8" descr=""/>
            <p:cNvPicPr/>
            <p:nvPr/>
          </p:nvPicPr>
          <p:blipFill>
            <a:blip r:embed="rId6">
              <a:alphaModFix amt="80000"/>
            </a:blip>
            <a:stretch/>
          </p:blipFill>
          <p:spPr>
            <a:xfrm>
              <a:off x="3069360" y="9491040"/>
              <a:ext cx="2168640" cy="2016720"/>
            </a:xfrm>
            <a:prstGeom prst="rect">
              <a:avLst/>
            </a:prstGeom>
            <a:ln w="0">
              <a:noFill/>
            </a:ln>
          </p:spPr>
        </p:pic>
        <p:pic>
          <p:nvPicPr>
            <p:cNvPr id="256" name="Picture 9" descr=""/>
            <p:cNvPicPr/>
            <p:nvPr/>
          </p:nvPicPr>
          <p:blipFill>
            <a:blip r:embed="rId7">
              <a:alphaModFix amt="80000"/>
            </a:blip>
            <a:stretch/>
          </p:blipFill>
          <p:spPr>
            <a:xfrm>
              <a:off x="555120" y="9491040"/>
              <a:ext cx="2168640" cy="2016720"/>
            </a:xfrm>
            <a:prstGeom prst="rect">
              <a:avLst/>
            </a:prstGeom>
            <a:ln w="0">
              <a:noFill/>
            </a:ln>
          </p:spPr>
        </p:pic>
      </p:grpSp>
      <p:grpSp>
        <p:nvGrpSpPr>
          <p:cNvPr id="257" name="Group 10"/>
          <p:cNvGrpSpPr/>
          <p:nvPr/>
        </p:nvGrpSpPr>
        <p:grpSpPr>
          <a:xfrm>
            <a:off x="622800" y="8324640"/>
            <a:ext cx="4256280" cy="4349520"/>
            <a:chOff x="622800" y="8324640"/>
            <a:chExt cx="4256280" cy="4349520"/>
          </a:xfrm>
        </p:grpSpPr>
        <p:grpSp>
          <p:nvGrpSpPr>
            <p:cNvPr id="258" name="Group 11"/>
            <p:cNvGrpSpPr/>
            <p:nvPr/>
          </p:nvGrpSpPr>
          <p:grpSpPr>
            <a:xfrm>
              <a:off x="979200" y="8774280"/>
              <a:ext cx="3899880" cy="3899880"/>
              <a:chOff x="979200" y="8774280"/>
              <a:chExt cx="3899880" cy="3899880"/>
            </a:xfrm>
          </p:grpSpPr>
          <p:sp>
            <p:nvSpPr>
              <p:cNvPr id="259" name="Freeform 12"/>
              <p:cNvSpPr/>
              <p:nvPr/>
            </p:nvSpPr>
            <p:spPr>
              <a:xfrm rot="1153800">
                <a:off x="1397880" y="919296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260" name="Picture 13" descr=""/>
            <p:cNvPicPr/>
            <p:nvPr/>
          </p:nvPicPr>
          <p:blipFill>
            <a:blip r:embed="rId8"/>
            <a:srcRect l="0" t="0" r="0" b="315"/>
            <a:stretch/>
          </p:blipFill>
          <p:spPr>
            <a:xfrm rot="1153800">
              <a:off x="1042200" y="8742960"/>
              <a:ext cx="3062160" cy="3068640"/>
            </a:xfrm>
            <a:prstGeom prst="rect">
              <a:avLst/>
            </a:prstGeom>
            <a:ln w="0">
              <a:noFill/>
            </a:ln>
          </p:spPr>
        </p:pic>
      </p:grpSp>
      <p:grpSp>
        <p:nvGrpSpPr>
          <p:cNvPr id="261" name="Group 14"/>
          <p:cNvGrpSpPr/>
          <p:nvPr/>
        </p:nvGrpSpPr>
        <p:grpSpPr>
          <a:xfrm>
            <a:off x="655920" y="-1235520"/>
            <a:ext cx="17253360" cy="2016720"/>
            <a:chOff x="655920" y="-1235520"/>
            <a:chExt cx="17253360" cy="2016720"/>
          </a:xfrm>
        </p:grpSpPr>
        <p:pic>
          <p:nvPicPr>
            <p:cNvPr id="262" name="Picture 15" descr=""/>
            <p:cNvPicPr/>
            <p:nvPr/>
          </p:nvPicPr>
          <p:blipFill>
            <a:blip r:embed="rId9">
              <a:alphaModFix amt="80000"/>
            </a:blip>
            <a:stretch/>
          </p:blipFill>
          <p:spPr>
            <a:xfrm>
              <a:off x="13226400" y="-1235520"/>
              <a:ext cx="2168640" cy="2016720"/>
            </a:xfrm>
            <a:prstGeom prst="rect">
              <a:avLst/>
            </a:prstGeom>
            <a:ln w="0">
              <a:noFill/>
            </a:ln>
          </p:spPr>
        </p:pic>
        <p:pic>
          <p:nvPicPr>
            <p:cNvPr id="263" name="Picture 16" descr=""/>
            <p:cNvPicPr/>
            <p:nvPr/>
          </p:nvPicPr>
          <p:blipFill>
            <a:blip r:embed="rId10">
              <a:alphaModFix amt="80000"/>
            </a:blip>
            <a:stretch/>
          </p:blipFill>
          <p:spPr>
            <a:xfrm>
              <a:off x="10712160" y="-1235520"/>
              <a:ext cx="2168640" cy="2016720"/>
            </a:xfrm>
            <a:prstGeom prst="rect">
              <a:avLst/>
            </a:prstGeom>
            <a:ln w="0">
              <a:noFill/>
            </a:ln>
          </p:spPr>
        </p:pic>
        <p:pic>
          <p:nvPicPr>
            <p:cNvPr id="264" name="Picture 17" descr=""/>
            <p:cNvPicPr/>
            <p:nvPr/>
          </p:nvPicPr>
          <p:blipFill>
            <a:blip r:embed="rId11">
              <a:alphaModFix amt="80000"/>
            </a:blip>
            <a:stretch/>
          </p:blipFill>
          <p:spPr>
            <a:xfrm>
              <a:off x="8198280" y="-1235520"/>
              <a:ext cx="2168640" cy="2016720"/>
            </a:xfrm>
            <a:prstGeom prst="rect">
              <a:avLst/>
            </a:prstGeom>
            <a:ln w="0">
              <a:noFill/>
            </a:ln>
          </p:spPr>
        </p:pic>
        <p:pic>
          <p:nvPicPr>
            <p:cNvPr id="265" name="Picture 18" descr=""/>
            <p:cNvPicPr/>
            <p:nvPr/>
          </p:nvPicPr>
          <p:blipFill>
            <a:blip r:embed="rId12">
              <a:alphaModFix amt="80000"/>
            </a:blip>
            <a:stretch/>
          </p:blipFill>
          <p:spPr>
            <a:xfrm>
              <a:off x="15740640" y="-1235520"/>
              <a:ext cx="2168640" cy="2016720"/>
            </a:xfrm>
            <a:prstGeom prst="rect">
              <a:avLst/>
            </a:prstGeom>
            <a:ln w="0">
              <a:noFill/>
            </a:ln>
          </p:spPr>
        </p:pic>
        <p:pic>
          <p:nvPicPr>
            <p:cNvPr id="266" name="Picture 19" descr=""/>
            <p:cNvPicPr/>
            <p:nvPr/>
          </p:nvPicPr>
          <p:blipFill>
            <a:blip r:embed="rId13">
              <a:alphaModFix amt="80000"/>
            </a:blip>
            <a:stretch/>
          </p:blipFill>
          <p:spPr>
            <a:xfrm>
              <a:off x="5684040" y="-1235520"/>
              <a:ext cx="2168640" cy="2016720"/>
            </a:xfrm>
            <a:prstGeom prst="rect">
              <a:avLst/>
            </a:prstGeom>
            <a:ln w="0">
              <a:noFill/>
            </a:ln>
          </p:spPr>
        </p:pic>
        <p:pic>
          <p:nvPicPr>
            <p:cNvPr id="267" name="Picture 20" descr=""/>
            <p:cNvPicPr/>
            <p:nvPr/>
          </p:nvPicPr>
          <p:blipFill>
            <a:blip r:embed="rId14">
              <a:alphaModFix amt="80000"/>
            </a:blip>
            <a:stretch/>
          </p:blipFill>
          <p:spPr>
            <a:xfrm>
              <a:off x="3169800" y="-1235520"/>
              <a:ext cx="2168640" cy="2016720"/>
            </a:xfrm>
            <a:prstGeom prst="rect">
              <a:avLst/>
            </a:prstGeom>
            <a:ln w="0">
              <a:noFill/>
            </a:ln>
          </p:spPr>
        </p:pic>
        <p:pic>
          <p:nvPicPr>
            <p:cNvPr id="268" name="Picture 21" descr=""/>
            <p:cNvPicPr/>
            <p:nvPr/>
          </p:nvPicPr>
          <p:blipFill>
            <a:blip r:embed="rId15">
              <a:alphaModFix amt="80000"/>
            </a:blip>
            <a:stretch/>
          </p:blipFill>
          <p:spPr>
            <a:xfrm>
              <a:off x="655920" y="-1235520"/>
              <a:ext cx="2168640" cy="2016720"/>
            </a:xfrm>
            <a:prstGeom prst="rect">
              <a:avLst/>
            </a:prstGeom>
            <a:ln w="0">
              <a:noFill/>
            </a:ln>
          </p:spPr>
        </p:pic>
      </p:grpSp>
      <p:sp>
        <p:nvSpPr>
          <p:cNvPr id="269" name="AutoShape 22"/>
          <p:cNvSpPr/>
          <p:nvPr/>
        </p:nvSpPr>
        <p:spPr>
          <a:xfrm>
            <a:off x="0" y="0"/>
            <a:ext cx="2386080" cy="10286640"/>
          </a:xfrm>
          <a:prstGeom prst="rect">
            <a:avLst/>
          </a:pr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nvGrpSpPr>
          <p:cNvPr id="270" name="Group 23"/>
          <p:cNvGrpSpPr/>
          <p:nvPr/>
        </p:nvGrpSpPr>
        <p:grpSpPr>
          <a:xfrm>
            <a:off x="16515360" y="-1685160"/>
            <a:ext cx="3545280" cy="3369960"/>
            <a:chOff x="16515360" y="-1685160"/>
            <a:chExt cx="3545280" cy="3369960"/>
          </a:xfrm>
        </p:grpSpPr>
        <p:grpSp>
          <p:nvGrpSpPr>
            <p:cNvPr id="271" name="Group 24"/>
            <p:cNvGrpSpPr/>
            <p:nvPr/>
          </p:nvGrpSpPr>
          <p:grpSpPr>
            <a:xfrm>
              <a:off x="16998480" y="-1377360"/>
              <a:ext cx="3062160" cy="3062160"/>
              <a:chOff x="16998480" y="-1377360"/>
              <a:chExt cx="3062160" cy="3062160"/>
            </a:xfrm>
          </p:grpSpPr>
          <p:sp>
            <p:nvSpPr>
              <p:cNvPr id="272" name="Freeform 25"/>
              <p:cNvSpPr/>
              <p:nvPr/>
            </p:nvSpPr>
            <p:spPr>
              <a:xfrm>
                <a:off x="16998480" y="-1377360"/>
                <a:ext cx="3062160" cy="3062160"/>
              </a:xfrm>
              <a:custGeom>
                <a:avLst/>
                <a:gdLst>
                  <a:gd name="textAreaLeft" fmla="*/ 0 w 3062160"/>
                  <a:gd name="textAreaRight" fmla="*/ 3062520 w 3062160"/>
                  <a:gd name="textAreaTop" fmla="*/ 0 h 3062160"/>
                  <a:gd name="textAreaBottom" fmla="*/ 3062520 h 3062160"/>
                </a:gdLst>
                <a:ahLst/>
                <a:rect l="textAreaLeft" t="textAreaTop" r="textAreaRight" b="textAreaBottom"/>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grpSp>
        <p:pic>
          <p:nvPicPr>
            <p:cNvPr id="273" name="Picture 26" descr=""/>
            <p:cNvPicPr/>
            <p:nvPr/>
          </p:nvPicPr>
          <p:blipFill>
            <a:blip r:embed="rId16"/>
            <a:srcRect l="0" t="0" r="0" b="315"/>
            <a:stretch/>
          </p:blipFill>
          <p:spPr>
            <a:xfrm>
              <a:off x="16515360" y="-1685160"/>
              <a:ext cx="3062160" cy="3068640"/>
            </a:xfrm>
            <a:prstGeom prst="rect">
              <a:avLst/>
            </a:prstGeom>
            <a:ln w="0">
              <a:noFill/>
            </a:ln>
          </p:spPr>
        </p:pic>
      </p:grpSp>
      <p:pic>
        <p:nvPicPr>
          <p:cNvPr id="274" name="Picture 27" descr=""/>
          <p:cNvPicPr/>
          <p:nvPr/>
        </p:nvPicPr>
        <p:blipFill>
          <a:blip r:embed="rId17"/>
          <a:stretch/>
        </p:blipFill>
        <p:spPr>
          <a:xfrm>
            <a:off x="10394640" y="2110320"/>
            <a:ext cx="7270200" cy="6080760"/>
          </a:xfrm>
          <a:prstGeom prst="rect">
            <a:avLst/>
          </a:prstGeom>
          <a:ln w="0">
            <a:noFill/>
          </a:ln>
        </p:spPr>
      </p:pic>
      <p:sp>
        <p:nvSpPr>
          <p:cNvPr id="275" name="TextBox 28"/>
          <p:cNvSpPr/>
          <p:nvPr/>
        </p:nvSpPr>
        <p:spPr>
          <a:xfrm>
            <a:off x="2819160" y="2247840"/>
            <a:ext cx="6395040" cy="3747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Garamond"/>
              </a:rPr>
              <a:t>Additionally, you can see from this chart the % split of popularity between the top 5 categories. There is not much difference between each of them, animals outperforms science by 1.08%, healthy eating outperforms food by 0.76%, and science outperforms technology by 0.69%.</a:t>
            </a:r>
            <a:endParaRPr b="0" lang="en-IN" sz="2400" spc="-1" strike="noStrike">
              <a:solidFill>
                <a:srgbClr val="000000"/>
              </a:solidFill>
              <a:latin typeface="Arial"/>
            </a:endParaRPr>
          </a:p>
          <a:p>
            <a:pPr algn="just">
              <a:lnSpc>
                <a:spcPct val="100000"/>
              </a:lnSpc>
            </a:pPr>
            <a:endParaRPr b="0" lang="en-IN" sz="2400" spc="-1" strike="noStrike">
              <a:solidFill>
                <a:srgbClr val="000000"/>
              </a:solidFill>
              <a:latin typeface="Arial"/>
            </a:endParaRPr>
          </a:p>
          <a:p>
            <a:pPr algn="just">
              <a:lnSpc>
                <a:spcPct val="100000"/>
              </a:lnSpc>
            </a:pPr>
            <a:r>
              <a:rPr b="0" lang="en-US" sz="2400" spc="-1" strike="noStrike">
                <a:solidFill>
                  <a:srgbClr val="000000"/>
                </a:solidFill>
                <a:latin typeface="Garamond"/>
              </a:rPr>
              <a:t>It is therefore highly likely these categories are intertwined with one another.</a:t>
            </a:r>
            <a:endParaRPr b="0" lang="en-IN" sz="2400" spc="-1" strike="noStrike">
              <a:solidFill>
                <a:srgbClr val="000000"/>
              </a:solidFill>
              <a:latin typeface="Arial"/>
            </a:endParaRPr>
          </a:p>
          <a:p>
            <a:pPr algn="just">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260</TotalTime>
  <Application>LibreOffice/7.5.1.2$Windows_X86_64 LibreOffice_project/fcbaee479e84c6cd81291587d2ee68cba099e129</Application>
  <AppVersion>15.0000</AppVersion>
  <Words>2132</Words>
  <Paragraphs>149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Kevin Dang</dc:creator>
  <dc:description/>
  <dc:identifier>DAEhDyfaYKE</dc:identifier>
  <dc:language>en-IN</dc:language>
  <cp:lastModifiedBy/>
  <dcterms:modified xsi:type="dcterms:W3CDTF">2023-12-31T07:39:09Z</dcterms:modified>
  <cp:revision>29</cp:revision>
  <dc:subject/>
  <dc:title>Presentation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Custom</vt:lpwstr>
  </property>
  <property fmtid="{D5CDD505-2E9C-101B-9397-08002B2CF9AE}" pid="4" name="Slides">
    <vt:i4>12</vt:i4>
  </property>
</Properties>
</file>