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431">
          <p15:clr>
            <a:srgbClr val="A4A3A4"/>
          </p15:clr>
        </p15:guide>
        <p15:guide id="3" pos="6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7" autoAdjust="0"/>
  </p:normalViewPr>
  <p:slideViewPr>
    <p:cSldViewPr>
      <p:cViewPr>
        <p:scale>
          <a:sx n="84" d="100"/>
          <a:sy n="84" d="100"/>
        </p:scale>
        <p:origin x="-917" y="197"/>
      </p:cViewPr>
      <p:guideLst>
        <p:guide orient="horz" pos="2160"/>
        <p:guide pos="431"/>
        <p:guide pos="6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D12D6F-C514-403A-AA95-5D28BADFD24B}" type="datetimeFigureOut">
              <a:rPr lang="en-AU" smtClean="0"/>
              <a:t>15/07/2016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A4A3A-62D3-44B1-AFEA-F75D4B0BDAA7}" type="slidenum">
              <a:rPr lang="en-AU" smtClean="0"/>
              <a:t>‹#›</a:t>
            </a:fld>
            <a:endParaRPr lang="en-AU"/>
          </a:p>
        </p:txBody>
      </p:sp>
    </p:spTree>
    <p:extLst>
      <p:ext uri="{BB962C8B-B14F-4D97-AF65-F5344CB8AC3E}">
        <p14:creationId xmlns:p14="http://schemas.microsoft.com/office/powerpoint/2010/main" val="49687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sz="1200" dirty="0" smtClean="0">
                <a:latin typeface="Arial" pitchFamily="34" charset="0"/>
                <a:ea typeface="ＭＳ Ｐゴシック" pitchFamily="34" charset="-128"/>
              </a:rPr>
              <a:t>The</a:t>
            </a:r>
            <a:r>
              <a:rPr lang="en-US" sz="1200" baseline="0" dirty="0" smtClean="0">
                <a:latin typeface="Arial" pitchFamily="34" charset="0"/>
                <a:ea typeface="ＭＳ Ｐゴシック" pitchFamily="34" charset="-128"/>
              </a:rPr>
              <a:t> Australian Curriculum: Technologies </a:t>
            </a:r>
            <a:r>
              <a:rPr lang="en-US" sz="1200" dirty="0" smtClean="0">
                <a:latin typeface="Arial" pitchFamily="34" charset="0"/>
                <a:ea typeface="ＭＳ Ｐゴシック" pitchFamily="34" charset="-128"/>
              </a:rPr>
              <a:t>has been developed: </a:t>
            </a:r>
          </a:p>
          <a:p>
            <a:pPr marL="357188" indent="-357188">
              <a:buFont typeface="Arial" panose="020B0604020202020204" pitchFamily="34" charset="0"/>
              <a:buChar char="•"/>
              <a:defRPr/>
            </a:pPr>
            <a:r>
              <a:rPr lang="en-US" sz="1200" dirty="0" smtClean="0">
                <a:latin typeface="Arial" pitchFamily="34" charset="0"/>
                <a:ea typeface="ＭＳ Ｐゴシック" pitchFamily="34" charset="-128"/>
              </a:rPr>
              <a:t>from Foundation to Year 8 in two subjects: Design and Technologies and Digital Technologies </a:t>
            </a:r>
          </a:p>
          <a:p>
            <a:pPr marL="357188" indent="-357188">
              <a:buFont typeface="Arial" panose="020B0604020202020204" pitchFamily="34" charset="0"/>
              <a:buChar char="•"/>
              <a:defRPr/>
            </a:pPr>
            <a:r>
              <a:rPr lang="en-US" sz="1200" dirty="0" smtClean="0">
                <a:latin typeface="Arial" pitchFamily="34" charset="0"/>
                <a:ea typeface="ＭＳ Ｐゴシック" pitchFamily="34" charset="-128"/>
              </a:rPr>
              <a:t>from Years 9 to 10 in two optional subjects: Design and Technologies and Digital Technologies</a:t>
            </a:r>
            <a:endParaRPr lang="en-AU" sz="1200" i="1" dirty="0" smtClean="0">
              <a:latin typeface="Arial" pitchFamily="34" charset="0"/>
              <a:ea typeface="ＭＳ Ｐゴシック" pitchFamily="34" charset="-128"/>
            </a:endParaRPr>
          </a:p>
          <a:p>
            <a:endParaRPr lang="en-US" dirty="0" smtClean="0">
              <a:ea typeface="ＭＳ Ｐゴシック" pitchFamily="34" charset="-128"/>
            </a:endParaRPr>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1</a:t>
            </a:fld>
            <a:endParaRPr lang="en-AU"/>
          </a:p>
        </p:txBody>
      </p:sp>
    </p:spTree>
    <p:extLst>
      <p:ext uri="{BB962C8B-B14F-4D97-AF65-F5344CB8AC3E}">
        <p14:creationId xmlns:p14="http://schemas.microsoft.com/office/powerpoint/2010/main" val="185942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AU" sz="1200" dirty="0" smtClean="0"/>
              <a:t>The</a:t>
            </a:r>
            <a:r>
              <a:rPr lang="en-AU" sz="1200" baseline="0" dirty="0" smtClean="0"/>
              <a:t> Australian Curriculum: Design and Technologies c</a:t>
            </a:r>
            <a:r>
              <a:rPr lang="en-AU" sz="1200" dirty="0" smtClean="0"/>
              <a:t>omprises two related strands: </a:t>
            </a:r>
          </a:p>
          <a:p>
            <a:pPr marL="285750" lvl="0" indent="-285750">
              <a:spcBef>
                <a:spcPts val="600"/>
              </a:spcBef>
              <a:spcAft>
                <a:spcPts val="600"/>
              </a:spcAft>
              <a:buFont typeface="Arial" pitchFamily="34" charset="0"/>
              <a:buChar char="•"/>
            </a:pPr>
            <a:r>
              <a:rPr lang="en-AU" sz="1200" dirty="0" smtClean="0"/>
              <a:t>Design and Technologies knowledge and understanding – the use, development and impact of technologies and design ideas across a range of technologies contexts: </a:t>
            </a:r>
            <a:r>
              <a:rPr lang="en-AU" sz="1200" dirty="0" smtClean="0">
                <a:solidFill>
                  <a:schemeClr val="accent2">
                    <a:lumMod val="75000"/>
                  </a:schemeClr>
                </a:solidFill>
              </a:rPr>
              <a:t>engineering principles and systems</a:t>
            </a:r>
            <a:r>
              <a:rPr lang="en-AU" sz="1200" dirty="0" smtClean="0"/>
              <a:t>; </a:t>
            </a:r>
            <a:r>
              <a:rPr lang="en-AU" sz="1200" dirty="0" smtClean="0">
                <a:solidFill>
                  <a:srgbClr val="00B050"/>
                </a:solidFill>
              </a:rPr>
              <a:t>food and fibre production</a:t>
            </a:r>
            <a:r>
              <a:rPr lang="en-AU" sz="1200" dirty="0" smtClean="0"/>
              <a:t>; </a:t>
            </a:r>
            <a:r>
              <a:rPr lang="en-AU" sz="1200" dirty="0" smtClean="0">
                <a:solidFill>
                  <a:srgbClr val="0070C0"/>
                </a:solidFill>
              </a:rPr>
              <a:t>food specialisations</a:t>
            </a:r>
            <a:r>
              <a:rPr lang="en-AU" sz="1200" dirty="0" smtClean="0"/>
              <a:t>; </a:t>
            </a:r>
            <a:r>
              <a:rPr lang="en-AU" sz="1200" dirty="0" smtClean="0">
                <a:solidFill>
                  <a:srgbClr val="7030A0"/>
                </a:solidFill>
              </a:rPr>
              <a:t>materials and technologies specialisations</a:t>
            </a:r>
            <a:r>
              <a:rPr lang="en-AU" sz="1200" dirty="0" smtClean="0"/>
              <a:t> </a:t>
            </a:r>
          </a:p>
          <a:p>
            <a:pPr marL="285750" indent="-285750">
              <a:spcBef>
                <a:spcPts val="600"/>
              </a:spcBef>
              <a:spcAft>
                <a:spcPts val="600"/>
              </a:spcAft>
              <a:buFont typeface="Arial" pitchFamily="34" charset="0"/>
              <a:buChar char="•"/>
            </a:pPr>
            <a:r>
              <a:rPr lang="en-AU" sz="1200" dirty="0" smtClean="0"/>
              <a:t>Design and Technologies processes and production skills – the skills needed to design and produce designed solutions.</a:t>
            </a:r>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2</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AU" sz="1200" dirty="0" smtClean="0"/>
              <a:t>The</a:t>
            </a:r>
            <a:r>
              <a:rPr lang="en-AU" sz="1200" baseline="0" dirty="0" smtClean="0"/>
              <a:t> Australian Curriculum: Digital Technologies c</a:t>
            </a:r>
            <a:r>
              <a:rPr lang="en-AU" sz="1200" dirty="0" smtClean="0"/>
              <a:t>omprises two related strands: </a:t>
            </a:r>
          </a:p>
          <a:p>
            <a:pPr marL="285750" lvl="0" indent="-285750">
              <a:spcBef>
                <a:spcPts val="600"/>
              </a:spcBef>
              <a:spcAft>
                <a:spcPts val="600"/>
              </a:spcAft>
              <a:buFont typeface="Arial" pitchFamily="34" charset="0"/>
              <a:buChar char="•"/>
            </a:pPr>
            <a:r>
              <a:rPr lang="en-AU" sz="1200" dirty="0" smtClean="0"/>
              <a:t>Digital Technologies knowledge and understanding – the information system components of data, and digital systems (hardware, software and networks) </a:t>
            </a:r>
          </a:p>
          <a:p>
            <a:pPr marL="285750" lvl="0" indent="-285750">
              <a:spcBef>
                <a:spcPts val="600"/>
              </a:spcBef>
              <a:spcAft>
                <a:spcPts val="600"/>
              </a:spcAft>
              <a:buFont typeface="Arial" pitchFamily="34" charset="0"/>
              <a:buChar char="•"/>
            </a:pPr>
            <a:r>
              <a:rPr lang="en-AU" sz="1200" dirty="0" smtClean="0"/>
              <a:t>Digital Technologies processes and production skills – using digital systems to create ideas and information, and to define, design and implement digital solutions, and evaluate these solutions and existing information systems against specified criteria.</a:t>
            </a:r>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3</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ICT is addressed in the Australian Curriculum in two</a:t>
            </a:r>
            <a:r>
              <a:rPr lang="en-AU" baseline="0" dirty="0" smtClean="0"/>
              <a:t> ways: </a:t>
            </a:r>
          </a:p>
          <a:p>
            <a:pPr marL="171450" indent="-171450">
              <a:buFont typeface="Arial" panose="020B0604020202020204" pitchFamily="34" charset="0"/>
              <a:buChar char="•"/>
            </a:pPr>
            <a:r>
              <a:rPr lang="en-AU" baseline="0" dirty="0" smtClean="0"/>
              <a:t>as the General Capability: ICT capability</a:t>
            </a:r>
          </a:p>
          <a:p>
            <a:pPr marL="171450" indent="-171450">
              <a:buFont typeface="Arial" panose="020B0604020202020204" pitchFamily="34" charset="0"/>
              <a:buChar char="•"/>
            </a:pPr>
            <a:r>
              <a:rPr lang="en-AU" baseline="0" dirty="0" smtClean="0"/>
              <a:t>and as a subject: Digital Technologies.</a:t>
            </a:r>
          </a:p>
          <a:p>
            <a:pPr marL="171450" indent="-171450">
              <a:buFont typeface="Arial" panose="020B0604020202020204" pitchFamily="34" charset="0"/>
              <a:buChar char="•"/>
            </a:pPr>
            <a:endParaRPr lang="en-AU" baseline="0" dirty="0" smtClean="0"/>
          </a:p>
          <a:p>
            <a:pPr marL="0" indent="0">
              <a:buFont typeface="Arial" panose="020B0604020202020204" pitchFamily="34" charset="0"/>
              <a:buNone/>
            </a:pPr>
            <a:r>
              <a:rPr lang="en-AU" baseline="0" dirty="0" smtClean="0"/>
              <a:t>Aspects of ICT are also addressed in Media Arts.</a:t>
            </a:r>
          </a:p>
          <a:p>
            <a:pPr marL="171450" indent="-171450">
              <a:buFont typeface="Arial" panose="020B0604020202020204" pitchFamily="34" charset="0"/>
              <a:buChar char="•"/>
            </a:pPr>
            <a:endParaRPr lang="en-AU" baseline="0" dirty="0" smtClean="0"/>
          </a:p>
          <a:p>
            <a:pPr marL="0" indent="0">
              <a:buNone/>
            </a:pPr>
            <a:r>
              <a:rPr lang="en-AU" dirty="0" smtClean="0"/>
              <a:t>The capability assists students to become effective </a:t>
            </a:r>
            <a:r>
              <a:rPr lang="en-AU" b="1" i="1" dirty="0" smtClean="0">
                <a:solidFill>
                  <a:schemeClr val="tx2">
                    <a:lumMod val="60000"/>
                    <a:lumOff val="40000"/>
                  </a:schemeClr>
                </a:solidFill>
              </a:rPr>
              <a:t>users</a:t>
            </a:r>
            <a:r>
              <a:rPr lang="en-AU" dirty="0" smtClean="0">
                <a:solidFill>
                  <a:schemeClr val="tx2">
                    <a:lumMod val="60000"/>
                    <a:lumOff val="40000"/>
                  </a:schemeClr>
                </a:solidFill>
              </a:rPr>
              <a:t> </a:t>
            </a:r>
            <a:r>
              <a:rPr lang="en-AU" dirty="0" smtClean="0"/>
              <a:t>of ICT.</a:t>
            </a:r>
          </a:p>
          <a:p>
            <a:pPr marL="0" indent="0">
              <a:buNone/>
            </a:pPr>
            <a:endParaRPr lang="en-AU" dirty="0" smtClean="0"/>
          </a:p>
          <a:p>
            <a:pPr marL="0" indent="0">
              <a:buNone/>
            </a:pPr>
            <a:r>
              <a:rPr lang="en-AU" dirty="0" smtClean="0"/>
              <a:t>The Digital Technologies curriculum assists students to become confident </a:t>
            </a:r>
            <a:r>
              <a:rPr lang="en-AU" b="1" i="1" dirty="0" smtClean="0">
                <a:solidFill>
                  <a:schemeClr val="tx2">
                    <a:lumMod val="60000"/>
                    <a:lumOff val="40000"/>
                  </a:schemeClr>
                </a:solidFill>
              </a:rPr>
              <a:t>creators</a:t>
            </a:r>
            <a:r>
              <a:rPr lang="en-AU" i="1" dirty="0" smtClean="0">
                <a:solidFill>
                  <a:schemeClr val="accent2">
                    <a:lumMod val="75000"/>
                  </a:schemeClr>
                </a:solidFill>
              </a:rPr>
              <a:t> </a:t>
            </a:r>
            <a:r>
              <a:rPr lang="en-AU" dirty="0" smtClean="0"/>
              <a:t>of digital solutions.</a:t>
            </a:r>
          </a:p>
          <a:p>
            <a:pPr marL="171450" indent="-171450">
              <a:buFont typeface="Arial" panose="020B0604020202020204" pitchFamily="34" charset="0"/>
              <a:buChar char="•"/>
            </a:pPr>
            <a:endParaRPr lang="en-AU" dirty="0" smtClean="0"/>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4</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latin typeface="+mn-lt"/>
                <a:ea typeface="+mn-ea"/>
                <a:cs typeface="+mn-cs"/>
              </a:rPr>
              <a:t>Mitchel</a:t>
            </a:r>
            <a:r>
              <a:rPr lang="en-AU" sz="1200" b="0" i="0" kern="1200" baseline="0" dirty="0" smtClean="0">
                <a:solidFill>
                  <a:schemeClr val="tx1"/>
                </a:solidFill>
                <a:latin typeface="+mn-lt"/>
                <a:ea typeface="+mn-ea"/>
                <a:cs typeface="+mn-cs"/>
              </a:rPr>
              <a:t> </a:t>
            </a:r>
            <a:r>
              <a:rPr lang="en-AU" sz="1200" b="0" i="0" kern="1200" baseline="0" dirty="0" err="1" smtClean="0">
                <a:solidFill>
                  <a:schemeClr val="tx1"/>
                </a:solidFill>
                <a:latin typeface="+mn-lt"/>
                <a:ea typeface="+mn-ea"/>
                <a:cs typeface="+mn-cs"/>
              </a:rPr>
              <a:t>Resnick</a:t>
            </a:r>
            <a:r>
              <a:rPr lang="en-AU" sz="1200" b="0" i="0" kern="1200" baseline="0" dirty="0" smtClean="0">
                <a:solidFill>
                  <a:schemeClr val="tx1"/>
                </a:solidFill>
                <a:latin typeface="+mn-lt"/>
                <a:ea typeface="+mn-ea"/>
                <a:cs typeface="+mn-cs"/>
              </a:rPr>
              <a:t>, </a:t>
            </a:r>
            <a:r>
              <a:rPr lang="en-AU" sz="1200" b="0" i="0" kern="1200" baseline="0" dirty="0" err="1" smtClean="0">
                <a:solidFill>
                  <a:schemeClr val="tx1"/>
                </a:solidFill>
                <a:latin typeface="+mn-lt"/>
                <a:ea typeface="+mn-ea"/>
                <a:cs typeface="+mn-cs"/>
              </a:rPr>
              <a:t>Massechussets</a:t>
            </a:r>
            <a:r>
              <a:rPr lang="en-AU" sz="1200" b="0" i="0" kern="1200" baseline="0" dirty="0" smtClean="0">
                <a:solidFill>
                  <a:schemeClr val="tx1"/>
                </a:solidFill>
                <a:latin typeface="+mn-lt"/>
                <a:ea typeface="+mn-ea"/>
                <a:cs typeface="+mn-cs"/>
              </a:rPr>
              <a:t> Institute of Technology (</a:t>
            </a:r>
            <a:r>
              <a:rPr lang="en-AU" sz="1200" b="0" i="0" kern="1200" dirty="0" smtClean="0">
                <a:solidFill>
                  <a:schemeClr val="tx1"/>
                </a:solidFill>
                <a:latin typeface="+mn-lt"/>
                <a:ea typeface="+mn-ea"/>
                <a:cs typeface="+mn-cs"/>
              </a:rPr>
              <a:t>MIT) Media Lab, developed the Scratch programming language and online community</a:t>
            </a:r>
            <a:r>
              <a:rPr lang="en-AU" sz="1200" b="0" i="0" kern="1200" baseline="0" dirty="0" smtClean="0">
                <a:solidFill>
                  <a:schemeClr val="tx1"/>
                </a:solidFill>
                <a:latin typeface="+mn-lt"/>
                <a:ea typeface="+mn-ea"/>
                <a:cs typeface="+mn-cs"/>
              </a:rPr>
              <a:t> and</a:t>
            </a:r>
            <a:r>
              <a:rPr lang="en-AU" sz="1200" b="0" i="0" kern="1200" dirty="0" smtClean="0">
                <a:solidFill>
                  <a:schemeClr val="tx1"/>
                </a:solidFill>
                <a:latin typeface="+mn-lt"/>
                <a:ea typeface="+mn-ea"/>
                <a:cs typeface="+mn-cs"/>
              </a:rPr>
              <a:t> programmable bricks used in LEGO </a:t>
            </a:r>
            <a:r>
              <a:rPr lang="en-AU" sz="1200" b="0" i="0" kern="1200" dirty="0" err="1" smtClean="0">
                <a:solidFill>
                  <a:schemeClr val="tx1"/>
                </a:solidFill>
                <a:latin typeface="+mn-lt"/>
                <a:ea typeface="+mn-ea"/>
                <a:cs typeface="+mn-cs"/>
              </a:rPr>
              <a:t>Mindstorms</a:t>
            </a:r>
            <a:r>
              <a:rPr lang="en-AU" sz="1200" b="0" i="0" kern="1200" dirty="0" smtClean="0">
                <a:solidFill>
                  <a:schemeClr val="tx1"/>
                </a:solidFill>
                <a:latin typeface="+mn-lt"/>
                <a:ea typeface="+mn-ea"/>
                <a:cs typeface="+mn-cs"/>
              </a:rPr>
              <a:t>. </a:t>
            </a:r>
            <a:r>
              <a:rPr lang="en-AU" dirty="0" smtClean="0"/>
              <a:t> Young people (ages 8 and up) have shared</a:t>
            </a:r>
            <a:r>
              <a:rPr lang="en-AU" baseline="0" dirty="0" smtClean="0"/>
              <a:t> </a:t>
            </a:r>
            <a:r>
              <a:rPr lang="en-AU" dirty="0" smtClean="0"/>
              <a:t>more than 4.5 million projects on the Scratch website.</a:t>
            </a:r>
          </a:p>
          <a:p>
            <a:endParaRPr lang="en-AU" dirty="0" smtClean="0"/>
          </a:p>
          <a:p>
            <a:r>
              <a:rPr lang="en-AU" dirty="0" smtClean="0"/>
              <a:t>This quote is</a:t>
            </a:r>
            <a:r>
              <a:rPr lang="en-AU" baseline="0" dirty="0" smtClean="0"/>
              <a:t> very useful in allowing people to see the difference between the ICT Capability and Digital Technologies.</a:t>
            </a:r>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5</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Australian Curriculum, students develop Information and Communication Technology (ICT) Capability as they learn to use ICT effectively and appropriately to access, create and communicate information and ideas, solve problems and work collaboratively in all learning areas at school and in their lives beyond school. ICT Capability involves students learning to make the most of the digital technologies available to them, adapting to new ways of doing things as technologies evolve and limiting the risks to themselves and others in a digital environment.</a:t>
            </a:r>
          </a:p>
          <a:p>
            <a:endParaRPr lang="en-AU" dirty="0" smtClean="0"/>
          </a:p>
          <a:p>
            <a:r>
              <a:rPr lang="en-AU" dirty="0" smtClean="0"/>
              <a:t>The key ideas for ICT Capability are organised into five interrelated elements in the learning continuum, as shown in the diagram. These are the organising</a:t>
            </a:r>
            <a:r>
              <a:rPr lang="en-AU" baseline="0" dirty="0" smtClean="0"/>
              <a:t> elements of the ICT Capability.</a:t>
            </a:r>
            <a:endParaRPr lang="en-AU" dirty="0" smtClean="0"/>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6</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learning continuum for ICT Capability is</a:t>
            </a:r>
            <a:r>
              <a:rPr lang="en-AU" baseline="0" dirty="0" smtClean="0"/>
              <a:t> provided at six levels across the five elements. Each element comprises sub-elements.</a:t>
            </a:r>
            <a:endParaRPr lang="en-AU" dirty="0" smtClean="0"/>
          </a:p>
        </p:txBody>
      </p:sp>
      <p:sp>
        <p:nvSpPr>
          <p:cNvPr id="4" name="Slide Number Placeholder 3"/>
          <p:cNvSpPr>
            <a:spLocks noGrp="1"/>
          </p:cNvSpPr>
          <p:nvPr>
            <p:ph type="sldNum" sz="quarter" idx="10"/>
          </p:nvPr>
        </p:nvSpPr>
        <p:spPr/>
        <p:txBody>
          <a:bodyPr/>
          <a:lstStyle/>
          <a:p>
            <a:fld id="{7C1A4A3A-62D3-44B1-AFEA-F75D4B0BDAA7}" type="slidenum">
              <a:rPr lang="en-AU" smtClean="0"/>
              <a:t>7</a:t>
            </a:fld>
            <a:endParaRPr lang="en-AU"/>
          </a:p>
        </p:txBody>
      </p:sp>
    </p:spTree>
    <p:extLst>
      <p:ext uri="{BB962C8B-B14F-4D97-AF65-F5344CB8AC3E}">
        <p14:creationId xmlns:p14="http://schemas.microsoft.com/office/powerpoint/2010/main" val="327973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ICT capability supports and enhances student learning across all areas of the curriculum. Students develop and apply ICT knowledge, skills and appropriate social and ethical protocols and practices to investigate, create and communicate, as well as developing their ability to manage and operate ICT to meet their learning needs. All learning areas provide the content and contexts within which students develop and apply the knowledge, skills, behaviours and dispositions that comprise ICT capability. However, it is more explicit and foregrounded in the Australian Curriculum: Digital Technologies.</a:t>
            </a:r>
          </a:p>
          <a:p>
            <a:endParaRPr lang="en-AU" dirty="0" smtClean="0"/>
          </a:p>
          <a:p>
            <a:r>
              <a:rPr lang="en-AU" dirty="0" smtClean="0"/>
              <a:t>In the Australian Curriculum: Digital Technologies, students develop an understanding of the characteristics of data, digital systems, audiences, procedures and computational thinking. They apply this when they investigate, communicate and create digital solutions. Students learn to formulate problems, logically organise and analyse data and represent them in abstract forms. They automate solutions through algorithmic logic. Students decide the best combinations of data, procedures and human and physical resources to generate efficient and effective digital solutions. They create digital solutions that consider economic, environmental and social factors.</a:t>
            </a:r>
          </a:p>
          <a:p>
            <a:endParaRPr lang="en-AU" dirty="0" smtClean="0"/>
          </a:p>
          <a:p>
            <a:r>
              <a:rPr lang="en-AU" dirty="0" smtClean="0"/>
              <a:t>In the Australian Curriculum: Design and Technologies, key ICT concepts and skills are strengthened, complemented and extended. Students become familiar with and gain skills using a range of software applications and digital hardware that enable them to realise their design ideas. Students use ICT when they investigate and analyse information and evaluate design ideas and communicate and collaborate online. They develop design ideas; generate plans and diagrams to communicate their designs and produce solutions using digital technologies, for example, creating simulations, drawings and models and manufacturing solutions (from basic drawing programs to computer-aided design/manufacture and rapid prototyping).</a:t>
            </a:r>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8</a:t>
            </a:fld>
            <a:endParaRPr lang="en-AU"/>
          </a:p>
        </p:txBody>
      </p:sp>
    </p:spTree>
    <p:extLst>
      <p:ext uri="{BB962C8B-B14F-4D97-AF65-F5344CB8AC3E}">
        <p14:creationId xmlns:p14="http://schemas.microsoft.com/office/powerpoint/2010/main" val="422767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Key ideas are embedded in the curriculum. They contribute to students’ knowledge, understanding and skills for the information age.</a:t>
            </a:r>
          </a:p>
          <a:p>
            <a:endParaRPr lang="en-AU" dirty="0" smtClean="0"/>
          </a:p>
          <a:p>
            <a:r>
              <a:rPr lang="en-AU" dirty="0" smtClean="0"/>
              <a:t>Creating preferred futures</a:t>
            </a:r>
          </a:p>
          <a:p>
            <a:r>
              <a:rPr lang="en-AU" dirty="0" smtClean="0"/>
              <a:t>Project management</a:t>
            </a:r>
          </a:p>
          <a:p>
            <a:r>
              <a:rPr lang="en-AU" dirty="0" smtClean="0"/>
              <a:t>Types of thinking:</a:t>
            </a:r>
          </a:p>
          <a:p>
            <a:pPr marL="787253" indent="-441107">
              <a:buFont typeface="Wingdings" panose="05000000000000000000" pitchFamily="2" charset="2"/>
              <a:buChar char="Ø"/>
            </a:pPr>
            <a:r>
              <a:rPr lang="en-AU" dirty="0" smtClean="0"/>
              <a:t>design thinking</a:t>
            </a:r>
          </a:p>
          <a:p>
            <a:pPr marL="787253" indent="-441107">
              <a:buFont typeface="Wingdings" panose="05000000000000000000" pitchFamily="2" charset="2"/>
              <a:buChar char="Ø"/>
            </a:pPr>
            <a:r>
              <a:rPr lang="en-AU" dirty="0" smtClean="0"/>
              <a:t>computational thinking</a:t>
            </a:r>
          </a:p>
          <a:p>
            <a:pPr marL="787253" indent="-441107">
              <a:buFont typeface="Wingdings" panose="05000000000000000000" pitchFamily="2" charset="2"/>
              <a:buChar char="Ø"/>
            </a:pPr>
            <a:r>
              <a:rPr lang="en-AU" dirty="0" smtClean="0"/>
              <a:t>systems thinking</a:t>
            </a:r>
          </a:p>
          <a:p>
            <a:endParaRPr lang="en-AU" dirty="0"/>
          </a:p>
        </p:txBody>
      </p:sp>
      <p:sp>
        <p:nvSpPr>
          <p:cNvPr id="4" name="Slide Number Placeholder 3"/>
          <p:cNvSpPr>
            <a:spLocks noGrp="1"/>
          </p:cNvSpPr>
          <p:nvPr>
            <p:ph type="sldNum" sz="quarter" idx="10"/>
          </p:nvPr>
        </p:nvSpPr>
        <p:spPr/>
        <p:txBody>
          <a:bodyPr/>
          <a:lstStyle/>
          <a:p>
            <a:fld id="{7C1A4A3A-62D3-44B1-AFEA-F75D4B0BDAA7}" type="slidenum">
              <a:rPr lang="en-AU" smtClean="0"/>
              <a:t>9</a:t>
            </a:fld>
            <a:endParaRPr lang="en-AU"/>
          </a:p>
        </p:txBody>
      </p:sp>
    </p:spTree>
    <p:extLst>
      <p:ext uri="{BB962C8B-B14F-4D97-AF65-F5344CB8AC3E}">
        <p14:creationId xmlns:p14="http://schemas.microsoft.com/office/powerpoint/2010/main" val="2777988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E3DA1B-BBFA-4C84-8151-570DE32B92EA}" type="datetimeFigureOut">
              <a:rPr lang="en-AU" smtClean="0"/>
              <a:t>15/07/2016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270548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3DA1B-BBFA-4C84-8151-570DE32B92EA}" type="datetimeFigureOut">
              <a:rPr lang="en-AU" smtClean="0"/>
              <a:t>15/07/2016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227256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3DA1B-BBFA-4C84-8151-570DE32B92EA}" type="datetimeFigureOut">
              <a:rPr lang="en-AU" smtClean="0"/>
              <a:t>15/07/2016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163916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E3DA1B-BBFA-4C84-8151-570DE32B92EA}" type="datetimeFigureOut">
              <a:rPr lang="en-AU" smtClean="0"/>
              <a:t>15/07/2016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188180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E3DA1B-BBFA-4C84-8151-570DE32B92EA}" type="datetimeFigureOut">
              <a:rPr lang="en-AU" smtClean="0"/>
              <a:t>15/07/2016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354998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E3DA1B-BBFA-4C84-8151-570DE32B92EA}" type="datetimeFigureOut">
              <a:rPr lang="en-AU" smtClean="0"/>
              <a:t>15/07/2016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307748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E3DA1B-BBFA-4C84-8151-570DE32B92EA}" type="datetimeFigureOut">
              <a:rPr lang="en-AU" smtClean="0"/>
              <a:t>15/07/2016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379349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3DA1B-BBFA-4C84-8151-570DE32B92EA}" type="datetimeFigureOut">
              <a:rPr lang="en-AU" smtClean="0"/>
              <a:t>15/07/2016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9855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3DA1B-BBFA-4C84-8151-570DE32B92EA}" type="datetimeFigureOut">
              <a:rPr lang="en-AU" smtClean="0"/>
              <a:t>15/07/2016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120481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3DA1B-BBFA-4C84-8151-570DE32B92EA}" type="datetimeFigureOut">
              <a:rPr lang="en-AU" smtClean="0"/>
              <a:t>15/07/2016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8967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E3DA1B-BBFA-4C84-8151-570DE32B92EA}" type="datetimeFigureOut">
              <a:rPr lang="en-AU" smtClean="0"/>
              <a:t>15/07/2016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ED52B9-53BE-43AF-AB83-1ECF828D4186}" type="slidenum">
              <a:rPr lang="en-AU" smtClean="0"/>
              <a:t>‹#›</a:t>
            </a:fld>
            <a:endParaRPr lang="en-AU"/>
          </a:p>
        </p:txBody>
      </p:sp>
    </p:spTree>
    <p:extLst>
      <p:ext uri="{BB962C8B-B14F-4D97-AF65-F5344CB8AC3E}">
        <p14:creationId xmlns:p14="http://schemas.microsoft.com/office/powerpoint/2010/main" val="360047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E3DA1B-BBFA-4C84-8151-570DE32B92EA}" type="datetimeFigureOut">
              <a:rPr lang="en-AU" smtClean="0"/>
              <a:t>15/07/2016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D52B9-53BE-43AF-AB83-1ECF828D4186}" type="slidenum">
              <a:rPr lang="en-AU" smtClean="0"/>
              <a:t>‹#›</a:t>
            </a:fld>
            <a:endParaRPr lang="en-AU"/>
          </a:p>
        </p:txBody>
      </p:sp>
    </p:spTree>
    <p:extLst>
      <p:ext uri="{BB962C8B-B14F-4D97-AF65-F5344CB8AC3E}">
        <p14:creationId xmlns:p14="http://schemas.microsoft.com/office/powerpoint/2010/main" val="194842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pic>
        <p:nvPicPr>
          <p:cNvPr id="6" name="Picture 5" descr="Digital Technologies Hub"/>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6021288"/>
            <a:ext cx="2368550" cy="725805"/>
          </a:xfrm>
          <a:prstGeom prst="rect">
            <a:avLst/>
          </a:prstGeom>
          <a:noFill/>
          <a:ln>
            <a:noFill/>
          </a:ln>
        </p:spPr>
      </p:pic>
      <p:sp>
        <p:nvSpPr>
          <p:cNvPr id="10" name="Content Placeholder 2"/>
          <p:cNvSpPr txBox="1">
            <a:spLocks/>
          </p:cNvSpPr>
          <p:nvPr/>
        </p:nvSpPr>
        <p:spPr>
          <a:xfrm>
            <a:off x="457200" y="1628800"/>
            <a:ext cx="8229600" cy="399573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endParaRPr lang="en-AU" dirty="0">
              <a:solidFill>
                <a:schemeClr val="tx1"/>
              </a:solidFill>
            </a:endParaRPr>
          </a:p>
        </p:txBody>
      </p:sp>
      <p:sp>
        <p:nvSpPr>
          <p:cNvPr id="9" name="Title 1"/>
          <p:cNvSpPr txBox="1">
            <a:spLocks/>
          </p:cNvSpPr>
          <p:nvPr/>
        </p:nvSpPr>
        <p:spPr>
          <a:xfrm>
            <a:off x="567569" y="116632"/>
            <a:ext cx="6576841" cy="7413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AU" sz="4000" dirty="0">
                <a:solidFill>
                  <a:schemeClr val="bg1"/>
                </a:solidFill>
              </a:rPr>
              <a:t>Technologies curriculum</a:t>
            </a:r>
          </a:p>
        </p:txBody>
      </p:sp>
      <p:sp>
        <p:nvSpPr>
          <p:cNvPr id="14" name="Content Placeholder 2"/>
          <p:cNvSpPr txBox="1">
            <a:spLocks/>
          </p:cNvSpPr>
          <p:nvPr/>
        </p:nvSpPr>
        <p:spPr bwMode="auto">
          <a:xfrm>
            <a:off x="457200" y="1444625"/>
            <a:ext cx="4207790" cy="4708981"/>
          </a:xfrm>
          <a:prstGeom prst="rect">
            <a:avLst/>
          </a:prstGeom>
          <a:extLst/>
        </p:spPr>
        <p:txBody>
          <a:bodyPr vert="horz" wrap="square" lIns="91440" tIns="45720" rIns="91440" bIns="45720" rtlCol="0">
            <a:spAutoFit/>
          </a:bodyPr>
          <a:lstStyle>
            <a:lvl1pPr marL="342900" indent="-342900">
              <a:spcBef>
                <a:spcPts val="600"/>
              </a:spcBef>
              <a:spcAft>
                <a:spcPts val="600"/>
              </a:spcAft>
              <a:buFont typeface="Arial" pitchFamily="34" charset="0"/>
              <a:buChar char="•"/>
              <a:defRPr sz="20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sz="2800" dirty="0"/>
              <a:t>Curriculum has been developed: </a:t>
            </a:r>
          </a:p>
          <a:p>
            <a:r>
              <a:rPr lang="en-US" sz="2800" dirty="0"/>
              <a:t>from Foundation to Year 8 in two subjects: Design and Technologies and Digital Technologies </a:t>
            </a:r>
          </a:p>
          <a:p>
            <a:r>
              <a:rPr lang="en-US" sz="2800" dirty="0"/>
              <a:t>from Years 9 to 10 in two optional subjects: Design and Technologies and Digital Technologies</a:t>
            </a:r>
            <a:endParaRPr lang="en-AU" sz="2800" dirty="0"/>
          </a:p>
        </p:txBody>
      </p:sp>
      <p:pic>
        <p:nvPicPr>
          <p:cNvPr id="15" name="Picture 14"/>
          <p:cNvPicPr>
            <a:picLocks noChangeAspect="1"/>
          </p:cNvPicPr>
          <p:nvPr/>
        </p:nvPicPr>
        <p:blipFill>
          <a:blip r:embed="rId5"/>
          <a:stretch>
            <a:fillRect/>
          </a:stretch>
        </p:blipFill>
        <p:spPr>
          <a:xfrm>
            <a:off x="4776790" y="1478491"/>
            <a:ext cx="4367209" cy="4257606"/>
          </a:xfrm>
          <a:prstGeom prst="rect">
            <a:avLst/>
          </a:prstGeom>
        </p:spPr>
      </p:pic>
      <p:sp>
        <p:nvSpPr>
          <p:cNvPr id="11" name="Rectangle 2"/>
          <p:cNvSpPr>
            <a:spLocks noChangeArrowheads="1"/>
          </p:cNvSpPr>
          <p:nvPr/>
        </p:nvSpPr>
        <p:spPr bwMode="auto">
          <a:xfrm>
            <a:off x="-19904" y="6209373"/>
            <a:ext cx="37278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AU"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2016 Education Services Australia Ltd, unless otherwise indicated.</a:t>
            </a:r>
            <a:endParaRPr kumimoji="0" lang="en-A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AU"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AU"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 name="Picture 2" descr="Description: S:\_Projects\Coding\Content\1. Getting started\1. Getting started Learning Sequences\Document templates\Creative commons logo.png">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6460832"/>
            <a:ext cx="411163" cy="14446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p:cNvSpPr>
            <a:spLocks noChangeArrowheads="1"/>
          </p:cNvSpPr>
          <p:nvPr/>
        </p:nvSpPr>
        <p:spPr bwMode="auto">
          <a:xfrm>
            <a:off x="518667" y="6425341"/>
            <a:ext cx="28803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865438" algn="ctr"/>
                <a:tab pos="5730875" algn="r"/>
              </a:tabLst>
            </a:pPr>
            <a:r>
              <a:rPr kumimoji="0" lang="en-AU"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Creative Commons BY 4.0 licence, unless otherwise indicated.</a:t>
            </a:r>
            <a:endParaRPr kumimoji="0" lang="en-A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2"/>
          <p:cNvSpPr>
            <a:spLocks noChangeArrowheads="1"/>
          </p:cNvSpPr>
          <p:nvPr/>
        </p:nvSpPr>
        <p:spPr bwMode="auto">
          <a:xfrm>
            <a:off x="35496" y="6618838"/>
            <a:ext cx="6480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AU" sz="800" dirty="0"/>
              <a:t>Australian Curriculum material is © ACARA 2010 to present, and is licensed under Creative Commons BY 4.0.</a:t>
            </a:r>
          </a:p>
          <a:p>
            <a:pPr marL="0" marR="0" lvl="0" indent="0" algn="l" defTabSz="914400" rtl="0" eaLnBrk="0" fontAlgn="base" latinLnBrk="0" hangingPunct="0">
              <a:lnSpc>
                <a:spcPct val="100000"/>
              </a:lnSpc>
              <a:spcBef>
                <a:spcPct val="0"/>
              </a:spcBef>
              <a:spcAft>
                <a:spcPct val="0"/>
              </a:spcAft>
              <a:buClrTx/>
              <a:buSzTx/>
              <a:buFontTx/>
              <a:buNone/>
              <a:tabLst>
                <a:tab pos="2865438" algn="ctr"/>
                <a:tab pos="5730875" algn="r"/>
              </a:tabLst>
            </a:pPr>
            <a:r>
              <a:rPr kumimoji="0" lang="en-AU"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A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5308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8" name="Title 1"/>
          <p:cNvSpPr>
            <a:spLocks noGrp="1"/>
          </p:cNvSpPr>
          <p:nvPr>
            <p:ph type="title"/>
          </p:nvPr>
        </p:nvSpPr>
        <p:spPr>
          <a:xfrm>
            <a:off x="599821" y="116632"/>
            <a:ext cx="6576841" cy="741333"/>
          </a:xfrm>
        </p:spPr>
        <p:txBody>
          <a:bodyPr vert="horz" lIns="91440" tIns="45720" rIns="91440" bIns="45720" rtlCol="0" anchor="ctr">
            <a:normAutofit/>
          </a:bodyPr>
          <a:lstStyle/>
          <a:p>
            <a:pPr algn="l"/>
            <a:r>
              <a:rPr lang="en-AU" sz="4000" dirty="0">
                <a:solidFill>
                  <a:schemeClr val="bg1"/>
                </a:solidFill>
              </a:rPr>
              <a:t>Design and </a:t>
            </a:r>
            <a:r>
              <a:rPr lang="en-AU" sz="4000" dirty="0" smtClean="0">
                <a:solidFill>
                  <a:schemeClr val="bg1"/>
                </a:solidFill>
              </a:rPr>
              <a:t>Technologies</a:t>
            </a:r>
            <a:endParaRPr lang="en-AU" sz="4000" dirty="0">
              <a:solidFill>
                <a:schemeClr val="bg1"/>
              </a:solidFill>
            </a:endParaRPr>
          </a:p>
        </p:txBody>
      </p:sp>
      <p:sp>
        <p:nvSpPr>
          <p:cNvPr id="9" name="Content Placeholder 8"/>
          <p:cNvSpPr>
            <a:spLocks noGrp="1"/>
          </p:cNvSpPr>
          <p:nvPr>
            <p:ph idx="1"/>
          </p:nvPr>
        </p:nvSpPr>
        <p:spPr>
          <a:xfrm>
            <a:off x="590550" y="1600200"/>
            <a:ext cx="8229600" cy="4093428"/>
          </a:xfrm>
          <a:prstGeom prst="rect">
            <a:avLst/>
          </a:prstGeom>
        </p:spPr>
        <p:txBody>
          <a:bodyPr wrap="square">
            <a:spAutoFit/>
          </a:bodyPr>
          <a:lstStyle/>
          <a:p>
            <a:pPr marL="0" indent="0">
              <a:spcBef>
                <a:spcPts val="600"/>
              </a:spcBef>
              <a:spcAft>
                <a:spcPts val="600"/>
              </a:spcAft>
              <a:buNone/>
            </a:pPr>
            <a:r>
              <a:rPr lang="en-AU" sz="2400" dirty="0"/>
              <a:t>C</a:t>
            </a:r>
            <a:r>
              <a:rPr lang="en-AU" sz="2400" dirty="0" smtClean="0"/>
              <a:t>omprises </a:t>
            </a:r>
            <a:r>
              <a:rPr lang="en-AU" sz="2400" dirty="0"/>
              <a:t>two related strands: </a:t>
            </a:r>
          </a:p>
          <a:p>
            <a:pPr marL="285750" lvl="0" indent="-285750">
              <a:spcBef>
                <a:spcPts val="600"/>
              </a:spcBef>
              <a:spcAft>
                <a:spcPts val="600"/>
              </a:spcAft>
              <a:buFont typeface="Arial" pitchFamily="34" charset="0"/>
              <a:buChar char="•"/>
            </a:pPr>
            <a:r>
              <a:rPr lang="en-AU" sz="2400" dirty="0" smtClean="0"/>
              <a:t>Design and Technologies </a:t>
            </a:r>
            <a:r>
              <a:rPr lang="en-AU" sz="2400" dirty="0"/>
              <a:t>knowledge and </a:t>
            </a:r>
            <a:r>
              <a:rPr lang="en-AU" sz="2400" dirty="0" smtClean="0"/>
              <a:t>understanding – </a:t>
            </a:r>
            <a:r>
              <a:rPr lang="en-AU" sz="2400" dirty="0"/>
              <a:t>the use, development and impact of technologies and design ideas across a range of technologies </a:t>
            </a:r>
            <a:r>
              <a:rPr lang="en-AU" sz="2400" dirty="0" smtClean="0"/>
              <a:t>contexts: </a:t>
            </a:r>
            <a:r>
              <a:rPr lang="en-AU" sz="2400" dirty="0" smtClean="0">
                <a:solidFill>
                  <a:schemeClr val="accent2">
                    <a:lumMod val="75000"/>
                  </a:schemeClr>
                </a:solidFill>
              </a:rPr>
              <a:t>engineering principles and systems</a:t>
            </a:r>
            <a:r>
              <a:rPr lang="en-AU" sz="2400" dirty="0" smtClean="0"/>
              <a:t>; </a:t>
            </a:r>
            <a:r>
              <a:rPr lang="en-AU" sz="2400" dirty="0" smtClean="0">
                <a:solidFill>
                  <a:srgbClr val="00B050"/>
                </a:solidFill>
              </a:rPr>
              <a:t>food and fibre production</a:t>
            </a:r>
            <a:r>
              <a:rPr lang="en-AU" sz="2400" dirty="0" smtClean="0"/>
              <a:t>; </a:t>
            </a:r>
            <a:r>
              <a:rPr lang="en-AU" sz="2400" dirty="0" smtClean="0">
                <a:solidFill>
                  <a:srgbClr val="0070C0"/>
                </a:solidFill>
              </a:rPr>
              <a:t>food specialisations</a:t>
            </a:r>
            <a:r>
              <a:rPr lang="en-AU" sz="2400" dirty="0" smtClean="0"/>
              <a:t>; </a:t>
            </a:r>
            <a:r>
              <a:rPr lang="en-AU" sz="2400" dirty="0" smtClean="0">
                <a:solidFill>
                  <a:srgbClr val="7030A0"/>
                </a:solidFill>
              </a:rPr>
              <a:t>materials and technologies specialisations</a:t>
            </a:r>
            <a:r>
              <a:rPr lang="en-AU" sz="2400" dirty="0" smtClean="0"/>
              <a:t> </a:t>
            </a:r>
            <a:endParaRPr lang="en-AU" sz="2400" dirty="0"/>
          </a:p>
          <a:p>
            <a:pPr marL="285750" indent="-285750">
              <a:spcBef>
                <a:spcPts val="600"/>
              </a:spcBef>
              <a:spcAft>
                <a:spcPts val="600"/>
              </a:spcAft>
              <a:buFont typeface="Arial" pitchFamily="34" charset="0"/>
              <a:buChar char="•"/>
            </a:pPr>
            <a:r>
              <a:rPr lang="en-AU" sz="2400" dirty="0" smtClean="0"/>
              <a:t>Design and Technologies </a:t>
            </a:r>
            <a:r>
              <a:rPr lang="en-AU" sz="2400" dirty="0"/>
              <a:t>processes </a:t>
            </a:r>
            <a:r>
              <a:rPr lang="en-AU" sz="2400" dirty="0" smtClean="0"/>
              <a:t/>
            </a:r>
            <a:br>
              <a:rPr lang="en-AU" sz="2400" dirty="0" smtClean="0"/>
            </a:br>
            <a:r>
              <a:rPr lang="en-AU" sz="2400" dirty="0" smtClean="0"/>
              <a:t>and </a:t>
            </a:r>
            <a:r>
              <a:rPr lang="en-AU" sz="2400" dirty="0"/>
              <a:t>production skills – </a:t>
            </a:r>
            <a:r>
              <a:rPr lang="en-AU" sz="2400" dirty="0" smtClean="0"/>
              <a:t/>
            </a:r>
            <a:br>
              <a:rPr lang="en-AU" sz="2400" dirty="0" smtClean="0"/>
            </a:br>
            <a:r>
              <a:rPr lang="en-AU" sz="2400" dirty="0" smtClean="0"/>
              <a:t>the </a:t>
            </a:r>
            <a:r>
              <a:rPr lang="en-AU" sz="2400" dirty="0"/>
              <a:t>skills needed to design and </a:t>
            </a:r>
            <a:r>
              <a:rPr lang="en-AU" sz="2400" dirty="0" smtClean="0"/>
              <a:t/>
            </a:r>
            <a:br>
              <a:rPr lang="en-AU" sz="2400" dirty="0" smtClean="0"/>
            </a:br>
            <a:r>
              <a:rPr lang="en-AU" sz="2400" dirty="0" smtClean="0"/>
              <a:t>produce designed solutions.</a:t>
            </a:r>
            <a:endParaRPr lang="en-AU" sz="2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4056799"/>
            <a:ext cx="2901243" cy="2801201"/>
          </a:xfrm>
          <a:prstGeom prst="rect">
            <a:avLst/>
          </a:prstGeom>
        </p:spPr>
      </p:pic>
    </p:spTree>
    <p:extLst>
      <p:ext uri="{BB962C8B-B14F-4D97-AF65-F5344CB8AC3E}">
        <p14:creationId xmlns:p14="http://schemas.microsoft.com/office/powerpoint/2010/main" val="392960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8" name="Title 1"/>
          <p:cNvSpPr>
            <a:spLocks noGrp="1"/>
          </p:cNvSpPr>
          <p:nvPr>
            <p:ph type="title"/>
          </p:nvPr>
        </p:nvSpPr>
        <p:spPr>
          <a:xfrm>
            <a:off x="549491" y="116632"/>
            <a:ext cx="8136904" cy="741333"/>
          </a:xfrm>
        </p:spPr>
        <p:txBody>
          <a:bodyPr vert="horz" lIns="91440" tIns="45720" rIns="91440" bIns="45720" rtlCol="0" anchor="ctr">
            <a:normAutofit/>
          </a:bodyPr>
          <a:lstStyle/>
          <a:p>
            <a:pPr algn="l"/>
            <a:r>
              <a:rPr lang="en-AU" sz="4000" dirty="0">
                <a:solidFill>
                  <a:schemeClr val="bg1"/>
                </a:solidFill>
              </a:rPr>
              <a:t>Digital Technologies structure</a:t>
            </a:r>
          </a:p>
        </p:txBody>
      </p:sp>
      <p:sp>
        <p:nvSpPr>
          <p:cNvPr id="6" name="Content Placeholder 5"/>
          <p:cNvSpPr>
            <a:spLocks noGrp="1"/>
          </p:cNvSpPr>
          <p:nvPr>
            <p:ph idx="1"/>
          </p:nvPr>
        </p:nvSpPr>
        <p:spPr>
          <a:xfrm>
            <a:off x="590550" y="1600200"/>
            <a:ext cx="5709642" cy="4832092"/>
          </a:xfrm>
          <a:prstGeom prst="rect">
            <a:avLst/>
          </a:prstGeom>
        </p:spPr>
        <p:txBody>
          <a:bodyPr wrap="square">
            <a:spAutoFit/>
          </a:bodyPr>
          <a:lstStyle/>
          <a:p>
            <a:pPr marL="0" indent="0">
              <a:spcBef>
                <a:spcPts val="600"/>
              </a:spcBef>
              <a:spcAft>
                <a:spcPts val="600"/>
              </a:spcAft>
              <a:buNone/>
            </a:pPr>
            <a:r>
              <a:rPr lang="en-AU" sz="2400" dirty="0"/>
              <a:t>C</a:t>
            </a:r>
            <a:r>
              <a:rPr lang="en-AU" sz="2400" dirty="0" smtClean="0"/>
              <a:t>omprises </a:t>
            </a:r>
            <a:r>
              <a:rPr lang="en-AU" sz="2400" dirty="0"/>
              <a:t>two related strands: </a:t>
            </a:r>
          </a:p>
          <a:p>
            <a:pPr marL="285750" lvl="0" indent="-285750">
              <a:spcBef>
                <a:spcPts val="600"/>
              </a:spcBef>
              <a:spcAft>
                <a:spcPts val="600"/>
              </a:spcAft>
              <a:buFont typeface="Arial" pitchFamily="34" charset="0"/>
              <a:buChar char="•"/>
            </a:pPr>
            <a:r>
              <a:rPr lang="en-AU" sz="2400" dirty="0"/>
              <a:t>Digital Technologies knowledge and </a:t>
            </a:r>
            <a:r>
              <a:rPr lang="en-AU" sz="2400" dirty="0" smtClean="0"/>
              <a:t>understanding – </a:t>
            </a:r>
            <a:r>
              <a:rPr lang="en-AU" sz="2400" dirty="0"/>
              <a:t>the information system components of data, and digital systems (hardware, software and networks) </a:t>
            </a:r>
          </a:p>
          <a:p>
            <a:pPr marL="285750" lvl="0" indent="-285750">
              <a:spcBef>
                <a:spcPts val="600"/>
              </a:spcBef>
              <a:spcAft>
                <a:spcPts val="600"/>
              </a:spcAft>
              <a:buFont typeface="Arial" pitchFamily="34" charset="0"/>
              <a:buChar char="•"/>
            </a:pPr>
            <a:r>
              <a:rPr lang="en-AU" sz="2400" dirty="0"/>
              <a:t>Digital Technologies processes and production skills – using digital systems to create ideas and information, and to define, design and implement digital solutions, and evaluate these solutions and existing information systems </a:t>
            </a:r>
            <a:r>
              <a:rPr lang="en-AU" sz="2400" dirty="0" smtClean="0"/>
              <a:t/>
            </a:r>
            <a:br>
              <a:rPr lang="en-AU" sz="2400" dirty="0" smtClean="0"/>
            </a:br>
            <a:r>
              <a:rPr lang="en-AU" sz="2400" dirty="0" smtClean="0"/>
              <a:t>against </a:t>
            </a:r>
            <a:r>
              <a:rPr lang="en-AU" sz="2400" dirty="0"/>
              <a:t>specified criteria.</a:t>
            </a:r>
          </a:p>
        </p:txBody>
      </p:sp>
      <p:pic>
        <p:nvPicPr>
          <p:cNvPr id="9"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9306" y="3993251"/>
            <a:ext cx="2994694" cy="2876037"/>
          </a:xfrm>
          <a:prstGeom prst="rect">
            <a:avLst/>
          </a:prstGeom>
        </p:spPr>
      </p:pic>
    </p:spTree>
    <p:extLst>
      <p:ext uri="{BB962C8B-B14F-4D97-AF65-F5344CB8AC3E}">
        <p14:creationId xmlns:p14="http://schemas.microsoft.com/office/powerpoint/2010/main" val="1369698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8" name="Title 1"/>
          <p:cNvSpPr>
            <a:spLocks noGrp="1"/>
          </p:cNvSpPr>
          <p:nvPr>
            <p:ph type="title"/>
          </p:nvPr>
        </p:nvSpPr>
        <p:spPr>
          <a:xfrm>
            <a:off x="559430" y="116632"/>
            <a:ext cx="6576841" cy="741333"/>
          </a:xfrm>
        </p:spPr>
        <p:txBody>
          <a:bodyPr vert="horz" lIns="91440" tIns="45720" rIns="91440" bIns="45720" rtlCol="0" anchor="ctr">
            <a:normAutofit fontScale="90000"/>
          </a:bodyPr>
          <a:lstStyle/>
          <a:p>
            <a:pPr algn="l"/>
            <a:r>
              <a:rPr lang="en-AU" sz="4000" dirty="0">
                <a:solidFill>
                  <a:schemeClr val="bg1"/>
                </a:solidFill>
              </a:rPr>
              <a:t>ICT in the Australian Curriculum</a:t>
            </a:r>
          </a:p>
        </p:txBody>
      </p:sp>
      <p:sp>
        <p:nvSpPr>
          <p:cNvPr id="6" name="Content Placeholder 2"/>
          <p:cNvSpPr>
            <a:spLocks noGrp="1"/>
          </p:cNvSpPr>
          <p:nvPr>
            <p:ph idx="1"/>
          </p:nvPr>
        </p:nvSpPr>
        <p:spPr>
          <a:xfrm>
            <a:off x="590550" y="1600200"/>
            <a:ext cx="8229600" cy="4525963"/>
          </a:xfrm>
        </p:spPr>
        <p:txBody>
          <a:bodyPr>
            <a:normAutofit fontScale="92500"/>
          </a:bodyPr>
          <a:lstStyle/>
          <a:p>
            <a:pPr marL="0" indent="0">
              <a:buNone/>
            </a:pPr>
            <a:r>
              <a:rPr lang="en-AU" sz="2800" dirty="0"/>
              <a:t>ICT is addressed in the Australian Curriculum in two ways: </a:t>
            </a:r>
          </a:p>
          <a:p>
            <a:pPr marL="450850" indent="-450850">
              <a:buFont typeface="Arial" panose="020B0604020202020204" pitchFamily="34" charset="0"/>
              <a:buChar char="•"/>
            </a:pPr>
            <a:r>
              <a:rPr lang="en-AU" sz="2800" dirty="0" smtClean="0"/>
              <a:t>ICT Capability</a:t>
            </a:r>
          </a:p>
          <a:p>
            <a:pPr marL="450850" indent="-450850">
              <a:buFont typeface="Arial" panose="020B0604020202020204" pitchFamily="34" charset="0"/>
              <a:buChar char="•"/>
            </a:pPr>
            <a:r>
              <a:rPr lang="en-AU" sz="2800" dirty="0" smtClean="0"/>
              <a:t>Digital Technologies.</a:t>
            </a:r>
            <a:endParaRPr lang="en-AU" dirty="0" smtClean="0"/>
          </a:p>
          <a:p>
            <a:pPr marL="0" indent="0">
              <a:buNone/>
            </a:pPr>
            <a:endParaRPr lang="en-AU" dirty="0" smtClean="0"/>
          </a:p>
          <a:p>
            <a:pPr marL="0" indent="0">
              <a:buNone/>
            </a:pPr>
            <a:r>
              <a:rPr lang="en-AU" dirty="0" smtClean="0"/>
              <a:t>The </a:t>
            </a:r>
            <a:r>
              <a:rPr lang="en-AU" dirty="0"/>
              <a:t>capability assists students to become effective </a:t>
            </a:r>
            <a:r>
              <a:rPr lang="en-AU" i="1" dirty="0">
                <a:solidFill>
                  <a:schemeClr val="tx2">
                    <a:lumMod val="60000"/>
                    <a:lumOff val="40000"/>
                  </a:schemeClr>
                </a:solidFill>
              </a:rPr>
              <a:t>users</a:t>
            </a:r>
            <a:r>
              <a:rPr lang="en-AU" dirty="0">
                <a:solidFill>
                  <a:schemeClr val="tx2">
                    <a:lumMod val="60000"/>
                    <a:lumOff val="40000"/>
                  </a:schemeClr>
                </a:solidFill>
              </a:rPr>
              <a:t> </a:t>
            </a:r>
            <a:r>
              <a:rPr lang="en-AU" dirty="0"/>
              <a:t>of </a:t>
            </a:r>
            <a:r>
              <a:rPr lang="en-AU" dirty="0" smtClean="0"/>
              <a:t>ICT.</a:t>
            </a:r>
            <a:endParaRPr lang="en-AU" dirty="0"/>
          </a:p>
          <a:p>
            <a:pPr marL="0" indent="0">
              <a:buNone/>
            </a:pPr>
            <a:r>
              <a:rPr lang="en-AU" dirty="0"/>
              <a:t>T</a:t>
            </a:r>
            <a:r>
              <a:rPr lang="en-AU" dirty="0" smtClean="0"/>
              <a:t>he </a:t>
            </a:r>
            <a:r>
              <a:rPr lang="en-AU" dirty="0"/>
              <a:t>Digital Technologies curriculum assists students to become confident </a:t>
            </a:r>
            <a:r>
              <a:rPr lang="en-AU" b="1" i="1" dirty="0" smtClean="0">
                <a:solidFill>
                  <a:schemeClr val="tx2">
                    <a:lumMod val="60000"/>
                    <a:lumOff val="40000"/>
                  </a:schemeClr>
                </a:solidFill>
              </a:rPr>
              <a:t>creators</a:t>
            </a:r>
            <a:r>
              <a:rPr lang="en-AU" i="1" dirty="0" smtClean="0">
                <a:solidFill>
                  <a:schemeClr val="accent2">
                    <a:lumMod val="75000"/>
                  </a:schemeClr>
                </a:solidFill>
              </a:rPr>
              <a:t> </a:t>
            </a:r>
            <a:r>
              <a:rPr lang="en-AU" dirty="0" smtClean="0"/>
              <a:t>of </a:t>
            </a:r>
            <a:r>
              <a:rPr lang="en-AU" dirty="0"/>
              <a:t>digital </a:t>
            </a:r>
            <a:r>
              <a:rPr lang="en-AU" dirty="0" smtClean="0"/>
              <a:t>solutions.</a:t>
            </a:r>
          </a:p>
          <a:p>
            <a:pPr marL="0" indent="0">
              <a:buNone/>
            </a:pPr>
            <a:endParaRPr lang="en-AU" sz="1800" kern="1200" dirty="0" smtClean="0"/>
          </a:p>
          <a:p>
            <a:endParaRPr lang="en-AU" dirty="0"/>
          </a:p>
        </p:txBody>
      </p:sp>
    </p:spTree>
    <p:extLst>
      <p:ext uri="{BB962C8B-B14F-4D97-AF65-F5344CB8AC3E}">
        <p14:creationId xmlns:p14="http://schemas.microsoft.com/office/powerpoint/2010/main" val="136969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8" name="Title 1"/>
          <p:cNvSpPr>
            <a:spLocks noGrp="1"/>
          </p:cNvSpPr>
          <p:nvPr>
            <p:ph type="title"/>
          </p:nvPr>
        </p:nvSpPr>
        <p:spPr>
          <a:xfrm>
            <a:off x="567569" y="116632"/>
            <a:ext cx="6576841" cy="741333"/>
          </a:xfrm>
        </p:spPr>
        <p:txBody>
          <a:bodyPr vert="horz" lIns="91440" tIns="45720" rIns="91440" bIns="45720" rtlCol="0" anchor="ctr">
            <a:normAutofit/>
          </a:bodyPr>
          <a:lstStyle/>
          <a:p>
            <a:pPr algn="l"/>
            <a:r>
              <a:rPr lang="en-AU" sz="4000" dirty="0">
                <a:solidFill>
                  <a:schemeClr val="bg1"/>
                </a:solidFill>
              </a:rPr>
              <a:t>Mitchel </a:t>
            </a:r>
            <a:r>
              <a:rPr lang="en-AU" sz="4000" dirty="0" err="1">
                <a:solidFill>
                  <a:schemeClr val="bg1"/>
                </a:solidFill>
              </a:rPr>
              <a:t>Resnick</a:t>
            </a:r>
            <a:r>
              <a:rPr lang="en-AU" sz="4000" dirty="0">
                <a:solidFill>
                  <a:schemeClr val="bg1"/>
                </a:solidFill>
              </a:rPr>
              <a:t> ...</a:t>
            </a:r>
          </a:p>
        </p:txBody>
      </p:sp>
      <p:sp>
        <p:nvSpPr>
          <p:cNvPr id="6" name="Content Placeholder 2"/>
          <p:cNvSpPr>
            <a:spLocks noGrp="1"/>
          </p:cNvSpPr>
          <p:nvPr>
            <p:ph idx="1"/>
          </p:nvPr>
        </p:nvSpPr>
        <p:spPr>
          <a:xfrm>
            <a:off x="567569" y="2276872"/>
            <a:ext cx="8229600" cy="3629000"/>
          </a:xfrm>
        </p:spPr>
        <p:txBody>
          <a:bodyPr/>
          <a:lstStyle/>
          <a:p>
            <a:pPr indent="14288">
              <a:buNone/>
            </a:pPr>
            <a:r>
              <a:rPr lang="en-AU" dirty="0" smtClean="0"/>
              <a:t>“</a:t>
            </a:r>
            <a:r>
              <a:rPr lang="en-AU" sz="2800" dirty="0" smtClean="0"/>
              <a:t>... most young people learn only to USE digital media, not to CREATE with digital media. It is as if they can ‘read’ but not ‘write’. They are not truly fluent with digital media. They browse websites but can't create their own. They play games, but can't create their own. They interact with simulations, but can't create their own.”</a:t>
            </a:r>
            <a:endParaRPr lang="en-AU" sz="2800" dirty="0"/>
          </a:p>
        </p:txBody>
      </p:sp>
    </p:spTree>
    <p:extLst>
      <p:ext uri="{BB962C8B-B14F-4D97-AF65-F5344CB8AC3E}">
        <p14:creationId xmlns:p14="http://schemas.microsoft.com/office/powerpoint/2010/main" val="1369698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8" name="Title 1"/>
          <p:cNvSpPr>
            <a:spLocks noGrp="1"/>
          </p:cNvSpPr>
          <p:nvPr>
            <p:ph type="title"/>
          </p:nvPr>
        </p:nvSpPr>
        <p:spPr>
          <a:xfrm>
            <a:off x="567569" y="116632"/>
            <a:ext cx="6576841" cy="741333"/>
          </a:xfrm>
        </p:spPr>
        <p:txBody>
          <a:bodyPr vert="horz" lIns="91440" tIns="45720" rIns="91440" bIns="45720" rtlCol="0" anchor="ctr">
            <a:normAutofit/>
          </a:bodyPr>
          <a:lstStyle/>
          <a:p>
            <a:pPr algn="l"/>
            <a:r>
              <a:rPr lang="en-AU" sz="4000" dirty="0">
                <a:solidFill>
                  <a:schemeClr val="bg1"/>
                </a:solidFill>
              </a:rPr>
              <a:t>ICT Capability</a:t>
            </a:r>
          </a:p>
        </p:txBody>
      </p:sp>
      <p:pic>
        <p:nvPicPr>
          <p:cNvPr id="6" name="Content Placeholder 4" descr="Organising elements of ICT capability"/>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386013" y="1653412"/>
            <a:ext cx="4387320" cy="4439884"/>
          </a:xfrm>
          <a:prstGeom prst="rect">
            <a:avLst/>
          </a:prstGeom>
          <a:noFill/>
          <a:ln>
            <a:noFill/>
          </a:ln>
        </p:spPr>
      </p:pic>
    </p:spTree>
    <p:extLst>
      <p:ext uri="{BB962C8B-B14F-4D97-AF65-F5344CB8AC3E}">
        <p14:creationId xmlns:p14="http://schemas.microsoft.com/office/powerpoint/2010/main" val="1369698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pic>
        <p:nvPicPr>
          <p:cNvPr id="6" name="Content Placeholder 4"/>
          <p:cNvPicPr>
            <a:picLocks noGrp="1" noChangeAspect="1"/>
          </p:cNvPicPr>
          <p:nvPr>
            <p:ph idx="1"/>
          </p:nvPr>
        </p:nvPicPr>
        <p:blipFill>
          <a:blip r:embed="rId4"/>
          <a:stretch>
            <a:fillRect/>
          </a:stretch>
        </p:blipFill>
        <p:spPr>
          <a:xfrm>
            <a:off x="156468" y="1467997"/>
            <a:ext cx="8907522" cy="4985339"/>
          </a:xfrm>
          <a:prstGeom prst="rect">
            <a:avLst/>
          </a:prstGeom>
        </p:spPr>
      </p:pic>
      <p:sp>
        <p:nvSpPr>
          <p:cNvPr id="4" name="Title 1"/>
          <p:cNvSpPr>
            <a:spLocks noGrp="1"/>
          </p:cNvSpPr>
          <p:nvPr>
            <p:ph type="title"/>
          </p:nvPr>
        </p:nvSpPr>
        <p:spPr>
          <a:xfrm>
            <a:off x="567569" y="116632"/>
            <a:ext cx="6576841" cy="741333"/>
          </a:xfrm>
        </p:spPr>
        <p:txBody>
          <a:bodyPr vert="horz" lIns="91440" tIns="45720" rIns="91440" bIns="45720" rtlCol="0" anchor="ctr">
            <a:normAutofit/>
          </a:bodyPr>
          <a:lstStyle/>
          <a:p>
            <a:pPr algn="l"/>
            <a:r>
              <a:rPr lang="en-AU" sz="4000" dirty="0">
                <a:solidFill>
                  <a:schemeClr val="bg1"/>
                </a:solidFill>
              </a:rPr>
              <a:t>ICT </a:t>
            </a:r>
            <a:r>
              <a:rPr lang="en-AU" sz="4000" dirty="0" smtClean="0">
                <a:solidFill>
                  <a:schemeClr val="bg1"/>
                </a:solidFill>
              </a:rPr>
              <a:t>Capability continuum</a:t>
            </a:r>
            <a:endParaRPr lang="en-AU" sz="4000" dirty="0">
              <a:solidFill>
                <a:schemeClr val="bg1"/>
              </a:solidFill>
            </a:endParaRPr>
          </a:p>
        </p:txBody>
      </p:sp>
    </p:spTree>
    <p:extLst>
      <p:ext uri="{BB962C8B-B14F-4D97-AF65-F5344CB8AC3E}">
        <p14:creationId xmlns:p14="http://schemas.microsoft.com/office/powerpoint/2010/main" val="1369698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5" name="Title 1"/>
          <p:cNvSpPr txBox="1">
            <a:spLocks/>
          </p:cNvSpPr>
          <p:nvPr/>
        </p:nvSpPr>
        <p:spPr>
          <a:xfrm>
            <a:off x="561865" y="116632"/>
            <a:ext cx="8424936" cy="936104"/>
          </a:xfrm>
          <a:prstGeom prst="rect">
            <a:avLst/>
          </a:prstGeom>
        </p:spPr>
        <p:txBody>
          <a:bodyPr vert="horz" lIns="91440" tIns="45720" rIns="91440" bIns="45720" rtlCol="0" anchor="ctr">
            <a:normAutofit fontScale="85000" lnSpcReduction="20000"/>
          </a:bodyPr>
          <a:lstStyle>
            <a:defPPr>
              <a:defRPr lang="en-US"/>
            </a:defPPr>
            <a:lvl1pPr algn="ctr">
              <a:spcBef>
                <a:spcPct val="0"/>
              </a:spcBef>
              <a:buNone/>
              <a:defRPr sz="4000">
                <a:solidFill>
                  <a:schemeClr val="bg1"/>
                </a:solidFill>
                <a:latin typeface="+mj-lt"/>
                <a:ea typeface="+mj-ea"/>
                <a:cs typeface="+mj-cs"/>
              </a:defRPr>
            </a:lvl1pPr>
          </a:lstStyle>
          <a:p>
            <a:pPr algn="l"/>
            <a:r>
              <a:rPr lang="en-AU" dirty="0"/>
              <a:t>Relationship between Technologies and the ICT Capability</a:t>
            </a:r>
          </a:p>
        </p:txBody>
      </p:sp>
      <p:pic>
        <p:nvPicPr>
          <p:cNvPr id="6" name="Content Placeholder 4" descr="Organising elements of ICT capability"/>
          <p:cNvPicPr>
            <a:picLocks noGrp="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5191893" y="4669235"/>
            <a:ext cx="1492808" cy="1508390"/>
          </a:xfrm>
          <a:prstGeom prst="rect">
            <a:avLst/>
          </a:prstGeom>
          <a:noFill/>
          <a:ln>
            <a:noFill/>
          </a:ln>
        </p:spPr>
      </p:pic>
      <p:pic>
        <p:nvPicPr>
          <p:cNvPr id="7" name="Picture 6"/>
          <p:cNvPicPr>
            <a:picLocks noChangeAspect="1"/>
          </p:cNvPicPr>
          <p:nvPr/>
        </p:nvPicPr>
        <p:blipFill>
          <a:blip r:embed="rId5"/>
          <a:stretch>
            <a:fillRect/>
          </a:stretch>
        </p:blipFill>
        <p:spPr>
          <a:xfrm>
            <a:off x="0" y="1377248"/>
            <a:ext cx="3951111" cy="3851952"/>
          </a:xfrm>
          <a:prstGeom prst="rect">
            <a:avLst/>
          </a:prstGeom>
          <a:noFill/>
        </p:spPr>
      </p:pic>
      <p:pic>
        <p:nvPicPr>
          <p:cNvPr id="8" name="Content Placeholder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3031340" y="4797152"/>
            <a:ext cx="2073561" cy="199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stretch>
            <a:fillRect/>
          </a:stretch>
        </p:blipFill>
        <p:spPr>
          <a:xfrm>
            <a:off x="5842537" y="1473413"/>
            <a:ext cx="3301463" cy="3148049"/>
          </a:xfrm>
          <a:prstGeom prst="rect">
            <a:avLst/>
          </a:prstGeom>
        </p:spPr>
      </p:pic>
    </p:spTree>
    <p:extLst>
      <p:ext uri="{BB962C8B-B14F-4D97-AF65-F5344CB8AC3E}">
        <p14:creationId xmlns:p14="http://schemas.microsoft.com/office/powerpoint/2010/main" val="372833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corative"/>
          <p:cNvPicPr/>
          <p:nvPr/>
        </p:nvPicPr>
        <p:blipFill>
          <a:blip r:embed="rId3">
            <a:extLst>
              <a:ext uri="{28A0092B-C50C-407E-A947-70E740481C1C}">
                <a14:useLocalDpi xmlns:a14="http://schemas.microsoft.com/office/drawing/2010/main" val="0"/>
              </a:ext>
            </a:extLst>
          </a:blip>
          <a:srcRect/>
          <a:stretch>
            <a:fillRect/>
          </a:stretch>
        </p:blipFill>
        <p:spPr bwMode="auto">
          <a:xfrm>
            <a:off x="-19904" y="3528"/>
            <a:ext cx="9163904" cy="1296144"/>
          </a:xfrm>
          <a:prstGeom prst="rect">
            <a:avLst/>
          </a:prstGeom>
          <a:noFill/>
          <a:ln>
            <a:noFill/>
          </a:ln>
        </p:spPr>
      </p:pic>
      <p:sp>
        <p:nvSpPr>
          <p:cNvPr id="5" name="Title 1"/>
          <p:cNvSpPr txBox="1">
            <a:spLocks/>
          </p:cNvSpPr>
          <p:nvPr/>
        </p:nvSpPr>
        <p:spPr>
          <a:xfrm>
            <a:off x="557630" y="116632"/>
            <a:ext cx="6576841" cy="741333"/>
          </a:xfrm>
          <a:prstGeom prst="rect">
            <a:avLst/>
          </a:prstGeom>
        </p:spPr>
        <p:txBody>
          <a:bodyPr vert="horz" lIns="91440" tIns="45720" rIns="91440" bIns="45720" rtlCol="0" anchor="ctr">
            <a:normAutofit/>
          </a:bodyPr>
          <a:lstStyle>
            <a:defPPr>
              <a:defRPr lang="en-US"/>
            </a:defPPr>
            <a:lvl1pPr algn="ctr">
              <a:spcBef>
                <a:spcPct val="0"/>
              </a:spcBef>
              <a:buNone/>
              <a:defRPr sz="4000">
                <a:solidFill>
                  <a:schemeClr val="bg1"/>
                </a:solidFill>
                <a:latin typeface="+mj-lt"/>
                <a:ea typeface="+mj-ea"/>
                <a:cs typeface="+mj-cs"/>
              </a:defRPr>
            </a:lvl1pPr>
          </a:lstStyle>
          <a:p>
            <a:pPr algn="l"/>
            <a:r>
              <a:rPr lang="en-AU" dirty="0"/>
              <a:t>Key ideas</a:t>
            </a:r>
          </a:p>
        </p:txBody>
      </p:sp>
      <p:sp>
        <p:nvSpPr>
          <p:cNvPr id="6" name="Content Placeholder 2"/>
          <p:cNvSpPr>
            <a:spLocks noGrp="1"/>
          </p:cNvSpPr>
          <p:nvPr>
            <p:ph idx="1"/>
          </p:nvPr>
        </p:nvSpPr>
        <p:spPr/>
        <p:txBody>
          <a:bodyPr/>
          <a:lstStyle/>
          <a:p>
            <a:r>
              <a:rPr lang="en-AU" sz="2800" dirty="0" smtClean="0"/>
              <a:t>Creating preferred futures</a:t>
            </a:r>
          </a:p>
          <a:p>
            <a:r>
              <a:rPr lang="en-AU" sz="2800" dirty="0" smtClean="0"/>
              <a:t>Project management</a:t>
            </a:r>
          </a:p>
          <a:p>
            <a:r>
              <a:rPr lang="en-AU" sz="2800" dirty="0" smtClean="0"/>
              <a:t>Types of thinking:</a:t>
            </a:r>
          </a:p>
          <a:p>
            <a:pPr marL="815975" indent="-457200">
              <a:buFont typeface="Wingdings" panose="05000000000000000000" pitchFamily="2" charset="2"/>
              <a:buChar char="Ø"/>
            </a:pPr>
            <a:r>
              <a:rPr lang="en-AU" sz="2800" dirty="0" smtClean="0"/>
              <a:t>design thinking</a:t>
            </a:r>
          </a:p>
          <a:p>
            <a:pPr marL="815975" indent="-457200">
              <a:buFont typeface="Wingdings" panose="05000000000000000000" pitchFamily="2" charset="2"/>
              <a:buChar char="Ø"/>
            </a:pPr>
            <a:r>
              <a:rPr lang="en-AU" sz="2800" dirty="0" smtClean="0"/>
              <a:t>computational thinking</a:t>
            </a:r>
          </a:p>
          <a:p>
            <a:pPr marL="815975" indent="-457200">
              <a:buFont typeface="Wingdings" panose="05000000000000000000" pitchFamily="2" charset="2"/>
              <a:buChar char="Ø"/>
            </a:pPr>
            <a:r>
              <a:rPr lang="en-AU" sz="2800" dirty="0" smtClean="0"/>
              <a:t>systems </a:t>
            </a:r>
            <a:r>
              <a:rPr lang="en-AU" sz="2800" dirty="0"/>
              <a:t>thinking</a:t>
            </a:r>
          </a:p>
          <a:p>
            <a:endParaRPr lang="en-AU" dirty="0" smtClean="0"/>
          </a:p>
          <a:p>
            <a:endParaRPr lang="en-AU" dirty="0"/>
          </a:p>
        </p:txBody>
      </p:sp>
      <p:pic>
        <p:nvPicPr>
          <p:cNvPr id="7" name="Picture 6"/>
          <p:cNvPicPr>
            <a:picLocks noChangeAspect="1"/>
          </p:cNvPicPr>
          <p:nvPr/>
        </p:nvPicPr>
        <p:blipFill>
          <a:blip r:embed="rId4"/>
          <a:stretch>
            <a:fillRect/>
          </a:stretch>
        </p:blipFill>
        <p:spPr>
          <a:xfrm>
            <a:off x="4924813" y="2348880"/>
            <a:ext cx="3951111" cy="3851952"/>
          </a:xfrm>
          <a:prstGeom prst="rect">
            <a:avLst/>
          </a:prstGeom>
          <a:noFill/>
        </p:spPr>
      </p:pic>
    </p:spTree>
    <p:extLst>
      <p:ext uri="{BB962C8B-B14F-4D97-AF65-F5344CB8AC3E}">
        <p14:creationId xmlns:p14="http://schemas.microsoft.com/office/powerpoint/2010/main" val="190515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1123</Words>
  <Application>Microsoft Office PowerPoint</Application>
  <PresentationFormat>On-screen Show (4:3)</PresentationFormat>
  <Paragraphs>84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Design and Technologies</vt:lpstr>
      <vt:lpstr>Digital Technologies structure</vt:lpstr>
      <vt:lpstr>ICT in the Australian Curriculum</vt:lpstr>
      <vt:lpstr>Mitchel Resnick ...</vt:lpstr>
      <vt:lpstr>ICT Capability</vt:lpstr>
      <vt:lpstr>ICT Capability continuum</vt:lpstr>
      <vt:lpstr>PowerPoint Presentation</vt:lpstr>
      <vt:lpstr>PowerPoint Presentation</vt:lpstr>
    </vt:vector>
  </TitlesOfParts>
  <Company>Education Services Australia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Booth</dc:creator>
  <cp:lastModifiedBy>Lucy Booth</cp:lastModifiedBy>
  <cp:revision>8</cp:revision>
  <dcterms:created xsi:type="dcterms:W3CDTF">2016-07-14T04:59:56Z</dcterms:created>
  <dcterms:modified xsi:type="dcterms:W3CDTF">2016-07-15T05:26:39Z</dcterms:modified>
</cp:coreProperties>
</file>