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9" r:id="rId13"/>
    <p:sldId id="265" r:id="rId14"/>
    <p:sldId id="268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5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1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D1CBE9-F564-41D3-8188-D754B0C615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2CF420-9E50-4923-84DB-B0AD3C1F98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05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referrer_cleansing_redirect?hmac=A5pp%2B48g%2Fhccaor8rjfN1AEAdWN298CFOwdN%2Bz%2Ff7kQ%3D&amp;url=https%3A%2F%2Ffred.stlouisfed.org%2F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9ED9-B740-47DC-8A17-F2FDECEE3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566810"/>
            <a:ext cx="9465923" cy="3279050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Do personal factors affect an individual’s expectations of the economy?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27D6F-2FD6-40E3-9B69-687E2E7D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3961051"/>
            <a:ext cx="9875520" cy="13664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Shiv Palit</a:t>
            </a:r>
          </a:p>
        </p:txBody>
      </p:sp>
    </p:spTree>
    <p:extLst>
      <p:ext uri="{BB962C8B-B14F-4D97-AF65-F5344CB8AC3E}">
        <p14:creationId xmlns:p14="http://schemas.microsoft.com/office/powerpoint/2010/main" val="226519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9810-7192-4380-B4FB-6539F84E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F-tests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D0DA-B07C-48E1-BFC2-3FEC7371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F-tests were performed on three variable subsets: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Personal (non-financial): </a:t>
            </a:r>
            <a:r>
              <a:rPr lang="en-US" sz="1600" dirty="0" err="1"/>
              <a:t>EDUC_college</a:t>
            </a:r>
            <a:r>
              <a:rPr lang="en-US" sz="1600" dirty="0"/>
              <a:t>, </a:t>
            </a:r>
            <a:r>
              <a:rPr lang="en-US" sz="1600" dirty="0" err="1"/>
              <a:t>MARRYd</a:t>
            </a:r>
            <a:r>
              <a:rPr lang="en-US" sz="1600" dirty="0"/>
              <a:t>, </a:t>
            </a:r>
            <a:r>
              <a:rPr lang="en-US" sz="1600" dirty="0" err="1"/>
              <a:t>SEXd</a:t>
            </a:r>
            <a:r>
              <a:rPr lang="en-US" sz="1600" dirty="0"/>
              <a:t>, NUMKID,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Personal (financial): </a:t>
            </a:r>
            <a:r>
              <a:rPr lang="pt-BR" sz="1600" dirty="0"/>
              <a:t>PEXPr, PAGO5r, PEXP5r, INEXQ2, INEXQ1r, logINCOME, logINVAMT, PINC2, PSTK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/>
              <a:t>Non-personal (economic): </a:t>
            </a:r>
            <a:r>
              <a:rPr lang="en-US" sz="1600" dirty="0"/>
              <a:t>logSP500, SP_U, SP500_PCH, </a:t>
            </a:r>
            <a:r>
              <a:rPr lang="en-US" sz="1600" dirty="0" err="1"/>
              <a:t>SPudSP_ch</a:t>
            </a:r>
            <a:r>
              <a:rPr lang="en-US" sz="1600" dirty="0"/>
              <a:t>, UNRATE, UNRATE_UD, UNRATE_PCH, </a:t>
            </a:r>
            <a:r>
              <a:rPr lang="en-US" sz="1600" dirty="0" err="1"/>
              <a:t>UNud_UNch</a:t>
            </a:r>
            <a:r>
              <a:rPr lang="en-US" sz="1600" dirty="0"/>
              <a:t>, CPI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0D0B6-916D-6D4A-87D7-E54817ED9107}"/>
              </a:ext>
            </a:extLst>
          </p:cNvPr>
          <p:cNvSpPr txBox="1"/>
          <p:nvPr/>
        </p:nvSpPr>
        <p:spPr>
          <a:xfrm>
            <a:off x="3603061" y="3418413"/>
            <a:ext cx="445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Subsets are jointly insignificant (</a:t>
            </a:r>
            <a:r>
              <a:rPr lang="en-US" dirty="0" err="1"/>
              <a:t>ß</a:t>
            </a:r>
            <a:r>
              <a:rPr lang="en-US" dirty="0"/>
              <a:t>=0)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otherwise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6F7C93-5213-9E4C-A600-B14284381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94265"/>
              </p:ext>
            </p:extLst>
          </p:nvPr>
        </p:nvGraphicFramePr>
        <p:xfrm>
          <a:off x="2458830" y="4173118"/>
          <a:ext cx="6685170" cy="1122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951">
                  <a:extLst>
                    <a:ext uri="{9D8B030D-6E8A-4147-A177-3AD203B41FA5}">
                      <a16:colId xmlns:a16="http://schemas.microsoft.com/office/drawing/2014/main" val="4192712288"/>
                    </a:ext>
                  </a:extLst>
                </a:gridCol>
                <a:gridCol w="1309245">
                  <a:extLst>
                    <a:ext uri="{9D8B030D-6E8A-4147-A177-3AD203B41FA5}">
                      <a16:colId xmlns:a16="http://schemas.microsoft.com/office/drawing/2014/main" val="2604397075"/>
                    </a:ext>
                  </a:extLst>
                </a:gridCol>
                <a:gridCol w="1238307">
                  <a:extLst>
                    <a:ext uri="{9D8B030D-6E8A-4147-A177-3AD203B41FA5}">
                      <a16:colId xmlns:a16="http://schemas.microsoft.com/office/drawing/2014/main" val="3607275768"/>
                    </a:ext>
                  </a:extLst>
                </a:gridCol>
                <a:gridCol w="2031667">
                  <a:extLst>
                    <a:ext uri="{9D8B030D-6E8A-4147-A177-3AD203B41FA5}">
                      <a16:colId xmlns:a16="http://schemas.microsoft.com/office/drawing/2014/main" val="526296402"/>
                    </a:ext>
                  </a:extLst>
                </a:gridCol>
              </a:tblGrid>
              <a:tr h="179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Subset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F-value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 err="1">
                          <a:effectLst/>
                        </a:rPr>
                        <a:t>Pr</a:t>
                      </a:r>
                      <a:r>
                        <a:rPr lang="en-US" sz="1300" u="none" strike="noStrike" dirty="0">
                          <a:effectLst/>
                        </a:rPr>
                        <a:t> &gt; F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Conclusion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183155"/>
                  </a:ext>
                </a:extLst>
              </a:tr>
              <a:tr h="3580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Personal (non-financial)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22.07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Reject null hypothesis 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02036"/>
                  </a:ext>
                </a:extLst>
              </a:tr>
              <a:tr h="179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Personal (financial)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233.4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&lt;.0001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Reject null hypothesis 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2768"/>
                  </a:ext>
                </a:extLst>
              </a:tr>
              <a:tr h="3486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Non-personal (economic)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31.18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Reject null hypothesis 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12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9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93CE-EA59-4130-BE19-6DDCBDB0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98E7-06C2-432F-8536-7FD4CE27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suspect that the marginal effect of some coefficients may differ based on whether the change in the S&amp;P500 index is positive or negative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Restricted model = Model 2 without SP_U and </a:t>
            </a:r>
            <a:r>
              <a:rPr lang="en-US" dirty="0" err="1"/>
              <a:t>Spud_SPch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Split dataset by SP_U (0 and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Conducted the chow test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BFB958-2B26-4EF3-A50D-43A1F0C20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36620"/>
              </p:ext>
            </p:extLst>
          </p:nvPr>
        </p:nvGraphicFramePr>
        <p:xfrm>
          <a:off x="3538738" y="4182086"/>
          <a:ext cx="4601903" cy="831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998">
                  <a:extLst>
                    <a:ext uri="{9D8B030D-6E8A-4147-A177-3AD203B41FA5}">
                      <a16:colId xmlns:a16="http://schemas.microsoft.com/office/drawing/2014/main" val="2609768443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678464888"/>
                    </a:ext>
                  </a:extLst>
                </a:gridCol>
                <a:gridCol w="1669775">
                  <a:extLst>
                    <a:ext uri="{9D8B030D-6E8A-4147-A177-3AD203B41FA5}">
                      <a16:colId xmlns:a16="http://schemas.microsoft.com/office/drawing/2014/main" val="38480511"/>
                    </a:ext>
                  </a:extLst>
                </a:gridCol>
              </a:tblGrid>
              <a:tr h="2458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Chow Test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Conclusions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396397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F-critical (</a:t>
                      </a:r>
                      <a:r>
                        <a:rPr lang="el-G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1.811435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F-stat &gt; F-critical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Reject null hypothesis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103925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F-stat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2.141729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0803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44B9AB-4F64-BC42-80FB-81EC71D40A13}"/>
              </a:ext>
            </a:extLst>
          </p:cNvPr>
          <p:cNvSpPr txBox="1"/>
          <p:nvPr/>
        </p:nvSpPr>
        <p:spPr>
          <a:xfrm>
            <a:off x="4821502" y="3427381"/>
            <a:ext cx="203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(</a:t>
            </a:r>
            <a:r>
              <a:rPr lang="en-US" dirty="0" err="1"/>
              <a:t>ß</a:t>
            </a:r>
            <a:r>
              <a:rPr lang="en-US" baseline="-25000" dirty="0" err="1"/>
              <a:t>SP_U</a:t>
            </a:r>
            <a:r>
              <a:rPr lang="en-US" baseline="-25000" dirty="0"/>
              <a:t>=1</a:t>
            </a:r>
            <a:r>
              <a:rPr lang="en-US" dirty="0"/>
              <a:t>=</a:t>
            </a:r>
            <a:r>
              <a:rPr lang="en-US" dirty="0" err="1"/>
              <a:t>ß</a:t>
            </a:r>
            <a:r>
              <a:rPr lang="en-US" baseline="-25000" dirty="0" err="1"/>
              <a:t>SP_U</a:t>
            </a:r>
            <a:r>
              <a:rPr lang="en-US" baseline="-25000" dirty="0"/>
              <a:t>=0</a:t>
            </a:r>
            <a:r>
              <a:rPr lang="en-US" dirty="0"/>
              <a:t>)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otherwise</a:t>
            </a:r>
          </a:p>
        </p:txBody>
      </p:sp>
    </p:spTree>
    <p:extLst>
      <p:ext uri="{BB962C8B-B14F-4D97-AF65-F5344CB8AC3E}">
        <p14:creationId xmlns:p14="http://schemas.microsoft.com/office/powerpoint/2010/main" val="322863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B80C-3A82-3040-851B-9C3B9537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and R</a:t>
            </a:r>
            <a:r>
              <a:rPr lang="en-US" baseline="30000" dirty="0"/>
              <a:t>2 </a:t>
            </a:r>
            <a:r>
              <a:rPr lang="en-US" dirty="0"/>
              <a:t>(adj.)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0038-4BB5-6340-AE3D-AB4A3CCD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Jointly computed the AIC and R</a:t>
            </a:r>
            <a:r>
              <a:rPr lang="en-US" baseline="30000" dirty="0"/>
              <a:t>2 </a:t>
            </a:r>
            <a:r>
              <a:rPr lang="en-US" dirty="0"/>
              <a:t>(adj.) of model 2 when using the split datasets and compared that to the values obtained when using the full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Evidently, the AIC of model 2 using the full dataset is smaller than that when using the split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However, the R</a:t>
            </a:r>
            <a:r>
              <a:rPr lang="en-US" baseline="30000" dirty="0"/>
              <a:t>2 </a:t>
            </a:r>
            <a:r>
              <a:rPr lang="en-US" dirty="0"/>
              <a:t>(adj.) of model 2 using the split datasets is larger than that when using the split datasets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AB4504-F06D-5D45-9650-38A4C57FA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530954"/>
              </p:ext>
            </p:extLst>
          </p:nvPr>
        </p:nvGraphicFramePr>
        <p:xfrm>
          <a:off x="2743200" y="3429000"/>
          <a:ext cx="670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54260641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05201307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2751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applied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(adj.)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-0.3183862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8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-0.3180957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6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8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A2A3-F9CD-4A4C-A01B-56C3DF2F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of split 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A99049-265B-4EBB-AE5F-DE29433F9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42417"/>
              </p:ext>
            </p:extLst>
          </p:nvPr>
        </p:nvGraphicFramePr>
        <p:xfrm>
          <a:off x="2933402" y="1922058"/>
          <a:ext cx="6386156" cy="3878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003">
                  <a:extLst>
                    <a:ext uri="{9D8B030D-6E8A-4147-A177-3AD203B41FA5}">
                      <a16:colId xmlns:a16="http://schemas.microsoft.com/office/drawing/2014/main" val="1927955849"/>
                    </a:ext>
                  </a:extLst>
                </a:gridCol>
                <a:gridCol w="1090668">
                  <a:extLst>
                    <a:ext uri="{9D8B030D-6E8A-4147-A177-3AD203B41FA5}">
                      <a16:colId xmlns:a16="http://schemas.microsoft.com/office/drawing/2014/main" val="1558850277"/>
                    </a:ext>
                  </a:extLst>
                </a:gridCol>
                <a:gridCol w="1363338">
                  <a:extLst>
                    <a:ext uri="{9D8B030D-6E8A-4147-A177-3AD203B41FA5}">
                      <a16:colId xmlns:a16="http://schemas.microsoft.com/office/drawing/2014/main" val="3489347191"/>
                    </a:ext>
                  </a:extLst>
                </a:gridCol>
                <a:gridCol w="1076317">
                  <a:extLst>
                    <a:ext uri="{9D8B030D-6E8A-4147-A177-3AD203B41FA5}">
                      <a16:colId xmlns:a16="http://schemas.microsoft.com/office/drawing/2014/main" val="1035175527"/>
                    </a:ext>
                  </a:extLst>
                </a:gridCol>
                <a:gridCol w="1219830">
                  <a:extLst>
                    <a:ext uri="{9D8B030D-6E8A-4147-A177-3AD203B41FA5}">
                      <a16:colId xmlns:a16="http://schemas.microsoft.com/office/drawing/2014/main" val="547649947"/>
                    </a:ext>
                  </a:extLst>
                </a:gridCol>
              </a:tblGrid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Var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Model 2 (SP_U=1)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Model 2 (SP_U=0)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00529"/>
                  </a:ext>
                </a:extLst>
              </a:tr>
              <a:tr h="1989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Intercept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-5.52201***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(1.14096)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-3.48926***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(1.33035)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858083666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 dirty="0">
                          <a:effectLst/>
                        </a:rPr>
                        <a:t>logSP500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1.52545***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(0.19688)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1.12042***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(0.22285)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673667381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SP500_PCH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-0.00216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(0.00659)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0.01996***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(0.00547)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1882003024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UNRATE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0.03255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(0.02007)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0.02257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(0.02419)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2350243522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UNRATE_UD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0.07324**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(0.02987)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0.15978***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(0.04883)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4057085567"/>
                  </a:ext>
                </a:extLst>
              </a:tr>
              <a:tr h="1989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UNRATE_PCH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-0.00433**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(0.00198)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-0.00518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(0.00395)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985934627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UNud_UNch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-0.00248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(0.00212)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0.00197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(0.00373)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1385826230"/>
                  </a:ext>
                </a:extLst>
              </a:tr>
              <a:tr h="1989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CPI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-0.02218***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(0.00317)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-0.01897***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(0.00424)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063464374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PEXPr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00FF00"/>
                          </a:highlight>
                        </a:rPr>
                        <a:t>0.24545***</a:t>
                      </a:r>
                      <a:endParaRPr lang="en-US" sz="9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(0.01597)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00FF00"/>
                          </a:highlight>
                        </a:rPr>
                        <a:t>0.25198***</a:t>
                      </a:r>
                      <a:endParaRPr lang="en-US" sz="9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(0.02121)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4104860714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PAGO5r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0.13567***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(0.01105)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0.15333***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(0.01485)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905660962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PCRYr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0.13402***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(0.01244)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0.15854***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(0.01645)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2232104843"/>
                  </a:ext>
                </a:extLst>
              </a:tr>
              <a:tr h="1989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EDUC_college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-0.06939***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(0.01742)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-0.03388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(0.0233)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44920343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MARRYd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-0.01295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(0.02022)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-0.0201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(0.02655)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060424150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SEXd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0.09468***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(0.01758)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0.05766**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(0.02285)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2746220515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PEXP5r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0.13029***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(0.01493)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0.09541***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(0.01938)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003279685"/>
                  </a:ext>
                </a:extLst>
              </a:tr>
              <a:tr h="1989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INEXQ2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-0.000209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(0.00057992)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-0.000891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(0.00073026)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1412086815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INEXQ1r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0.10844***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(0.01246)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0.13647***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(0.01624)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2547362475"/>
                  </a:ext>
                </a:extLst>
              </a:tr>
              <a:tr h="1989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logINCOME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-0.02649*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(0.01579)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-0.01764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(0.02025)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2496389801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logINVAMT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0.02401***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(0.00645)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0.02637***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(0.0083)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95297578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0.00481***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(0.00069832)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0.0025***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(0.00092004)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395006291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NUMKID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0.00912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(0.00868)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-0.0111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(0.01126)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4281243234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PINC2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0.000157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(0.0001435)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0.000202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(0.00016737)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3239515042"/>
                  </a:ext>
                </a:extLst>
              </a:tr>
              <a:tr h="1491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PSTK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0.000461***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(0.00012445)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0.000469***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(0.0001592)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94" marR="32094" marT="0" marB="0"/>
                </a:tc>
                <a:extLst>
                  <a:ext uri="{0D108BD9-81ED-4DB2-BD59-A6C34878D82A}">
                    <a16:rowId xmlns:a16="http://schemas.microsoft.com/office/drawing/2014/main" val="1477248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713EF7-EFCB-4B7D-8667-0D3F39533198}"/>
              </a:ext>
            </a:extLst>
          </p:cNvPr>
          <p:cNvSpPr txBox="1"/>
          <p:nvPr/>
        </p:nvSpPr>
        <p:spPr>
          <a:xfrm>
            <a:off x="4235355" y="5815723"/>
            <a:ext cx="3721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White standard errors are included in parentheses.</a:t>
            </a:r>
          </a:p>
          <a:p>
            <a:pPr algn="ctr"/>
            <a:r>
              <a:rPr lang="en-US" sz="800" dirty="0"/>
              <a:t>***, ** and * indicate significance at the 1%, 5% and 10% levels respectively.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19594-4BC1-054B-B720-4477064B5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03735"/>
              </p:ext>
            </p:extLst>
          </p:nvPr>
        </p:nvGraphicFramePr>
        <p:xfrm>
          <a:off x="9859392" y="3445329"/>
          <a:ext cx="1780456" cy="831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228">
                  <a:extLst>
                    <a:ext uri="{9D8B030D-6E8A-4147-A177-3AD203B41FA5}">
                      <a16:colId xmlns:a16="http://schemas.microsoft.com/office/drawing/2014/main" val="3130658572"/>
                    </a:ext>
                  </a:extLst>
                </a:gridCol>
                <a:gridCol w="890228">
                  <a:extLst>
                    <a:ext uri="{9D8B030D-6E8A-4147-A177-3AD203B41FA5}">
                      <a16:colId xmlns:a16="http://schemas.microsoft.com/office/drawing/2014/main" val="2052203925"/>
                    </a:ext>
                  </a:extLst>
                </a:gridCol>
              </a:tblGrid>
              <a:tr h="277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r>
                        <a:rPr lang="en-US" sz="1100" baseline="30000" dirty="0">
                          <a:effectLst/>
                        </a:rPr>
                        <a:t>2</a:t>
                      </a:r>
                      <a:r>
                        <a:rPr lang="en-US" sz="1100" baseline="0" dirty="0">
                          <a:effectLst/>
                        </a:rPr>
                        <a:t> (adj.)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0501890"/>
                  </a:ext>
                </a:extLst>
              </a:tr>
              <a:tr h="277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SP_U =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0.1951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5846153"/>
                  </a:ext>
                </a:extLst>
              </a:tr>
              <a:tr h="277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SP_U =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22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4842-5C6C-9A44-88D7-5764E1D8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F-tests for split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151EF-AD80-2B4B-AABF-BDE626B12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24720"/>
              </p:ext>
            </p:extLst>
          </p:nvPr>
        </p:nvGraphicFramePr>
        <p:xfrm>
          <a:off x="745231" y="3429000"/>
          <a:ext cx="10701537" cy="1450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899">
                  <a:extLst>
                    <a:ext uri="{9D8B030D-6E8A-4147-A177-3AD203B41FA5}">
                      <a16:colId xmlns:a16="http://schemas.microsoft.com/office/drawing/2014/main" val="2753982746"/>
                    </a:ext>
                  </a:extLst>
                </a:gridCol>
                <a:gridCol w="1213993">
                  <a:extLst>
                    <a:ext uri="{9D8B030D-6E8A-4147-A177-3AD203B41FA5}">
                      <a16:colId xmlns:a16="http://schemas.microsoft.com/office/drawing/2014/main" val="3566754389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3427134231"/>
                    </a:ext>
                  </a:extLst>
                </a:gridCol>
                <a:gridCol w="2034413">
                  <a:extLst>
                    <a:ext uri="{9D8B030D-6E8A-4147-A177-3AD203B41FA5}">
                      <a16:colId xmlns:a16="http://schemas.microsoft.com/office/drawing/2014/main" val="3803905419"/>
                    </a:ext>
                  </a:extLst>
                </a:gridCol>
                <a:gridCol w="92552">
                  <a:extLst>
                    <a:ext uri="{9D8B030D-6E8A-4147-A177-3AD203B41FA5}">
                      <a16:colId xmlns:a16="http://schemas.microsoft.com/office/drawing/2014/main" val="628286731"/>
                    </a:ext>
                  </a:extLst>
                </a:gridCol>
                <a:gridCol w="1213993">
                  <a:extLst>
                    <a:ext uri="{9D8B030D-6E8A-4147-A177-3AD203B41FA5}">
                      <a16:colId xmlns:a16="http://schemas.microsoft.com/office/drawing/2014/main" val="2179966687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4010241387"/>
                    </a:ext>
                  </a:extLst>
                </a:gridCol>
                <a:gridCol w="2034413">
                  <a:extLst>
                    <a:ext uri="{9D8B030D-6E8A-4147-A177-3AD203B41FA5}">
                      <a16:colId xmlns:a16="http://schemas.microsoft.com/office/drawing/2014/main" val="3025957463"/>
                    </a:ext>
                  </a:extLst>
                </a:gridCol>
              </a:tblGrid>
              <a:tr h="5722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Subset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F-value (SP_U=1)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 err="1">
                          <a:effectLst/>
                        </a:rPr>
                        <a:t>Pr</a:t>
                      </a:r>
                      <a:r>
                        <a:rPr lang="en-US" sz="1300" u="none" strike="noStrike" dirty="0">
                          <a:effectLst/>
                        </a:rPr>
                        <a:t> &gt; F (SP_U=1)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F-value (SP_U=0)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 err="1">
                          <a:effectLst/>
                        </a:rPr>
                        <a:t>Pr</a:t>
                      </a:r>
                      <a:r>
                        <a:rPr lang="en-US" sz="1300" u="none" strike="noStrike" dirty="0">
                          <a:effectLst/>
                        </a:rPr>
                        <a:t> &gt; F (SP_U=0)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Conclusions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656743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u="none" strike="noStrike">
                          <a:effectLst/>
                        </a:rPr>
                        <a:t>Personal (non-financial)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19.55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null hypothesis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4.24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null hypothesis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2188459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u="none" strike="noStrike">
                          <a:effectLst/>
                        </a:rPr>
                        <a:t>Personal (financial)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144.12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null hypothesis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90.2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null hypothesis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568615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u="none" strike="noStrike">
                          <a:effectLst/>
                        </a:rPr>
                        <a:t>Non-personal (economic)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26.17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null hypothesis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16.66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null hypothesis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l-G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5177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06D61B-82DF-6143-88C0-AD709494065B}"/>
              </a:ext>
            </a:extLst>
          </p:cNvPr>
          <p:cNvSpPr txBox="1"/>
          <p:nvPr/>
        </p:nvSpPr>
        <p:spPr>
          <a:xfrm>
            <a:off x="3867213" y="2623282"/>
            <a:ext cx="445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Subsets are jointly insignificant (</a:t>
            </a:r>
            <a:r>
              <a:rPr lang="en-US" dirty="0" err="1"/>
              <a:t>ß</a:t>
            </a:r>
            <a:r>
              <a:rPr lang="en-US" dirty="0"/>
              <a:t>=0)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otherwise</a:t>
            </a:r>
          </a:p>
        </p:txBody>
      </p:sp>
    </p:spTree>
    <p:extLst>
      <p:ext uri="{BB962C8B-B14F-4D97-AF65-F5344CB8AC3E}">
        <p14:creationId xmlns:p14="http://schemas.microsoft.com/office/powerpoint/2010/main" val="52996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DA02-2FD9-4B8A-A5F2-4059E628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51A4-D5DA-4AC7-A717-07C7F9FA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Personal factors DO influence economic expectations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results found them equally as significant as certain economic factors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Chow test indicates that marginal effects of the variables vary when S&amp;P500 price change is negative or positive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Best adjusted R</a:t>
            </a:r>
            <a:r>
              <a:rPr lang="en-US" baseline="30000" dirty="0"/>
              <a:t>2 </a:t>
            </a:r>
            <a:r>
              <a:rPr lang="en-US" dirty="0"/>
              <a:t>(adj.) was found to be Model (2) – specifically Model (2) when the data is separated by S&amp;P500 negative or positive price change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(adj.) when applied to dataset which consists of only S&amp;P500 negative price changes is even higher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significance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Most of the results are significant at the 1% or 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Economic significance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Findings of the subset F-tests imply that individuals take into account a variety of personal and non-personal factors when formulating their economic expectations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Chow-test indicates that there is a difference in the marginal effect of the factors being studied when S&amp;P500 index price change is negative and positive - individual expectations are influenced differently depending on how the whether is performing well or poorly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Comparison of the R</a:t>
            </a:r>
            <a:r>
              <a:rPr lang="en-US" baseline="30000" dirty="0"/>
              <a:t>2</a:t>
            </a:r>
            <a:r>
              <a:rPr lang="en-US" dirty="0"/>
              <a:t> (adj.) indicates higher explanatory power when Model (2) is applied to the separated data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0C4A-2803-AA48-BEFE-F36FBFE4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83DE-B982-DA40-8ADC-234F93DA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Curtin, R. (2007). What U.S. Consumers Know About Economic Conditions. University of Michigan.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University of Michigan. (n.d.). </a:t>
            </a:r>
            <a:r>
              <a:rPr lang="en-US" dirty="0" err="1"/>
              <a:t>Surverys</a:t>
            </a:r>
            <a:r>
              <a:rPr lang="en-US" dirty="0"/>
              <a:t> of Consumers. Retrieved from https://</a:t>
            </a:r>
            <a:r>
              <a:rPr lang="en-US" dirty="0" err="1"/>
              <a:t>data.sca.isr.umich.edu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FED. (n.d.). Federal Reserve Economic Data. Retrieved from </a:t>
            </a:r>
            <a:r>
              <a:rPr lang="en-US" dirty="0">
                <a:hlinkClick r:id="rId2"/>
              </a:rPr>
              <a:t>https://fred.stlouisfed.org/.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3CCA-FE30-45F2-86E5-1AAFF7A4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8AB9-2756-4986-8A5B-DEF032C8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Theoretically: 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Economic expectations should only be influenced by economic indicators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BUT – rational inattention (Richard Curtin, 2007)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“rational consumers may find the costs associated with updating their information on the economy to exceed the benefits”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If this is true, an individual may not be able to make informed expectations using non-personal information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SO, does an individual’s personal circumstances affect their expectation of the overall economy?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Controlled for economic factors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S&amp;P500 Index, Unemployment, Inflation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F663-36AA-4822-A901-14E05BCE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9C24-D756-4488-BC36-8ED08D4C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University of Michigan Consumer Sentiment Survey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Includes responses to questions about personal financial and personal non-financial factors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Includes macroeconomic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Preparation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Recategorize response variables (scale -1 to 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Adjust S&amp;P500 data for inflation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Merge the datasets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0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A1A1-DD94-4D1B-AF68-35A74992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A914E5-1504-644E-817B-601BA716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76213"/>
              </p:ext>
            </p:extLst>
          </p:nvPr>
        </p:nvGraphicFramePr>
        <p:xfrm>
          <a:off x="2060418" y="1816449"/>
          <a:ext cx="8132124" cy="4354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393">
                  <a:extLst>
                    <a:ext uri="{9D8B030D-6E8A-4147-A177-3AD203B41FA5}">
                      <a16:colId xmlns:a16="http://schemas.microsoft.com/office/drawing/2014/main" val="143496901"/>
                    </a:ext>
                  </a:extLst>
                </a:gridCol>
                <a:gridCol w="5892731">
                  <a:extLst>
                    <a:ext uri="{9D8B030D-6E8A-4147-A177-3AD203B41FA5}">
                      <a16:colId xmlns:a16="http://schemas.microsoft.com/office/drawing/2014/main" val="2750347363"/>
                    </a:ext>
                  </a:extLst>
                </a:gridCol>
              </a:tblGrid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Dependent Variable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951134925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BUS12r (categorical)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opinion on economic performance for next 12 months (-1 to 1, 0.5 increments)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4165084691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Independent Variable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332234188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SP500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S&amp;P500 Index price (monthly average)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279338469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SP500_PCH (%)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 change in S&amp;P500 price (already adjusted for inflation) from previous 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907240060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SP_U ( dummy)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Whether the S&amp;P500 price change was positive or negative (0,1)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012276429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00"/>
                          </a:solidFill>
                          <a:effectLst/>
                        </a:rPr>
                        <a:t>PEXPr</a:t>
                      </a: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opinion on personal finances being better, same or worse next year (-1,0,1)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645990647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PAGO5r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opinion on personal finances are better, same or worse than 5 years ago (-1,0,1)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420661045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00"/>
                          </a:solidFill>
                          <a:effectLst/>
                        </a:rPr>
                        <a:t>PCRYr</a:t>
                      </a: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opinion on comfortable retirement compared to 5 years ago better same or worse (-1,0,1)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2002313585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00"/>
                          </a:solidFill>
                          <a:effectLst/>
                        </a:rPr>
                        <a:t>EDUC_college</a:t>
                      </a: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 (dummy)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Whether or not the individual has a college degree (0,1)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218485900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00"/>
                          </a:solidFill>
                          <a:effectLst/>
                        </a:rPr>
                        <a:t>MARRYd</a:t>
                      </a: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Whether or not the individual is married (0,1)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612421575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00"/>
                          </a:solidFill>
                          <a:effectLst/>
                        </a:rPr>
                        <a:t>SEXd</a:t>
                      </a: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Whether the individual is male or female (0=F, 1=M)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3334370172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PEXP5r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opinion on personal finances being better, same or worse in 5 years (-1,0,1)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2065930017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INEXQ2 (%)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estimation of percentage increase in family income during the next 12 months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3274426289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INEXQ1r (categorical)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opinion if income will go up, down or remain unchanged (-1,0,1)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553312540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INCOME (dollars)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income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844297389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INVAMT (dollars)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worth of current investments in the stock market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2176881001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AGE (years)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Individual 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3572512673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NUMKID (number)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 of children in the household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3351569480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PINC2 (%)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 chance of individual income in the next 12 months being higher than the past 12 months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274206504"/>
                  </a:ext>
                </a:extLst>
              </a:tr>
              <a:tr h="215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00"/>
                          </a:solidFill>
                          <a:effectLst/>
                        </a:rPr>
                        <a:t>PSTK (%)</a:t>
                      </a:r>
                      <a:endParaRPr lang="en-US" sz="9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 chance that individual will increase investments in the next year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3459394362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UNRATE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Unemployment rate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3606028005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UNRATE_PCH (%)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 change in unemployment rate from previous month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1687808971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UNRATE_UD (dummy)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Whether the Unemployment rate change was positive or negative (0,1)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522014321"/>
                  </a:ext>
                </a:extLst>
              </a:tr>
              <a:tr h="139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CPI</a:t>
                      </a:r>
                    </a:p>
                  </a:txBody>
                  <a:tcPr marL="40426" marR="40426" marT="561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Consumer Price Index</a:t>
                      </a:r>
                    </a:p>
                  </a:txBody>
                  <a:tcPr marL="40426" marR="40426" marT="5615" marB="0"/>
                </a:tc>
                <a:extLst>
                  <a:ext uri="{0D108BD9-81ED-4DB2-BD59-A6C34878D82A}">
                    <a16:rowId xmlns:a16="http://schemas.microsoft.com/office/drawing/2014/main" val="85882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1CDD-BF41-4A8D-954B-9EDF7827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71FD9-09E7-413B-9C32-9262D8503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47224"/>
              </p:ext>
            </p:extLst>
          </p:nvPr>
        </p:nvGraphicFramePr>
        <p:xfrm>
          <a:off x="1973529" y="1884337"/>
          <a:ext cx="8244941" cy="3908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425">
                  <a:extLst>
                    <a:ext uri="{9D8B030D-6E8A-4147-A177-3AD203B41FA5}">
                      <a16:colId xmlns:a16="http://schemas.microsoft.com/office/drawing/2014/main" val="490509460"/>
                    </a:ext>
                  </a:extLst>
                </a:gridCol>
                <a:gridCol w="659373">
                  <a:extLst>
                    <a:ext uri="{9D8B030D-6E8A-4147-A177-3AD203B41FA5}">
                      <a16:colId xmlns:a16="http://schemas.microsoft.com/office/drawing/2014/main" val="3370759012"/>
                    </a:ext>
                  </a:extLst>
                </a:gridCol>
                <a:gridCol w="893543">
                  <a:extLst>
                    <a:ext uri="{9D8B030D-6E8A-4147-A177-3AD203B41FA5}">
                      <a16:colId xmlns:a16="http://schemas.microsoft.com/office/drawing/2014/main" val="1712415560"/>
                    </a:ext>
                  </a:extLst>
                </a:gridCol>
                <a:gridCol w="893543">
                  <a:extLst>
                    <a:ext uri="{9D8B030D-6E8A-4147-A177-3AD203B41FA5}">
                      <a16:colId xmlns:a16="http://schemas.microsoft.com/office/drawing/2014/main" val="2628151975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940965810"/>
                    </a:ext>
                  </a:extLst>
                </a:gridCol>
                <a:gridCol w="893543">
                  <a:extLst>
                    <a:ext uri="{9D8B030D-6E8A-4147-A177-3AD203B41FA5}">
                      <a16:colId xmlns:a16="http://schemas.microsoft.com/office/drawing/2014/main" val="2369868612"/>
                    </a:ext>
                  </a:extLst>
                </a:gridCol>
                <a:gridCol w="893543">
                  <a:extLst>
                    <a:ext uri="{9D8B030D-6E8A-4147-A177-3AD203B41FA5}">
                      <a16:colId xmlns:a16="http://schemas.microsoft.com/office/drawing/2014/main" val="242288353"/>
                    </a:ext>
                  </a:extLst>
                </a:gridCol>
                <a:gridCol w="893543">
                  <a:extLst>
                    <a:ext uri="{9D8B030D-6E8A-4147-A177-3AD203B41FA5}">
                      <a16:colId xmlns:a16="http://schemas.microsoft.com/office/drawing/2014/main" val="2215372536"/>
                    </a:ext>
                  </a:extLst>
                </a:gridCol>
                <a:gridCol w="988620">
                  <a:extLst>
                    <a:ext uri="{9D8B030D-6E8A-4147-A177-3AD203B41FA5}">
                      <a16:colId xmlns:a16="http://schemas.microsoft.com/office/drawing/2014/main" val="1150794397"/>
                    </a:ext>
                  </a:extLst>
                </a:gridCol>
              </a:tblGrid>
              <a:tr h="178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Std Error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Minimum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Lower Quartile</a:t>
                      </a:r>
                      <a:endParaRPr lang="en-US" sz="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Upper Quartile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Maximum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99267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BUS12r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0.176941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0.007205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235203846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logSP500</a:t>
                      </a:r>
                      <a:endParaRPr lang="en-US" sz="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6.761646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0.001649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6.248778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6.653774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6.780953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6.957927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7.062836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1204135579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SP_U</a:t>
                      </a:r>
                      <a:endParaRPr lang="en-US" sz="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0.638233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0.003632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186284035"/>
                  </a:ext>
                </a:extLst>
              </a:tr>
              <a:tr h="169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SP500_PCH</a:t>
                      </a:r>
                      <a:endParaRPr lang="en-US" sz="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0.670749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0.019854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-10.8014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-0.80313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1.23701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2.26701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6.11153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183231630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UNRATE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5.469868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0.012286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916490126"/>
                  </a:ext>
                </a:extLst>
              </a:tr>
              <a:tr h="169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UNRATE_UD</a:t>
                      </a:r>
                      <a:endParaRPr lang="en-US" sz="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0.307719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0.003489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4230015315"/>
                  </a:ext>
                </a:extLst>
              </a:tr>
              <a:tr h="169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UNRATE_PCH</a:t>
                      </a:r>
                      <a:endParaRPr lang="en-US" sz="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-0.5843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0.050883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-15.3846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-4.87805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-1.96078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2.5974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18.91892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304265680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CPI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240.9055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0.064815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225.672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233.916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238.654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247.867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256.571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3768698183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PEXPr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0.325544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0.004957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575920769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PAGO5r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0.407473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0.006618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1074545862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PCRYr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0.054162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0.005868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380588526"/>
                  </a:ext>
                </a:extLst>
              </a:tr>
              <a:tr h="169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EDUC_college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0.620294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0.003668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1499325173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MARRYd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0.726104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0.003371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3998449092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SEXd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0.628921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0.003652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746940872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PEXP5r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0.456836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0.005444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4184195667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INEXQ2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10.24996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0.116604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630339342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INEXQ1r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0.593784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0.006082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338001723"/>
                  </a:ext>
                </a:extLst>
              </a:tr>
              <a:tr h="169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logINCOME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11.48838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0.005253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8.476371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11.08214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11.51293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11.91839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13.12236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1514850713"/>
                  </a:ext>
                </a:extLst>
              </a:tr>
              <a:tr h="169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FFFF00"/>
                          </a:solidFill>
                          <a:effectLst/>
                        </a:rPr>
                        <a:t>logINVAMT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11.61064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0.013024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6.907755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10.59663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11.73607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12.89922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16.1181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643824201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50.14272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0.114681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1482023837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NUMKID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0.621208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3282407896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PINC2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17503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64.79495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0.457535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999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228364958"/>
                  </a:ext>
                </a:extLst>
              </a:tr>
              <a:tr h="159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PSTK</a:t>
                      </a:r>
                      <a:endParaRPr lang="en-US" sz="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17503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65.57025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0.594473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999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6" marR="33646" marT="0" marB="0"/>
                </a:tc>
                <a:extLst>
                  <a:ext uri="{0D108BD9-81ED-4DB2-BD59-A6C34878D82A}">
                    <a16:rowId xmlns:a16="http://schemas.microsoft.com/office/drawing/2014/main" val="211257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5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59F3-7F79-46E9-A99D-2ED7D388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3648-18EB-4613-854A-9C09A8A8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(1) BUS12r = ß</a:t>
            </a:r>
            <a:r>
              <a:rPr lang="en-US" sz="1600" baseline="-25000" dirty="0"/>
              <a:t>0</a:t>
            </a:r>
            <a:r>
              <a:rPr lang="en-US" sz="1600" dirty="0"/>
              <a:t> + ß</a:t>
            </a:r>
            <a:r>
              <a:rPr lang="en-US" sz="1600" baseline="-25000" dirty="0"/>
              <a:t>1</a:t>
            </a:r>
            <a:r>
              <a:rPr lang="en-US" sz="1600" dirty="0"/>
              <a:t>logSP500 + ß</a:t>
            </a:r>
            <a:r>
              <a:rPr lang="en-US" sz="1600" baseline="-25000" dirty="0"/>
              <a:t>2</a:t>
            </a:r>
            <a:r>
              <a:rPr lang="en-US" sz="1600" dirty="0"/>
              <a:t>SP_U + ß</a:t>
            </a:r>
            <a:r>
              <a:rPr lang="en-US" sz="1600" baseline="-25000" dirty="0"/>
              <a:t>3</a:t>
            </a:r>
            <a:r>
              <a:rPr lang="en-US" sz="1600" dirty="0"/>
              <a:t>SP500_PCH + ß</a:t>
            </a:r>
            <a:r>
              <a:rPr lang="en-US" sz="1600" baseline="-25000" dirty="0"/>
              <a:t>4</a:t>
            </a:r>
            <a:r>
              <a:rPr lang="en-US" sz="1600" dirty="0"/>
              <a:t>UNRATE + ß</a:t>
            </a:r>
            <a:r>
              <a:rPr lang="en-US" sz="1600" baseline="-25000" dirty="0"/>
              <a:t>5</a:t>
            </a:r>
            <a:r>
              <a:rPr lang="en-US" sz="1600" dirty="0"/>
              <a:t>UNRATE_UD + ß</a:t>
            </a:r>
            <a:r>
              <a:rPr lang="en-US" sz="1600" baseline="-25000" dirty="0"/>
              <a:t>6</a:t>
            </a:r>
            <a:r>
              <a:rPr lang="en-US" sz="1600" dirty="0"/>
              <a:t>UNRATE_PCH + ß</a:t>
            </a:r>
            <a:r>
              <a:rPr lang="en-US" sz="1600" baseline="-25000" dirty="0"/>
              <a:t>7</a:t>
            </a:r>
            <a:r>
              <a:rPr lang="en-US" sz="1600" dirty="0"/>
              <a:t>CPI + ß</a:t>
            </a:r>
            <a:r>
              <a:rPr lang="en-US" sz="1600" baseline="-25000" dirty="0"/>
              <a:t>8</a:t>
            </a:r>
            <a:r>
              <a:rPr lang="en-US" sz="1600" dirty="0"/>
              <a:t>PAGO5r + ß</a:t>
            </a:r>
            <a:r>
              <a:rPr lang="en-US" sz="1600" baseline="-25000" dirty="0"/>
              <a:t>9</a:t>
            </a:r>
            <a:r>
              <a:rPr lang="en-US" sz="1600" dirty="0"/>
              <a:t>PCRYr + ß</a:t>
            </a:r>
            <a:r>
              <a:rPr lang="en-US" sz="1600" baseline="-25000" dirty="0"/>
              <a:t>10</a:t>
            </a:r>
            <a:r>
              <a:rPr lang="en-US" sz="1600" dirty="0"/>
              <a:t>EDUC_college + ß</a:t>
            </a:r>
            <a:r>
              <a:rPr lang="en-US" sz="1600" baseline="-25000" dirty="0"/>
              <a:t>11</a:t>
            </a:r>
            <a:r>
              <a:rPr lang="en-US" sz="1600" dirty="0"/>
              <a:t>MARRYd + ß</a:t>
            </a:r>
            <a:r>
              <a:rPr lang="en-US" sz="1600" baseline="-25000" dirty="0"/>
              <a:t>12</a:t>
            </a:r>
            <a:r>
              <a:rPr lang="en-US" sz="1600" dirty="0"/>
              <a:t>SEXd + ß</a:t>
            </a:r>
            <a:r>
              <a:rPr lang="en-US" sz="1600" baseline="-25000" dirty="0"/>
              <a:t>13</a:t>
            </a:r>
            <a:r>
              <a:rPr lang="en-US" sz="1600" dirty="0"/>
              <a:t>PEXP5r + ß</a:t>
            </a:r>
            <a:r>
              <a:rPr lang="en-US" sz="1600" baseline="-25000" dirty="0"/>
              <a:t>14</a:t>
            </a:r>
            <a:r>
              <a:rPr lang="en-US" sz="1600" dirty="0"/>
              <a:t>INEXQ2 + ß</a:t>
            </a:r>
            <a:r>
              <a:rPr lang="en-US" sz="1600" baseline="-25000" dirty="0"/>
              <a:t>15</a:t>
            </a:r>
            <a:r>
              <a:rPr lang="en-US" sz="1600" dirty="0"/>
              <a:t>INEXQ1r + ß</a:t>
            </a:r>
            <a:r>
              <a:rPr lang="en-US" sz="1600" baseline="-25000" dirty="0"/>
              <a:t>16</a:t>
            </a:r>
            <a:r>
              <a:rPr lang="en-US" sz="1600" dirty="0"/>
              <a:t>logINCOME + ß</a:t>
            </a:r>
            <a:r>
              <a:rPr lang="en-US" sz="1600" baseline="-25000" dirty="0"/>
              <a:t>17</a:t>
            </a:r>
            <a:r>
              <a:rPr lang="en-US" sz="1600" dirty="0"/>
              <a:t>logINVAMT + ß</a:t>
            </a:r>
            <a:r>
              <a:rPr lang="en-US" sz="1600" baseline="-25000" dirty="0"/>
              <a:t>18</a:t>
            </a:r>
            <a:r>
              <a:rPr lang="en-US" sz="1600" dirty="0"/>
              <a:t>AGE + ß</a:t>
            </a:r>
            <a:r>
              <a:rPr lang="en-US" sz="1600" baseline="-25000" dirty="0"/>
              <a:t>19</a:t>
            </a:r>
            <a:r>
              <a:rPr lang="en-US" sz="1600" dirty="0"/>
              <a:t>NUMKID + ß</a:t>
            </a:r>
            <a:r>
              <a:rPr lang="en-US" sz="1600" baseline="-25000" dirty="0"/>
              <a:t>20</a:t>
            </a:r>
            <a:r>
              <a:rPr lang="en-US" sz="1600" dirty="0"/>
              <a:t>PINC2 + ß</a:t>
            </a:r>
            <a:r>
              <a:rPr lang="en-US" sz="1600" baseline="-25000" dirty="0"/>
              <a:t>21</a:t>
            </a:r>
            <a:r>
              <a:rPr lang="en-US" sz="1600" dirty="0"/>
              <a:t>PSTK + ß</a:t>
            </a:r>
            <a:r>
              <a:rPr lang="en-US" sz="1600" baseline="-25000" dirty="0"/>
              <a:t>22</a:t>
            </a:r>
            <a:r>
              <a:rPr lang="en-US" sz="1600" dirty="0"/>
              <a:t>PEXPr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(2) BUS12r = ß</a:t>
            </a:r>
            <a:r>
              <a:rPr lang="en-US" sz="1600" baseline="-25000" dirty="0"/>
              <a:t>0</a:t>
            </a:r>
            <a:r>
              <a:rPr lang="en-US" sz="1600" dirty="0"/>
              <a:t> + ß</a:t>
            </a:r>
            <a:r>
              <a:rPr lang="en-US" sz="1600" baseline="-25000" dirty="0"/>
              <a:t>1</a:t>
            </a:r>
            <a:r>
              <a:rPr lang="en-US" sz="1600" dirty="0"/>
              <a:t>logSP500 + ß</a:t>
            </a:r>
            <a:r>
              <a:rPr lang="en-US" sz="1600" baseline="-25000" dirty="0"/>
              <a:t>2</a:t>
            </a:r>
            <a:r>
              <a:rPr lang="en-US" sz="1600" dirty="0"/>
              <a:t>SP_U + ß</a:t>
            </a:r>
            <a:r>
              <a:rPr lang="en-US" sz="1600" baseline="-25000" dirty="0"/>
              <a:t>3</a:t>
            </a:r>
            <a:r>
              <a:rPr lang="en-US" sz="1600" dirty="0"/>
              <a:t>SP500_PCH + </a:t>
            </a:r>
            <a:r>
              <a:rPr lang="en-US" sz="1600" b="1" u="sng" dirty="0"/>
              <a:t>ß</a:t>
            </a:r>
            <a:r>
              <a:rPr lang="en-US" sz="1600" b="1" u="sng" baseline="-25000" dirty="0"/>
              <a:t>23</a:t>
            </a:r>
            <a:r>
              <a:rPr lang="en-US" sz="1600" b="1" u="sng" dirty="0"/>
              <a:t>SP500_PCH*SP_U</a:t>
            </a:r>
            <a:r>
              <a:rPr lang="en-US" sz="1600" dirty="0"/>
              <a:t> + ß</a:t>
            </a:r>
            <a:r>
              <a:rPr lang="en-US" sz="1600" baseline="-25000" dirty="0"/>
              <a:t>4</a:t>
            </a:r>
            <a:r>
              <a:rPr lang="en-US" sz="1600" dirty="0"/>
              <a:t>UNRATE + ß</a:t>
            </a:r>
            <a:r>
              <a:rPr lang="en-US" sz="1600" baseline="-25000" dirty="0"/>
              <a:t>5</a:t>
            </a:r>
            <a:r>
              <a:rPr lang="en-US" sz="1600" dirty="0"/>
              <a:t>UNRATE_UD + ß</a:t>
            </a:r>
            <a:r>
              <a:rPr lang="en-US" sz="1600" baseline="-25000" dirty="0"/>
              <a:t>6</a:t>
            </a:r>
            <a:r>
              <a:rPr lang="en-US" sz="1600" dirty="0"/>
              <a:t>UNRATE_PCH </a:t>
            </a:r>
            <a:r>
              <a:rPr lang="en-US" sz="1600" b="1" u="sng" dirty="0"/>
              <a:t>+ ß</a:t>
            </a:r>
            <a:r>
              <a:rPr lang="en-US" sz="1600" b="1" u="sng" baseline="-25000" dirty="0"/>
              <a:t>24</a:t>
            </a:r>
            <a:r>
              <a:rPr lang="en-US" sz="1600" b="1" u="sng" dirty="0"/>
              <a:t>UNRATE_PCH*UNRATE_UD</a:t>
            </a:r>
            <a:r>
              <a:rPr lang="en-US" sz="1600" dirty="0"/>
              <a:t> + ß</a:t>
            </a:r>
            <a:r>
              <a:rPr lang="en-US" sz="1600" baseline="-25000" dirty="0"/>
              <a:t>7</a:t>
            </a:r>
            <a:r>
              <a:rPr lang="en-US" sz="1600" dirty="0"/>
              <a:t>CPI + ß</a:t>
            </a:r>
            <a:r>
              <a:rPr lang="en-US" sz="1600" baseline="-25000" dirty="0"/>
              <a:t>8</a:t>
            </a:r>
            <a:r>
              <a:rPr lang="en-US" sz="1600" dirty="0"/>
              <a:t>PAGO5r + ß</a:t>
            </a:r>
            <a:r>
              <a:rPr lang="en-US" sz="1600" baseline="-25000" dirty="0"/>
              <a:t>9</a:t>
            </a:r>
            <a:r>
              <a:rPr lang="en-US" sz="1600" dirty="0"/>
              <a:t>PCRYr + ß</a:t>
            </a:r>
            <a:r>
              <a:rPr lang="en-US" sz="1600" baseline="-25000" dirty="0"/>
              <a:t>10</a:t>
            </a:r>
            <a:r>
              <a:rPr lang="en-US" sz="1600" dirty="0"/>
              <a:t>EDUC_college + ß</a:t>
            </a:r>
            <a:r>
              <a:rPr lang="en-US" sz="1600" baseline="-25000" dirty="0"/>
              <a:t>11</a:t>
            </a:r>
            <a:r>
              <a:rPr lang="en-US" sz="1600" dirty="0"/>
              <a:t>MARRYd + ß</a:t>
            </a:r>
            <a:r>
              <a:rPr lang="en-US" sz="1600" baseline="-25000" dirty="0"/>
              <a:t>12</a:t>
            </a:r>
            <a:r>
              <a:rPr lang="en-US" sz="1600" dirty="0"/>
              <a:t>SEXd + ß</a:t>
            </a:r>
            <a:r>
              <a:rPr lang="en-US" sz="1600" baseline="-25000" dirty="0"/>
              <a:t>13</a:t>
            </a:r>
            <a:r>
              <a:rPr lang="en-US" sz="1600" dirty="0"/>
              <a:t>PEXP5r + ß</a:t>
            </a:r>
            <a:r>
              <a:rPr lang="en-US" sz="1600" baseline="-25000" dirty="0"/>
              <a:t>14</a:t>
            </a:r>
            <a:r>
              <a:rPr lang="en-US" sz="1600" dirty="0"/>
              <a:t>INEXQ2 + ß</a:t>
            </a:r>
            <a:r>
              <a:rPr lang="en-US" sz="1600" baseline="-25000" dirty="0"/>
              <a:t>15</a:t>
            </a:r>
            <a:r>
              <a:rPr lang="en-US" sz="1600" dirty="0"/>
              <a:t>INEXQ1r + ß</a:t>
            </a:r>
            <a:r>
              <a:rPr lang="en-US" sz="1600" baseline="-25000" dirty="0"/>
              <a:t>16</a:t>
            </a:r>
            <a:r>
              <a:rPr lang="en-US" sz="1600" dirty="0"/>
              <a:t>logINCOME + ß</a:t>
            </a:r>
            <a:r>
              <a:rPr lang="en-US" sz="1600" baseline="-25000" dirty="0"/>
              <a:t>17</a:t>
            </a:r>
            <a:r>
              <a:rPr lang="en-US" sz="1600" dirty="0"/>
              <a:t>logINVAMT + ß</a:t>
            </a:r>
            <a:r>
              <a:rPr lang="en-US" sz="1600" baseline="-25000" dirty="0"/>
              <a:t>18</a:t>
            </a:r>
            <a:r>
              <a:rPr lang="en-US" sz="1600" dirty="0"/>
              <a:t>AGE + ß</a:t>
            </a:r>
            <a:r>
              <a:rPr lang="en-US" sz="1600" baseline="-25000" dirty="0"/>
              <a:t>19</a:t>
            </a:r>
            <a:r>
              <a:rPr lang="en-US" sz="1600" dirty="0"/>
              <a:t>NUMKID + ß</a:t>
            </a:r>
            <a:r>
              <a:rPr lang="en-US" sz="1600" baseline="-25000" dirty="0"/>
              <a:t>20</a:t>
            </a:r>
            <a:r>
              <a:rPr lang="en-US" sz="1600" dirty="0"/>
              <a:t>PINC2 + ß</a:t>
            </a:r>
            <a:r>
              <a:rPr lang="en-US" sz="1600" baseline="-25000" dirty="0"/>
              <a:t>21</a:t>
            </a:r>
            <a:r>
              <a:rPr lang="en-US" sz="1600" dirty="0"/>
              <a:t>PSTK + ß</a:t>
            </a:r>
            <a:r>
              <a:rPr lang="en-US" sz="1600" baseline="-25000" dirty="0"/>
              <a:t>22</a:t>
            </a:r>
            <a:r>
              <a:rPr lang="en-US" sz="1600" dirty="0"/>
              <a:t>PEXPr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(3)</a:t>
            </a:r>
            <a:r>
              <a:rPr lang="en-US" sz="1700" dirty="0"/>
              <a:t> BUS12r = ß</a:t>
            </a:r>
            <a:r>
              <a:rPr lang="en-US" sz="1700" baseline="-25000" dirty="0"/>
              <a:t>0</a:t>
            </a:r>
            <a:r>
              <a:rPr lang="en-US" sz="1700" dirty="0"/>
              <a:t> + ß</a:t>
            </a:r>
            <a:r>
              <a:rPr lang="en-US" sz="1700" baseline="-25000" dirty="0"/>
              <a:t>1</a:t>
            </a:r>
            <a:r>
              <a:rPr lang="en-US" sz="1700" dirty="0"/>
              <a:t>logSP500 + ß</a:t>
            </a:r>
            <a:r>
              <a:rPr lang="en-US" sz="1700" baseline="-25000" dirty="0"/>
              <a:t>2</a:t>
            </a:r>
            <a:r>
              <a:rPr lang="en-US" sz="1700" dirty="0"/>
              <a:t>SP_U + ß</a:t>
            </a:r>
            <a:r>
              <a:rPr lang="en-US" sz="1700" baseline="-25000" dirty="0"/>
              <a:t>3</a:t>
            </a:r>
            <a:r>
              <a:rPr lang="en-US" sz="1700" dirty="0"/>
              <a:t>SP500_PCH + ß</a:t>
            </a:r>
            <a:r>
              <a:rPr lang="en-US" sz="1700" baseline="-25000" dirty="0"/>
              <a:t>23</a:t>
            </a:r>
            <a:r>
              <a:rPr lang="en-US" sz="1700" dirty="0"/>
              <a:t>SP500_PCH*SP_U + ß</a:t>
            </a:r>
            <a:r>
              <a:rPr lang="en-US" sz="1700" baseline="-25000" dirty="0"/>
              <a:t>4</a:t>
            </a:r>
            <a:r>
              <a:rPr lang="en-US" sz="1700" dirty="0"/>
              <a:t>UNRATE + ß</a:t>
            </a:r>
            <a:r>
              <a:rPr lang="en-US" sz="1700" baseline="-25000" dirty="0"/>
              <a:t>5</a:t>
            </a:r>
            <a:r>
              <a:rPr lang="en-US" sz="1700" dirty="0"/>
              <a:t>UNRATE_UD + ß</a:t>
            </a:r>
            <a:r>
              <a:rPr lang="en-US" sz="1700" baseline="-25000" dirty="0"/>
              <a:t>6</a:t>
            </a:r>
            <a:r>
              <a:rPr lang="en-US" sz="1700" dirty="0"/>
              <a:t>UNRATE_PCH + ß</a:t>
            </a:r>
            <a:r>
              <a:rPr lang="en-US" sz="1700" baseline="-25000" dirty="0"/>
              <a:t>24</a:t>
            </a:r>
            <a:r>
              <a:rPr lang="en-US" sz="1700" dirty="0"/>
              <a:t>UNRATE_PCH*UNRATE_UD + ß</a:t>
            </a:r>
            <a:r>
              <a:rPr lang="en-US" sz="1700" baseline="-25000" dirty="0"/>
              <a:t>7</a:t>
            </a:r>
            <a:r>
              <a:rPr lang="en-US" sz="1700" dirty="0"/>
              <a:t>CPI + ß</a:t>
            </a:r>
            <a:r>
              <a:rPr lang="en-US" sz="1700" baseline="-25000" dirty="0"/>
              <a:t>8</a:t>
            </a:r>
            <a:r>
              <a:rPr lang="en-US" sz="1700" dirty="0"/>
              <a:t>PAGO5r + ß</a:t>
            </a:r>
            <a:r>
              <a:rPr lang="en-US" sz="1700" baseline="-25000" dirty="0"/>
              <a:t>13</a:t>
            </a:r>
            <a:r>
              <a:rPr lang="en-US" sz="1700" dirty="0"/>
              <a:t>PEXP5r + ß</a:t>
            </a:r>
            <a:r>
              <a:rPr lang="en-US" sz="1700" baseline="-25000" dirty="0"/>
              <a:t>14</a:t>
            </a:r>
            <a:r>
              <a:rPr lang="en-US" sz="1700" dirty="0"/>
              <a:t>INEXQ2 + ß</a:t>
            </a:r>
            <a:r>
              <a:rPr lang="en-US" sz="1700" baseline="-25000" dirty="0"/>
              <a:t>15</a:t>
            </a:r>
            <a:r>
              <a:rPr lang="en-US" sz="1700" dirty="0"/>
              <a:t>INEXQ1r + ß</a:t>
            </a:r>
            <a:r>
              <a:rPr lang="en-US" sz="1700" baseline="-25000" dirty="0"/>
              <a:t>16</a:t>
            </a:r>
            <a:r>
              <a:rPr lang="en-US" sz="1700" dirty="0"/>
              <a:t>logINCOME + ß</a:t>
            </a:r>
            <a:r>
              <a:rPr lang="en-US" sz="1700" baseline="-25000" dirty="0"/>
              <a:t>17</a:t>
            </a:r>
            <a:r>
              <a:rPr lang="en-US" sz="1700" dirty="0"/>
              <a:t>logINVAMT + ß</a:t>
            </a:r>
            <a:r>
              <a:rPr lang="en-US" sz="1700" baseline="-25000" dirty="0"/>
              <a:t>20</a:t>
            </a:r>
            <a:r>
              <a:rPr lang="en-US" sz="1700" dirty="0"/>
              <a:t>PINC2 + ß</a:t>
            </a:r>
            <a:r>
              <a:rPr lang="en-US" sz="1700" baseline="-25000" dirty="0"/>
              <a:t>21</a:t>
            </a:r>
            <a:r>
              <a:rPr lang="en-US" sz="1700" dirty="0"/>
              <a:t>PSTK + ß</a:t>
            </a:r>
            <a:r>
              <a:rPr lang="en-US" sz="1700" baseline="-25000" dirty="0"/>
              <a:t>22</a:t>
            </a:r>
            <a:r>
              <a:rPr lang="en-US" sz="1700" dirty="0"/>
              <a:t>PEXPr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B5CA-D8C7-4708-9D6A-46B54AD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</a:t>
            </a:r>
            <a:r>
              <a:rPr lang="en-US" baseline="30000" dirty="0"/>
              <a:t>2</a:t>
            </a:r>
            <a:r>
              <a:rPr lang="en-US" dirty="0"/>
              <a:t> and AIC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EE671-624E-4C6D-A823-0A6369D82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05301"/>
              </p:ext>
            </p:extLst>
          </p:nvPr>
        </p:nvGraphicFramePr>
        <p:xfrm>
          <a:off x="1097280" y="268732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54260641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8442738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5201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(adj.)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-0.3183784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-0.3183862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8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-0.2986422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6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12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EF9-4B50-634C-A77E-FE7C7FD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checks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48F1-48F9-0A43-A2E7-F144FB3C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Multicollinearity exists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VIFs were high for logSP500, CPI and UNRATE - likely because they are all key economic indicators that are often highly correlated with other economic indicators (and therefore each other)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Ramsey RESET test failed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Indicates possible misspecification of the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Heteroskedasticity exists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BPG test failed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White standard errors are included in results, as well as Heteroskedasticity consistent significance levels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1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2F2-66C6-4D1C-A73D-54FDFA32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2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86456B-059B-4CD4-9A3F-A9331D589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88287"/>
              </p:ext>
            </p:extLst>
          </p:nvPr>
        </p:nvGraphicFramePr>
        <p:xfrm>
          <a:off x="4044751" y="1822547"/>
          <a:ext cx="4102493" cy="4190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1470">
                  <a:extLst>
                    <a:ext uri="{9D8B030D-6E8A-4147-A177-3AD203B41FA5}">
                      <a16:colId xmlns:a16="http://schemas.microsoft.com/office/drawing/2014/main" val="1880262724"/>
                    </a:ext>
                  </a:extLst>
                </a:gridCol>
                <a:gridCol w="802732">
                  <a:extLst>
                    <a:ext uri="{9D8B030D-6E8A-4147-A177-3AD203B41FA5}">
                      <a16:colId xmlns:a16="http://schemas.microsoft.com/office/drawing/2014/main" val="1264178688"/>
                    </a:ext>
                  </a:extLst>
                </a:gridCol>
                <a:gridCol w="1778291">
                  <a:extLst>
                    <a:ext uri="{9D8B030D-6E8A-4147-A177-3AD203B41FA5}">
                      <a16:colId xmlns:a16="http://schemas.microsoft.com/office/drawing/2014/main" val="1102935747"/>
                    </a:ext>
                  </a:extLst>
                </a:gridCol>
              </a:tblGrid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Model 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 hMerge="1">
                  <a:txBody>
                    <a:bodyPr/>
                    <a:lstStyle/>
                    <a:p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3824059395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Intercept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-4.42221***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(0.8618)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797391278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logSP500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1.37118***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(0.14325)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4028342540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SP_U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-0.05596**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(0.02219)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3252311591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SP500_PCH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0.0158***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(0.00495)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90775919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SPudSP_ch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-0.0172**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(0.00819)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657885028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UNRATE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0.0235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(0.01534)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4061758209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UNRATE_UD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0.1102***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(0.02426)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3138332284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UNRATE_PCH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-0.00533***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(0.00167)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1371375537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UNud_UNch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-0.00119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(0.00168)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578691186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CPI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-0.02204***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(0.00236)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1194652336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PEXPr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0.24844***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(0.01277)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3092078640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PAGO5r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0.14174***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(0.00887)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400727955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PCRYr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0.14356***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(0.00992)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68272719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EDUC_college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-0.05558***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(0.01396)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94618627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MARRYd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-0.01394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(0.01609)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963285375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SEXd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0.08088***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(0.01394)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3661003027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PEXP5r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0.11687***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(0.01183)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158569778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INEXQ2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-0.00045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(0.00045423)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772834357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INEXQ1r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FF00"/>
                          </a:highlight>
                        </a:rPr>
                        <a:t>0.11913***</a:t>
                      </a:r>
                      <a:endParaRPr lang="en-US" sz="7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(0.00989)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335391137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logINCOME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-0.02386*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(0.01246)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1576270540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FF00"/>
                          </a:solidFill>
                          <a:effectLst/>
                        </a:rPr>
                        <a:t>logINVAMT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0.02478***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(0.00509)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4044787214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0.00398***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(0.00055625)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1806854819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NUMKID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0.00139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(0.00688)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1792371349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PINC2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0.000174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(0.00010984)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2395435159"/>
                  </a:ext>
                </a:extLst>
              </a:tr>
              <a:tr h="1611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00"/>
                          </a:solidFill>
                          <a:effectLst/>
                        </a:rPr>
                        <a:t>PSTK</a:t>
                      </a:r>
                      <a:endParaRPr lang="en-US" sz="7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0.000468***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(0.00009815)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55" marR="42455" marT="0" marB="0"/>
                </a:tc>
                <a:extLst>
                  <a:ext uri="{0D108BD9-81ED-4DB2-BD59-A6C34878D82A}">
                    <a16:rowId xmlns:a16="http://schemas.microsoft.com/office/drawing/2014/main" val="3251751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DA1174-80AC-4F63-8E67-D245121D589C}"/>
              </a:ext>
            </a:extLst>
          </p:cNvPr>
          <p:cNvSpPr txBox="1"/>
          <p:nvPr/>
        </p:nvSpPr>
        <p:spPr>
          <a:xfrm>
            <a:off x="4235354" y="6003210"/>
            <a:ext cx="3721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White standard errors are included in parentheses.</a:t>
            </a:r>
          </a:p>
          <a:p>
            <a:pPr algn="ctr"/>
            <a:r>
              <a:rPr lang="en-US" sz="800" dirty="0"/>
              <a:t>***, ** and * indicate significance at the 1%, 5% and 10% levels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46069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1100</TotalTime>
  <Words>2310</Words>
  <Application>Microsoft Macintosh PowerPoint</Application>
  <PresentationFormat>Widescreen</PresentationFormat>
  <Paragraphs>626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Do personal factors affect an individual’s expectations of the economy?</vt:lpstr>
      <vt:lpstr>Theory</vt:lpstr>
      <vt:lpstr>Data</vt:lpstr>
      <vt:lpstr>Variable Descriptions</vt:lpstr>
      <vt:lpstr>Summary statistics</vt:lpstr>
      <vt:lpstr>Models</vt:lpstr>
      <vt:lpstr>Comparison of R2 and AIC</vt:lpstr>
      <vt:lpstr>Robustness checks </vt:lpstr>
      <vt:lpstr>Model 2 results</vt:lpstr>
      <vt:lpstr>Subset F-tests</vt:lpstr>
      <vt:lpstr>Chow test</vt:lpstr>
      <vt:lpstr>AIC and R2 (adj.) comparison </vt:lpstr>
      <vt:lpstr>Model results of split datasets</vt:lpstr>
      <vt:lpstr>Subset F-tests for split data</vt:lpstr>
      <vt:lpstr>Conclusions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personal factors affect an individual’s expectations of the economy?</dc:title>
  <dc:creator>Shiv Palit</dc:creator>
  <cp:lastModifiedBy>Palit, Shiv</cp:lastModifiedBy>
  <cp:revision>52</cp:revision>
  <dcterms:created xsi:type="dcterms:W3CDTF">2019-12-10T03:17:56Z</dcterms:created>
  <dcterms:modified xsi:type="dcterms:W3CDTF">2019-12-11T04:07:27Z</dcterms:modified>
</cp:coreProperties>
</file>