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343" r:id="rId5"/>
    <p:sldId id="355" r:id="rId6"/>
    <p:sldId id="356" r:id="rId7"/>
    <p:sldId id="361" r:id="rId8"/>
    <p:sldId id="357" r:id="rId9"/>
    <p:sldId id="358" r:id="rId10"/>
    <p:sldId id="359" r:id="rId11"/>
    <p:sldId id="304" r:id="rId12"/>
    <p:sldId id="30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5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0578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10972800" cy="4876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dirty="0" smtClean="0"/>
              <a:t> </a:t>
            </a:r>
            <a:r>
              <a:rPr lang="en-US" spc="-325" dirty="0" smtClean="0"/>
              <a:t>Day-3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190" dirty="0"/>
              <a:t>W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265" dirty="0"/>
              <a:t>t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409"/>
              <a:t>i</a:t>
            </a:r>
            <a:r>
              <a:rPr spc="-640"/>
              <a:t>s</a:t>
            </a:r>
            <a:r>
              <a:rPr spc="35">
                <a:latin typeface="Times New Roman"/>
                <a:cs typeface="Times New Roman"/>
              </a:rPr>
              <a:t> </a:t>
            </a:r>
            <a:r>
              <a:rPr lang="en-US" spc="215" dirty="0" smtClean="0"/>
              <a:t>Dependency Injection</a:t>
            </a:r>
            <a:r>
              <a:rPr spc="215" smtClean="0"/>
              <a:t>?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6412" y="1828800"/>
            <a:ext cx="10139174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 smtClean="0"/>
              <a:t>-Dependencies </a:t>
            </a:r>
            <a:r>
              <a:rPr lang="en-IN" dirty="0" smtClean="0"/>
              <a:t>are services or objects that a class needs to perform its function. Dependency injection, or DI, is a design pattern in which a class requests dependencies from external sources rather than creating them.</a:t>
            </a:r>
          </a:p>
          <a:p>
            <a:r>
              <a:rPr lang="en-IN" dirty="0" err="1" smtClean="0"/>
              <a:t>Angular's</a:t>
            </a:r>
            <a:r>
              <a:rPr lang="en-IN" dirty="0" smtClean="0"/>
              <a:t> DI framework provides dependencies to a class upon instantiation. You can use Angular DI to increase flexibility and modularity in your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-</a:t>
            </a:r>
            <a:r>
              <a:rPr lang="en-IN" dirty="0" smtClean="0"/>
              <a:t> It uses DI so that it can offer the necessary dependencies, mainly services, to the new components. The constructor parameters of a component inform Angular regarding the numerous services needed by the component, and DI provides a solution that gives the necessary dependencies to the new class instances.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2"/>
          <p:cNvSpPr txBox="1">
            <a:spLocks/>
          </p:cNvSpPr>
          <p:nvPr/>
        </p:nvSpPr>
        <p:spPr>
          <a:xfrm>
            <a:off x="535940" y="697737"/>
            <a:ext cx="65055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Angula</a:t>
            </a:r>
            <a:r>
              <a:rPr kumimoji="0" lang="en-IN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IN" sz="36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</a:t>
            </a:r>
            <a:r>
              <a:rPr kumimoji="0" lang="en-IN" sz="3600" b="0" i="0" u="none" strike="noStrike" kern="0" cap="none" spc="-1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IN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IN" sz="3600" b="0" i="0" u="none" strike="noStrike" kern="0" cap="none" spc="-21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</a:t>
            </a:r>
            <a:r>
              <a:rPr kumimoji="0" lang="en-IN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IN" sz="3600" b="0" i="0" u="none" strike="noStrike" kern="0" cap="none" spc="-2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</a:t>
            </a:r>
            <a:r>
              <a:rPr kumimoji="0" lang="en-IN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IN" sz="36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Fee</a:t>
            </a:r>
            <a:r>
              <a:rPr kumimoji="0" lang="en-IN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endParaRPr kumimoji="0" lang="en-IN" sz="36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5940" y="1624329"/>
            <a:ext cx="7914640" cy="3118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6129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let’s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install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bootstrap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in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our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make </a:t>
            </a:r>
            <a:r>
              <a:rPr sz="2800" spc="-7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view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pretty</a:t>
            </a:r>
            <a:endParaRPr sz="2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6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install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angular</a:t>
            </a:r>
            <a:r>
              <a:rPr sz="2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modules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npm</a:t>
            </a:r>
            <a:endParaRPr sz="2800">
              <a:latin typeface="Arial MT"/>
              <a:cs typeface="Arial MT"/>
            </a:endParaRPr>
          </a:p>
          <a:p>
            <a:pPr marL="155575" algn="ctr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r>
              <a:rPr sz="2400" b="1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smtClean="0">
                <a:solidFill>
                  <a:srgbClr val="404040"/>
                </a:solidFill>
                <a:latin typeface="Arial"/>
                <a:cs typeface="Arial"/>
              </a:rPr>
              <a:t>bootstrap@</a:t>
            </a:r>
            <a:r>
              <a:rPr lang="en-US" sz="2400" b="1" spc="-5" dirty="0" smtClean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400" b="1" spc="-5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jquery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--save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installs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Bootstrap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jQuery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node_modules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folder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directory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944626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Proje</a:t>
            </a:r>
            <a:r>
              <a:rPr spc="-100" dirty="0">
                <a:solidFill>
                  <a:srgbClr val="232852"/>
                </a:solidFill>
              </a:rPr>
              <a:t>c</a:t>
            </a:r>
            <a:r>
              <a:rPr spc="-5" dirty="0">
                <a:solidFill>
                  <a:srgbClr val="232852"/>
                </a:solidFill>
              </a:rPr>
              <a:t>t</a:t>
            </a:r>
            <a:r>
              <a:rPr spc="-210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Loo</a:t>
            </a:r>
            <a:r>
              <a:rPr spc="-5" dirty="0">
                <a:solidFill>
                  <a:srgbClr val="232852"/>
                </a:solidFill>
              </a:rPr>
              <a:t>k</a:t>
            </a:r>
            <a:r>
              <a:rPr spc="-200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an</a:t>
            </a:r>
            <a:r>
              <a:rPr spc="-5" dirty="0">
                <a:solidFill>
                  <a:srgbClr val="232852"/>
                </a:solidFill>
              </a:rPr>
              <a:t>d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Fee</a:t>
            </a:r>
            <a:r>
              <a:rPr spc="-5" dirty="0">
                <a:solidFill>
                  <a:srgbClr val="232852"/>
                </a:solidFill>
              </a:rPr>
              <a:t>l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35939" y="1624329"/>
            <a:ext cx="1122561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Open the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.angular-cli.json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and add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css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js files of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bootstrap and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jQuery inside slyles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scripts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arrays.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9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10338817" cy="305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0578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10972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97737"/>
            <a:ext cx="79722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24329"/>
            <a:ext cx="11020213" cy="4305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Attribute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Directives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Structural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Directives</a:t>
            </a:r>
            <a:endParaRPr sz="2800">
              <a:latin typeface="Arial MT"/>
              <a:cs typeface="Arial MT"/>
            </a:endParaRPr>
          </a:p>
          <a:p>
            <a:pPr lvl="1">
              <a:spcBef>
                <a:spcPts val="25"/>
              </a:spcBef>
              <a:buClr>
                <a:srgbClr val="619DD1"/>
              </a:buClr>
              <a:buFont typeface="Arial MT"/>
              <a:buChar char="•"/>
            </a:pPr>
            <a:r>
              <a:rPr lang="en-IN" sz="2400" b="1" dirty="0" smtClean="0">
                <a:solidFill>
                  <a:srgbClr val="404040"/>
                </a:solidFill>
                <a:latin typeface="Arial"/>
                <a:cs typeface="Arial"/>
              </a:rPr>
              <a:t>Components Directives :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These form the main class in directives. Instead of @</a:t>
            </a:r>
            <a:r>
              <a:rPr lang="en-IN" sz="2400" b="1" spc="-5" dirty="0" smtClean="0">
                <a:solidFill>
                  <a:srgbClr val="404040"/>
                </a:solidFill>
                <a:latin typeface="Arial MT"/>
                <a:cs typeface="Arial MT"/>
              </a:rPr>
              <a:t>Directive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 decorator we use @</a:t>
            </a:r>
            <a:r>
              <a:rPr lang="en-IN" sz="2400" b="1" spc="-5" dirty="0" smtClean="0">
                <a:solidFill>
                  <a:srgbClr val="404040"/>
                </a:solidFill>
                <a:latin typeface="Arial MT"/>
                <a:cs typeface="Arial MT"/>
              </a:rPr>
              <a:t>Component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 decorator to declare these directives. These directives have a view, a </a:t>
            </a:r>
            <a:r>
              <a:rPr lang="en-IN" sz="2400" spc="-5" dirty="0" err="1" smtClean="0">
                <a:solidFill>
                  <a:srgbClr val="404040"/>
                </a:solidFill>
                <a:latin typeface="Arial MT"/>
                <a:cs typeface="Arial MT"/>
              </a:rPr>
              <a:t>stylesheet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 and a selector property.</a:t>
            </a:r>
          </a:p>
          <a:p>
            <a:pPr lvl="1">
              <a:spcBef>
                <a:spcPts val="25"/>
              </a:spcBef>
              <a:buClr>
                <a:srgbClr val="619DD1"/>
              </a:buClr>
              <a:buFont typeface="Arial MT"/>
              <a:buChar char="•"/>
            </a:pPr>
            <a:endParaRPr lang="en-IN" sz="2400" spc="-5" dirty="0" smtClean="0">
              <a:solidFill>
                <a:srgbClr val="40404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19DD1"/>
              </a:buClr>
              <a:buFont typeface="Arial MT"/>
              <a:buChar char="•"/>
            </a:pPr>
            <a:endParaRPr sz="2400" b="1">
              <a:solidFill>
                <a:srgbClr val="404040"/>
              </a:solidFill>
              <a:latin typeface="Arial"/>
              <a:cs typeface="Arial"/>
            </a:endParaRPr>
          </a:p>
          <a:p>
            <a:pPr marL="469900" marR="884555" lvl="1" indent="-183515">
              <a:lnSpc>
                <a:spcPct val="100000"/>
              </a:lnSpc>
              <a:buClr>
                <a:srgbClr val="619DD1"/>
              </a:buClr>
              <a:buSzPct val="85416"/>
              <a:buFont typeface="Arial MT"/>
              <a:buChar char="•"/>
              <a:tabLst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Attribute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 Directives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changes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appearance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behavior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element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469900" marR="5080" lvl="1" indent="-183515">
              <a:lnSpc>
                <a:spcPct val="100000"/>
              </a:lnSpc>
              <a:buClr>
                <a:srgbClr val="619DD1"/>
              </a:buClr>
              <a:buSzPct val="85416"/>
              <a:buFont typeface="Arial MT"/>
              <a:buChar char="•"/>
              <a:tabLst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Structural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 Directives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Change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DOM's structure, 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typically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adding,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removing,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manipulating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elements.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97737"/>
            <a:ext cx="81246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Attribute directives 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743200"/>
            <a:ext cx="12239413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2800" dirty="0" err="1" smtClean="0"/>
              <a:t>NgClass</a:t>
            </a:r>
            <a:r>
              <a:rPr lang="en-IN" sz="2800" dirty="0" smtClean="0"/>
              <a:t>—adds </a:t>
            </a:r>
            <a:r>
              <a:rPr lang="en-IN" sz="2800" dirty="0" smtClean="0"/>
              <a:t>and removes a set of CSS classes.</a:t>
            </a:r>
          </a:p>
          <a:p>
            <a:r>
              <a:rPr lang="en-IN" sz="2800" dirty="0" err="1" smtClean="0"/>
              <a:t>NgStyle</a:t>
            </a:r>
            <a:r>
              <a:rPr lang="en-IN" sz="2800" dirty="0" smtClean="0"/>
              <a:t>—adds </a:t>
            </a:r>
            <a:r>
              <a:rPr lang="en-IN" sz="2800" dirty="0" smtClean="0"/>
              <a:t>and removes a set of HTML styles.</a:t>
            </a:r>
          </a:p>
          <a:p>
            <a:r>
              <a:rPr lang="en-IN" sz="2800" dirty="0" err="1" smtClean="0"/>
              <a:t>NgModel</a:t>
            </a:r>
            <a:r>
              <a:rPr lang="en-IN" sz="2800" dirty="0" smtClean="0"/>
              <a:t>—adds </a:t>
            </a:r>
            <a:r>
              <a:rPr lang="en-IN" sz="2800" dirty="0" smtClean="0"/>
              <a:t>two-way data binding to an HTML form element.</a:t>
            </a:r>
          </a:p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7416" y="3088386"/>
            <a:ext cx="3870960" cy="0"/>
          </a:xfrm>
          <a:custGeom>
            <a:avLst/>
            <a:gdLst/>
            <a:ahLst/>
            <a:cxnLst/>
            <a:rect l="l" t="t" r="r" b="b"/>
            <a:pathLst>
              <a:path w="2903220">
                <a:moveTo>
                  <a:pt x="0" y="0"/>
                </a:moveTo>
                <a:lnTo>
                  <a:pt x="29027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97737"/>
            <a:ext cx="81246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24329"/>
            <a:ext cx="106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0" y="5020055"/>
            <a:ext cx="5153152" cy="13655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21232" y="2261616"/>
            <a:ext cx="7586133" cy="2603500"/>
            <a:chOff x="915924" y="2261616"/>
            <a:chExt cx="5689600" cy="2603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924" y="2261616"/>
              <a:ext cx="5689600" cy="2603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58062" y="3088386"/>
              <a:ext cx="2903220" cy="0"/>
            </a:xfrm>
            <a:custGeom>
              <a:avLst/>
              <a:gdLst/>
              <a:ahLst/>
              <a:cxnLst/>
              <a:rect l="l" t="t" r="r" b="b"/>
              <a:pathLst>
                <a:path w="2903220">
                  <a:moveTo>
                    <a:pt x="0" y="0"/>
                  </a:moveTo>
                  <a:lnTo>
                    <a:pt x="2902712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99534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24329"/>
            <a:ext cx="1516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895600"/>
            <a:ext cx="8349488" cy="2907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1295400"/>
            <a:ext cx="6976533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222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What is Dependency Injection? </vt:lpstr>
      <vt:lpstr>Slide 3</vt:lpstr>
      <vt:lpstr>Angular Project Look and Feel</vt:lpstr>
      <vt:lpstr>Angular Directives</vt:lpstr>
      <vt:lpstr>Angular Directives</vt:lpstr>
      <vt:lpstr>Attribute directives </vt:lpstr>
      <vt:lpstr>Angular Directives</vt:lpstr>
      <vt:lpstr>Angular Directives</vt:lpstr>
      <vt:lpstr>Angular Directives</vt:lpstr>
      <vt:lpstr>That’s All For Today Day-3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97</cp:revision>
  <dcterms:created xsi:type="dcterms:W3CDTF">2021-08-07T18:51:14Z</dcterms:created>
  <dcterms:modified xsi:type="dcterms:W3CDTF">2021-08-10T16:31:14Z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