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59" r:id="rId3"/>
    <p:sldId id="360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04" r:id="rId12"/>
    <p:sldId id="30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974" y="7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4D22F-A5E5-4C5F-958A-551F97431637}" type="datetimeFigureOut">
              <a:rPr lang="en-US" smtClean="0"/>
              <a:pPr/>
              <a:t>2/16/2022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D996-B4BC-4C86-9DFD-FED4576C5D6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978776"/>
            <a:ext cx="12188825" cy="1878964"/>
          </a:xfrm>
          <a:custGeom>
            <a:avLst/>
            <a:gdLst/>
            <a:ahLst/>
            <a:cxnLst/>
            <a:rect l="l" t="t" r="r" b="b"/>
            <a:pathLst>
              <a:path w="12188825" h="1878965">
                <a:moveTo>
                  <a:pt x="0" y="1878865"/>
                </a:moveTo>
                <a:lnTo>
                  <a:pt x="12188585" y="1878865"/>
                </a:lnTo>
                <a:lnTo>
                  <a:pt x="12188585" y="0"/>
                </a:lnTo>
                <a:lnTo>
                  <a:pt x="0" y="0"/>
                </a:lnTo>
                <a:lnTo>
                  <a:pt x="0" y="187886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1506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585" y="0"/>
                </a:moveTo>
                <a:lnTo>
                  <a:pt x="0" y="0"/>
                </a:lnTo>
                <a:lnTo>
                  <a:pt x="0" y="63710"/>
                </a:lnTo>
                <a:lnTo>
                  <a:pt x="12188585" y="63710"/>
                </a:lnTo>
                <a:lnTo>
                  <a:pt x="1218858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736" y="2682746"/>
            <a:ext cx="1179943" cy="12466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1277" y="2848428"/>
            <a:ext cx="6949444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B62E3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9636" y="4485257"/>
            <a:ext cx="987272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755" y="0"/>
                </a:moveTo>
                <a:lnTo>
                  <a:pt x="0" y="0"/>
                </a:lnTo>
                <a:lnTo>
                  <a:pt x="0" y="456843"/>
                </a:lnTo>
                <a:lnTo>
                  <a:pt x="12191755" y="456843"/>
                </a:lnTo>
                <a:lnTo>
                  <a:pt x="1219175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197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1755" y="0"/>
                </a:moveTo>
                <a:lnTo>
                  <a:pt x="0" y="0"/>
                </a:lnTo>
                <a:lnTo>
                  <a:pt x="0" y="65520"/>
                </a:lnTo>
                <a:lnTo>
                  <a:pt x="12191755" y="65520"/>
                </a:lnTo>
                <a:lnTo>
                  <a:pt x="1219175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689" y="933699"/>
            <a:ext cx="1016062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412" y="2032757"/>
            <a:ext cx="10139174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1991@liv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4" name="object 4"/>
            <p:cNvSpPr/>
            <p:nvPr/>
          </p:nvSpPr>
          <p:spPr>
            <a:xfrm>
              <a:off x="3238" y="6400799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58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88585" y="456843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4197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585" y="0"/>
                  </a:moveTo>
                  <a:lnTo>
                    <a:pt x="0" y="0"/>
                  </a:lnTo>
                  <a:lnTo>
                    <a:pt x="0" y="63722"/>
                  </a:lnTo>
                  <a:lnTo>
                    <a:pt x="12188585" y="63722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07437" y="4343400"/>
            <a:ext cx="9875520" cy="635"/>
          </a:xfrm>
          <a:custGeom>
            <a:avLst/>
            <a:gdLst/>
            <a:ahLst/>
            <a:cxnLst/>
            <a:rect l="l" t="t" r="r" b="b"/>
            <a:pathLst>
              <a:path w="9875520" h="635">
                <a:moveTo>
                  <a:pt x="0" y="0"/>
                </a:moveTo>
                <a:lnTo>
                  <a:pt x="9875486" y="380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10" name="AutoShape 10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12" name="AutoShape 12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13" name="Picture 13" descr="C:\Users\Shiva\Downloads\Angular Download\the-seo-guide-to-angular-760x4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101346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83114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</a:t>
            </a:r>
            <a:r>
              <a:rPr spc="-55" dirty="0"/>
              <a:t> </a:t>
            </a:r>
            <a:r>
              <a:rPr spc="-5" dirty="0"/>
              <a:t>Schematics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42110"/>
            <a:ext cx="7721600" cy="409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Multiple schematics that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 used to easily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Material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Design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components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600" spc="-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generate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@angular/material:nav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my-nav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15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600" spc="-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generate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@angular/material:table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my-table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600" spc="1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generate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@angular/material:dashboard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my-dashboard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600" spc="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generate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@angular/material:address-form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my-form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generate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@angular/material:tree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my-tree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735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CDK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600" spc="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generate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@angular/cdk:drag-drop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my-drap-drop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algn="ctr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pc="-969" dirty="0"/>
              <a:t>T</a:t>
            </a:r>
            <a:r>
              <a:rPr spc="-165" dirty="0"/>
              <a:t>h</a:t>
            </a:r>
            <a:r>
              <a:rPr spc="340" dirty="0"/>
              <a:t>a</a:t>
            </a:r>
            <a:r>
              <a:rPr spc="-310" dirty="0"/>
              <a:t>t</a:t>
            </a:r>
            <a:r>
              <a:rPr spc="340" dirty="0"/>
              <a:t>’</a:t>
            </a:r>
            <a:r>
              <a:rPr spc="-640" dirty="0"/>
              <a:t>s</a:t>
            </a:r>
            <a:r>
              <a:rPr spc="-450" dirty="0"/>
              <a:t> </a:t>
            </a:r>
            <a:r>
              <a:rPr spc="215" dirty="0"/>
              <a:t>A</a:t>
            </a:r>
            <a:r>
              <a:rPr spc="-409" dirty="0"/>
              <a:t>l</a:t>
            </a:r>
            <a:r>
              <a:rPr spc="-360" dirty="0"/>
              <a:t>l</a:t>
            </a:r>
            <a:r>
              <a:rPr spc="-465" dirty="0"/>
              <a:t> </a:t>
            </a:r>
            <a:r>
              <a:rPr spc="-484"/>
              <a:t>F</a:t>
            </a:r>
            <a:r>
              <a:rPr spc="175"/>
              <a:t>o</a:t>
            </a:r>
            <a:r>
              <a:rPr spc="-605"/>
              <a:t>r</a:t>
            </a:r>
            <a:r>
              <a:rPr spc="-470"/>
              <a:t> </a:t>
            </a:r>
            <a:r>
              <a:rPr spc="-969" smtClean="0"/>
              <a:t>T</a:t>
            </a:r>
            <a:r>
              <a:rPr spc="175" smtClean="0"/>
              <a:t>o</a:t>
            </a:r>
            <a:r>
              <a:rPr spc="245" smtClean="0"/>
              <a:t>d</a:t>
            </a:r>
            <a:r>
              <a:rPr spc="340" smtClean="0"/>
              <a:t>a</a:t>
            </a:r>
            <a:r>
              <a:rPr spc="-325" smtClean="0"/>
              <a:t>y</a:t>
            </a:r>
            <a:r>
              <a:rPr lang="en-US" spc="-325" dirty="0" smtClean="0"/>
              <a:t> Day-3 </a:t>
            </a:r>
            <a:r>
              <a:rPr spc="-525" smtClean="0"/>
              <a:t>!</a:t>
            </a:r>
            <a:r>
              <a:rPr spc="-475" smtClean="0"/>
              <a:t>!</a:t>
            </a:r>
            <a:r>
              <a:rPr/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2895600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spc="-5" dirty="0" smtClean="0">
                <a:latin typeface="Arial MT"/>
                <a:cs typeface="Arial MT"/>
              </a:rPr>
              <a:t>Questions?</a:t>
            </a:r>
            <a:endParaRPr lang="en-IN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21277" y="2848428"/>
            <a:ext cx="694944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000000"/>
                </a:solidFill>
              </a:rPr>
              <a:t>Thank </a:t>
            </a:r>
            <a:r>
              <a:rPr lang="en-US" dirty="0" smtClean="0"/>
              <a:t>You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20363" y="5280150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shiva1991@live.com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05781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smtClean="0">
                <a:solidFill>
                  <a:srgbClr val="232852"/>
                </a:solidFill>
              </a:rPr>
              <a:t>Material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981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npm install @angular/material @angular/cdk @angular/animations --save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9600" y="2514600"/>
            <a:ext cx="2908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/>
              <a:t>npm add @angular/material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05781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>
                <a:solidFill>
                  <a:srgbClr val="232852"/>
                </a:solidFill>
              </a:rPr>
              <a:t>Angula</a:t>
            </a:r>
            <a:r>
              <a:rPr spc="-5" dirty="0">
                <a:solidFill>
                  <a:srgbClr val="232852"/>
                </a:solidFill>
              </a:rPr>
              <a:t>r</a:t>
            </a:r>
            <a:r>
              <a:rPr spc="-204" dirty="0">
                <a:solidFill>
                  <a:srgbClr val="232852"/>
                </a:solidFill>
              </a:rPr>
              <a:t> </a:t>
            </a:r>
            <a:r>
              <a:rPr spc="-105" dirty="0">
                <a:solidFill>
                  <a:srgbClr val="232852"/>
                </a:solidFill>
              </a:rPr>
              <a:t>Dire</a:t>
            </a:r>
            <a:r>
              <a:rPr spc="-100" dirty="0">
                <a:solidFill>
                  <a:srgbClr val="232852"/>
                </a:solidFill>
              </a:rPr>
              <a:t>ct</a:t>
            </a:r>
            <a:r>
              <a:rPr spc="-105" dirty="0">
                <a:solidFill>
                  <a:srgbClr val="232852"/>
                </a:solidFill>
              </a:rPr>
              <a:t>i</a:t>
            </a:r>
            <a:r>
              <a:rPr spc="-100" dirty="0">
                <a:solidFill>
                  <a:srgbClr val="232852"/>
                </a:solidFill>
              </a:rPr>
              <a:t>v</a:t>
            </a:r>
            <a:r>
              <a:rPr spc="-105" dirty="0">
                <a:solidFill>
                  <a:srgbClr val="232852"/>
                </a:solidFill>
              </a:rPr>
              <a:t>e</a:t>
            </a:r>
            <a:r>
              <a:rPr spc="-5" dirty="0">
                <a:solidFill>
                  <a:srgbClr val="232852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362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@</a:t>
            </a:r>
            <a:r>
              <a:rPr lang="en-IN" dirty="0" err="1" smtClean="0"/>
              <a:t>NgModule</a:t>
            </a:r>
            <a:r>
              <a:rPr lang="en-IN" dirty="0" smtClean="0"/>
              <a:t>({ imports: [</a:t>
            </a:r>
            <a:r>
              <a:rPr lang="en-IN" dirty="0" err="1" smtClean="0"/>
              <a:t>BrowserAnimationsModule</a:t>
            </a:r>
            <a:r>
              <a:rPr lang="en-IN" dirty="0" smtClean="0"/>
              <a:t>], }) export </a:t>
            </a:r>
            <a:r>
              <a:rPr lang="en-IN" b="1" dirty="0" smtClean="0"/>
              <a:t>class</a:t>
            </a:r>
            <a:r>
              <a:rPr lang="en-IN" dirty="0" smtClean="0"/>
              <a:t> </a:t>
            </a:r>
            <a:r>
              <a:rPr lang="en-IN" dirty="0" err="1" smtClean="0"/>
              <a:t>AppModule</a:t>
            </a:r>
            <a:r>
              <a:rPr lang="en-IN" dirty="0" smtClean="0"/>
              <a:t> { }  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 { </a:t>
            </a:r>
            <a:r>
              <a:rPr lang="en-IN" dirty="0" err="1" smtClean="0"/>
              <a:t>BrowserAnimationsModule</a:t>
            </a:r>
            <a:r>
              <a:rPr lang="en-IN" dirty="0" smtClean="0"/>
              <a:t> } from '@angular/platform-browser/animations'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3584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</a:t>
            </a:r>
            <a:r>
              <a:rPr spc="10" dirty="0"/>
              <a:t>n</a:t>
            </a:r>
            <a:r>
              <a:rPr spc="-5" dirty="0"/>
              <a:t>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26895"/>
            <a:ext cx="4394835" cy="26149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What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0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Material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Prerequisites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20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Material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Typography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Component</a:t>
            </a:r>
            <a:r>
              <a:rPr sz="20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Schematics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7018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55" dirty="0"/>
              <a:t> </a:t>
            </a:r>
            <a:r>
              <a:rPr spc="-5" dirty="0"/>
              <a:t>is</a:t>
            </a:r>
            <a:r>
              <a:rPr spc="-215" dirty="0"/>
              <a:t> </a:t>
            </a:r>
            <a:r>
              <a:rPr dirty="0"/>
              <a:t>Angular</a:t>
            </a:r>
            <a:r>
              <a:rPr spc="-30" dirty="0"/>
              <a:t> </a:t>
            </a:r>
            <a:r>
              <a:rPr spc="-5" dirty="0"/>
              <a:t>Material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57121"/>
            <a:ext cx="6580505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UI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component</a:t>
            </a:r>
            <a:r>
              <a:rPr sz="20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library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Help in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building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attractive,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consistent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web application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7780" y="3419855"/>
          <a:ext cx="1850389" cy="2383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560"/>
                <a:gridCol w="925829"/>
              </a:tblGrid>
              <a:tr h="611124"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Material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2560" marB="0">
                    <a:lnL w="28575">
                      <a:solidFill>
                        <a:srgbClr val="4494AF"/>
                      </a:solidFill>
                      <a:prstDash val="solid"/>
                    </a:lnL>
                    <a:lnR w="28575">
                      <a:solidFill>
                        <a:srgbClr val="4494AF"/>
                      </a:solidFill>
                      <a:prstDash val="solid"/>
                    </a:lnR>
                    <a:lnT w="28575">
                      <a:solidFill>
                        <a:srgbClr val="4494AF"/>
                      </a:solidFill>
                      <a:prstDash val="solid"/>
                    </a:lnT>
                    <a:lnB w="28575">
                      <a:solidFill>
                        <a:srgbClr val="4494A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59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5FCAEE"/>
                      </a:solidFill>
                      <a:prstDash val="solid"/>
                    </a:lnR>
                    <a:lnT w="28575">
                      <a:solidFill>
                        <a:srgbClr val="4494AF"/>
                      </a:solidFill>
                      <a:prstDash val="solid"/>
                    </a:lnT>
                    <a:lnB w="28575">
                      <a:solidFill>
                        <a:srgbClr val="4494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CAEE"/>
                      </a:solidFill>
                      <a:prstDash val="solid"/>
                    </a:lnL>
                    <a:lnT w="28575">
                      <a:solidFill>
                        <a:srgbClr val="4494AF"/>
                      </a:solidFill>
                      <a:prstDash val="solid"/>
                    </a:lnT>
                    <a:lnB w="28575">
                      <a:solidFill>
                        <a:srgbClr val="4494AF"/>
                      </a:solidFill>
                      <a:prstDash val="solid"/>
                    </a:lnB>
                  </a:tcPr>
                </a:tc>
              </a:tr>
              <a:tr h="61264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React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3195" marB="0">
                    <a:lnL w="28575">
                      <a:solidFill>
                        <a:srgbClr val="4494AF"/>
                      </a:solidFill>
                      <a:prstDash val="solid"/>
                    </a:lnL>
                    <a:lnR w="28575">
                      <a:solidFill>
                        <a:srgbClr val="4494AF"/>
                      </a:solidFill>
                      <a:prstDash val="solid"/>
                    </a:lnR>
                    <a:lnT w="28575">
                      <a:solidFill>
                        <a:srgbClr val="4494AF"/>
                      </a:solidFill>
                      <a:prstDash val="solid"/>
                    </a:lnT>
                    <a:lnB w="28575">
                      <a:solidFill>
                        <a:srgbClr val="4494A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15384" y="3419855"/>
          <a:ext cx="2101850" cy="2383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925"/>
                <a:gridCol w="1050925"/>
              </a:tblGrid>
              <a:tr h="611124">
                <a:tc gridSpan="2"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Angular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Material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2560" marB="0">
                    <a:lnL w="28575">
                      <a:solidFill>
                        <a:srgbClr val="4494AF"/>
                      </a:solidFill>
                      <a:prstDash val="solid"/>
                    </a:lnL>
                    <a:lnR w="28575">
                      <a:solidFill>
                        <a:srgbClr val="4494AF"/>
                      </a:solidFill>
                      <a:prstDash val="solid"/>
                    </a:lnR>
                    <a:lnT w="28575">
                      <a:solidFill>
                        <a:srgbClr val="4494AF"/>
                      </a:solidFill>
                      <a:prstDash val="solid"/>
                    </a:lnT>
                    <a:lnB w="28575">
                      <a:solidFill>
                        <a:srgbClr val="4494A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59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5FCAEE"/>
                      </a:solidFill>
                      <a:prstDash val="solid"/>
                    </a:lnR>
                    <a:lnT w="28575">
                      <a:solidFill>
                        <a:srgbClr val="4494AF"/>
                      </a:solidFill>
                      <a:prstDash val="solid"/>
                    </a:lnT>
                    <a:lnB w="28575">
                      <a:solidFill>
                        <a:srgbClr val="4494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CAEE"/>
                      </a:solidFill>
                      <a:prstDash val="solid"/>
                    </a:lnL>
                    <a:lnT w="28575">
                      <a:solidFill>
                        <a:srgbClr val="4494AF"/>
                      </a:solidFill>
                      <a:prstDash val="solid"/>
                    </a:lnT>
                    <a:lnB w="28575">
                      <a:solidFill>
                        <a:srgbClr val="4494AF"/>
                      </a:solidFill>
                      <a:prstDash val="solid"/>
                    </a:lnB>
                  </a:tcPr>
                </a:tc>
              </a:tr>
              <a:tr h="612647">
                <a:tc gridSpan="2"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Angular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3195" marB="0">
                    <a:lnL w="28575">
                      <a:solidFill>
                        <a:srgbClr val="4494AF"/>
                      </a:solidFill>
                      <a:prstDash val="solid"/>
                    </a:lnL>
                    <a:lnR w="28575">
                      <a:solidFill>
                        <a:srgbClr val="4494AF"/>
                      </a:solidFill>
                      <a:prstDash val="solid"/>
                    </a:lnR>
                    <a:lnT w="28575">
                      <a:solidFill>
                        <a:srgbClr val="4494AF"/>
                      </a:solidFill>
                      <a:prstDash val="solid"/>
                    </a:lnT>
                    <a:lnB w="28575">
                      <a:solidFill>
                        <a:srgbClr val="4494A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14259" y="3419855"/>
          <a:ext cx="1850389" cy="2383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560"/>
                <a:gridCol w="925829"/>
              </a:tblGrid>
              <a:tr h="611124">
                <a:tc gridSpan="2"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Vuetify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2560" marB="0">
                    <a:lnL w="28575">
                      <a:solidFill>
                        <a:srgbClr val="4494AF"/>
                      </a:solidFill>
                      <a:prstDash val="solid"/>
                    </a:lnL>
                    <a:lnR w="28575">
                      <a:solidFill>
                        <a:srgbClr val="4494AF"/>
                      </a:solidFill>
                      <a:prstDash val="solid"/>
                    </a:lnR>
                    <a:lnT w="28575">
                      <a:solidFill>
                        <a:srgbClr val="4494AF"/>
                      </a:solidFill>
                      <a:prstDash val="solid"/>
                    </a:lnT>
                    <a:lnB w="28575">
                      <a:solidFill>
                        <a:srgbClr val="4494A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59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5FCAEE"/>
                      </a:solidFill>
                      <a:prstDash val="solid"/>
                    </a:lnR>
                    <a:lnT w="28575">
                      <a:solidFill>
                        <a:srgbClr val="4494AF"/>
                      </a:solidFill>
                      <a:prstDash val="solid"/>
                    </a:lnT>
                    <a:lnB w="28575">
                      <a:solidFill>
                        <a:srgbClr val="4494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CAEE"/>
                      </a:solidFill>
                      <a:prstDash val="solid"/>
                    </a:lnL>
                    <a:lnT w="28575">
                      <a:solidFill>
                        <a:srgbClr val="4494AF"/>
                      </a:solidFill>
                      <a:prstDash val="solid"/>
                    </a:lnT>
                    <a:lnB w="28575">
                      <a:solidFill>
                        <a:srgbClr val="4494AF"/>
                      </a:solidFill>
                      <a:prstDash val="solid"/>
                    </a:lnB>
                  </a:tcPr>
                </a:tc>
              </a:tr>
              <a:tr h="612647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Vue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3195" marB="0">
                    <a:lnL w="28575">
                      <a:solidFill>
                        <a:srgbClr val="4494AF"/>
                      </a:solidFill>
                      <a:prstDash val="solid"/>
                    </a:lnL>
                    <a:lnR w="28575">
                      <a:solidFill>
                        <a:srgbClr val="4494AF"/>
                      </a:solidFill>
                      <a:prstDash val="solid"/>
                    </a:lnR>
                    <a:lnT w="28575">
                      <a:solidFill>
                        <a:srgbClr val="4494AF"/>
                      </a:solidFill>
                      <a:prstDash val="solid"/>
                    </a:lnT>
                    <a:lnB w="28575">
                      <a:solidFill>
                        <a:srgbClr val="4494A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4064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Prerequisites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94891"/>
            <a:ext cx="3468370" cy="13195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Basic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knowledge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7874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</a:t>
            </a:r>
            <a:r>
              <a:rPr spc="5" dirty="0"/>
              <a:t>u</a:t>
            </a:r>
            <a:r>
              <a:rPr dirty="0"/>
              <a:t>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20774"/>
            <a:ext cx="7950834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2260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Modern UI components that work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across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web,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mobile,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desktop.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Fast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Consistent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600" spc="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Tuned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performance,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Fully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tested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across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modern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browser.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Versatile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600" spc="-5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Themeable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Opt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zed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0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Built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by the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team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integrate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seamlessly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20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Angular.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12070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</a:t>
            </a:r>
            <a:r>
              <a:rPr spc="-215" dirty="0"/>
              <a:t> </a:t>
            </a:r>
            <a:r>
              <a:rPr dirty="0"/>
              <a:t>Angular</a:t>
            </a:r>
            <a:r>
              <a:rPr spc="5" dirty="0"/>
              <a:t> </a:t>
            </a:r>
            <a:r>
              <a:rPr spc="-5" dirty="0"/>
              <a:t>Material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195" dirty="0"/>
              <a:t> </a:t>
            </a:r>
            <a:r>
              <a:rPr spc="-5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16227"/>
            <a:ext cx="7681595" cy="11931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@angular/material</a:t>
            </a:r>
            <a:endParaRPr sz="20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It will install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Angular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Material, Component Dev 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Kit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(CDK) and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20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98354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65" dirty="0"/>
              <a:t> </a:t>
            </a:r>
            <a:r>
              <a:rPr spc="-5" dirty="0"/>
              <a:t>is</a:t>
            </a:r>
            <a:r>
              <a:rPr spc="-40" dirty="0"/>
              <a:t> </a:t>
            </a:r>
            <a:r>
              <a:rPr spc="-5" dirty="0"/>
              <a:t>typography?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447800"/>
            <a:ext cx="8119745" cy="498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74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Typography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arranging type to make text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legible, readable,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appealing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displayed.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guidelines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Material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Design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spec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arranged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into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typography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levels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level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font-size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line-height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font-weight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.mat-display-4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.mat-display-3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…..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.mat-h1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.mat-h2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….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.mat-body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.mat-small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70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Angular Material</vt:lpstr>
      <vt:lpstr>Angular Directives</vt:lpstr>
      <vt:lpstr>Agenda</vt:lpstr>
      <vt:lpstr>What is Angular Material</vt:lpstr>
      <vt:lpstr>Prerequisites</vt:lpstr>
      <vt:lpstr>Features</vt:lpstr>
      <vt:lpstr>Add Angular Material to Application</vt:lpstr>
      <vt:lpstr>What is typography?</vt:lpstr>
      <vt:lpstr>Component Schematics</vt:lpstr>
      <vt:lpstr>That’s All For Today Day-3 !!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</dc:title>
  <dc:creator>Shiva</dc:creator>
  <cp:lastModifiedBy>sivasubramanian Paulraj</cp:lastModifiedBy>
  <cp:revision>181</cp:revision>
  <dcterms:created xsi:type="dcterms:W3CDTF">2021-08-07T18:51:14Z</dcterms:created>
  <dcterms:modified xsi:type="dcterms:W3CDTF">2022-02-16T12:40:52Z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2017-01-05T00:00:00Z</vt:filetime>
  </property>
</Properties>
</file>