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373" r:id="rId3"/>
    <p:sldId id="371" r:id="rId4"/>
    <p:sldId id="370" r:id="rId5"/>
    <p:sldId id="372" r:id="rId6"/>
    <p:sldId id="374" r:id="rId7"/>
    <p:sldId id="304" r:id="rId8"/>
    <p:sldId id="305"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50" d="100"/>
          <a:sy n="50" d="100"/>
        </p:scale>
        <p:origin x="-1458" y="-59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224D22F-A5E5-4C5F-958A-551F97431637}" type="datetimeFigureOut">
              <a:rPr lang="en-US" smtClean="0"/>
              <a:pPr/>
              <a:t>8/19/2021</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167D996-B4BC-4C86-9DFD-FED4576C5D6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93410" y="1737725"/>
            <a:ext cx="9966960" cy="635"/>
          </a:xfrm>
          <a:custGeom>
            <a:avLst/>
            <a:gdLst/>
            <a:ahLst/>
            <a:cxnLst/>
            <a:rect l="l" t="t" r="r" b="b"/>
            <a:pathLst>
              <a:path w="9966960" h="635">
                <a:moveTo>
                  <a:pt x="0" y="0"/>
                </a:moveTo>
                <a:lnTo>
                  <a:pt x="9966962" y="396"/>
                </a:lnTo>
              </a:path>
            </a:pathLst>
          </a:custGeom>
          <a:ln w="6480">
            <a:solidFill>
              <a:srgbClr val="7F7F7F"/>
            </a:solidFill>
          </a:ln>
        </p:spPr>
        <p:txBody>
          <a:bodyPr wrap="square" lIns="0" tIns="0" rIns="0" bIns="0" rtlCol="0"/>
          <a:lstStyle/>
          <a:p>
            <a:endParaRPr/>
          </a:p>
        </p:txBody>
      </p:sp>
      <p:sp>
        <p:nvSpPr>
          <p:cNvPr id="17" name="bg object 17"/>
          <p:cNvSpPr/>
          <p:nvPr/>
        </p:nvSpPr>
        <p:spPr>
          <a:xfrm>
            <a:off x="0" y="4978776"/>
            <a:ext cx="12188825" cy="1878964"/>
          </a:xfrm>
          <a:custGeom>
            <a:avLst/>
            <a:gdLst/>
            <a:ahLst/>
            <a:cxnLst/>
            <a:rect l="l" t="t" r="r" b="b"/>
            <a:pathLst>
              <a:path w="12188825" h="1878965">
                <a:moveTo>
                  <a:pt x="0" y="1878865"/>
                </a:moveTo>
                <a:lnTo>
                  <a:pt x="12188585" y="1878865"/>
                </a:lnTo>
                <a:lnTo>
                  <a:pt x="12188585" y="0"/>
                </a:lnTo>
                <a:lnTo>
                  <a:pt x="0" y="0"/>
                </a:lnTo>
                <a:lnTo>
                  <a:pt x="0" y="1878865"/>
                </a:lnTo>
                <a:close/>
              </a:path>
            </a:pathLst>
          </a:custGeom>
          <a:solidFill>
            <a:srgbClr val="C0504D"/>
          </a:solidFill>
        </p:spPr>
        <p:txBody>
          <a:bodyPr wrap="square" lIns="0" tIns="0" rIns="0" bIns="0" rtlCol="0"/>
          <a:lstStyle/>
          <a:p>
            <a:endParaRPr/>
          </a:p>
        </p:txBody>
      </p:sp>
      <p:sp>
        <p:nvSpPr>
          <p:cNvPr id="18" name="bg object 18"/>
          <p:cNvSpPr/>
          <p:nvPr/>
        </p:nvSpPr>
        <p:spPr>
          <a:xfrm>
            <a:off x="0" y="4915066"/>
            <a:ext cx="12188825" cy="64135"/>
          </a:xfrm>
          <a:custGeom>
            <a:avLst/>
            <a:gdLst/>
            <a:ahLst/>
            <a:cxnLst/>
            <a:rect l="l" t="t" r="r" b="b"/>
            <a:pathLst>
              <a:path w="12188825" h="64135">
                <a:moveTo>
                  <a:pt x="12188585" y="0"/>
                </a:moveTo>
                <a:lnTo>
                  <a:pt x="0" y="0"/>
                </a:lnTo>
                <a:lnTo>
                  <a:pt x="0" y="63710"/>
                </a:lnTo>
                <a:lnTo>
                  <a:pt x="12188585" y="63710"/>
                </a:lnTo>
                <a:lnTo>
                  <a:pt x="12188585" y="0"/>
                </a:lnTo>
                <a:close/>
              </a:path>
            </a:pathLst>
          </a:custGeom>
          <a:solidFill>
            <a:srgbClr val="4F80BC"/>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1348736" y="2682746"/>
            <a:ext cx="1179943" cy="1246653"/>
          </a:xfrm>
          <a:prstGeom prst="rect">
            <a:avLst/>
          </a:prstGeom>
        </p:spPr>
      </p:pic>
      <p:sp>
        <p:nvSpPr>
          <p:cNvPr id="2" name="Holder 2"/>
          <p:cNvSpPr>
            <a:spLocks noGrp="1"/>
          </p:cNvSpPr>
          <p:nvPr>
            <p:ph type="ctrTitle"/>
          </p:nvPr>
        </p:nvSpPr>
        <p:spPr>
          <a:xfrm>
            <a:off x="2621277" y="2848428"/>
            <a:ext cx="6949444" cy="848995"/>
          </a:xfrm>
          <a:prstGeom prst="rect">
            <a:avLst/>
          </a:prstGeom>
        </p:spPr>
        <p:txBody>
          <a:bodyPr wrap="square" lIns="0" tIns="0" rIns="0" bIns="0">
            <a:spAutoFit/>
          </a:bodyPr>
          <a:lstStyle>
            <a:lvl1pPr>
              <a:defRPr sz="5400" b="0" i="0">
                <a:solidFill>
                  <a:srgbClr val="B62E31"/>
                </a:solidFill>
                <a:latin typeface="Arial MT"/>
                <a:cs typeface="Arial MT"/>
              </a:defRPr>
            </a:lvl1pPr>
          </a:lstStyle>
          <a:p>
            <a:endParaRPr/>
          </a:p>
        </p:txBody>
      </p:sp>
      <p:sp>
        <p:nvSpPr>
          <p:cNvPr id="3" name="Holder 3"/>
          <p:cNvSpPr>
            <a:spLocks noGrp="1"/>
          </p:cNvSpPr>
          <p:nvPr>
            <p:ph type="subTitle" idx="4"/>
          </p:nvPr>
        </p:nvSpPr>
        <p:spPr>
          <a:xfrm>
            <a:off x="1159636" y="4485257"/>
            <a:ext cx="9872727" cy="7569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3F3F3F"/>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rgbClr val="3F3F3F"/>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3F3F3F"/>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3F3F3F"/>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1755" y="0"/>
                </a:moveTo>
                <a:lnTo>
                  <a:pt x="0" y="0"/>
                </a:lnTo>
                <a:lnTo>
                  <a:pt x="0" y="456843"/>
                </a:lnTo>
                <a:lnTo>
                  <a:pt x="12191755" y="456843"/>
                </a:lnTo>
                <a:lnTo>
                  <a:pt x="12191755" y="0"/>
                </a:lnTo>
                <a:close/>
              </a:path>
            </a:pathLst>
          </a:custGeom>
          <a:solidFill>
            <a:srgbClr val="C0504D"/>
          </a:solidFill>
        </p:spPr>
        <p:txBody>
          <a:bodyPr wrap="square" lIns="0" tIns="0" rIns="0" bIns="0" rtlCol="0"/>
          <a:lstStyle/>
          <a:p>
            <a:endParaRPr/>
          </a:p>
        </p:txBody>
      </p:sp>
      <p:sp>
        <p:nvSpPr>
          <p:cNvPr id="17" name="bg object 17"/>
          <p:cNvSpPr/>
          <p:nvPr/>
        </p:nvSpPr>
        <p:spPr>
          <a:xfrm>
            <a:off x="0" y="6334197"/>
            <a:ext cx="12192000" cy="66040"/>
          </a:xfrm>
          <a:custGeom>
            <a:avLst/>
            <a:gdLst/>
            <a:ahLst/>
            <a:cxnLst/>
            <a:rect l="l" t="t" r="r" b="b"/>
            <a:pathLst>
              <a:path w="12192000" h="66039">
                <a:moveTo>
                  <a:pt x="12191755" y="0"/>
                </a:moveTo>
                <a:lnTo>
                  <a:pt x="0" y="0"/>
                </a:lnTo>
                <a:lnTo>
                  <a:pt x="0" y="65520"/>
                </a:lnTo>
                <a:lnTo>
                  <a:pt x="12191755" y="65520"/>
                </a:lnTo>
                <a:lnTo>
                  <a:pt x="12191755" y="0"/>
                </a:lnTo>
                <a:close/>
              </a:path>
            </a:pathLst>
          </a:custGeom>
          <a:solidFill>
            <a:srgbClr val="4F80BC"/>
          </a:solidFill>
        </p:spPr>
        <p:txBody>
          <a:bodyPr wrap="square" lIns="0" tIns="0" rIns="0" bIns="0" rtlCol="0"/>
          <a:lstStyle/>
          <a:p>
            <a:endParaRPr/>
          </a:p>
        </p:txBody>
      </p:sp>
      <p:sp>
        <p:nvSpPr>
          <p:cNvPr id="2" name="Holder 2"/>
          <p:cNvSpPr>
            <a:spLocks noGrp="1"/>
          </p:cNvSpPr>
          <p:nvPr>
            <p:ph type="title"/>
          </p:nvPr>
        </p:nvSpPr>
        <p:spPr>
          <a:xfrm>
            <a:off x="1015689" y="933699"/>
            <a:ext cx="10160621" cy="756919"/>
          </a:xfrm>
          <a:prstGeom prst="rect">
            <a:avLst/>
          </a:prstGeom>
        </p:spPr>
        <p:txBody>
          <a:bodyPr wrap="square" lIns="0" tIns="0" rIns="0" bIns="0">
            <a:spAutoFit/>
          </a:bodyPr>
          <a:lstStyle>
            <a:lvl1pPr>
              <a:defRPr sz="4800" b="0" i="0" u="sng">
                <a:solidFill>
                  <a:srgbClr val="3F3F3F"/>
                </a:solidFill>
                <a:latin typeface="Verdana"/>
                <a:cs typeface="Verdana"/>
              </a:defRPr>
            </a:lvl1pPr>
          </a:lstStyle>
          <a:p>
            <a:endParaRPr/>
          </a:p>
        </p:txBody>
      </p:sp>
      <p:sp>
        <p:nvSpPr>
          <p:cNvPr id="3" name="Holder 3"/>
          <p:cNvSpPr>
            <a:spLocks noGrp="1"/>
          </p:cNvSpPr>
          <p:nvPr>
            <p:ph type="body" idx="1"/>
          </p:nvPr>
        </p:nvSpPr>
        <p:spPr>
          <a:xfrm>
            <a:off x="1026412" y="2032757"/>
            <a:ext cx="10139174" cy="2769870"/>
          </a:xfrm>
          <a:prstGeom prst="rect">
            <a:avLst/>
          </a:prstGeom>
        </p:spPr>
        <p:txBody>
          <a:bodyPr wrap="square" lIns="0" tIns="0" rIns="0" bIns="0">
            <a:spAutoFit/>
          </a:bodyPr>
          <a:lstStyle>
            <a:lvl1pPr>
              <a:defRPr sz="2400" b="0" i="0">
                <a:solidFill>
                  <a:srgbClr val="3F3F3F"/>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8/19/2021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shiva1991@live.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93410" y="1737725"/>
            <a:ext cx="9966960" cy="635"/>
          </a:xfrm>
          <a:custGeom>
            <a:avLst/>
            <a:gdLst/>
            <a:ahLst/>
            <a:cxnLst/>
            <a:rect l="l" t="t" r="r" b="b"/>
            <a:pathLst>
              <a:path w="9966960" h="635">
                <a:moveTo>
                  <a:pt x="0" y="0"/>
                </a:moveTo>
                <a:lnTo>
                  <a:pt x="9966962" y="396"/>
                </a:lnTo>
              </a:path>
            </a:pathLst>
          </a:custGeom>
          <a:ln w="6480">
            <a:solidFill>
              <a:srgbClr val="7F7F7F"/>
            </a:solidFill>
          </a:ln>
        </p:spPr>
        <p:txBody>
          <a:bodyPr wrap="square" lIns="0" tIns="0" rIns="0" bIns="0" rtlCol="0"/>
          <a:lstStyle/>
          <a:p>
            <a:endParaRPr/>
          </a:p>
        </p:txBody>
      </p:sp>
      <p:grpSp>
        <p:nvGrpSpPr>
          <p:cNvPr id="3" name="object 3"/>
          <p:cNvGrpSpPr/>
          <p:nvPr/>
        </p:nvGrpSpPr>
        <p:grpSpPr>
          <a:xfrm>
            <a:off x="0" y="6334197"/>
            <a:ext cx="12192000" cy="523875"/>
            <a:chOff x="0" y="6334197"/>
            <a:chExt cx="12192000" cy="523875"/>
          </a:xfrm>
        </p:grpSpPr>
        <p:sp>
          <p:nvSpPr>
            <p:cNvPr id="4" name="object 4"/>
            <p:cNvSpPr/>
            <p:nvPr/>
          </p:nvSpPr>
          <p:spPr>
            <a:xfrm>
              <a:off x="3238" y="6400799"/>
              <a:ext cx="12188825" cy="457200"/>
            </a:xfrm>
            <a:custGeom>
              <a:avLst/>
              <a:gdLst/>
              <a:ahLst/>
              <a:cxnLst/>
              <a:rect l="l" t="t" r="r" b="b"/>
              <a:pathLst>
                <a:path w="12188825" h="457200">
                  <a:moveTo>
                    <a:pt x="12188585" y="0"/>
                  </a:moveTo>
                  <a:lnTo>
                    <a:pt x="0" y="0"/>
                  </a:lnTo>
                  <a:lnTo>
                    <a:pt x="0" y="456843"/>
                  </a:lnTo>
                  <a:lnTo>
                    <a:pt x="12188585" y="456843"/>
                  </a:lnTo>
                  <a:lnTo>
                    <a:pt x="12188585" y="0"/>
                  </a:lnTo>
                  <a:close/>
                </a:path>
              </a:pathLst>
            </a:custGeom>
            <a:solidFill>
              <a:srgbClr val="C0504D"/>
            </a:solidFill>
          </p:spPr>
          <p:txBody>
            <a:bodyPr wrap="square" lIns="0" tIns="0" rIns="0" bIns="0" rtlCol="0"/>
            <a:lstStyle/>
            <a:p>
              <a:endParaRPr/>
            </a:p>
          </p:txBody>
        </p:sp>
        <p:sp>
          <p:nvSpPr>
            <p:cNvPr id="5" name="object 5"/>
            <p:cNvSpPr/>
            <p:nvPr/>
          </p:nvSpPr>
          <p:spPr>
            <a:xfrm>
              <a:off x="0" y="6334197"/>
              <a:ext cx="12188825" cy="64135"/>
            </a:xfrm>
            <a:custGeom>
              <a:avLst/>
              <a:gdLst/>
              <a:ahLst/>
              <a:cxnLst/>
              <a:rect l="l" t="t" r="r" b="b"/>
              <a:pathLst>
                <a:path w="12188825" h="64135">
                  <a:moveTo>
                    <a:pt x="12188585" y="0"/>
                  </a:moveTo>
                  <a:lnTo>
                    <a:pt x="0" y="0"/>
                  </a:lnTo>
                  <a:lnTo>
                    <a:pt x="0" y="63722"/>
                  </a:lnTo>
                  <a:lnTo>
                    <a:pt x="12188585" y="63722"/>
                  </a:lnTo>
                  <a:lnTo>
                    <a:pt x="12188585" y="0"/>
                  </a:lnTo>
                  <a:close/>
                </a:path>
              </a:pathLst>
            </a:custGeom>
            <a:solidFill>
              <a:srgbClr val="4F80BC"/>
            </a:solidFill>
          </p:spPr>
          <p:txBody>
            <a:bodyPr wrap="square" lIns="0" tIns="0" rIns="0" bIns="0" rtlCol="0"/>
            <a:lstStyle/>
            <a:p>
              <a:endParaRPr/>
            </a:p>
          </p:txBody>
        </p:sp>
      </p:grpSp>
      <p:sp>
        <p:nvSpPr>
          <p:cNvPr id="6" name="object 6"/>
          <p:cNvSpPr/>
          <p:nvPr/>
        </p:nvSpPr>
        <p:spPr>
          <a:xfrm>
            <a:off x="1207437" y="4343400"/>
            <a:ext cx="9875520" cy="635"/>
          </a:xfrm>
          <a:custGeom>
            <a:avLst/>
            <a:gdLst/>
            <a:ahLst/>
            <a:cxnLst/>
            <a:rect l="l" t="t" r="r" b="b"/>
            <a:pathLst>
              <a:path w="9875520" h="635">
                <a:moveTo>
                  <a:pt x="0" y="0"/>
                </a:moveTo>
                <a:lnTo>
                  <a:pt x="9875486" y="380"/>
                </a:lnTo>
              </a:path>
            </a:pathLst>
          </a:custGeom>
          <a:ln w="6480">
            <a:solidFill>
              <a:srgbClr val="7F7F7F"/>
            </a:solidFill>
          </a:ln>
        </p:spPr>
        <p:txBody>
          <a:bodyPr wrap="square" lIns="0" tIns="0" rIns="0" bIns="0" rtlCol="0"/>
          <a:lstStyle/>
          <a:p>
            <a:endParaRPr/>
          </a:p>
        </p:txBody>
      </p:sp>
      <p:sp>
        <p:nvSpPr>
          <p:cNvPr id="51210" name="AutoShape 10" descr="SEO Guide to Angular: Everything You Need to 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12" name="AutoShape 12" descr="SEO Guide to Angular: Everything You Need to 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1213" name="Picture 13" descr="C:\Users\Shiva\Downloads\Angular Download\the-seo-guide-to-angular-760x400.png"/>
          <p:cNvPicPr>
            <a:picLocks noChangeAspect="1" noChangeArrowheads="1"/>
          </p:cNvPicPr>
          <p:nvPr/>
        </p:nvPicPr>
        <p:blipFill>
          <a:blip r:embed="rId2"/>
          <a:srcRect/>
          <a:stretch>
            <a:fillRect/>
          </a:stretch>
        </p:blipFill>
        <p:spPr bwMode="auto">
          <a:xfrm>
            <a:off x="1066800" y="457200"/>
            <a:ext cx="10134600" cy="5334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10820400" cy="750847"/>
          </a:xfrm>
          <a:prstGeom prst="rect">
            <a:avLst/>
          </a:prstGeom>
        </p:spPr>
        <p:txBody>
          <a:bodyPr vert="horz" wrap="square" lIns="0" tIns="12065" rIns="0" bIns="0" rtlCol="0">
            <a:spAutoFit/>
          </a:bodyPr>
          <a:lstStyle/>
          <a:p>
            <a:pPr marL="12700">
              <a:lnSpc>
                <a:spcPct val="100000"/>
              </a:lnSpc>
              <a:spcBef>
                <a:spcPts val="95"/>
              </a:spcBef>
            </a:pPr>
            <a:r>
              <a:rPr b="1" spc="-105" smtClean="0">
                <a:solidFill>
                  <a:srgbClr val="232852"/>
                </a:solidFill>
                <a:latin typeface="Times New Roman" pitchFamily="18" charset="0"/>
                <a:cs typeface="Times New Roman" pitchFamily="18" charset="0"/>
              </a:rPr>
              <a:t>Angula</a:t>
            </a:r>
            <a:r>
              <a:rPr b="1" spc="-5" smtClean="0">
                <a:solidFill>
                  <a:srgbClr val="232852"/>
                </a:solidFill>
                <a:latin typeface="Times New Roman" pitchFamily="18" charset="0"/>
                <a:cs typeface="Times New Roman" pitchFamily="18" charset="0"/>
              </a:rPr>
              <a:t>r</a:t>
            </a:r>
            <a:r>
              <a:rPr lang="en-US" b="1" spc="-5" dirty="0" smtClean="0">
                <a:solidFill>
                  <a:srgbClr val="232852"/>
                </a:solidFill>
                <a:latin typeface="Times New Roman" pitchFamily="18" charset="0"/>
                <a:cs typeface="Times New Roman" pitchFamily="18" charset="0"/>
              </a:rPr>
              <a:t> </a:t>
            </a:r>
            <a:r>
              <a:rPr lang="en-IN" b="1" dirty="0" smtClean="0">
                <a:latin typeface="Times New Roman" pitchFamily="18" charset="0"/>
                <a:cs typeface="Times New Roman" pitchFamily="18" charset="0"/>
              </a:rPr>
              <a:t>NGRX</a:t>
            </a:r>
            <a:endParaRPr b="1" spc="-5" dirty="0">
              <a:solidFill>
                <a:srgbClr val="232852"/>
              </a:solidFill>
              <a:latin typeface="Times New Roman" pitchFamily="18" charset="0"/>
              <a:cs typeface="Times New Roman" pitchFamily="18" charset="0"/>
            </a:endParaRPr>
          </a:p>
        </p:txBody>
      </p:sp>
      <p:sp>
        <p:nvSpPr>
          <p:cNvPr id="4" name="object 4"/>
          <p:cNvSpPr txBox="1"/>
          <p:nvPr/>
        </p:nvSpPr>
        <p:spPr>
          <a:xfrm>
            <a:off x="10266679" y="57404"/>
            <a:ext cx="298027" cy="228268"/>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Arial"/>
                <a:cs typeface="Arial"/>
              </a:rPr>
              <a:t>55</a:t>
            </a:r>
            <a:endParaRPr sz="1400">
              <a:latin typeface="Arial"/>
              <a:cs typeface="Arial"/>
            </a:endParaRPr>
          </a:p>
        </p:txBody>
      </p:sp>
      <p:sp>
        <p:nvSpPr>
          <p:cNvPr id="5" name="object 5"/>
          <p:cNvSpPr txBox="1"/>
          <p:nvPr/>
        </p:nvSpPr>
        <p:spPr>
          <a:xfrm>
            <a:off x="6948761" y="74169"/>
            <a:ext cx="734907"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Angular</a:t>
            </a:r>
            <a:endParaRPr sz="1200">
              <a:latin typeface="Arial MT"/>
              <a:cs typeface="Arial MT"/>
            </a:endParaRPr>
          </a:p>
        </p:txBody>
      </p:sp>
      <p:sp>
        <p:nvSpPr>
          <p:cNvPr id="5122" name="AutoShape 2" descr="Angular Component Lifecycle : GeeksArray.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0" name="Picture 2" descr="C:\Users\Shiva\Downloads\state-management-lifecycle.png"/>
          <p:cNvPicPr>
            <a:picLocks noChangeAspect="1" noChangeArrowheads="1"/>
          </p:cNvPicPr>
          <p:nvPr/>
        </p:nvPicPr>
        <p:blipFill>
          <a:blip r:embed="rId2"/>
          <a:srcRect/>
          <a:stretch>
            <a:fillRect/>
          </a:stretch>
        </p:blipFill>
        <p:spPr bwMode="auto">
          <a:xfrm>
            <a:off x="1219200" y="990600"/>
            <a:ext cx="9982200" cy="561498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10820400" cy="750847"/>
          </a:xfrm>
          <a:prstGeom prst="rect">
            <a:avLst/>
          </a:prstGeom>
        </p:spPr>
        <p:txBody>
          <a:bodyPr vert="horz" wrap="square" lIns="0" tIns="12065" rIns="0" bIns="0" rtlCol="0">
            <a:spAutoFit/>
          </a:bodyPr>
          <a:lstStyle/>
          <a:p>
            <a:pPr marL="12700">
              <a:lnSpc>
                <a:spcPct val="100000"/>
              </a:lnSpc>
              <a:spcBef>
                <a:spcPts val="95"/>
              </a:spcBef>
            </a:pPr>
            <a:r>
              <a:rPr b="1" spc="-105" smtClean="0">
                <a:solidFill>
                  <a:srgbClr val="232852"/>
                </a:solidFill>
                <a:latin typeface="Times New Roman" pitchFamily="18" charset="0"/>
                <a:cs typeface="Times New Roman" pitchFamily="18" charset="0"/>
              </a:rPr>
              <a:t>Angula</a:t>
            </a:r>
            <a:r>
              <a:rPr b="1" spc="-5" smtClean="0">
                <a:solidFill>
                  <a:srgbClr val="232852"/>
                </a:solidFill>
                <a:latin typeface="Times New Roman" pitchFamily="18" charset="0"/>
                <a:cs typeface="Times New Roman" pitchFamily="18" charset="0"/>
              </a:rPr>
              <a:t>r</a:t>
            </a:r>
            <a:r>
              <a:rPr lang="en-US" b="1" spc="-5" dirty="0" smtClean="0">
                <a:solidFill>
                  <a:srgbClr val="232852"/>
                </a:solidFill>
                <a:latin typeface="Times New Roman" pitchFamily="18" charset="0"/>
                <a:cs typeface="Times New Roman" pitchFamily="18" charset="0"/>
              </a:rPr>
              <a:t> </a:t>
            </a:r>
            <a:r>
              <a:rPr lang="en-IN" b="1" dirty="0" smtClean="0">
                <a:latin typeface="Times New Roman" pitchFamily="18" charset="0"/>
                <a:cs typeface="Times New Roman" pitchFamily="18" charset="0"/>
              </a:rPr>
              <a:t>NGRX</a:t>
            </a:r>
            <a:endParaRPr b="1" spc="-5" dirty="0">
              <a:solidFill>
                <a:srgbClr val="232852"/>
              </a:solidFill>
              <a:latin typeface="Times New Roman" pitchFamily="18" charset="0"/>
              <a:cs typeface="Times New Roman" pitchFamily="18" charset="0"/>
            </a:endParaRPr>
          </a:p>
        </p:txBody>
      </p:sp>
      <p:sp>
        <p:nvSpPr>
          <p:cNvPr id="4" name="object 4"/>
          <p:cNvSpPr txBox="1"/>
          <p:nvPr/>
        </p:nvSpPr>
        <p:spPr>
          <a:xfrm>
            <a:off x="10266679" y="57404"/>
            <a:ext cx="298027" cy="228268"/>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Arial"/>
                <a:cs typeface="Arial"/>
              </a:rPr>
              <a:t>55</a:t>
            </a:r>
            <a:endParaRPr sz="1400">
              <a:latin typeface="Arial"/>
              <a:cs typeface="Arial"/>
            </a:endParaRPr>
          </a:p>
        </p:txBody>
      </p:sp>
      <p:sp>
        <p:nvSpPr>
          <p:cNvPr id="5" name="object 5"/>
          <p:cNvSpPr txBox="1"/>
          <p:nvPr/>
        </p:nvSpPr>
        <p:spPr>
          <a:xfrm>
            <a:off x="6948761" y="74169"/>
            <a:ext cx="734907"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Angular</a:t>
            </a:r>
            <a:endParaRPr sz="1200">
              <a:latin typeface="Arial MT"/>
              <a:cs typeface="Arial MT"/>
            </a:endParaRPr>
          </a:p>
        </p:txBody>
      </p:sp>
      <p:sp>
        <p:nvSpPr>
          <p:cNvPr id="5122" name="AutoShape 2" descr="Angular Component Lifecycle : GeeksArray.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762000" y="1447800"/>
            <a:ext cx="10210800" cy="2862322"/>
          </a:xfrm>
          <a:prstGeom prst="rect">
            <a:avLst/>
          </a:prstGeom>
        </p:spPr>
        <p:txBody>
          <a:bodyPr wrap="square">
            <a:spAutoFit/>
          </a:bodyPr>
          <a:lstStyle/>
          <a:p>
            <a:r>
              <a:rPr lang="en-IN" b="1" dirty="0" err="1" smtClean="0"/>
              <a:t>Redux</a:t>
            </a:r>
            <a:r>
              <a:rPr lang="en-IN" dirty="0" smtClean="0"/>
              <a:t> is a reactive state management library developed by </a:t>
            </a:r>
            <a:r>
              <a:rPr lang="en-IN" b="1" dirty="0" err="1" smtClean="0"/>
              <a:t>Facebook</a:t>
            </a:r>
            <a:r>
              <a:rPr lang="en-IN" dirty="0" smtClean="0"/>
              <a:t> and used in the React library. This library is based on the </a:t>
            </a:r>
            <a:r>
              <a:rPr lang="en-IN" dirty="0" smtClean="0"/>
              <a:t>Flux</a:t>
            </a:r>
            <a:r>
              <a:rPr lang="en-IN" dirty="0" smtClean="0"/>
              <a:t> pattern. The main </a:t>
            </a:r>
            <a:r>
              <a:rPr lang="en-IN" b="1" dirty="0" smtClean="0"/>
              <a:t>difference between Flux and </a:t>
            </a:r>
            <a:r>
              <a:rPr lang="en-IN" b="1" dirty="0" err="1" smtClean="0"/>
              <a:t>Redux</a:t>
            </a:r>
            <a:r>
              <a:rPr lang="en-IN" dirty="0" smtClean="0"/>
              <a:t> is how they handle actions; in the case of Flux, we usually have multiple stores and a dispatcher, whereas </a:t>
            </a:r>
            <a:r>
              <a:rPr lang="en-IN" dirty="0" err="1" smtClean="0"/>
              <a:t>Redux</a:t>
            </a:r>
            <a:r>
              <a:rPr lang="en-IN" dirty="0" smtClean="0"/>
              <a:t> has a single store, which means a dispatcher is not needed.</a:t>
            </a:r>
          </a:p>
          <a:p>
            <a:r>
              <a:rPr lang="en-IN" dirty="0" smtClean="0"/>
              <a:t/>
            </a:r>
            <a:br>
              <a:rPr lang="en-IN" dirty="0" smtClean="0"/>
            </a:br>
            <a:r>
              <a:rPr lang="en-IN" dirty="0" smtClean="0"/>
              <a:t>To use </a:t>
            </a:r>
            <a:r>
              <a:rPr lang="en-IN" dirty="0" err="1" smtClean="0"/>
              <a:t>Redux</a:t>
            </a:r>
            <a:r>
              <a:rPr lang="en-IN" dirty="0" smtClean="0"/>
              <a:t> in the Angular framework, we can use the </a:t>
            </a:r>
            <a:r>
              <a:rPr lang="en-IN" b="1" dirty="0" err="1" smtClean="0"/>
              <a:t>NgRx</a:t>
            </a:r>
            <a:r>
              <a:rPr lang="en-IN" b="1" dirty="0" smtClean="0"/>
              <a:t> library</a:t>
            </a:r>
            <a:r>
              <a:rPr lang="en-IN" dirty="0" smtClean="0"/>
              <a:t>. This is a reactive state management library. With </a:t>
            </a:r>
            <a:r>
              <a:rPr lang="en-IN" b="1" dirty="0" err="1" smtClean="0"/>
              <a:t>NgRx</a:t>
            </a:r>
            <a:r>
              <a:rPr lang="en-IN" dirty="0" smtClean="0"/>
              <a:t>, we can get all events (data) from the Angular app and put them all in the same place (Store). When we want to use the stored data, we need to get it (dispatch) from the store using the </a:t>
            </a:r>
            <a:r>
              <a:rPr lang="en-IN" b="1" dirty="0" err="1" smtClean="0">
                <a:solidFill>
                  <a:srgbClr val="FF0000"/>
                </a:solidFill>
              </a:rPr>
              <a:t>RxJS</a:t>
            </a:r>
            <a:r>
              <a:rPr lang="en-IN" dirty="0" smtClean="0"/>
              <a:t> library. </a:t>
            </a:r>
            <a:r>
              <a:rPr lang="en-IN" dirty="0" err="1" smtClean="0"/>
              <a:t>RxJS</a:t>
            </a:r>
            <a:r>
              <a:rPr lang="en-IN" dirty="0" smtClean="0"/>
              <a:t> (Reactive Extensions for JavaScript) is a library based on the Observable pattern that is used in Angular to process asynchronous operations.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10820400" cy="750847"/>
          </a:xfrm>
          <a:prstGeom prst="rect">
            <a:avLst/>
          </a:prstGeom>
        </p:spPr>
        <p:txBody>
          <a:bodyPr vert="horz" wrap="square" lIns="0" tIns="12065" rIns="0" bIns="0" rtlCol="0">
            <a:spAutoFit/>
          </a:bodyPr>
          <a:lstStyle/>
          <a:p>
            <a:pPr marL="12700">
              <a:lnSpc>
                <a:spcPct val="100000"/>
              </a:lnSpc>
              <a:spcBef>
                <a:spcPts val="95"/>
              </a:spcBef>
            </a:pPr>
            <a:r>
              <a:rPr b="1" spc="-105" smtClean="0">
                <a:solidFill>
                  <a:srgbClr val="232852"/>
                </a:solidFill>
                <a:latin typeface="Times New Roman" pitchFamily="18" charset="0"/>
                <a:cs typeface="Times New Roman" pitchFamily="18" charset="0"/>
              </a:rPr>
              <a:t>Angula</a:t>
            </a:r>
            <a:r>
              <a:rPr b="1" spc="-5" smtClean="0">
                <a:solidFill>
                  <a:srgbClr val="232852"/>
                </a:solidFill>
                <a:latin typeface="Times New Roman" pitchFamily="18" charset="0"/>
                <a:cs typeface="Times New Roman" pitchFamily="18" charset="0"/>
              </a:rPr>
              <a:t>r</a:t>
            </a:r>
            <a:r>
              <a:rPr lang="en-US" b="1" spc="-5" dirty="0" smtClean="0">
                <a:solidFill>
                  <a:srgbClr val="232852"/>
                </a:solidFill>
                <a:latin typeface="Times New Roman" pitchFamily="18" charset="0"/>
                <a:cs typeface="Times New Roman" pitchFamily="18" charset="0"/>
              </a:rPr>
              <a:t> </a:t>
            </a:r>
            <a:r>
              <a:rPr lang="en-IN" b="1" dirty="0" smtClean="0">
                <a:latin typeface="Times New Roman" pitchFamily="18" charset="0"/>
                <a:cs typeface="Times New Roman" pitchFamily="18" charset="0"/>
              </a:rPr>
              <a:t>NGRX</a:t>
            </a:r>
            <a:endParaRPr b="1" spc="-5" dirty="0">
              <a:solidFill>
                <a:srgbClr val="232852"/>
              </a:solidFill>
              <a:latin typeface="Times New Roman" pitchFamily="18" charset="0"/>
              <a:cs typeface="Times New Roman" pitchFamily="18" charset="0"/>
            </a:endParaRPr>
          </a:p>
        </p:txBody>
      </p:sp>
      <p:sp>
        <p:nvSpPr>
          <p:cNvPr id="4" name="object 4"/>
          <p:cNvSpPr txBox="1"/>
          <p:nvPr/>
        </p:nvSpPr>
        <p:spPr>
          <a:xfrm>
            <a:off x="10266679" y="57404"/>
            <a:ext cx="298027" cy="228268"/>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Arial"/>
                <a:cs typeface="Arial"/>
              </a:rPr>
              <a:t>55</a:t>
            </a:r>
            <a:endParaRPr sz="1400">
              <a:latin typeface="Arial"/>
              <a:cs typeface="Arial"/>
            </a:endParaRPr>
          </a:p>
        </p:txBody>
      </p:sp>
      <p:sp>
        <p:nvSpPr>
          <p:cNvPr id="5" name="object 5"/>
          <p:cNvSpPr txBox="1"/>
          <p:nvPr/>
        </p:nvSpPr>
        <p:spPr>
          <a:xfrm>
            <a:off x="6948761" y="74169"/>
            <a:ext cx="734907"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Angular</a:t>
            </a:r>
            <a:endParaRPr sz="1200">
              <a:latin typeface="Arial MT"/>
              <a:cs typeface="Arial MT"/>
            </a:endParaRPr>
          </a:p>
        </p:txBody>
      </p:sp>
      <p:sp>
        <p:nvSpPr>
          <p:cNvPr id="5122" name="AutoShape 2" descr="Angular Component Lifecycle : GeeksArray.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762000" y="1447800"/>
            <a:ext cx="10210800" cy="3416320"/>
          </a:xfrm>
          <a:prstGeom prst="rect">
            <a:avLst/>
          </a:prstGeom>
        </p:spPr>
        <p:txBody>
          <a:bodyPr wrap="square">
            <a:spAutoFit/>
          </a:bodyPr>
          <a:lstStyle/>
          <a:p>
            <a:r>
              <a:rPr lang="en-IN" dirty="0" smtClean="0"/>
              <a:t>So far, so good, but why should we </a:t>
            </a:r>
            <a:r>
              <a:rPr lang="en-IN" b="1" dirty="0" smtClean="0"/>
              <a:t>use </a:t>
            </a:r>
            <a:r>
              <a:rPr lang="en-IN" b="1" dirty="0" err="1" smtClean="0"/>
              <a:t>Redux</a:t>
            </a:r>
            <a:r>
              <a:rPr lang="en-IN" b="1" dirty="0" smtClean="0"/>
              <a:t> in an Angular application</a:t>
            </a:r>
            <a:r>
              <a:rPr lang="en-IN" dirty="0" smtClean="0"/>
              <a:t> instead of a shared service for example? We can use a service to share data between components (make sure to unsubscribe the observable every time, otherwise you risk needlessly running the observable in the background, which consumes resources) or we can use the </a:t>
            </a:r>
            <a:r>
              <a:rPr lang="en-IN" dirty="0" err="1" smtClean="0">
                <a:solidFill>
                  <a:srgbClr val="FF0000"/>
                </a:solidFill>
              </a:rPr>
              <a:t>Input/Output</a:t>
            </a:r>
            <a:r>
              <a:rPr lang="en-IN" dirty="0" smtClean="0">
                <a:solidFill>
                  <a:srgbClr val="FF0000"/>
                </a:solidFill>
              </a:rPr>
              <a:t> </a:t>
            </a:r>
            <a:r>
              <a:rPr lang="en-IN" dirty="0" smtClean="0"/>
              <a:t>data flow (make sure the components have a parent/child relationship).</a:t>
            </a:r>
          </a:p>
          <a:p>
            <a:r>
              <a:rPr lang="en-IN" dirty="0" smtClean="0"/>
              <a:t/>
            </a:r>
            <a:br>
              <a:rPr lang="en-IN" dirty="0" smtClean="0"/>
            </a:br>
            <a:r>
              <a:rPr lang="en-IN" dirty="0" smtClean="0"/>
              <a:t>We can also use </a:t>
            </a:r>
            <a:r>
              <a:rPr lang="en-IN" b="1" dirty="0" err="1" smtClean="0"/>
              <a:t>ViewChild</a:t>
            </a:r>
            <a:r>
              <a:rPr lang="en-IN" dirty="0" smtClean="0"/>
              <a:t> for nested components. But in the case of a large project, these solutions will increase the project complexity. If we have a large number of components, we risk losing control over the data flow within a component (where did this data come from and what is its intended destination?)</a:t>
            </a:r>
          </a:p>
          <a:p>
            <a:r>
              <a:rPr lang="en-IN" dirty="0" smtClean="0"/>
              <a:t/>
            </a:r>
            <a:br>
              <a:rPr lang="en-IN" dirty="0" smtClean="0"/>
            </a:br>
            <a:r>
              <a:rPr lang="en-IN" dirty="0" smtClean="0"/>
              <a:t>This is the reason why we use </a:t>
            </a:r>
            <a:r>
              <a:rPr lang="en-IN" dirty="0" err="1" smtClean="0"/>
              <a:t>Redux</a:t>
            </a:r>
            <a:r>
              <a:rPr lang="en-IN" dirty="0" smtClean="0"/>
              <a:t> in Angular: the store and the unidirectional data flow reduce the complexity of the application. The flow is more clear and easy to understand for new team members.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10820400" cy="750847"/>
          </a:xfrm>
          <a:prstGeom prst="rect">
            <a:avLst/>
          </a:prstGeom>
        </p:spPr>
        <p:txBody>
          <a:bodyPr vert="horz" wrap="square" lIns="0" tIns="12065" rIns="0" bIns="0" rtlCol="0">
            <a:spAutoFit/>
          </a:bodyPr>
          <a:lstStyle/>
          <a:p>
            <a:pPr marL="12700">
              <a:lnSpc>
                <a:spcPct val="100000"/>
              </a:lnSpc>
              <a:spcBef>
                <a:spcPts val="95"/>
              </a:spcBef>
            </a:pPr>
            <a:r>
              <a:rPr b="1" spc="-105" smtClean="0">
                <a:solidFill>
                  <a:srgbClr val="232852"/>
                </a:solidFill>
                <a:latin typeface="Times New Roman" pitchFamily="18" charset="0"/>
                <a:cs typeface="Times New Roman" pitchFamily="18" charset="0"/>
              </a:rPr>
              <a:t>Angula</a:t>
            </a:r>
            <a:r>
              <a:rPr b="1" spc="-5" smtClean="0">
                <a:solidFill>
                  <a:srgbClr val="232852"/>
                </a:solidFill>
                <a:latin typeface="Times New Roman" pitchFamily="18" charset="0"/>
                <a:cs typeface="Times New Roman" pitchFamily="18" charset="0"/>
              </a:rPr>
              <a:t>r</a:t>
            </a:r>
            <a:r>
              <a:rPr lang="en-US" b="1" spc="-5" dirty="0" smtClean="0">
                <a:solidFill>
                  <a:srgbClr val="232852"/>
                </a:solidFill>
                <a:latin typeface="Times New Roman" pitchFamily="18" charset="0"/>
                <a:cs typeface="Times New Roman" pitchFamily="18" charset="0"/>
              </a:rPr>
              <a:t> </a:t>
            </a:r>
            <a:r>
              <a:rPr lang="en-IN" b="1" dirty="0" err="1" smtClean="0">
                <a:latin typeface="Times New Roman" pitchFamily="18" charset="0"/>
                <a:cs typeface="Times New Roman" pitchFamily="18" charset="0"/>
              </a:rPr>
              <a:t>NgRX</a:t>
            </a:r>
            <a:endParaRPr b="1" spc="-5" dirty="0">
              <a:solidFill>
                <a:srgbClr val="232852"/>
              </a:solidFill>
              <a:latin typeface="Times New Roman" pitchFamily="18" charset="0"/>
              <a:cs typeface="Times New Roman" pitchFamily="18" charset="0"/>
            </a:endParaRPr>
          </a:p>
        </p:txBody>
      </p:sp>
      <p:sp>
        <p:nvSpPr>
          <p:cNvPr id="4" name="object 4"/>
          <p:cNvSpPr txBox="1"/>
          <p:nvPr/>
        </p:nvSpPr>
        <p:spPr>
          <a:xfrm>
            <a:off x="10266679" y="57404"/>
            <a:ext cx="298027" cy="228268"/>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Arial"/>
                <a:cs typeface="Arial"/>
              </a:rPr>
              <a:t>55</a:t>
            </a:r>
            <a:endParaRPr sz="1400">
              <a:latin typeface="Arial"/>
              <a:cs typeface="Arial"/>
            </a:endParaRPr>
          </a:p>
        </p:txBody>
      </p:sp>
      <p:sp>
        <p:nvSpPr>
          <p:cNvPr id="5" name="object 5"/>
          <p:cNvSpPr txBox="1"/>
          <p:nvPr/>
        </p:nvSpPr>
        <p:spPr>
          <a:xfrm>
            <a:off x="6948761" y="74169"/>
            <a:ext cx="734907"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Angular</a:t>
            </a:r>
            <a:endParaRPr sz="1200">
              <a:latin typeface="Arial MT"/>
              <a:cs typeface="Arial MT"/>
            </a:endParaRPr>
          </a:p>
        </p:txBody>
      </p:sp>
      <p:sp>
        <p:nvSpPr>
          <p:cNvPr id="5122" name="AutoShape 2" descr="Angular Component Lifecycle : GeeksArray.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4" name="Picture 2" descr="C:\Users\Shiva\Downloads\download.jpg"/>
          <p:cNvPicPr>
            <a:picLocks noChangeAspect="1" noChangeArrowheads="1"/>
          </p:cNvPicPr>
          <p:nvPr/>
        </p:nvPicPr>
        <p:blipFill>
          <a:blip r:embed="rId2"/>
          <a:srcRect/>
          <a:stretch>
            <a:fillRect/>
          </a:stretch>
        </p:blipFill>
        <p:spPr bwMode="auto">
          <a:xfrm>
            <a:off x="1905000" y="1600200"/>
            <a:ext cx="8382001" cy="3352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10820400" cy="750847"/>
          </a:xfrm>
          <a:prstGeom prst="rect">
            <a:avLst/>
          </a:prstGeom>
        </p:spPr>
        <p:txBody>
          <a:bodyPr vert="horz" wrap="square" lIns="0" tIns="12065" rIns="0" bIns="0" rtlCol="0">
            <a:spAutoFit/>
          </a:bodyPr>
          <a:lstStyle/>
          <a:p>
            <a:pPr marL="12700">
              <a:lnSpc>
                <a:spcPct val="100000"/>
              </a:lnSpc>
              <a:spcBef>
                <a:spcPts val="95"/>
              </a:spcBef>
            </a:pPr>
            <a:r>
              <a:rPr b="1" spc="-105" smtClean="0">
                <a:solidFill>
                  <a:srgbClr val="232852"/>
                </a:solidFill>
                <a:latin typeface="Times New Roman" pitchFamily="18" charset="0"/>
                <a:cs typeface="Times New Roman" pitchFamily="18" charset="0"/>
              </a:rPr>
              <a:t>Angula</a:t>
            </a:r>
            <a:r>
              <a:rPr b="1" spc="-5" smtClean="0">
                <a:solidFill>
                  <a:srgbClr val="232852"/>
                </a:solidFill>
                <a:latin typeface="Times New Roman" pitchFamily="18" charset="0"/>
                <a:cs typeface="Times New Roman" pitchFamily="18" charset="0"/>
              </a:rPr>
              <a:t>r</a:t>
            </a:r>
            <a:r>
              <a:rPr lang="en-US" b="1" spc="-5" dirty="0" smtClean="0">
                <a:solidFill>
                  <a:srgbClr val="232852"/>
                </a:solidFill>
                <a:latin typeface="Times New Roman" pitchFamily="18" charset="0"/>
                <a:cs typeface="Times New Roman" pitchFamily="18" charset="0"/>
              </a:rPr>
              <a:t> </a:t>
            </a:r>
            <a:r>
              <a:rPr lang="en-IN" b="1" dirty="0" smtClean="0">
                <a:latin typeface="Times New Roman" pitchFamily="18" charset="0"/>
                <a:cs typeface="Times New Roman" pitchFamily="18" charset="0"/>
              </a:rPr>
              <a:t>NGZONE</a:t>
            </a:r>
            <a:endParaRPr b="1" spc="-5" dirty="0">
              <a:solidFill>
                <a:srgbClr val="232852"/>
              </a:solidFill>
              <a:latin typeface="Times New Roman" pitchFamily="18" charset="0"/>
              <a:cs typeface="Times New Roman" pitchFamily="18" charset="0"/>
            </a:endParaRPr>
          </a:p>
        </p:txBody>
      </p:sp>
      <p:sp>
        <p:nvSpPr>
          <p:cNvPr id="4" name="object 4"/>
          <p:cNvSpPr txBox="1"/>
          <p:nvPr/>
        </p:nvSpPr>
        <p:spPr>
          <a:xfrm>
            <a:off x="10266679" y="57404"/>
            <a:ext cx="298027" cy="228268"/>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Arial"/>
                <a:cs typeface="Arial"/>
              </a:rPr>
              <a:t>55</a:t>
            </a:r>
            <a:endParaRPr sz="1400">
              <a:latin typeface="Arial"/>
              <a:cs typeface="Arial"/>
            </a:endParaRPr>
          </a:p>
        </p:txBody>
      </p:sp>
      <p:sp>
        <p:nvSpPr>
          <p:cNvPr id="5" name="object 5"/>
          <p:cNvSpPr txBox="1"/>
          <p:nvPr/>
        </p:nvSpPr>
        <p:spPr>
          <a:xfrm>
            <a:off x="6948761" y="74169"/>
            <a:ext cx="734907"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MT"/>
                <a:cs typeface="Arial MT"/>
              </a:rPr>
              <a:t>Angular</a:t>
            </a:r>
            <a:endParaRPr sz="1200">
              <a:latin typeface="Arial MT"/>
              <a:cs typeface="Arial MT"/>
            </a:endParaRPr>
          </a:p>
        </p:txBody>
      </p:sp>
      <p:sp>
        <p:nvSpPr>
          <p:cNvPr id="5122" name="AutoShape 2" descr="Angular Component Lifecycle : GeeksArray.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762000" y="1447800"/>
            <a:ext cx="10210800" cy="1815882"/>
          </a:xfrm>
          <a:prstGeom prst="rect">
            <a:avLst/>
          </a:prstGeom>
        </p:spPr>
        <p:txBody>
          <a:bodyPr wrap="square">
            <a:spAutoFit/>
          </a:bodyPr>
          <a:lstStyle/>
          <a:p>
            <a:r>
              <a:rPr lang="en-IN" sz="2800" dirty="0" smtClean="0"/>
              <a:t>all asynchronous operations are inside the Angular zone, which triggers change detection automatically. Another common case is when you don't want to trigger change detection. In that situation, you can use another </a:t>
            </a:r>
            <a:r>
              <a:rPr lang="en-IN" sz="2800" dirty="0" err="1" smtClean="0">
                <a:solidFill>
                  <a:srgbClr val="FF0000"/>
                </a:solidFill>
              </a:rPr>
              <a:t>NgZone</a:t>
            </a:r>
            <a:r>
              <a:rPr lang="en-IN" sz="2800" dirty="0" smtClean="0"/>
              <a:t> method: </a:t>
            </a:r>
            <a:r>
              <a:rPr lang="en-IN" sz="2800" dirty="0" err="1" smtClean="0">
                <a:solidFill>
                  <a:srgbClr val="FF0000"/>
                </a:solidFill>
              </a:rPr>
              <a:t>runOutsideAngular</a:t>
            </a:r>
            <a:r>
              <a:rPr lang="en-IN" sz="2800" dirty="0" smtClean="0">
                <a:solidFill>
                  <a:srgbClr val="FF0000"/>
                </a:solidFill>
              </a:rPr>
              <a:t>()</a:t>
            </a:r>
            <a:endParaRPr lang="en-IN" sz="28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5689" y="933699"/>
            <a:ext cx="10160621" cy="1490152"/>
          </a:xfrm>
          <a:prstGeom prst="rect">
            <a:avLst/>
          </a:prstGeom>
        </p:spPr>
        <p:txBody>
          <a:bodyPr vert="horz" wrap="square" lIns="0" tIns="12700" rIns="0" bIns="0" rtlCol="0">
            <a:spAutoFit/>
          </a:bodyPr>
          <a:lstStyle/>
          <a:p>
            <a:pPr marL="172720" algn="ctr">
              <a:lnSpc>
                <a:spcPct val="100000"/>
              </a:lnSpc>
              <a:spcBef>
                <a:spcPts val="100"/>
              </a:spcBef>
              <a:tabLst>
                <a:tab pos="10147300" algn="l"/>
              </a:tabLst>
            </a:pPr>
            <a:r>
              <a:rPr spc="-969" dirty="0"/>
              <a:t>T</a:t>
            </a:r>
            <a:r>
              <a:rPr spc="-165" dirty="0"/>
              <a:t>h</a:t>
            </a:r>
            <a:r>
              <a:rPr spc="340" dirty="0"/>
              <a:t>a</a:t>
            </a:r>
            <a:r>
              <a:rPr spc="-310" dirty="0"/>
              <a:t>t</a:t>
            </a:r>
            <a:r>
              <a:rPr spc="340" dirty="0"/>
              <a:t>’</a:t>
            </a:r>
            <a:r>
              <a:rPr spc="-640" dirty="0"/>
              <a:t>s</a:t>
            </a:r>
            <a:r>
              <a:rPr spc="-450" dirty="0"/>
              <a:t> </a:t>
            </a:r>
            <a:r>
              <a:rPr spc="215" dirty="0"/>
              <a:t>A</a:t>
            </a:r>
            <a:r>
              <a:rPr spc="-409" dirty="0"/>
              <a:t>l</a:t>
            </a:r>
            <a:r>
              <a:rPr spc="-360" dirty="0"/>
              <a:t>l</a:t>
            </a:r>
            <a:r>
              <a:rPr spc="-465" dirty="0"/>
              <a:t> </a:t>
            </a:r>
            <a:r>
              <a:rPr spc="-484"/>
              <a:t>F</a:t>
            </a:r>
            <a:r>
              <a:rPr spc="175"/>
              <a:t>o</a:t>
            </a:r>
            <a:r>
              <a:rPr spc="-605"/>
              <a:t>r</a:t>
            </a:r>
            <a:r>
              <a:rPr spc="-470"/>
              <a:t> </a:t>
            </a:r>
            <a:r>
              <a:rPr spc="-969" smtClean="0"/>
              <a:t>T</a:t>
            </a:r>
            <a:r>
              <a:rPr spc="175" smtClean="0"/>
              <a:t>o</a:t>
            </a:r>
            <a:r>
              <a:rPr spc="245" smtClean="0"/>
              <a:t>d</a:t>
            </a:r>
            <a:r>
              <a:rPr spc="340" smtClean="0"/>
              <a:t>a</a:t>
            </a:r>
            <a:r>
              <a:rPr spc="-325" smtClean="0"/>
              <a:t>y</a:t>
            </a:r>
            <a:r>
              <a:rPr lang="en-US" spc="-325" dirty="0" smtClean="0"/>
              <a:t> </a:t>
            </a:r>
            <a:r>
              <a:rPr lang="en-US" spc="-325" dirty="0" smtClean="0"/>
              <a:t>Day-9 </a:t>
            </a:r>
            <a:r>
              <a:rPr spc="-525" smtClean="0"/>
              <a:t>!</a:t>
            </a:r>
            <a:r>
              <a:rPr spc="-475" smtClean="0"/>
              <a:t>!</a:t>
            </a:r>
            <a:r>
              <a:rPr/>
              <a:t>	</a:t>
            </a:r>
            <a:r>
              <a:rPr lang="en-US" dirty="0" smtClean="0"/>
              <a:t/>
            </a:r>
            <a:br>
              <a:rPr lang="en-US" dirty="0" smtClean="0"/>
            </a:br>
            <a:endParaRPr dirty="0"/>
          </a:p>
        </p:txBody>
      </p:sp>
      <p:sp>
        <p:nvSpPr>
          <p:cNvPr id="3" name="Rectangle 2"/>
          <p:cNvSpPr/>
          <p:nvPr/>
        </p:nvSpPr>
        <p:spPr>
          <a:xfrm>
            <a:off x="0" y="2895600"/>
            <a:ext cx="12192000" cy="1107996"/>
          </a:xfrm>
          <a:prstGeom prst="rect">
            <a:avLst/>
          </a:prstGeom>
        </p:spPr>
        <p:txBody>
          <a:bodyPr wrap="square">
            <a:spAutoFit/>
          </a:bodyPr>
          <a:lstStyle/>
          <a:p>
            <a:pPr algn="ctr"/>
            <a:r>
              <a:rPr lang="en-IN" sz="6600" spc="-5" dirty="0" smtClean="0">
                <a:latin typeface="Arial MT"/>
                <a:cs typeface="Arial MT"/>
              </a:rPr>
              <a:t>Questions?</a:t>
            </a:r>
            <a:endParaRPr lang="en-IN" sz="6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21277" y="2848428"/>
            <a:ext cx="6949444" cy="843821"/>
          </a:xfrm>
          <a:prstGeom prst="rect">
            <a:avLst/>
          </a:prstGeom>
        </p:spPr>
        <p:txBody>
          <a:bodyPr vert="horz" wrap="square" lIns="0" tIns="12700" rIns="0" bIns="0" rtlCol="0">
            <a:spAutoFit/>
          </a:bodyPr>
          <a:lstStyle/>
          <a:p>
            <a:pPr marL="243204">
              <a:lnSpc>
                <a:spcPct val="100000"/>
              </a:lnSpc>
              <a:spcBef>
                <a:spcPts val="100"/>
              </a:spcBef>
            </a:pPr>
            <a:r>
              <a:rPr lang="en-US" dirty="0" smtClean="0">
                <a:solidFill>
                  <a:srgbClr val="000000"/>
                </a:solidFill>
              </a:rPr>
              <a:t>Thank </a:t>
            </a:r>
            <a:r>
              <a:rPr lang="en-US" dirty="0" smtClean="0"/>
              <a:t>You</a:t>
            </a:r>
            <a:endParaRPr dirty="0"/>
          </a:p>
        </p:txBody>
      </p:sp>
      <p:sp>
        <p:nvSpPr>
          <p:cNvPr id="3" name="object 3"/>
          <p:cNvSpPr txBox="1"/>
          <p:nvPr/>
        </p:nvSpPr>
        <p:spPr>
          <a:xfrm>
            <a:off x="6420363" y="5280150"/>
            <a:ext cx="28384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MT"/>
                <a:cs typeface="Arial MT"/>
                <a:hlinkClick r:id="rId2"/>
              </a:rPr>
              <a:t>shiva1991@live.com</a:t>
            </a:r>
            <a:endParaRPr sz="24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2432</TotalTime>
  <Words>78</Words>
  <Application>Microsoft Office PowerPoint</Application>
  <PresentationFormat>Custom</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Angular NGRX</vt:lpstr>
      <vt:lpstr>Angular NGRX</vt:lpstr>
      <vt:lpstr>Angular NGRX</vt:lpstr>
      <vt:lpstr>Angular NgRX</vt:lpstr>
      <vt:lpstr>Angular NGZONE</vt:lpstr>
      <vt:lpstr>That’s All For Today Day-9 !!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dc:title>
  <dc:creator>Shiva</dc:creator>
  <cp:lastModifiedBy>Shiva</cp:lastModifiedBy>
  <cp:revision>224</cp:revision>
  <dcterms:created xsi:type="dcterms:W3CDTF">2021-08-07T18:51:14Z</dcterms:created>
  <dcterms:modified xsi:type="dcterms:W3CDTF">2021-08-19T21:17:53Z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2017-01-05T00:00:00Z</vt:filetime>
  </property>
  <property fmtid="{D5CDD505-2E9C-101B-9397-08002B2CF9AE}" pid="3" name="Creator">
    <vt:lpwstr>Online2PDF.com</vt:lpwstr>
  </property>
  <property fmtid="{D5CDD505-2E9C-101B-9397-08002B2CF9AE}" pid="4" name="LastSaved">
    <vt:filetime>2017-01-05T00:00:00Z</vt:filetime>
  </property>
</Properties>
</file>