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handoutMasterIdLst>
    <p:handoutMasterId r:id="rId17"/>
  </p:handoutMasterIdLst>
  <p:sldIdLst>
    <p:sldId id="257" r:id="rId2"/>
    <p:sldId id="297" r:id="rId3"/>
    <p:sldId id="306" r:id="rId4"/>
    <p:sldId id="307" r:id="rId5"/>
    <p:sldId id="309" r:id="rId6"/>
    <p:sldId id="311" r:id="rId7"/>
    <p:sldId id="314" r:id="rId8"/>
    <p:sldId id="326" r:id="rId9"/>
    <p:sldId id="329" r:id="rId10"/>
    <p:sldId id="330" r:id="rId11"/>
    <p:sldId id="331" r:id="rId12"/>
    <p:sldId id="324" r:id="rId13"/>
    <p:sldId id="332" r:id="rId14"/>
    <p:sldId id="271" r:id="rId15"/>
  </p:sldIdLst>
  <p:sldSz cx="9144000" cy="5143500" type="screen16x9"/>
  <p:notesSz cx="6858000" cy="9144000"/>
  <p:defaultText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Eckel" initials="R E" lastIdx="14" clrIdx="0"/>
  <p:cmAuthor id="1" name="ryano" initials="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709B"/>
    <a:srgbClr val="FFFFFF"/>
    <a:srgbClr val="2887CE"/>
    <a:srgbClr val="8A9DBE"/>
    <a:srgbClr val="2273B0"/>
    <a:srgbClr val="1F679D"/>
    <a:srgbClr val="1C6093"/>
    <a:srgbClr val="235290"/>
    <a:srgbClr val="325286"/>
    <a:srgbClr val="ABB9D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82" autoAdjust="0"/>
    <p:restoredTop sz="93257" autoAdjust="0"/>
  </p:normalViewPr>
  <p:slideViewPr>
    <p:cSldViewPr snapToGrid="0">
      <p:cViewPr varScale="1">
        <p:scale>
          <a:sx n="121" d="100"/>
          <a:sy n="121" d="100"/>
        </p:scale>
        <p:origin x="-114" y="-276"/>
      </p:cViewPr>
      <p:guideLst>
        <p:guide orient="horz" pos="1610"/>
        <p:guide orient="horz" pos="2847"/>
        <p:guide orient="horz" pos="1664"/>
        <p:guide pos="2880"/>
        <p:guide pos="244"/>
        <p:guide pos="431"/>
        <p:guide pos="5516"/>
        <p:guide pos="5293"/>
        <p:guide pos="1261"/>
        <p:guide pos="38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3244" y="-103"/>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7/26/2007</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7/26/2007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685835" rtl="0" eaLnBrk="1" latinLnBrk="0" hangingPunct="1">
      <a:lnSpc>
        <a:spcPct val="90000"/>
      </a:lnSpc>
      <a:spcAft>
        <a:spcPts val="250"/>
      </a:spcAft>
      <a:defRPr sz="700" kern="1200">
        <a:solidFill>
          <a:schemeClr val="tx1"/>
        </a:solidFill>
        <a:latin typeface="Segoe" pitchFamily="34" charset="0"/>
        <a:ea typeface="+mn-ea"/>
        <a:cs typeface="+mn-cs"/>
      </a:defRPr>
    </a:lvl1pPr>
    <a:lvl2pPr marL="159750" indent="-79379" algn="l" defTabSz="685835" rtl="0" eaLnBrk="1" latinLnBrk="0" hangingPunct="1">
      <a:lnSpc>
        <a:spcPct val="90000"/>
      </a:lnSpc>
      <a:spcAft>
        <a:spcPts val="250"/>
      </a:spcAft>
      <a:buFont typeface="Arial" pitchFamily="34" charset="0"/>
      <a:buChar char="•"/>
      <a:defRPr sz="700" kern="1200">
        <a:solidFill>
          <a:schemeClr val="tx1"/>
        </a:solidFill>
        <a:latin typeface="Segoe" pitchFamily="34" charset="0"/>
        <a:ea typeface="+mn-ea"/>
        <a:cs typeface="+mn-cs"/>
      </a:defRPr>
    </a:lvl2pPr>
    <a:lvl3pPr marL="246075" indent="-86325" algn="l" defTabSz="685835" rtl="0" eaLnBrk="1" latinLnBrk="0" hangingPunct="1">
      <a:lnSpc>
        <a:spcPct val="90000"/>
      </a:lnSpc>
      <a:spcAft>
        <a:spcPts val="250"/>
      </a:spcAft>
      <a:buFont typeface="Arial" pitchFamily="34" charset="0"/>
      <a:buChar char="•"/>
      <a:defRPr sz="700" kern="1200">
        <a:solidFill>
          <a:schemeClr val="tx1"/>
        </a:solidFill>
        <a:latin typeface="Segoe" pitchFamily="34" charset="0"/>
        <a:ea typeface="+mn-ea"/>
        <a:cs typeface="+mn-cs"/>
      </a:defRPr>
    </a:lvl3pPr>
    <a:lvl4pPr marL="362168" indent="-110139" algn="l" defTabSz="685835" rtl="0" eaLnBrk="1" latinLnBrk="0" hangingPunct="1">
      <a:lnSpc>
        <a:spcPct val="90000"/>
      </a:lnSpc>
      <a:spcAft>
        <a:spcPts val="250"/>
      </a:spcAft>
      <a:buFont typeface="Arial" pitchFamily="34" charset="0"/>
      <a:buChar char="•"/>
      <a:defRPr sz="700" kern="1200">
        <a:solidFill>
          <a:schemeClr val="tx1"/>
        </a:solidFill>
        <a:latin typeface="Segoe" pitchFamily="34" charset="0"/>
        <a:ea typeface="+mn-ea"/>
        <a:cs typeface="+mn-cs"/>
      </a:defRPr>
    </a:lvl4pPr>
    <a:lvl5pPr marL="461392" indent="-86325" algn="l" defTabSz="685835" rtl="0" eaLnBrk="1" latinLnBrk="0" hangingPunct="1">
      <a:lnSpc>
        <a:spcPct val="90000"/>
      </a:lnSpc>
      <a:spcAft>
        <a:spcPts val="250"/>
      </a:spcAft>
      <a:buFont typeface="Arial" pitchFamily="34" charset="0"/>
      <a:buChar char="•"/>
      <a:defRPr sz="700" kern="1200">
        <a:solidFill>
          <a:schemeClr val="tx1"/>
        </a:solidFill>
        <a:latin typeface="Segoe" pitchFamily="34" charset="0"/>
        <a:ea typeface="+mn-ea"/>
        <a:cs typeface="+mn-cs"/>
      </a:defRPr>
    </a:lvl5pPr>
    <a:lvl6pPr marL="1714588" algn="l" defTabSz="685835" rtl="0" eaLnBrk="1" latinLnBrk="0" hangingPunct="1">
      <a:defRPr sz="900" kern="1200">
        <a:solidFill>
          <a:schemeClr val="tx1"/>
        </a:solidFill>
        <a:latin typeface="+mn-lt"/>
        <a:ea typeface="+mn-ea"/>
        <a:cs typeface="+mn-cs"/>
      </a:defRPr>
    </a:lvl6pPr>
    <a:lvl7pPr marL="2057506" algn="l" defTabSz="685835" rtl="0" eaLnBrk="1" latinLnBrk="0" hangingPunct="1">
      <a:defRPr sz="900" kern="1200">
        <a:solidFill>
          <a:schemeClr val="tx1"/>
        </a:solidFill>
        <a:latin typeface="+mn-lt"/>
        <a:ea typeface="+mn-ea"/>
        <a:cs typeface="+mn-cs"/>
      </a:defRPr>
    </a:lvl7pPr>
    <a:lvl8pPr marL="2400424" algn="l" defTabSz="685835" rtl="0" eaLnBrk="1" latinLnBrk="0" hangingPunct="1">
      <a:defRPr sz="900" kern="1200">
        <a:solidFill>
          <a:schemeClr val="tx1"/>
        </a:solidFill>
        <a:latin typeface="+mn-lt"/>
        <a:ea typeface="+mn-ea"/>
        <a:cs typeface="+mn-cs"/>
      </a:defRPr>
    </a:lvl8pPr>
    <a:lvl9pPr marL="2743341" algn="l" defTabSz="68583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7/26/2007 4:26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10</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11</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12</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13</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7/26/2007 4:26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2</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3</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4</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5</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6</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7</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8</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Financial Analyst Meeting 2005</a:t>
            </a:r>
          </a:p>
        </p:txBody>
      </p:sp>
      <p:sp>
        <p:nvSpPr>
          <p:cNvPr id="5" name="Rectangle 3"/>
          <p:cNvSpPr>
            <a:spLocks noGrp="1" noChangeArrowheads="1"/>
          </p:cNvSpPr>
          <p:nvPr>
            <p:ph type="dt" idx="1"/>
          </p:nvPr>
        </p:nvSpPr>
        <p:spPr>
          <a:ln/>
        </p:spPr>
        <p:txBody>
          <a:bodyPr/>
          <a:lstStyle/>
          <a:p>
            <a:fld id="{B1988CCC-A487-4994-BACC-D63CB0EEE364}" type="datetime1">
              <a:rPr lang="en-US"/>
              <a:pPr/>
              <a:t>7/26/2007</a:t>
            </a:fld>
            <a:endParaRPr lang="en-US"/>
          </a:p>
        </p:txBody>
      </p:sp>
      <p:sp>
        <p:nvSpPr>
          <p:cNvPr id="6" name="Rectangle 6"/>
          <p:cNvSpPr>
            <a:spLocks noGrp="1" noChangeArrowheads="1"/>
          </p:cNvSpPr>
          <p:nvPr>
            <p:ph type="ftr" sz="quarter" idx="4"/>
          </p:nvPr>
        </p:nvSpPr>
        <p:spPr>
          <a:ln/>
        </p:spPr>
        <p:txBody>
          <a:bodyPr/>
          <a:lstStyle/>
          <a:p>
            <a:pPr eaLnBrk="1" hangingPunct="1"/>
            <a:r>
              <a:rPr lang="en-US"/>
              <a:t>©2005 Microsoft Corporation. All rights reserved.</a:t>
            </a:r>
          </a:p>
          <a:p>
            <a:r>
              <a:rPr lang="en-US"/>
              <a:t>This presentation is for informational purposes only. Microsoft makes no warranties, express or implied, in this summary.</a:t>
            </a:r>
            <a:endParaRPr lang="en-US" sz="1200"/>
          </a:p>
        </p:txBody>
      </p:sp>
      <p:sp>
        <p:nvSpPr>
          <p:cNvPr id="7" name="Rectangle 7"/>
          <p:cNvSpPr>
            <a:spLocks noGrp="1" noChangeArrowheads="1"/>
          </p:cNvSpPr>
          <p:nvPr>
            <p:ph type="sldNum" sz="quarter" idx="5"/>
          </p:nvPr>
        </p:nvSpPr>
        <p:spPr>
          <a:ln/>
        </p:spPr>
        <p:txBody>
          <a:bodyPr/>
          <a:lstStyle/>
          <a:p>
            <a:fld id="{B6A9AD28-0BE4-49D6-93BF-1EECBE2F3A61}" type="slidenum">
              <a:rPr lang="en-US"/>
              <a:pPr/>
              <a:t>9</a:t>
            </a:fld>
            <a:endParaRPr lang="en-US"/>
          </a:p>
        </p:txBody>
      </p:sp>
      <p:sp>
        <p:nvSpPr>
          <p:cNvPr id="366594" name="Rectangle 2"/>
          <p:cNvSpPr>
            <a:spLocks noGrp="1" noRot="1" noChangeAspect="1" noChangeArrowheads="1" noTextEdit="1"/>
          </p:cNvSpPr>
          <p:nvPr>
            <p:ph type="sldImg"/>
          </p:nvPr>
        </p:nvSpPr>
        <p:spPr>
          <a:xfrm>
            <a:off x="381000" y="685800"/>
            <a:ext cx="6096000" cy="3429000"/>
          </a:xfrm>
          <a:ln/>
        </p:spPr>
      </p:sp>
      <p:sp>
        <p:nvSpPr>
          <p:cNvPr id="3665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4" y="1428753"/>
            <a:ext cx="7681913" cy="1142621"/>
          </a:xfrm>
        </p:spPr>
        <p:txBody>
          <a:bodyPr>
            <a:noAutofit/>
          </a:bodyPr>
          <a:lstStyle>
            <a:lvl1pPr>
              <a:lnSpc>
                <a:spcPct val="90000"/>
              </a:lnSpc>
              <a:defRPr sz="4100"/>
            </a:lvl1pPr>
          </a:lstStyle>
          <a:p>
            <a:r>
              <a:rPr lang="en-US" smtClean="0"/>
              <a:t>Click to edit Master title style</a:t>
            </a:r>
            <a:endParaRPr lang="en-US" dirty="0"/>
          </a:p>
        </p:txBody>
      </p:sp>
      <p:sp>
        <p:nvSpPr>
          <p:cNvPr id="3" name="Subtitle 2"/>
          <p:cNvSpPr>
            <a:spLocks noGrp="1"/>
          </p:cNvSpPr>
          <p:nvPr>
            <p:ph type="subTitle" idx="1"/>
          </p:nvPr>
        </p:nvSpPr>
        <p:spPr>
          <a:xfrm>
            <a:off x="730253" y="3258744"/>
            <a:ext cx="7681913" cy="346249"/>
          </a:xfrm>
        </p:spPr>
        <p:txBody>
          <a:bodyPr>
            <a:noAutofit/>
          </a:bodyPr>
          <a:lstStyle>
            <a:lvl1pPr marL="0" indent="0" algn="l">
              <a:lnSpc>
                <a:spcPct val="90000"/>
              </a:lnSpc>
              <a:spcBef>
                <a:spcPts val="0"/>
              </a:spcBef>
              <a:buNone/>
              <a:defRPr>
                <a:solidFill>
                  <a:schemeClr val="tx1">
                    <a:tint val="75000"/>
                  </a:schemeClr>
                </a:soli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058666"/>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058666"/>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4" y="4679157"/>
            <a:ext cx="9144001" cy="464344"/>
          </a:xfrm>
          <a:solidFill>
            <a:srgbClr val="FFFF99"/>
          </a:solidFill>
        </p:spPr>
        <p:txBody>
          <a:bodyPr wrap="square" lIns="114306" tIns="57152" rIns="114306" bIns="57152"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2" y="487356"/>
            <a:ext cx="6995214" cy="1142621"/>
          </a:xfrm>
        </p:spPr>
        <p:txBody>
          <a:bodyPr anchor="ctr" anchorCtr="0">
            <a:noAutofit/>
          </a:bodyPr>
          <a:lstStyle>
            <a:lvl1pPr>
              <a:lnSpc>
                <a:spcPct val="90000"/>
              </a:lnSpc>
              <a:defRPr sz="4100"/>
            </a:lvl1pPr>
          </a:lstStyle>
          <a:p>
            <a:r>
              <a:rPr lang="en-US" smtClean="0"/>
              <a:t>Click to edit Master title style</a:t>
            </a:r>
            <a:endParaRPr lang="en-US" dirty="0"/>
          </a:p>
        </p:txBody>
      </p:sp>
      <p:sp>
        <p:nvSpPr>
          <p:cNvPr id="3" name="Subtitle 2"/>
          <p:cNvSpPr>
            <a:spLocks noGrp="1"/>
          </p:cNvSpPr>
          <p:nvPr>
            <p:ph type="subTitle" idx="1"/>
          </p:nvPr>
        </p:nvSpPr>
        <p:spPr>
          <a:xfrm>
            <a:off x="1417212" y="3258744"/>
            <a:ext cx="6994950" cy="346249"/>
          </a:xfrm>
        </p:spPr>
        <p:txBody>
          <a:bodyPr>
            <a:noAutofit/>
          </a:bodyPr>
          <a:lstStyle>
            <a:lvl1pPr marL="0" indent="0" algn="l">
              <a:lnSpc>
                <a:spcPct val="90000"/>
              </a:lnSpc>
              <a:spcBef>
                <a:spcPts val="0"/>
              </a:spcBef>
              <a:buNone/>
              <a:defRPr>
                <a:solidFill>
                  <a:schemeClr val="tx1">
                    <a:tint val="75000"/>
                  </a:schemeClr>
                </a:soli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7" y="1766887"/>
            <a:ext cx="7682119" cy="1038746"/>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1" i="1" u="none" strike="noStrike" kern="1200" cap="none" spc="-482" normalizeH="0" baseline="0" noProof="0" dirty="0" smtClean="0">
                <a:ln w="11430"/>
                <a:gradFill>
                  <a:gsLst>
                    <a:gs pos="0">
                      <a:schemeClr val="tx1">
                        <a:lumMod val="65000"/>
                      </a:schemeClr>
                    </a:gs>
                    <a:gs pos="28000">
                      <a:schemeClr val="tx1"/>
                    </a:gs>
                    <a:gs pos="62000">
                      <a:schemeClr val="tx1">
                        <a:lumMod val="75000"/>
                      </a:schemeClr>
                    </a:gs>
                    <a:gs pos="53000">
                      <a:schemeClr val="bg1">
                        <a:lumMod val="50000"/>
                        <a:lumOff val="50000"/>
                      </a:schemeClr>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058666"/>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059658"/>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1" y="1058667"/>
            <a:ext cx="4114800" cy="1323439"/>
          </a:xfrm>
        </p:spPr>
        <p:txBody>
          <a:bodyPr/>
          <a:lstStyle>
            <a:lvl1pPr marL="255005" indent="-255005">
              <a:lnSpc>
                <a:spcPct val="90000"/>
              </a:lnSpc>
              <a:defRPr sz="2100"/>
            </a:lvl1pPr>
            <a:lvl2pPr marL="505050" indent="-244091">
              <a:lnSpc>
                <a:spcPct val="90000"/>
              </a:lnSpc>
              <a:defRPr sz="1800"/>
            </a:lvl2pPr>
            <a:lvl3pPr marL="715404" indent="-216308">
              <a:lnSpc>
                <a:spcPct val="90000"/>
              </a:lnSpc>
              <a:defRPr sz="1500"/>
            </a:lvl3pPr>
            <a:lvl4pPr marL="920797" indent="-205393">
              <a:lnSpc>
                <a:spcPct val="90000"/>
              </a:lnSpc>
              <a:defRPr sz="1400"/>
            </a:lvl4pPr>
            <a:lvl5pPr marL="1137106" indent="-210354">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667"/>
            <a:ext cx="4114800" cy="1323439"/>
          </a:xfrm>
        </p:spPr>
        <p:txBody>
          <a:bodyPr/>
          <a:lstStyle>
            <a:lvl1pPr marL="260959" indent="-260959">
              <a:lnSpc>
                <a:spcPct val="90000"/>
              </a:lnSpc>
              <a:defRPr sz="2100"/>
            </a:lvl1pPr>
            <a:lvl2pPr marL="505050" indent="-255005">
              <a:lnSpc>
                <a:spcPct val="90000"/>
              </a:lnSpc>
              <a:defRPr sz="1800"/>
            </a:lvl2pPr>
            <a:lvl3pPr marL="721358" indent="-227223">
              <a:lnSpc>
                <a:spcPct val="90000"/>
              </a:lnSpc>
              <a:defRPr sz="1500"/>
            </a:lvl3pPr>
            <a:lvl4pPr marL="920797" indent="-199440">
              <a:lnSpc>
                <a:spcPct val="90000"/>
              </a:lnSpc>
              <a:defRPr sz="1400"/>
            </a:lvl4pPr>
            <a:lvl5pPr marL="1137106" indent="-205393">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7"/>
            <a:ext cx="4114800" cy="263149"/>
          </a:xfrm>
        </p:spPr>
        <p:txBody>
          <a:bodyPr anchor="b"/>
          <a:lstStyle>
            <a:lvl1pPr marL="0" indent="0">
              <a:lnSpc>
                <a:spcPct val="90000"/>
              </a:lnSpc>
              <a:spcBef>
                <a:spcPts val="0"/>
              </a:spcBef>
              <a:buNone/>
              <a:defRPr sz="1900" b="1"/>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631158"/>
            <a:ext cx="4114800" cy="1166473"/>
          </a:xfrm>
        </p:spPr>
        <p:txBody>
          <a:bodyPr/>
          <a:lstStyle>
            <a:lvl1pPr marL="211347" indent="-211347">
              <a:defRPr sz="1700"/>
            </a:lvl1pPr>
            <a:lvl2pPr marL="421702" indent="-199440">
              <a:defRPr sz="1500"/>
            </a:lvl2pPr>
            <a:lvl3pPr marL="610227" indent="-182572">
              <a:defRPr sz="1400"/>
            </a:lvl3pPr>
            <a:lvl4pPr marL="787838" indent="-171658">
              <a:defRPr sz="1300"/>
            </a:lvl4pPr>
            <a:lvl5pPr marL="959495" indent="-154790">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5" y="1058667"/>
            <a:ext cx="4117019" cy="263149"/>
          </a:xfrm>
        </p:spPr>
        <p:txBody>
          <a:bodyPr anchor="b"/>
          <a:lstStyle>
            <a:lvl1pPr marL="0" indent="0">
              <a:lnSpc>
                <a:spcPct val="90000"/>
              </a:lnSpc>
              <a:spcBef>
                <a:spcPts val="0"/>
              </a:spcBef>
              <a:buNone/>
              <a:defRPr sz="1900" b="1"/>
            </a:lvl1pPr>
            <a:lvl2pPr marL="342918" indent="0">
              <a:buNone/>
              <a:defRPr sz="1500" b="1"/>
            </a:lvl2pPr>
            <a:lvl3pPr marL="685835" indent="0">
              <a:buNone/>
              <a:defRPr sz="1400" b="1"/>
            </a:lvl3pPr>
            <a:lvl4pPr marL="1028753" indent="0">
              <a:buNone/>
              <a:defRPr sz="1200" b="1"/>
            </a:lvl4pPr>
            <a:lvl5pPr marL="1371671" indent="0">
              <a:buNone/>
              <a:defRPr sz="1200" b="1"/>
            </a:lvl5pPr>
            <a:lvl6pPr marL="1714588" indent="0">
              <a:buNone/>
              <a:defRPr sz="1200" b="1"/>
            </a:lvl6pPr>
            <a:lvl7pPr marL="2057506" indent="0">
              <a:buNone/>
              <a:defRPr sz="1200" b="1"/>
            </a:lvl7pPr>
            <a:lvl8pPr marL="2400424" indent="0">
              <a:buNone/>
              <a:defRPr sz="1200" b="1"/>
            </a:lvl8pPr>
            <a:lvl9pPr marL="274334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8"/>
            <a:ext cx="4117974" cy="1166473"/>
          </a:xfrm>
        </p:spPr>
        <p:txBody>
          <a:bodyPr/>
          <a:lstStyle>
            <a:lvl1pPr marL="222261" indent="-222261">
              <a:defRPr sz="1700"/>
            </a:lvl1pPr>
            <a:lvl2pPr marL="427655" indent="-205393">
              <a:defRPr sz="1500"/>
            </a:lvl2pPr>
            <a:lvl3pPr marL="616180" indent="-183564">
              <a:defRPr sz="1400"/>
            </a:lvl3pPr>
            <a:lvl4pPr marL="787838" indent="-177611">
              <a:defRPr sz="1300"/>
            </a:lvl4pPr>
            <a:lvl5pPr marL="959495" indent="-165704">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375946"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065612"/>
            <a:ext cx="8375946" cy="160197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txStyles>
    <p:titleStyle>
      <a:lvl1pPr algn="l" defTabSz="685835" rtl="0" eaLnBrk="1" latinLnBrk="0" hangingPunct="1">
        <a:lnSpc>
          <a:spcPct val="90000"/>
        </a:lnSpc>
        <a:spcBef>
          <a:spcPct val="0"/>
        </a:spcBef>
        <a:buNone/>
        <a:defRPr lang="en-US" sz="3600" b="0" kern="1200" cap="none" spc="-113" dirty="0" smtClean="0">
          <a:ln w="3175">
            <a:noFill/>
          </a:ln>
          <a:gradFill flip="none" rotWithShape="1">
            <a:gsLst>
              <a:gs pos="0">
                <a:srgbClr val="FFFFFF"/>
              </a:gs>
              <a:gs pos="100000">
                <a:srgbClr val="85CBFF"/>
              </a:gs>
            </a:gsLst>
            <a:lin ang="5400000" scaled="0"/>
            <a:tileRect/>
          </a:gradFill>
          <a:effectLst>
            <a:outerShdw dist="38100" dir="2700000" algn="tl" rotWithShape="0">
              <a:prstClr val="black">
                <a:alpha val="77000"/>
              </a:prstClr>
            </a:outerShdw>
          </a:effectLst>
          <a:latin typeface="Segoe" pitchFamily="34" charset="0"/>
          <a:ea typeface="+mn-ea"/>
          <a:cs typeface="Arial" charset="0"/>
        </a:defRPr>
      </a:lvl1pPr>
    </p:titleStyle>
    <p:bodyStyle>
      <a:lvl1pPr marL="297684" indent="-297684" algn="l" defTabSz="685835" rtl="0" eaLnBrk="1" latinLnBrk="0" hangingPunct="1">
        <a:lnSpc>
          <a:spcPct val="90000"/>
        </a:lnSpc>
        <a:spcBef>
          <a:spcPct val="20000"/>
        </a:spcBef>
        <a:buFontTx/>
        <a:buBlip>
          <a:blip r:embed="rId14"/>
        </a:buBlip>
        <a:defRPr sz="2400" kern="1200">
          <a:solidFill>
            <a:schemeClr val="tx1"/>
          </a:solidFill>
          <a:latin typeface="+mn-lt"/>
          <a:ea typeface="+mn-ea"/>
          <a:cs typeface="+mn-cs"/>
        </a:defRPr>
      </a:lvl1pPr>
      <a:lvl2pPr marL="685862" indent="-297684" algn="l" defTabSz="685835" rtl="0" eaLnBrk="1" latinLnBrk="0" hangingPunct="1">
        <a:lnSpc>
          <a:spcPct val="90000"/>
        </a:lnSpc>
        <a:spcBef>
          <a:spcPct val="20000"/>
        </a:spcBef>
        <a:buFontTx/>
        <a:buBlip>
          <a:blip r:embed="rId14"/>
        </a:buBlip>
        <a:defRPr sz="2100" kern="1200">
          <a:solidFill>
            <a:schemeClr val="tx1"/>
          </a:solidFill>
          <a:latin typeface="+mn-lt"/>
          <a:ea typeface="+mn-ea"/>
          <a:cs typeface="+mn-cs"/>
        </a:defRPr>
      </a:lvl2pPr>
      <a:lvl3pPr marL="944253" indent="-258389" algn="l" defTabSz="685835" rtl="0" eaLnBrk="1" latinLnBrk="0" hangingPunct="1">
        <a:lnSpc>
          <a:spcPct val="90000"/>
        </a:lnSpc>
        <a:spcBef>
          <a:spcPct val="20000"/>
        </a:spcBef>
        <a:buFontTx/>
        <a:buBlip>
          <a:blip r:embed="rId14"/>
        </a:buBlip>
        <a:defRPr sz="1800" kern="1200">
          <a:solidFill>
            <a:schemeClr val="tx1"/>
          </a:solidFill>
          <a:latin typeface="+mn-lt"/>
          <a:ea typeface="+mn-ea"/>
          <a:cs typeface="+mn-cs"/>
        </a:defRPr>
      </a:lvl3pPr>
      <a:lvl4pPr marL="1203832" indent="-259580" algn="l" defTabSz="685835" rtl="0" eaLnBrk="1" latinLnBrk="0" hangingPunct="1">
        <a:lnSpc>
          <a:spcPct val="90000"/>
        </a:lnSpc>
        <a:spcBef>
          <a:spcPct val="20000"/>
        </a:spcBef>
        <a:buFontTx/>
        <a:buBlip>
          <a:blip r:embed="rId14"/>
        </a:buBlip>
        <a:defRPr sz="1800" kern="1200">
          <a:solidFill>
            <a:schemeClr val="tx1"/>
          </a:solidFill>
          <a:latin typeface="+mn-lt"/>
          <a:ea typeface="+mn-ea"/>
          <a:cs typeface="+mn-cs"/>
        </a:defRPr>
      </a:lvl4pPr>
      <a:lvl5pPr marL="1456268" indent="-252436" algn="l" defTabSz="685835" rtl="0" eaLnBrk="1" latinLnBrk="0" hangingPunct="1">
        <a:lnSpc>
          <a:spcPct val="90000"/>
        </a:lnSpc>
        <a:spcBef>
          <a:spcPct val="20000"/>
        </a:spcBef>
        <a:buFontTx/>
        <a:buBlip>
          <a:blip r:embed="rId14"/>
        </a:buBlip>
        <a:defRPr sz="1800" kern="1200">
          <a:solidFill>
            <a:schemeClr val="tx1"/>
          </a:soli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image" Target="../media/image20.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4.png"/><Relationship Id="rId7" Type="http://schemas.openxmlformats.org/officeDocument/2006/relationships/image" Target="../media/image23.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2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7.png"/><Relationship Id="rId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3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253" y="3258742"/>
            <a:ext cx="7681913" cy="998562"/>
          </a:xfrm>
        </p:spPr>
        <p:txBody>
          <a:bodyPr/>
          <a:lstStyle/>
          <a:p>
            <a:r>
              <a:rPr lang="en-US" sz="4100" dirty="0" smtClean="0">
                <a:latin typeface="Segoe Semibold" pitchFamily="34" charset="0"/>
              </a:rPr>
              <a:t>Ray Ozzie</a:t>
            </a:r>
          </a:p>
          <a:p>
            <a:r>
              <a:rPr lang="en-US" sz="2100" dirty="0" smtClean="0"/>
              <a:t>Chief Software Architect</a:t>
            </a:r>
          </a:p>
        </p:txBody>
      </p:sp>
      <p:sp>
        <p:nvSpPr>
          <p:cNvPr id="5" name="Title 4"/>
          <p:cNvSpPr>
            <a:spLocks noGrp="1"/>
          </p:cNvSpPr>
          <p:nvPr>
            <p:ph type="ctrTitle"/>
          </p:nvPr>
        </p:nvSpPr>
        <p:spPr/>
        <p:txBody>
          <a:bodyPr/>
          <a:lstStyle/>
          <a:p>
            <a:r>
              <a:rPr smtClean="0"/>
              <a:t>Services Platform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439029" y="352118"/>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sp>
        <p:nvSpPr>
          <p:cNvPr id="29" name="Rounded Rectangle 28"/>
          <p:cNvSpPr/>
          <p:nvPr/>
        </p:nvSpPr>
        <p:spPr>
          <a:xfrm>
            <a:off x="5478225" y="504265"/>
            <a:ext cx="1371957" cy="1946462"/>
          </a:xfrm>
          <a:prstGeom prst="roundRect">
            <a:avLst>
              <a:gd name="adj" fmla="val 3432"/>
            </a:avLst>
          </a:prstGeom>
          <a:gradFill flip="none" rotWithShape="1">
            <a:gsLst>
              <a:gs pos="0">
                <a:schemeClr val="accent2">
                  <a:alpha val="45000"/>
                </a:schemeClr>
              </a:gs>
              <a:gs pos="100000">
                <a:schemeClr val="accent2">
                  <a:alpha val="70000"/>
                </a:schemeClr>
              </a:gs>
            </a:gsLst>
            <a:lin ang="16200000" scaled="1"/>
            <a:tileRect/>
          </a:gradFill>
          <a:ln w="19050">
            <a:gradFill>
              <a:gsLst>
                <a:gs pos="0">
                  <a:schemeClr val="tx1">
                    <a:alpha val="56000"/>
                  </a:schemeClr>
                </a:gs>
                <a:gs pos="100000">
                  <a:schemeClr val="accent1">
                    <a:tint val="23500"/>
                    <a:satMod val="160000"/>
                    <a:alpha val="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7" name="Rounded Rectangle 56"/>
          <p:cNvSpPr/>
          <p:nvPr/>
        </p:nvSpPr>
        <p:spPr>
          <a:xfrm>
            <a:off x="439030" y="2973097"/>
            <a:ext cx="8231743" cy="1968698"/>
          </a:xfrm>
          <a:prstGeom prst="roundRect">
            <a:avLst>
              <a:gd name="adj" fmla="val 3807"/>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7" name="Rounded Rectangle 136"/>
          <p:cNvSpPr/>
          <p:nvPr/>
        </p:nvSpPr>
        <p:spPr>
          <a:xfrm>
            <a:off x="439030" y="2651491"/>
            <a:ext cx="8231743" cy="485846"/>
          </a:xfrm>
          <a:prstGeom prst="roundRect">
            <a:avLst>
              <a:gd name="adj" fmla="val 10607"/>
            </a:avLst>
          </a:prstGeom>
          <a:gradFill flip="none" rotWithShape="1">
            <a:gsLst>
              <a:gs pos="0">
                <a:srgbClr val="2787AF"/>
              </a:gs>
              <a:gs pos="100000">
                <a:srgbClr val="085479"/>
              </a:gs>
            </a:gsLst>
            <a:lin ang="3000000" scaled="0"/>
            <a:tileRect/>
          </a:gradFill>
          <a:ln w="19050">
            <a:gradFill>
              <a:gsLst>
                <a:gs pos="0">
                  <a:schemeClr val="tx1"/>
                </a:gs>
                <a:gs pos="100000">
                  <a:schemeClr val="tx1">
                    <a:alpha val="25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8" name="TextBox 57"/>
          <p:cNvSpPr txBox="1"/>
          <p:nvPr/>
        </p:nvSpPr>
        <p:spPr>
          <a:xfrm>
            <a:off x="675894" y="3338234"/>
            <a:ext cx="6486533" cy="1591278"/>
          </a:xfrm>
          <a:prstGeom prst="rect">
            <a:avLst/>
          </a:prstGeom>
          <a:noFill/>
        </p:spPr>
        <p:txBody>
          <a:bodyPr wrap="square" lIns="68586" tIns="34294" rIns="68586" bIns="34294" rtlCol="0">
            <a:spAutoFit/>
          </a:bodyPr>
          <a:lstStyle/>
          <a:p>
            <a:pPr marL="171466" indent="-171466">
              <a:lnSpc>
                <a:spcPts val="1800"/>
              </a:lnSpc>
            </a:pPr>
            <a:r>
              <a:rPr lang="en-US" sz="1800" dirty="0" smtClean="0">
                <a:latin typeface="Segoe Semibold" pitchFamily="34" charset="0"/>
              </a:rPr>
              <a:t>Rapid Solutions</a:t>
            </a:r>
          </a:p>
          <a:p>
            <a:pPr marL="171466" indent="-171466">
              <a:lnSpc>
                <a:spcPts val="1650"/>
              </a:lnSpc>
              <a:spcBef>
                <a:spcPts val="400"/>
              </a:spcBef>
              <a:buFont typeface="Arial" pitchFamily="34" charset="0"/>
              <a:buChar char="•"/>
            </a:pPr>
            <a:r>
              <a:rPr lang="en-US" dirty="0" smtClean="0"/>
              <a:t>Solution innovation, close to the point of need </a:t>
            </a:r>
          </a:p>
          <a:p>
            <a:pPr marL="171466" indent="-171466">
              <a:lnSpc>
                <a:spcPts val="1650"/>
              </a:lnSpc>
              <a:spcBef>
                <a:spcPts val="400"/>
              </a:spcBef>
              <a:buFont typeface="Arial" pitchFamily="34" charset="0"/>
              <a:buChar char="•"/>
            </a:pPr>
            <a:r>
              <a:rPr lang="en-US" dirty="0" smtClean="0"/>
              <a:t>Speed of provisioning &amp; solution refinement</a:t>
            </a:r>
          </a:p>
          <a:p>
            <a:pPr marL="171466" indent="-171466">
              <a:lnSpc>
                <a:spcPts val="1650"/>
              </a:lnSpc>
              <a:spcBef>
                <a:spcPts val="400"/>
              </a:spcBef>
              <a:buFont typeface="Arial" pitchFamily="34" charset="0"/>
              <a:buChar char="•"/>
            </a:pPr>
            <a:r>
              <a:rPr lang="en-US" dirty="0" smtClean="0"/>
              <a:t>Greater business impact at the team/</a:t>
            </a:r>
            <a:r>
              <a:rPr lang="en-US" dirty="0" err="1" smtClean="0"/>
              <a:t>LoB</a:t>
            </a:r>
            <a:r>
              <a:rPr lang="en-US" dirty="0" smtClean="0"/>
              <a:t> level</a:t>
            </a:r>
          </a:p>
          <a:p>
            <a:pPr marL="171466" indent="-171466">
              <a:lnSpc>
                <a:spcPts val="1650"/>
              </a:lnSpc>
              <a:spcBef>
                <a:spcPts val="400"/>
              </a:spcBef>
              <a:buFont typeface="Arial" pitchFamily="34" charset="0"/>
              <a:buChar char="•"/>
            </a:pPr>
            <a:r>
              <a:rPr lang="en-US" dirty="0" smtClean="0"/>
              <a:t>Server/service symmetry, e.g., Office CRM Server/Office CRM Live </a:t>
            </a:r>
          </a:p>
          <a:p>
            <a:pPr marL="171466" indent="-171466">
              <a:lnSpc>
                <a:spcPts val="1800"/>
              </a:lnSpc>
            </a:pPr>
            <a:endParaRPr lang="en-US" dirty="0"/>
          </a:p>
        </p:txBody>
      </p:sp>
      <p:pic>
        <p:nvPicPr>
          <p:cNvPr id="20" name="Picture 19" descr="one.png"/>
          <p:cNvPicPr>
            <a:picLocks noChangeAspect="1"/>
          </p:cNvPicPr>
          <p:nvPr/>
        </p:nvPicPr>
        <p:blipFill>
          <a:blip r:embed="rId3"/>
          <a:stretch>
            <a:fillRect/>
          </a:stretch>
        </p:blipFill>
        <p:spPr>
          <a:xfrm>
            <a:off x="1194816" y="1164528"/>
            <a:ext cx="418953" cy="1150048"/>
          </a:xfrm>
          <a:prstGeom prst="rect">
            <a:avLst/>
          </a:prstGeom>
          <a:effectLst>
            <a:outerShdw blurRad="50800" dist="25400" dir="5400000" algn="t" rotWithShape="0">
              <a:prstClr val="black">
                <a:alpha val="26000"/>
              </a:prstClr>
            </a:outerShdw>
          </a:effectLst>
        </p:spPr>
      </p:pic>
      <p:pic>
        <p:nvPicPr>
          <p:cNvPr id="21" name="Picture 20" descr="two.png"/>
          <p:cNvPicPr>
            <a:picLocks noChangeAspect="1"/>
          </p:cNvPicPr>
          <p:nvPr/>
        </p:nvPicPr>
        <p:blipFill>
          <a:blip r:embed="rId4"/>
          <a:stretch>
            <a:fillRect/>
          </a:stretch>
        </p:blipFill>
        <p:spPr>
          <a:xfrm>
            <a:off x="2796216" y="1159053"/>
            <a:ext cx="313087" cy="1138204"/>
          </a:xfrm>
          <a:prstGeom prst="rect">
            <a:avLst/>
          </a:prstGeom>
          <a:effectLst>
            <a:outerShdw blurRad="50800" dist="25400" dir="5400000" algn="t" rotWithShape="0">
              <a:prstClr val="black">
                <a:alpha val="26000"/>
              </a:prstClr>
            </a:outerShdw>
          </a:effectLst>
        </p:spPr>
      </p:pic>
      <p:pic>
        <p:nvPicPr>
          <p:cNvPr id="22" name="Picture 21" descr="five.png"/>
          <p:cNvPicPr>
            <a:picLocks noChangeAspect="1"/>
          </p:cNvPicPr>
          <p:nvPr/>
        </p:nvPicPr>
        <p:blipFill>
          <a:blip r:embed="rId5"/>
          <a:stretch>
            <a:fillRect/>
          </a:stretch>
        </p:blipFill>
        <p:spPr>
          <a:xfrm>
            <a:off x="7608357" y="1160792"/>
            <a:ext cx="344706" cy="1206155"/>
          </a:xfrm>
          <a:prstGeom prst="rect">
            <a:avLst/>
          </a:prstGeom>
          <a:effectLst>
            <a:outerShdw blurRad="50800" dist="25400" dir="5400000" algn="t" rotWithShape="0">
              <a:prstClr val="black">
                <a:alpha val="26000"/>
              </a:prstClr>
            </a:outerShdw>
          </a:effectLst>
        </p:spPr>
      </p:pic>
      <p:pic>
        <p:nvPicPr>
          <p:cNvPr id="24" name="Picture 23" descr="four.png"/>
          <p:cNvPicPr>
            <a:picLocks noChangeAspect="1"/>
          </p:cNvPicPr>
          <p:nvPr/>
        </p:nvPicPr>
        <p:blipFill>
          <a:blip r:embed="rId6"/>
          <a:stretch>
            <a:fillRect/>
          </a:stretch>
        </p:blipFill>
        <p:spPr>
          <a:xfrm>
            <a:off x="4343609" y="1160791"/>
            <a:ext cx="481217" cy="1199138"/>
          </a:xfrm>
          <a:prstGeom prst="rect">
            <a:avLst/>
          </a:prstGeom>
          <a:effectLst>
            <a:outerShdw blurRad="50800" dist="25400" dir="5400000" algn="t" rotWithShape="0">
              <a:prstClr val="black">
                <a:alpha val="26000"/>
              </a:prstClr>
            </a:outerShdw>
          </a:effectLst>
        </p:spPr>
      </p:pic>
      <p:sp>
        <p:nvSpPr>
          <p:cNvPr id="25" name="TextBox 24"/>
          <p:cNvSpPr txBox="1"/>
          <p:nvPr/>
        </p:nvSpPr>
        <p:spPr>
          <a:xfrm>
            <a:off x="2379457" y="590989"/>
            <a:ext cx="115788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Information</a:t>
            </a:r>
            <a:br>
              <a:rPr lang="en-US" dirty="0" smtClean="0">
                <a:solidFill>
                  <a:srgbClr val="2887CE"/>
                </a:solidFill>
                <a:latin typeface="Segoe Semibold" pitchFamily="34" charset="0"/>
              </a:rPr>
            </a:br>
            <a:r>
              <a:rPr lang="en-US" dirty="0" smtClean="0">
                <a:solidFill>
                  <a:srgbClr val="2887CE"/>
                </a:solidFill>
                <a:latin typeface="Segoe Semibold" pitchFamily="34" charset="0"/>
              </a:rPr>
              <a:t>Worker</a:t>
            </a:r>
          </a:p>
        </p:txBody>
      </p:sp>
      <p:sp>
        <p:nvSpPr>
          <p:cNvPr id="26" name="TextBox 25"/>
          <p:cNvSpPr txBox="1"/>
          <p:nvPr/>
        </p:nvSpPr>
        <p:spPr>
          <a:xfrm>
            <a:off x="840186" y="683322"/>
            <a:ext cx="1010213"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Consumer</a:t>
            </a:r>
          </a:p>
        </p:txBody>
      </p:sp>
      <p:sp>
        <p:nvSpPr>
          <p:cNvPr id="27" name="TextBox 26"/>
          <p:cNvSpPr txBox="1"/>
          <p:nvPr/>
        </p:nvSpPr>
        <p:spPr>
          <a:xfrm>
            <a:off x="3987435" y="590989"/>
            <a:ext cx="115974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IT</a:t>
            </a:r>
            <a:br>
              <a:rPr lang="en-US" dirty="0" smtClean="0">
                <a:solidFill>
                  <a:srgbClr val="2887CE"/>
                </a:solidFill>
                <a:latin typeface="Segoe Semibold" pitchFamily="34" charset="0"/>
              </a:rPr>
            </a:br>
            <a:r>
              <a:rPr lang="en-US" dirty="0" smtClean="0">
                <a:solidFill>
                  <a:srgbClr val="2887CE"/>
                </a:solidFill>
                <a:latin typeface="Segoe Semibold" pitchFamily="34" charset="0"/>
              </a:rPr>
              <a:t>Professional</a:t>
            </a:r>
          </a:p>
        </p:txBody>
      </p:sp>
      <p:sp>
        <p:nvSpPr>
          <p:cNvPr id="28" name="TextBox 27"/>
          <p:cNvSpPr txBox="1"/>
          <p:nvPr/>
        </p:nvSpPr>
        <p:spPr>
          <a:xfrm>
            <a:off x="7107818" y="590989"/>
            <a:ext cx="1423658"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Developer and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Designer</a:t>
            </a:r>
          </a:p>
        </p:txBody>
      </p:sp>
      <p:pic>
        <p:nvPicPr>
          <p:cNvPr id="36" name="Picture 5" descr="C:\Program Files\Microsoft Resource DVD Artwork\DVD_ART\BoxShots_Logos\People Ready\PRB woman 3 silouette people ready.png"/>
          <p:cNvPicPr>
            <a:picLocks noChangeArrowheads="1"/>
          </p:cNvPicPr>
          <p:nvPr/>
        </p:nvPicPr>
        <p:blipFill>
          <a:blip r:embed="rId7" cstate="print">
            <a:lum bright="100000"/>
          </a:blip>
          <a:stretch>
            <a:fillRect/>
          </a:stretch>
        </p:blipFill>
        <p:spPr bwMode="auto">
          <a:xfrm>
            <a:off x="5878952" y="1168029"/>
            <a:ext cx="508846" cy="1137160"/>
          </a:xfrm>
          <a:prstGeom prst="rect">
            <a:avLst/>
          </a:prstGeom>
          <a:noFill/>
          <a:ln>
            <a:noFill/>
          </a:ln>
        </p:spPr>
      </p:pic>
      <p:sp>
        <p:nvSpPr>
          <p:cNvPr id="37" name="TextBox 36"/>
          <p:cNvSpPr txBox="1"/>
          <p:nvPr/>
        </p:nvSpPr>
        <p:spPr>
          <a:xfrm>
            <a:off x="5434952" y="590989"/>
            <a:ext cx="143821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Business </a:t>
            </a:r>
            <a:br>
              <a:rPr lang="en-US" dirty="0" smtClean="0">
                <a:latin typeface="Segoe Semibold" pitchFamily="34" charset="0"/>
              </a:rPr>
            </a:br>
            <a:r>
              <a:rPr lang="en-US" dirty="0" smtClean="0">
                <a:latin typeface="Segoe Semibold" pitchFamily="34" charset="0"/>
              </a:rPr>
              <a:t>Decision Maker</a:t>
            </a:r>
          </a:p>
        </p:txBody>
      </p:sp>
      <p:sp>
        <p:nvSpPr>
          <p:cNvPr id="39" name="TextBox 38"/>
          <p:cNvSpPr txBox="1"/>
          <p:nvPr/>
        </p:nvSpPr>
        <p:spPr>
          <a:xfrm>
            <a:off x="2779249" y="2679699"/>
            <a:ext cx="3551305" cy="423201"/>
          </a:xfrm>
          <a:prstGeom prst="rect">
            <a:avLst/>
          </a:prstGeom>
          <a:noFill/>
          <a:effectLst>
            <a:outerShdw blurRad="38100" dist="25400" dir="5400000" algn="t" rotWithShape="0">
              <a:prstClr val="black">
                <a:alpha val="30000"/>
              </a:prstClr>
            </a:outerShdw>
          </a:effectLst>
        </p:spPr>
        <p:txBody>
          <a:bodyPr wrap="none" lIns="68586" tIns="34294" rIns="68586" bIns="34294" rtlCol="0">
            <a:spAutoFit/>
          </a:bodyPr>
          <a:lstStyle/>
          <a:p>
            <a:pPr algn="ctr"/>
            <a:r>
              <a:rPr lang="en-US" sz="2300" dirty="0" smtClean="0"/>
              <a:t>Applications and Solutions</a:t>
            </a:r>
            <a:endParaRPr lang="en-US" sz="23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439029" y="352118"/>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sp>
        <p:nvSpPr>
          <p:cNvPr id="20" name="Rounded Rectangle 19"/>
          <p:cNvSpPr/>
          <p:nvPr/>
        </p:nvSpPr>
        <p:spPr>
          <a:xfrm>
            <a:off x="7108806" y="504265"/>
            <a:ext cx="1371957" cy="1946462"/>
          </a:xfrm>
          <a:prstGeom prst="roundRect">
            <a:avLst>
              <a:gd name="adj" fmla="val 3432"/>
            </a:avLst>
          </a:prstGeom>
          <a:gradFill flip="none" rotWithShape="1">
            <a:gsLst>
              <a:gs pos="0">
                <a:schemeClr val="accent2">
                  <a:alpha val="45000"/>
                </a:schemeClr>
              </a:gs>
              <a:gs pos="100000">
                <a:schemeClr val="accent2">
                  <a:alpha val="70000"/>
                </a:schemeClr>
              </a:gs>
            </a:gsLst>
            <a:lin ang="16200000" scaled="1"/>
            <a:tileRect/>
          </a:gradFill>
          <a:ln w="19050">
            <a:gradFill>
              <a:gsLst>
                <a:gs pos="0">
                  <a:schemeClr val="tx1">
                    <a:alpha val="56000"/>
                  </a:schemeClr>
                </a:gs>
                <a:gs pos="100000">
                  <a:schemeClr val="accent1">
                    <a:tint val="23500"/>
                    <a:satMod val="160000"/>
                    <a:alpha val="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7" name="Rounded Rectangle 56"/>
          <p:cNvSpPr/>
          <p:nvPr/>
        </p:nvSpPr>
        <p:spPr>
          <a:xfrm>
            <a:off x="439030" y="2973097"/>
            <a:ext cx="8231743" cy="1968698"/>
          </a:xfrm>
          <a:prstGeom prst="roundRect">
            <a:avLst>
              <a:gd name="adj" fmla="val 3807"/>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7" name="Rounded Rectangle 136"/>
          <p:cNvSpPr/>
          <p:nvPr/>
        </p:nvSpPr>
        <p:spPr>
          <a:xfrm>
            <a:off x="439030" y="2651491"/>
            <a:ext cx="8231743" cy="485846"/>
          </a:xfrm>
          <a:prstGeom prst="roundRect">
            <a:avLst>
              <a:gd name="adj" fmla="val 10607"/>
            </a:avLst>
          </a:prstGeom>
          <a:gradFill flip="none" rotWithShape="1">
            <a:gsLst>
              <a:gs pos="0">
                <a:srgbClr val="2787AF"/>
              </a:gs>
              <a:gs pos="100000">
                <a:srgbClr val="085479"/>
              </a:gs>
            </a:gsLst>
            <a:lin ang="3000000" scaled="0"/>
            <a:tileRect/>
          </a:gradFill>
          <a:ln w="19050">
            <a:gradFill>
              <a:gsLst>
                <a:gs pos="0">
                  <a:schemeClr val="tx1"/>
                </a:gs>
                <a:gs pos="100000">
                  <a:schemeClr val="tx1">
                    <a:alpha val="25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8" name="TextBox 57"/>
          <p:cNvSpPr txBox="1"/>
          <p:nvPr/>
        </p:nvSpPr>
        <p:spPr>
          <a:xfrm>
            <a:off x="675894" y="3338233"/>
            <a:ext cx="6486533" cy="1591278"/>
          </a:xfrm>
          <a:prstGeom prst="rect">
            <a:avLst/>
          </a:prstGeom>
          <a:noFill/>
        </p:spPr>
        <p:txBody>
          <a:bodyPr wrap="square" lIns="68586" tIns="34294" rIns="68586" bIns="34294" rtlCol="0">
            <a:spAutoFit/>
          </a:bodyPr>
          <a:lstStyle/>
          <a:p>
            <a:pPr marL="171466" indent="-171466">
              <a:lnSpc>
                <a:spcPts val="1800"/>
              </a:lnSpc>
            </a:pPr>
            <a:r>
              <a:rPr lang="en-US" sz="1800" dirty="0" smtClean="0">
                <a:latin typeface="Segoe Semibold" pitchFamily="34" charset="0"/>
              </a:rPr>
              <a:t>Utility Computing at the back-end; RIAs at the front-end</a:t>
            </a:r>
          </a:p>
          <a:p>
            <a:pPr marL="171466" indent="-171466">
              <a:lnSpc>
                <a:spcPts val="1650"/>
              </a:lnSpc>
              <a:spcBef>
                <a:spcPts val="400"/>
              </a:spcBef>
              <a:buFont typeface="Arial" pitchFamily="34" charset="0"/>
              <a:buChar char="•"/>
            </a:pPr>
            <a:r>
              <a:rPr lang="en-US" dirty="0" smtClean="0"/>
              <a:t>On-demand utility computing cloud: computation, storage, networks</a:t>
            </a:r>
          </a:p>
          <a:p>
            <a:pPr marL="171466" indent="-171466">
              <a:lnSpc>
                <a:spcPts val="1650"/>
              </a:lnSpc>
              <a:spcBef>
                <a:spcPts val="400"/>
              </a:spcBef>
              <a:buFont typeface="Arial" pitchFamily="34" charset="0"/>
              <a:buChar char="•"/>
            </a:pPr>
            <a:r>
              <a:rPr lang="en-US" dirty="0" smtClean="0"/>
              <a:t>Unified programming model, spanning Web/servers/PC/mobile devices</a:t>
            </a:r>
          </a:p>
          <a:p>
            <a:pPr marL="171466" indent="-171466">
              <a:lnSpc>
                <a:spcPts val="1650"/>
              </a:lnSpc>
              <a:spcBef>
                <a:spcPts val="400"/>
              </a:spcBef>
              <a:buFont typeface="Arial" pitchFamily="34" charset="0"/>
              <a:buChar char="•"/>
            </a:pPr>
            <a:r>
              <a:rPr lang="en-US" dirty="0" err="1" smtClean="0"/>
              <a:t>Silverlight</a:t>
            </a:r>
            <a:r>
              <a:rPr lang="en-US" dirty="0" smtClean="0"/>
              <a:t> for Rich Internet Applications </a:t>
            </a:r>
          </a:p>
          <a:p>
            <a:pPr marL="171466" indent="-171466">
              <a:lnSpc>
                <a:spcPts val="1650"/>
              </a:lnSpc>
              <a:spcBef>
                <a:spcPts val="400"/>
              </a:spcBef>
              <a:buFont typeface="Arial" pitchFamily="34" charset="0"/>
              <a:buChar char="•"/>
            </a:pPr>
            <a:r>
              <a:rPr lang="en-US" dirty="0" smtClean="0"/>
              <a:t>Expression Studio for Designers, Visual Studio for Developers</a:t>
            </a:r>
          </a:p>
          <a:p>
            <a:pPr marL="171466" indent="-171466">
              <a:lnSpc>
                <a:spcPts val="1800"/>
              </a:lnSpc>
            </a:pPr>
            <a:endParaRPr lang="en-US" dirty="0"/>
          </a:p>
        </p:txBody>
      </p:sp>
      <p:pic>
        <p:nvPicPr>
          <p:cNvPr id="26" name="Picture 25" descr="one.png"/>
          <p:cNvPicPr>
            <a:picLocks noChangeAspect="1"/>
          </p:cNvPicPr>
          <p:nvPr/>
        </p:nvPicPr>
        <p:blipFill>
          <a:blip r:embed="rId3"/>
          <a:stretch>
            <a:fillRect/>
          </a:stretch>
        </p:blipFill>
        <p:spPr>
          <a:xfrm>
            <a:off x="1194816" y="1164528"/>
            <a:ext cx="418953" cy="1150048"/>
          </a:xfrm>
          <a:prstGeom prst="rect">
            <a:avLst/>
          </a:prstGeom>
          <a:effectLst>
            <a:outerShdw blurRad="50800" dist="25400" dir="5400000" algn="t" rotWithShape="0">
              <a:prstClr val="black">
                <a:alpha val="26000"/>
              </a:prstClr>
            </a:outerShdw>
          </a:effectLst>
        </p:spPr>
      </p:pic>
      <p:pic>
        <p:nvPicPr>
          <p:cNvPr id="27" name="Picture 26" descr="two.png"/>
          <p:cNvPicPr>
            <a:picLocks noChangeAspect="1"/>
          </p:cNvPicPr>
          <p:nvPr/>
        </p:nvPicPr>
        <p:blipFill>
          <a:blip r:embed="rId4"/>
          <a:stretch>
            <a:fillRect/>
          </a:stretch>
        </p:blipFill>
        <p:spPr>
          <a:xfrm>
            <a:off x="2796216" y="1159053"/>
            <a:ext cx="313087" cy="1138204"/>
          </a:xfrm>
          <a:prstGeom prst="rect">
            <a:avLst/>
          </a:prstGeom>
          <a:effectLst>
            <a:outerShdw blurRad="50800" dist="25400" dir="5400000" algn="t" rotWithShape="0">
              <a:prstClr val="black">
                <a:alpha val="26000"/>
              </a:prstClr>
            </a:outerShdw>
          </a:effectLst>
        </p:spPr>
      </p:pic>
      <p:pic>
        <p:nvPicPr>
          <p:cNvPr id="28" name="Picture 27" descr="four.png"/>
          <p:cNvPicPr>
            <a:picLocks noChangeAspect="1"/>
          </p:cNvPicPr>
          <p:nvPr/>
        </p:nvPicPr>
        <p:blipFill>
          <a:blip r:embed="rId5"/>
          <a:stretch>
            <a:fillRect/>
          </a:stretch>
        </p:blipFill>
        <p:spPr>
          <a:xfrm>
            <a:off x="4343609" y="1160791"/>
            <a:ext cx="481217" cy="1199138"/>
          </a:xfrm>
          <a:prstGeom prst="rect">
            <a:avLst/>
          </a:prstGeom>
          <a:effectLst>
            <a:outerShdw blurRad="50800" dist="25400" dir="5400000" algn="t" rotWithShape="0">
              <a:prstClr val="black">
                <a:alpha val="26000"/>
              </a:prstClr>
            </a:outerShdw>
          </a:effectLst>
        </p:spPr>
      </p:pic>
      <p:pic>
        <p:nvPicPr>
          <p:cNvPr id="29" name="Picture 28" descr="three.png"/>
          <p:cNvPicPr>
            <a:picLocks noChangeAspect="1"/>
          </p:cNvPicPr>
          <p:nvPr/>
        </p:nvPicPr>
        <p:blipFill>
          <a:blip r:embed="rId6"/>
          <a:stretch>
            <a:fillRect/>
          </a:stretch>
        </p:blipFill>
        <p:spPr>
          <a:xfrm>
            <a:off x="5870099" y="1163460"/>
            <a:ext cx="519994" cy="1148021"/>
          </a:xfrm>
          <a:prstGeom prst="rect">
            <a:avLst/>
          </a:prstGeom>
          <a:effectLst>
            <a:outerShdw blurRad="50800" dist="25400" dir="5400000" algn="t" rotWithShape="0">
              <a:prstClr val="black">
                <a:alpha val="26000"/>
              </a:prstClr>
            </a:outerShdw>
          </a:effectLst>
        </p:spPr>
      </p:pic>
      <p:sp>
        <p:nvSpPr>
          <p:cNvPr id="33" name="TextBox 32"/>
          <p:cNvSpPr txBox="1"/>
          <p:nvPr/>
        </p:nvSpPr>
        <p:spPr>
          <a:xfrm>
            <a:off x="5434952" y="590989"/>
            <a:ext cx="143821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Business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Decision Maker</a:t>
            </a:r>
          </a:p>
        </p:txBody>
      </p:sp>
      <p:sp>
        <p:nvSpPr>
          <p:cNvPr id="35" name="TextBox 34"/>
          <p:cNvSpPr txBox="1"/>
          <p:nvPr/>
        </p:nvSpPr>
        <p:spPr>
          <a:xfrm>
            <a:off x="2379457" y="590989"/>
            <a:ext cx="115788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Information</a:t>
            </a:r>
            <a:br>
              <a:rPr lang="en-US" dirty="0" smtClean="0">
                <a:solidFill>
                  <a:srgbClr val="2887CE"/>
                </a:solidFill>
                <a:latin typeface="Segoe Semibold" pitchFamily="34" charset="0"/>
              </a:rPr>
            </a:br>
            <a:r>
              <a:rPr lang="en-US" dirty="0" smtClean="0">
                <a:solidFill>
                  <a:srgbClr val="2887CE"/>
                </a:solidFill>
                <a:latin typeface="Segoe Semibold" pitchFamily="34" charset="0"/>
              </a:rPr>
              <a:t>Worker</a:t>
            </a:r>
          </a:p>
        </p:txBody>
      </p:sp>
      <p:sp>
        <p:nvSpPr>
          <p:cNvPr id="36" name="TextBox 35"/>
          <p:cNvSpPr txBox="1"/>
          <p:nvPr/>
        </p:nvSpPr>
        <p:spPr>
          <a:xfrm>
            <a:off x="840186" y="683322"/>
            <a:ext cx="1010213"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Consumer</a:t>
            </a:r>
          </a:p>
        </p:txBody>
      </p:sp>
      <p:sp>
        <p:nvSpPr>
          <p:cNvPr id="37" name="TextBox 36"/>
          <p:cNvSpPr txBox="1"/>
          <p:nvPr/>
        </p:nvSpPr>
        <p:spPr>
          <a:xfrm>
            <a:off x="3987435" y="590989"/>
            <a:ext cx="115974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IT</a:t>
            </a:r>
            <a:br>
              <a:rPr lang="en-US" dirty="0" smtClean="0">
                <a:solidFill>
                  <a:srgbClr val="2887CE"/>
                </a:solidFill>
                <a:latin typeface="Segoe Semibold" pitchFamily="34" charset="0"/>
              </a:rPr>
            </a:br>
            <a:r>
              <a:rPr lang="en-US" dirty="0" smtClean="0">
                <a:solidFill>
                  <a:srgbClr val="2887CE"/>
                </a:solidFill>
                <a:latin typeface="Segoe Semibold" pitchFamily="34" charset="0"/>
              </a:rPr>
              <a:t>Professional</a:t>
            </a:r>
          </a:p>
        </p:txBody>
      </p:sp>
      <p:pic>
        <p:nvPicPr>
          <p:cNvPr id="38" name="Picture 3" descr="C:\Program Files\Microsoft Resource DVD Artwork\DVD_ART\BoxShots_Logos\People Ready\PRB man silouette people ready.png"/>
          <p:cNvPicPr>
            <a:picLocks noChangeArrowheads="1"/>
          </p:cNvPicPr>
          <p:nvPr/>
        </p:nvPicPr>
        <p:blipFill>
          <a:blip r:embed="rId7" cstate="print">
            <a:lum bright="100000"/>
          </a:blip>
          <a:stretch>
            <a:fillRect/>
          </a:stretch>
        </p:blipFill>
        <p:spPr bwMode="auto">
          <a:xfrm>
            <a:off x="7615094" y="1168029"/>
            <a:ext cx="332817" cy="1191134"/>
          </a:xfrm>
          <a:prstGeom prst="rect">
            <a:avLst/>
          </a:prstGeom>
          <a:noFill/>
          <a:ln>
            <a:noFill/>
          </a:ln>
        </p:spPr>
      </p:pic>
      <p:sp>
        <p:nvSpPr>
          <p:cNvPr id="39" name="TextBox 38"/>
          <p:cNvSpPr txBox="1"/>
          <p:nvPr/>
        </p:nvSpPr>
        <p:spPr>
          <a:xfrm>
            <a:off x="7107818" y="590989"/>
            <a:ext cx="1423658"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Developer and </a:t>
            </a:r>
            <a:br>
              <a:rPr lang="en-US" dirty="0" smtClean="0">
                <a:latin typeface="Segoe Semibold" pitchFamily="34" charset="0"/>
              </a:rPr>
            </a:br>
            <a:r>
              <a:rPr lang="en-US" dirty="0" smtClean="0">
                <a:latin typeface="Segoe Semibold" pitchFamily="34" charset="0"/>
              </a:rPr>
              <a:t>Designer</a:t>
            </a:r>
          </a:p>
        </p:txBody>
      </p:sp>
      <p:sp>
        <p:nvSpPr>
          <p:cNvPr id="40" name="TextBox 39"/>
          <p:cNvSpPr txBox="1"/>
          <p:nvPr/>
        </p:nvSpPr>
        <p:spPr>
          <a:xfrm>
            <a:off x="2779249" y="2679699"/>
            <a:ext cx="3551305" cy="423201"/>
          </a:xfrm>
          <a:prstGeom prst="rect">
            <a:avLst/>
          </a:prstGeom>
          <a:noFill/>
          <a:effectLst>
            <a:outerShdw blurRad="38100" dist="25400" dir="5400000" algn="t" rotWithShape="0">
              <a:prstClr val="black">
                <a:alpha val="30000"/>
              </a:prstClr>
            </a:outerShdw>
          </a:effectLst>
        </p:spPr>
        <p:txBody>
          <a:bodyPr wrap="none" lIns="68586" tIns="34294" rIns="68586" bIns="34294" rtlCol="0">
            <a:spAutoFit/>
          </a:bodyPr>
          <a:lstStyle/>
          <a:p>
            <a:pPr algn="ctr"/>
            <a:r>
              <a:rPr lang="en-US" sz="2300" dirty="0" smtClean="0"/>
              <a:t>Applications and Solutions</a:t>
            </a:r>
            <a:endParaRPr lang="en-US" sz="23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30045" y="3258743"/>
            <a:ext cx="6994950" cy="1177527"/>
          </a:xfrm>
        </p:spPr>
        <p:txBody>
          <a:bodyPr/>
          <a:lstStyle/>
          <a:p>
            <a:r>
              <a:rPr lang="en-US" sz="3600" dirty="0" smtClean="0">
                <a:latin typeface="Segoe Semibold" pitchFamily="34" charset="0"/>
              </a:rPr>
              <a:t>Forest Key</a:t>
            </a:r>
          </a:p>
          <a:p>
            <a:r>
              <a:rPr lang="en-US" sz="2000" dirty="0" smtClean="0"/>
              <a:t>Director, Developer Marketing</a:t>
            </a:r>
          </a:p>
          <a:p>
            <a:r>
              <a:rPr lang="en-US" sz="2000" dirty="0" smtClean="0"/>
              <a:t>Microsoft Corporation</a:t>
            </a:r>
            <a:endParaRPr lang="en-US" sz="2000" dirty="0"/>
          </a:p>
        </p:txBody>
      </p:sp>
      <p:pic>
        <p:nvPicPr>
          <p:cNvPr id="1026" name="Picture 2" descr="C:\Program Files\Microsoft Resource DVD Artwork\DVD_ART\BoxShots_Logos\Silverlight\Silverlight h c reverse.png"/>
          <p:cNvPicPr>
            <a:picLocks noChangeAspect="1" noChangeArrowheads="1"/>
          </p:cNvPicPr>
          <p:nvPr/>
        </p:nvPicPr>
        <p:blipFill>
          <a:blip r:embed="rId3"/>
          <a:srcRect/>
          <a:stretch>
            <a:fillRect/>
          </a:stretch>
        </p:blipFill>
        <p:spPr bwMode="auto">
          <a:xfrm>
            <a:off x="684213" y="715645"/>
            <a:ext cx="5662246" cy="1840230"/>
          </a:xfrm>
          <a:prstGeom prst="rect">
            <a:avLst/>
          </a:prstGeom>
          <a:noFill/>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flipH="1">
            <a:off x="-1" y="2000250"/>
            <a:ext cx="9144000" cy="2333625"/>
          </a:xfrm>
          <a:prstGeom prst="rect">
            <a:avLst/>
          </a:prstGeom>
          <a:gradFill flip="none" rotWithShape="1">
            <a:gsLst>
              <a:gs pos="0">
                <a:srgbClr val="2787AF">
                  <a:alpha val="32000"/>
                </a:srgbClr>
              </a:gs>
              <a:gs pos="100000">
                <a:srgbClr val="2787AF">
                  <a:alpha val="14000"/>
                </a:srgbClr>
              </a:gs>
            </a:gsLst>
            <a:lin ang="10800000" scaled="1"/>
            <a:tileRect/>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a:solidFill>
                <a:srgbClr val="FFFFFF"/>
              </a:solidFill>
              <a:latin typeface="Segoe" pitchFamily="34" charset="0"/>
            </a:endParaRPr>
          </a:p>
        </p:txBody>
      </p:sp>
      <p:sp>
        <p:nvSpPr>
          <p:cNvPr id="27" name="Rectangle 26"/>
          <p:cNvSpPr/>
          <p:nvPr/>
        </p:nvSpPr>
        <p:spPr>
          <a:xfrm flipH="1">
            <a:off x="-1" y="857250"/>
            <a:ext cx="9144000" cy="2333625"/>
          </a:xfrm>
          <a:prstGeom prst="rect">
            <a:avLst/>
          </a:prstGeom>
          <a:gradFill flip="none" rotWithShape="1">
            <a:gsLst>
              <a:gs pos="0">
                <a:srgbClr val="2787AF">
                  <a:alpha val="32000"/>
                </a:srgbClr>
              </a:gs>
              <a:gs pos="100000">
                <a:srgbClr val="2787AF">
                  <a:alpha val="14000"/>
                </a:srgbClr>
              </a:gs>
            </a:gsLst>
            <a:lin ang="10800000" scaled="1"/>
            <a:tileRect/>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a:solidFill>
                <a:srgbClr val="FFFFFF"/>
              </a:solidFill>
              <a:latin typeface="Segoe" pitchFamily="34" charset="0"/>
            </a:endParaRPr>
          </a:p>
        </p:txBody>
      </p:sp>
      <p:sp>
        <p:nvSpPr>
          <p:cNvPr id="34" name="Rectangle 33"/>
          <p:cNvSpPr/>
          <p:nvPr/>
        </p:nvSpPr>
        <p:spPr>
          <a:xfrm flipH="1">
            <a:off x="0" y="2000250"/>
            <a:ext cx="9144000" cy="1190625"/>
          </a:xfrm>
          <a:prstGeom prst="rect">
            <a:avLst/>
          </a:prstGeom>
          <a:gradFill flip="none" rotWithShape="1">
            <a:gsLst>
              <a:gs pos="0">
                <a:srgbClr val="2787AF">
                  <a:alpha val="32000"/>
                </a:srgbClr>
              </a:gs>
              <a:gs pos="100000">
                <a:srgbClr val="2787AF">
                  <a:alpha val="14000"/>
                </a:srgbClr>
              </a:gs>
            </a:gsLst>
            <a:lin ang="10800000" scaled="1"/>
            <a:tileRect/>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a:solidFill>
                <a:srgbClr val="FFFFFF"/>
              </a:solidFill>
              <a:latin typeface="Segoe" pitchFamily="34" charset="0"/>
            </a:endParaRPr>
          </a:p>
        </p:txBody>
      </p:sp>
      <p:pic>
        <p:nvPicPr>
          <p:cNvPr id="9" name="Picture 8" descr="Microsoft.png"/>
          <p:cNvPicPr>
            <a:picLocks noChangeAspect="1"/>
          </p:cNvPicPr>
          <p:nvPr/>
        </p:nvPicPr>
        <p:blipFill>
          <a:blip r:embed="rId3"/>
          <a:stretch>
            <a:fillRect/>
          </a:stretch>
        </p:blipFill>
        <p:spPr>
          <a:xfrm>
            <a:off x="3309715" y="2324100"/>
            <a:ext cx="2770810" cy="446544"/>
          </a:xfrm>
          <a:prstGeom prst="rect">
            <a:avLst/>
          </a:prstGeom>
          <a:effectLst>
            <a:outerShdw blurRad="38100" dist="25400" dir="5400000" algn="t" rotWithShape="0">
              <a:prstClr val="black">
                <a:alpha val="40000"/>
              </a:prstClr>
            </a:outerShdw>
          </a:effectLst>
        </p:spPr>
      </p:pic>
      <p:grpSp>
        <p:nvGrpSpPr>
          <p:cNvPr id="35" name="Group 34"/>
          <p:cNvGrpSpPr/>
          <p:nvPr/>
        </p:nvGrpSpPr>
        <p:grpSpPr>
          <a:xfrm>
            <a:off x="371475" y="1023505"/>
            <a:ext cx="1962150" cy="2146049"/>
            <a:chOff x="590550" y="1023505"/>
            <a:chExt cx="1962150" cy="2146049"/>
          </a:xfrm>
        </p:grpSpPr>
        <p:sp>
          <p:nvSpPr>
            <p:cNvPr id="6" name="TextBox 5"/>
            <p:cNvSpPr txBox="1"/>
            <p:nvPr/>
          </p:nvSpPr>
          <p:spPr>
            <a:xfrm>
              <a:off x="737641" y="2707889"/>
              <a:ext cx="1650067" cy="461665"/>
            </a:xfrm>
            <a:prstGeom prst="rect">
              <a:avLst/>
            </a:prstGeom>
            <a:noFill/>
            <a:effectLst>
              <a:outerShdw blurRad="25400" dist="25400" dir="5400000" algn="t" rotWithShape="0">
                <a:prstClr val="black">
                  <a:alpha val="40000"/>
                </a:prstClr>
              </a:outerShdw>
            </a:effectLst>
          </p:spPr>
          <p:txBody>
            <a:bodyPr wrap="none" rtlCol="0">
              <a:spAutoFit/>
            </a:bodyPr>
            <a:lstStyle/>
            <a:p>
              <a:r>
                <a:rPr lang="en-US" sz="2400" dirty="0" smtClean="0">
                  <a:latin typeface="Segoe Semibold" pitchFamily="34" charset="0"/>
                </a:rPr>
                <a:t>Customers</a:t>
              </a:r>
              <a:endParaRPr lang="en-US" sz="2400" dirty="0">
                <a:latin typeface="Segoe Semibold" pitchFamily="34" charset="0"/>
              </a:endParaRPr>
            </a:p>
          </p:txBody>
        </p:sp>
        <p:pic>
          <p:nvPicPr>
            <p:cNvPr id="12" name="Picture 4" descr="C:\Program Files\Microsoft Resource DVD Artwork\DVD_ART\BoxShots_Logos\People Ready\PRB woman 2 silouette people ready.png"/>
            <p:cNvPicPr>
              <a:picLocks noChangeArrowheads="1"/>
            </p:cNvPicPr>
            <p:nvPr/>
          </p:nvPicPr>
          <p:blipFill>
            <a:blip r:embed="rId4" cstate="print">
              <a:lum bright="100000"/>
            </a:blip>
            <a:stretch>
              <a:fillRect/>
            </a:stretch>
          </p:blipFill>
          <p:spPr bwMode="auto">
            <a:xfrm>
              <a:off x="1279314" y="1023505"/>
              <a:ext cx="563091" cy="1586345"/>
            </a:xfrm>
            <a:prstGeom prst="rect">
              <a:avLst/>
            </a:prstGeom>
            <a:noFill/>
            <a:ln>
              <a:noFill/>
            </a:ln>
          </p:spPr>
        </p:pic>
        <p:cxnSp>
          <p:nvCxnSpPr>
            <p:cNvPr id="17" name="Straight Connector 16"/>
            <p:cNvCxnSpPr/>
            <p:nvPr/>
          </p:nvCxnSpPr>
          <p:spPr>
            <a:xfrm>
              <a:off x="590550" y="2714625"/>
              <a:ext cx="1962150" cy="1588"/>
            </a:xfrm>
            <a:prstGeom prst="line">
              <a:avLst/>
            </a:prstGeom>
            <a:ln w="19050">
              <a:gradFill flip="none" rotWithShape="1">
                <a:gsLst>
                  <a:gs pos="0">
                    <a:srgbClr val="FFFFFF">
                      <a:alpha val="0"/>
                    </a:srgbClr>
                  </a:gs>
                  <a:gs pos="50000">
                    <a:schemeClr val="tx1">
                      <a:lumMod val="95000"/>
                    </a:schemeClr>
                  </a:gs>
                  <a:gs pos="100000">
                    <a:schemeClr val="tx1">
                      <a:lumMod val="95000"/>
                      <a:alpha val="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96100" y="2072904"/>
            <a:ext cx="1962150" cy="2182500"/>
            <a:chOff x="6848475" y="2072904"/>
            <a:chExt cx="1962150" cy="2182500"/>
          </a:xfrm>
        </p:grpSpPr>
        <p:pic>
          <p:nvPicPr>
            <p:cNvPr id="14" name="Picture 2" descr="C:\Program Files\Microsoft Resource DVD Artwork\DVD_ART\BoxShots_Logos\People Ready\PRB man 3 silouette people ready.png"/>
            <p:cNvPicPr>
              <a:picLocks noChangeArrowheads="1"/>
            </p:cNvPicPr>
            <p:nvPr/>
          </p:nvPicPr>
          <p:blipFill>
            <a:blip r:embed="rId5" cstate="print">
              <a:lum bright="100000"/>
            </a:blip>
            <a:stretch>
              <a:fillRect/>
            </a:stretch>
          </p:blipFill>
          <p:spPr bwMode="auto">
            <a:xfrm>
              <a:off x="7467593" y="2072904"/>
              <a:ext cx="647707" cy="1613272"/>
            </a:xfrm>
            <a:prstGeom prst="rect">
              <a:avLst/>
            </a:prstGeom>
            <a:noFill/>
            <a:ln>
              <a:noFill/>
            </a:ln>
          </p:spPr>
        </p:pic>
        <p:sp>
          <p:nvSpPr>
            <p:cNvPr id="18" name="TextBox 17"/>
            <p:cNvSpPr txBox="1"/>
            <p:nvPr/>
          </p:nvSpPr>
          <p:spPr>
            <a:xfrm>
              <a:off x="7136690" y="3793739"/>
              <a:ext cx="1328249" cy="461665"/>
            </a:xfrm>
            <a:prstGeom prst="rect">
              <a:avLst/>
            </a:prstGeom>
            <a:noFill/>
            <a:effectLst>
              <a:outerShdw blurRad="25400" dist="25400" dir="5400000" algn="t" rotWithShape="0">
                <a:prstClr val="black">
                  <a:alpha val="40000"/>
                </a:prstClr>
              </a:outerShdw>
            </a:effectLst>
          </p:spPr>
          <p:txBody>
            <a:bodyPr wrap="none" rtlCol="0">
              <a:spAutoFit/>
            </a:bodyPr>
            <a:lstStyle/>
            <a:p>
              <a:r>
                <a:rPr lang="en-US" sz="2400" dirty="0" smtClean="0">
                  <a:latin typeface="Segoe Semibold" pitchFamily="34" charset="0"/>
                </a:rPr>
                <a:t>Partners</a:t>
              </a:r>
              <a:endParaRPr lang="en-US" sz="2400" dirty="0">
                <a:latin typeface="Segoe Semibold" pitchFamily="34" charset="0"/>
              </a:endParaRPr>
            </a:p>
          </p:txBody>
        </p:sp>
        <p:cxnSp>
          <p:nvCxnSpPr>
            <p:cNvPr id="33" name="Straight Connector 32"/>
            <p:cNvCxnSpPr/>
            <p:nvPr/>
          </p:nvCxnSpPr>
          <p:spPr>
            <a:xfrm>
              <a:off x="6848475" y="3790950"/>
              <a:ext cx="1962150" cy="1588"/>
            </a:xfrm>
            <a:prstGeom prst="line">
              <a:avLst/>
            </a:prstGeom>
            <a:ln w="19050">
              <a:gradFill flip="none" rotWithShape="1">
                <a:gsLst>
                  <a:gs pos="0">
                    <a:srgbClr val="FFFFFF">
                      <a:alpha val="0"/>
                    </a:srgbClr>
                  </a:gs>
                  <a:gs pos="50000">
                    <a:schemeClr val="tx1">
                      <a:lumMod val="95000"/>
                    </a:schemeClr>
                  </a:gs>
                  <a:gs pos="100000">
                    <a:schemeClr val="tx1">
                      <a:lumMod val="95000"/>
                      <a:alpha val="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right)">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anim calcmode="lin" valueType="num">
                                      <p:cBhvr>
                                        <p:cTn id="23" dur="500" fill="hold"/>
                                        <p:tgtEl>
                                          <p:spTgt spid="34"/>
                                        </p:tgtEl>
                                        <p:attrNameLst>
                                          <p:attrName>ppt_x</p:attrName>
                                        </p:attrNameLst>
                                      </p:cBhvr>
                                      <p:tavLst>
                                        <p:tav tm="0">
                                          <p:val>
                                            <p:strVal val="#ppt_x"/>
                                          </p:val>
                                        </p:tav>
                                        <p:tav tm="100000">
                                          <p:val>
                                            <p:strVal val="#ppt_x"/>
                                          </p:val>
                                        </p:tav>
                                      </p:tavLst>
                                    </p:anim>
                                    <p:anim calcmode="lin" valueType="num">
                                      <p:cBhvr>
                                        <p:cTn id="24" dur="5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rcRect/>
          <a:stretch>
            <a:fillRect/>
          </a:stretch>
        </p:blipFill>
        <p:spPr bwMode="black">
          <a:xfrm>
            <a:off x="2327685" y="2090541"/>
            <a:ext cx="4488630" cy="962422"/>
          </a:xfrm>
          <a:prstGeom prst="rect">
            <a:avLst/>
          </a:prstGeom>
          <a:noFill/>
        </p:spPr>
      </p:pic>
      <p:sp>
        <p:nvSpPr>
          <p:cNvPr id="5" name="Text Box 3"/>
          <p:cNvSpPr txBox="1">
            <a:spLocks noChangeArrowheads="1"/>
          </p:cNvSpPr>
          <p:nvPr/>
        </p:nvSpPr>
        <p:spPr bwMode="blackWhite">
          <a:xfrm>
            <a:off x="381000" y="4562680"/>
            <a:ext cx="8382000" cy="377022"/>
          </a:xfrm>
          <a:prstGeom prst="rect">
            <a:avLst/>
          </a:prstGeom>
          <a:noFill/>
          <a:ln w="12700">
            <a:noFill/>
            <a:miter lim="800000"/>
            <a:headEnd type="none" w="sm" len="sm"/>
            <a:tailEnd type="none" w="sm" len="sm"/>
          </a:ln>
          <a:effectLst/>
        </p:spPr>
        <p:txBody>
          <a:bodyPr vert="horz" wrap="square" lIns="68575" tIns="34288" rIns="68575" bIns="34288" numCol="1" anchor="t" anchorCtr="0" compatLnSpc="1">
            <a:prstTxWarp prst="textNoShape">
              <a:avLst/>
            </a:prstTxWarp>
            <a:spAutoFit/>
          </a:bodyPr>
          <a:lstStyle/>
          <a:p>
            <a:pPr algn="ctr" defTabSz="685637" eaLnBrk="0" hangingPunct="0"/>
            <a:r>
              <a:rPr lang="en-US" sz="500" dirty="0">
                <a:latin typeface="Segoe" pitchFamily="34" charset="0"/>
                <a:cs typeface="Arial" charset="0"/>
              </a:rPr>
              <a:t>© </a:t>
            </a:r>
            <a:r>
              <a:rPr lang="en-US" sz="500" dirty="0" smtClean="0">
                <a:latin typeface="Segoe" pitchFamily="34" charset="0"/>
                <a:cs typeface="Arial" charset="0"/>
              </a:rPr>
              <a:t>2007 Microsoft </a:t>
            </a:r>
            <a:r>
              <a:rPr lang="en-US" sz="500" dirty="0">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685637" eaLnBrk="0" hangingPunct="0"/>
            <a:r>
              <a:rPr lang="en-US" sz="500" dirty="0">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latin typeface="Segoe" pitchFamily="34" charset="0"/>
                <a:cs typeface="Arial" charset="0"/>
              </a:rPr>
            </a:br>
            <a:r>
              <a:rPr lang="en-US" sz="500" dirty="0">
                <a:latin typeface="Segoe"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438010" y="2497112"/>
            <a:ext cx="8232763" cy="2318968"/>
            <a:chOff x="438010" y="2497112"/>
            <a:chExt cx="8232763" cy="2318968"/>
          </a:xfrm>
        </p:grpSpPr>
        <p:sp>
          <p:nvSpPr>
            <p:cNvPr id="76" name="Rectangle 75"/>
            <p:cNvSpPr/>
            <p:nvPr/>
          </p:nvSpPr>
          <p:spPr>
            <a:xfrm>
              <a:off x="438010" y="2497112"/>
              <a:ext cx="8231743" cy="159775"/>
            </a:xfrm>
            <a:prstGeom prst="rect">
              <a:avLst/>
            </a:prstGeom>
            <a:gradFill>
              <a:gsLst>
                <a:gs pos="0">
                  <a:schemeClr val="bg1">
                    <a:alpha val="31000"/>
                  </a:schemeClr>
                </a:gs>
                <a:gs pos="100000">
                  <a:schemeClr val="bg1">
                    <a:alpha val="0"/>
                  </a:schemeClr>
                </a:gs>
              </a:gsLst>
            </a:gradFill>
            <a:ln w="19050">
              <a:no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nvGrpSpPr>
            <p:cNvPr id="77" name="Group 38"/>
            <p:cNvGrpSpPr/>
            <p:nvPr/>
          </p:nvGrpSpPr>
          <p:grpSpPr>
            <a:xfrm>
              <a:off x="439030" y="2640043"/>
              <a:ext cx="8231743" cy="485846"/>
              <a:chOff x="585216" y="3520058"/>
              <a:chExt cx="10972799" cy="647794"/>
            </a:xfrm>
          </p:grpSpPr>
          <p:sp>
            <p:nvSpPr>
              <p:cNvPr id="88" name="Rounded Rectangle 87"/>
              <p:cNvSpPr/>
              <p:nvPr/>
            </p:nvSpPr>
            <p:spPr>
              <a:xfrm>
                <a:off x="585216" y="3520058"/>
                <a:ext cx="10972799" cy="647794"/>
              </a:xfrm>
              <a:prstGeom prst="roundRect">
                <a:avLst>
                  <a:gd name="adj" fmla="val 10607"/>
                </a:avLst>
              </a:prstGeom>
              <a:gradFill flip="none" rotWithShape="1">
                <a:gsLst>
                  <a:gs pos="0">
                    <a:srgbClr val="5677AF"/>
                  </a:gs>
                  <a:gs pos="100000">
                    <a:srgbClr val="29559C"/>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89" name="TextBox 88"/>
              <p:cNvSpPr txBox="1"/>
              <p:nvPr/>
            </p:nvSpPr>
            <p:spPr>
              <a:xfrm>
                <a:off x="3675676" y="3535525"/>
                <a:ext cx="4795364"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Applications and Solutions</a:t>
                </a:r>
                <a:endParaRPr lang="en-US" sz="2300" dirty="0"/>
              </a:p>
            </p:txBody>
          </p:sp>
        </p:grpSp>
        <p:grpSp>
          <p:nvGrpSpPr>
            <p:cNvPr id="78" name="Group 26"/>
            <p:cNvGrpSpPr/>
            <p:nvPr/>
          </p:nvGrpSpPr>
          <p:grpSpPr>
            <a:xfrm>
              <a:off x="439030" y="3766837"/>
              <a:ext cx="8231743" cy="485846"/>
              <a:chOff x="585216" y="5022450"/>
              <a:chExt cx="10972799" cy="647794"/>
            </a:xfrm>
          </p:grpSpPr>
          <p:sp>
            <p:nvSpPr>
              <p:cNvPr id="86" name="Rounded Rectangle 22"/>
              <p:cNvSpPr/>
              <p:nvPr/>
            </p:nvSpPr>
            <p:spPr>
              <a:xfrm>
                <a:off x="585216" y="5022450"/>
                <a:ext cx="10972799" cy="647794"/>
              </a:xfrm>
              <a:prstGeom prst="roundRect">
                <a:avLst>
                  <a:gd name="adj" fmla="val 11533"/>
                </a:avLst>
              </a:prstGeom>
              <a:gradFill flip="none" rotWithShape="1">
                <a:gsLst>
                  <a:gs pos="0">
                    <a:srgbClr val="5677AF"/>
                  </a:gs>
                  <a:gs pos="100000">
                    <a:srgbClr val="29559C"/>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87" name="TextBox 86"/>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Cloud Infrastructure Services</a:t>
                </a:r>
                <a:endParaRPr lang="en-US" sz="2300" dirty="0"/>
              </a:p>
            </p:txBody>
          </p:sp>
        </p:grpSp>
        <p:grpSp>
          <p:nvGrpSpPr>
            <p:cNvPr id="79" name="Group 25"/>
            <p:cNvGrpSpPr/>
            <p:nvPr/>
          </p:nvGrpSpPr>
          <p:grpSpPr>
            <a:xfrm>
              <a:off x="439030" y="3203440"/>
              <a:ext cx="8231743" cy="485846"/>
              <a:chOff x="585216" y="4271254"/>
              <a:chExt cx="10972799" cy="647794"/>
            </a:xfrm>
          </p:grpSpPr>
          <p:sp>
            <p:nvSpPr>
              <p:cNvPr id="84" name="Rounded Rectangle 21"/>
              <p:cNvSpPr/>
              <p:nvPr/>
            </p:nvSpPr>
            <p:spPr>
              <a:xfrm>
                <a:off x="585216" y="4271254"/>
                <a:ext cx="10972799" cy="647794"/>
              </a:xfrm>
              <a:prstGeom prst="roundRect">
                <a:avLst>
                  <a:gd name="adj" fmla="val 11533"/>
                </a:avLst>
              </a:prstGeom>
              <a:gradFill flip="none" rotWithShape="1">
                <a:gsLst>
                  <a:gs pos="0">
                    <a:srgbClr val="5677AF"/>
                  </a:gs>
                  <a:gs pos="100000">
                    <a:srgbClr val="29559C"/>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85" name="TextBox 84"/>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Live Platform Services</a:t>
                </a:r>
                <a:endParaRPr lang="en-US" sz="2300" dirty="0"/>
              </a:p>
            </p:txBody>
          </p:sp>
        </p:grpSp>
        <p:grpSp>
          <p:nvGrpSpPr>
            <p:cNvPr id="80" name="Group 27"/>
            <p:cNvGrpSpPr/>
            <p:nvPr/>
          </p:nvGrpSpPr>
          <p:grpSpPr>
            <a:xfrm>
              <a:off x="439030" y="4330234"/>
              <a:ext cx="8231743" cy="485846"/>
              <a:chOff x="585216" y="5773645"/>
              <a:chExt cx="10972799" cy="647794"/>
            </a:xfrm>
          </p:grpSpPr>
          <p:sp>
            <p:nvSpPr>
              <p:cNvPr id="81" name="Rounded Rectangle 80"/>
              <p:cNvSpPr/>
              <p:nvPr/>
            </p:nvSpPr>
            <p:spPr>
              <a:xfrm>
                <a:off x="585216" y="5773645"/>
                <a:ext cx="10972799" cy="647794"/>
              </a:xfrm>
              <a:prstGeom prst="roundRect">
                <a:avLst>
                  <a:gd name="adj" fmla="val 11533"/>
                </a:avLst>
              </a:prstGeom>
              <a:gradFill flip="none" rotWithShape="1">
                <a:gsLst>
                  <a:gs pos="0">
                    <a:srgbClr val="5677AF"/>
                  </a:gs>
                  <a:gs pos="100000">
                    <a:srgbClr val="29559C"/>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83" name="TextBox 82"/>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Global Foundation Services</a:t>
                </a:r>
                <a:endParaRPr lang="en-US" sz="2300" dirty="0"/>
              </a:p>
            </p:txBody>
          </p:sp>
        </p:grpSp>
      </p:grpSp>
      <p:cxnSp>
        <p:nvCxnSpPr>
          <p:cNvPr id="82" name="Straight Arrow Connector 81"/>
          <p:cNvCxnSpPr/>
          <p:nvPr/>
        </p:nvCxnSpPr>
        <p:spPr>
          <a:xfrm rot="16200000" flipV="1">
            <a:off x="4337820" y="3495441"/>
            <a:ext cx="453149" cy="4714"/>
          </a:xfrm>
          <a:prstGeom prst="straightConnector1">
            <a:avLst/>
          </a:prstGeom>
          <a:ln w="44450">
            <a:gradFill flip="none" rotWithShape="1">
              <a:gsLst>
                <a:gs pos="0">
                  <a:schemeClr val="tx1"/>
                </a:gs>
                <a:gs pos="100000">
                  <a:schemeClr val="tx1">
                    <a:alpha val="7000"/>
                  </a:schemeClr>
                </a:gs>
              </a:gsLst>
              <a:lin ang="108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0"/>
          </p:cNvCxnSpPr>
          <p:nvPr/>
        </p:nvCxnSpPr>
        <p:spPr>
          <a:xfrm rot="5400000" flipH="1" flipV="1">
            <a:off x="900506" y="1477054"/>
            <a:ext cx="2033879" cy="2356366"/>
          </a:xfrm>
          <a:prstGeom prst="straightConnector1">
            <a:avLst/>
          </a:prstGeom>
          <a:ln w="44450">
            <a:gradFill>
              <a:gsLst>
                <a:gs pos="0">
                  <a:schemeClr val="tx1">
                    <a:lumMod val="95000"/>
                    <a:alpha val="7000"/>
                  </a:schemeClr>
                </a:gs>
                <a:gs pos="100000">
                  <a:schemeClr val="tx1">
                    <a:lumMod val="9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6" idx="0"/>
          </p:cNvCxnSpPr>
          <p:nvPr/>
        </p:nvCxnSpPr>
        <p:spPr>
          <a:xfrm rot="5400000" flipH="1" flipV="1">
            <a:off x="2066346" y="2471446"/>
            <a:ext cx="1148052" cy="1253411"/>
          </a:xfrm>
          <a:prstGeom prst="straightConnector1">
            <a:avLst/>
          </a:prstGeom>
          <a:ln w="44450">
            <a:gradFill>
              <a:gsLst>
                <a:gs pos="0">
                  <a:schemeClr val="tx1">
                    <a:lumMod val="95000"/>
                    <a:alpha val="7000"/>
                  </a:schemeClr>
                </a:gs>
                <a:gs pos="100000">
                  <a:schemeClr val="tx1">
                    <a:lumMod val="9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80978" y="3672176"/>
            <a:ext cx="1116567" cy="1116277"/>
            <a:chOff x="266703" y="3672176"/>
            <a:chExt cx="1116567" cy="1116277"/>
          </a:xfrm>
        </p:grpSpPr>
        <p:sp>
          <p:nvSpPr>
            <p:cNvPr id="26" name="Oval 25"/>
            <p:cNvSpPr/>
            <p:nvPr/>
          </p:nvSpPr>
          <p:spPr>
            <a:xfrm>
              <a:off x="266703" y="3672176"/>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7" name="Picture 146" descr="compaq-with-office-2007"/>
            <p:cNvPicPr>
              <a:picLocks noChangeAspect="1" noChangeArrowheads="1"/>
            </p:cNvPicPr>
            <p:nvPr/>
          </p:nvPicPr>
          <p:blipFill>
            <a:blip r:embed="rId3" cstate="print"/>
            <a:srcRect/>
            <a:stretch>
              <a:fillRect/>
            </a:stretch>
          </p:blipFill>
          <p:spPr bwMode="auto">
            <a:xfrm>
              <a:off x="376220" y="3874373"/>
              <a:ext cx="737561" cy="457169"/>
            </a:xfrm>
            <a:prstGeom prst="rect">
              <a:avLst/>
            </a:prstGeom>
            <a:noFill/>
          </p:spPr>
        </p:pic>
        <p:pic>
          <p:nvPicPr>
            <p:cNvPr id="8" name="Picture 180" descr="cooltools-1"/>
            <p:cNvPicPr>
              <a:picLocks noChangeAspect="1" noChangeArrowheads="1"/>
            </p:cNvPicPr>
            <p:nvPr/>
          </p:nvPicPr>
          <p:blipFill>
            <a:blip r:embed="rId4" cstate="print"/>
            <a:stretch>
              <a:fillRect/>
            </a:stretch>
          </p:blipFill>
          <p:spPr bwMode="invGray">
            <a:xfrm>
              <a:off x="565226" y="4447574"/>
              <a:ext cx="486407" cy="168389"/>
            </a:xfrm>
            <a:prstGeom prst="rect">
              <a:avLst/>
            </a:prstGeom>
            <a:noFill/>
            <a:ln>
              <a:noFill/>
            </a:ln>
          </p:spPr>
        </p:pic>
      </p:grpSp>
      <p:grpSp>
        <p:nvGrpSpPr>
          <p:cNvPr id="59" name="Group 58"/>
          <p:cNvGrpSpPr/>
          <p:nvPr/>
        </p:nvGrpSpPr>
        <p:grpSpPr>
          <a:xfrm>
            <a:off x="6553003" y="3672177"/>
            <a:ext cx="1116567" cy="1116277"/>
            <a:chOff x="6488457" y="3672177"/>
            <a:chExt cx="1116567" cy="1116277"/>
          </a:xfrm>
        </p:grpSpPr>
        <p:sp>
          <p:nvSpPr>
            <p:cNvPr id="41" name="Oval 40"/>
            <p:cNvSpPr/>
            <p:nvPr/>
          </p:nvSpPr>
          <p:spPr>
            <a:xfrm>
              <a:off x="6488457" y="3672177"/>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57" name="Picture 56" descr="windows_live.png"/>
            <p:cNvPicPr>
              <a:picLocks noChangeAspect="1"/>
            </p:cNvPicPr>
            <p:nvPr/>
          </p:nvPicPr>
          <p:blipFill>
            <a:blip r:embed="rId5" cstate="print"/>
            <a:stretch>
              <a:fillRect/>
            </a:stretch>
          </p:blipFill>
          <p:spPr>
            <a:xfrm>
              <a:off x="6558591" y="3904243"/>
              <a:ext cx="984572" cy="438918"/>
            </a:xfrm>
            <a:prstGeom prst="rect">
              <a:avLst/>
            </a:prstGeom>
            <a:effectLst>
              <a:outerShdw blurRad="25400" dist="12700" dir="5400000" algn="t" rotWithShape="0">
                <a:prstClr val="black">
                  <a:alpha val="67000"/>
                </a:prstClr>
              </a:outerShdw>
            </a:effectLst>
          </p:spPr>
        </p:pic>
      </p:grpSp>
      <p:grpSp>
        <p:nvGrpSpPr>
          <p:cNvPr id="54" name="Group 53"/>
          <p:cNvGrpSpPr/>
          <p:nvPr/>
        </p:nvGrpSpPr>
        <p:grpSpPr>
          <a:xfrm>
            <a:off x="2729788" y="3672177"/>
            <a:ext cx="1116567" cy="1116277"/>
            <a:chOff x="2811249" y="3672177"/>
            <a:chExt cx="1116567" cy="1116277"/>
          </a:xfrm>
        </p:grpSpPr>
        <p:sp>
          <p:nvSpPr>
            <p:cNvPr id="49" name="Oval 48"/>
            <p:cNvSpPr/>
            <p:nvPr/>
          </p:nvSpPr>
          <p:spPr>
            <a:xfrm>
              <a:off x="2811249" y="3672177"/>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24" name="Picture 131" descr="Xbox 360 console and controller"/>
            <p:cNvPicPr>
              <a:picLocks noChangeAspect="1" noChangeArrowheads="1"/>
            </p:cNvPicPr>
            <p:nvPr/>
          </p:nvPicPr>
          <p:blipFill>
            <a:blip r:embed="rId6" cstate="print"/>
            <a:srcRect/>
            <a:stretch>
              <a:fillRect/>
            </a:stretch>
          </p:blipFill>
          <p:spPr bwMode="auto">
            <a:xfrm>
              <a:off x="3119465" y="3771353"/>
              <a:ext cx="568447" cy="603818"/>
            </a:xfrm>
            <a:prstGeom prst="rect">
              <a:avLst/>
            </a:prstGeom>
            <a:noFill/>
            <a:effectLst/>
          </p:spPr>
        </p:pic>
        <p:pic>
          <p:nvPicPr>
            <p:cNvPr id="25" name="Picture 182" descr="cooltools-1"/>
            <p:cNvPicPr>
              <a:picLocks noChangeAspect="1" noChangeArrowheads="1"/>
            </p:cNvPicPr>
            <p:nvPr/>
          </p:nvPicPr>
          <p:blipFill>
            <a:blip r:embed="rId7" cstate="print"/>
            <a:srcRect/>
            <a:stretch>
              <a:fillRect/>
            </a:stretch>
          </p:blipFill>
          <p:spPr bwMode="invGray">
            <a:xfrm>
              <a:off x="3124758" y="4433004"/>
              <a:ext cx="478551" cy="182959"/>
            </a:xfrm>
            <a:prstGeom prst="rect">
              <a:avLst/>
            </a:prstGeom>
            <a:noFill/>
            <a:ln w="12700">
              <a:noFill/>
              <a:miter lim="800000"/>
              <a:headEnd/>
              <a:tailEnd/>
            </a:ln>
            <a:effectLst/>
          </p:spPr>
        </p:pic>
      </p:grpSp>
      <p:grpSp>
        <p:nvGrpSpPr>
          <p:cNvPr id="60" name="Group 59"/>
          <p:cNvGrpSpPr/>
          <p:nvPr/>
        </p:nvGrpSpPr>
        <p:grpSpPr>
          <a:xfrm>
            <a:off x="7827409" y="3672176"/>
            <a:ext cx="1116567" cy="1116277"/>
            <a:chOff x="7760734" y="3672176"/>
            <a:chExt cx="1116567" cy="1116277"/>
          </a:xfrm>
        </p:grpSpPr>
        <p:sp>
          <p:nvSpPr>
            <p:cNvPr id="32" name="Oval 31"/>
            <p:cNvSpPr/>
            <p:nvPr/>
          </p:nvSpPr>
          <p:spPr>
            <a:xfrm>
              <a:off x="7760734" y="3672176"/>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15" name="Picture 137" descr="Office Live w"/>
            <p:cNvPicPr>
              <a:picLocks noChangeAspect="1" noChangeArrowheads="1"/>
            </p:cNvPicPr>
            <p:nvPr/>
          </p:nvPicPr>
          <p:blipFill>
            <a:blip r:embed="rId8" cstate="print"/>
            <a:srcRect r="29590"/>
            <a:stretch>
              <a:fillRect/>
            </a:stretch>
          </p:blipFill>
          <p:spPr bwMode="auto">
            <a:xfrm>
              <a:off x="7869381" y="3960352"/>
              <a:ext cx="946896" cy="353364"/>
            </a:xfrm>
            <a:prstGeom prst="rect">
              <a:avLst/>
            </a:prstGeom>
            <a:noFill/>
          </p:spPr>
        </p:pic>
        <p:pic>
          <p:nvPicPr>
            <p:cNvPr id="16" name="Picture 188" descr="Office Live w"/>
            <p:cNvPicPr>
              <a:picLocks noChangeAspect="1" noChangeArrowheads="1"/>
            </p:cNvPicPr>
            <p:nvPr/>
          </p:nvPicPr>
          <p:blipFill>
            <a:blip r:embed="rId8" cstate="print"/>
            <a:srcRect l="69940" t="20512"/>
            <a:stretch>
              <a:fillRect/>
            </a:stretch>
          </p:blipFill>
          <p:spPr bwMode="auto">
            <a:xfrm>
              <a:off x="8194961" y="4221298"/>
              <a:ext cx="404262" cy="280879"/>
            </a:xfrm>
            <a:prstGeom prst="rect">
              <a:avLst/>
            </a:prstGeom>
            <a:noFill/>
          </p:spPr>
        </p:pic>
      </p:grpSp>
      <p:grpSp>
        <p:nvGrpSpPr>
          <p:cNvPr id="56" name="Group 55"/>
          <p:cNvGrpSpPr/>
          <p:nvPr/>
        </p:nvGrpSpPr>
        <p:grpSpPr>
          <a:xfrm>
            <a:off x="5278598" y="3672177"/>
            <a:ext cx="1116567" cy="1116277"/>
            <a:chOff x="5216184" y="3672177"/>
            <a:chExt cx="1116567" cy="1116277"/>
          </a:xfrm>
        </p:grpSpPr>
        <p:sp>
          <p:nvSpPr>
            <p:cNvPr id="45" name="Oval 44"/>
            <p:cNvSpPr/>
            <p:nvPr/>
          </p:nvSpPr>
          <p:spPr>
            <a:xfrm>
              <a:off x="5216184" y="3672177"/>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4" name="Picture 185" descr="Xbox Live logo vertical"/>
            <p:cNvPicPr>
              <a:picLocks noChangeAspect="1" noChangeArrowheads="1"/>
            </p:cNvPicPr>
            <p:nvPr/>
          </p:nvPicPr>
          <p:blipFill>
            <a:blip r:embed="rId9" cstate="print">
              <a:lum bright="12000"/>
            </a:blip>
            <a:srcRect/>
            <a:stretch>
              <a:fillRect/>
            </a:stretch>
          </p:blipFill>
          <p:spPr bwMode="invGray">
            <a:xfrm>
              <a:off x="5373235" y="4020233"/>
              <a:ext cx="790632" cy="375593"/>
            </a:xfrm>
            <a:prstGeom prst="rect">
              <a:avLst/>
            </a:prstGeom>
            <a:noFill/>
            <a:effectLst>
              <a:outerShdw blurRad="38100" dist="12700" dir="5400000" algn="t" rotWithShape="0">
                <a:prstClr val="black">
                  <a:alpha val="87000"/>
                </a:prstClr>
              </a:outerShdw>
            </a:effectLst>
          </p:spPr>
        </p:pic>
      </p:grpSp>
      <p:grpSp>
        <p:nvGrpSpPr>
          <p:cNvPr id="53" name="Group 52"/>
          <p:cNvGrpSpPr/>
          <p:nvPr/>
        </p:nvGrpSpPr>
        <p:grpSpPr>
          <a:xfrm>
            <a:off x="1455383" y="3672177"/>
            <a:ext cx="1116567" cy="1116277"/>
            <a:chOff x="1538976" y="3672177"/>
            <a:chExt cx="1116567" cy="1116277"/>
          </a:xfrm>
        </p:grpSpPr>
        <p:sp>
          <p:nvSpPr>
            <p:cNvPr id="36" name="Oval 35"/>
            <p:cNvSpPr/>
            <p:nvPr/>
          </p:nvSpPr>
          <p:spPr>
            <a:xfrm>
              <a:off x="1538976" y="3672177"/>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40" name="Picture 4" descr="C:\Program Files\Microsoft Resource DVD Artwork\DVD_ART\Artwork_Imagery\HARDWARE_IMAGERY\Photos - OEM Hardware\Computer\Vista Laptop\Gateway M680 laptop Vista Business.png"/>
            <p:cNvPicPr>
              <a:picLocks noChangeAspect="1" noChangeArrowheads="1"/>
            </p:cNvPicPr>
            <p:nvPr/>
          </p:nvPicPr>
          <p:blipFill>
            <a:blip r:embed="rId10" cstate="print"/>
            <a:srcRect/>
            <a:stretch>
              <a:fillRect/>
            </a:stretch>
          </p:blipFill>
          <p:spPr bwMode="auto">
            <a:xfrm>
              <a:off x="1791496" y="3826175"/>
              <a:ext cx="663733" cy="486612"/>
            </a:xfrm>
            <a:prstGeom prst="rect">
              <a:avLst/>
            </a:prstGeom>
            <a:noFill/>
            <a:effectLst/>
          </p:spPr>
        </p:pic>
        <p:pic>
          <p:nvPicPr>
            <p:cNvPr id="42" name="Picture 41" descr="windows_live.png"/>
            <p:cNvPicPr>
              <a:picLocks noChangeAspect="1"/>
            </p:cNvPicPr>
            <p:nvPr/>
          </p:nvPicPr>
          <p:blipFill>
            <a:blip r:embed="rId11" cstate="print"/>
            <a:srcRect t="66661" r="33546"/>
            <a:stretch>
              <a:fillRect/>
            </a:stretch>
          </p:blipFill>
          <p:spPr>
            <a:xfrm>
              <a:off x="1710771" y="4425506"/>
              <a:ext cx="768178" cy="172518"/>
            </a:xfrm>
            <a:prstGeom prst="rect">
              <a:avLst/>
            </a:prstGeom>
            <a:noFill/>
            <a:ln>
              <a:noFill/>
            </a:ln>
          </p:spPr>
        </p:pic>
      </p:grpSp>
      <p:grpSp>
        <p:nvGrpSpPr>
          <p:cNvPr id="55" name="Group 54"/>
          <p:cNvGrpSpPr/>
          <p:nvPr/>
        </p:nvGrpSpPr>
        <p:grpSpPr>
          <a:xfrm>
            <a:off x="4004193" y="3698357"/>
            <a:ext cx="1116567" cy="1116277"/>
            <a:chOff x="4019237" y="3698357"/>
            <a:chExt cx="1116567" cy="1116277"/>
          </a:xfrm>
        </p:grpSpPr>
        <p:sp>
          <p:nvSpPr>
            <p:cNvPr id="43" name="Oval 42"/>
            <p:cNvSpPr/>
            <p:nvPr/>
          </p:nvSpPr>
          <p:spPr>
            <a:xfrm>
              <a:off x="4019237" y="3698357"/>
              <a:ext cx="1116567" cy="1116277"/>
            </a:xfrm>
            <a:prstGeom prst="ellipse">
              <a:avLst/>
            </a:prstGeom>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44" name="Picture 130" descr="Palm Treo w Windows Mobile 5 PPC smartphone"/>
            <p:cNvPicPr>
              <a:picLocks noChangeAspect="1" noChangeArrowheads="1"/>
            </p:cNvPicPr>
            <p:nvPr/>
          </p:nvPicPr>
          <p:blipFill>
            <a:blip r:embed="rId12" cstate="print"/>
            <a:srcRect/>
            <a:stretch>
              <a:fillRect/>
            </a:stretch>
          </p:blipFill>
          <p:spPr bwMode="auto">
            <a:xfrm rot="21148702">
              <a:off x="4425887" y="3757113"/>
              <a:ext cx="294443" cy="631575"/>
            </a:xfrm>
            <a:prstGeom prst="rect">
              <a:avLst/>
            </a:prstGeom>
            <a:noFill/>
          </p:spPr>
        </p:pic>
        <p:pic>
          <p:nvPicPr>
            <p:cNvPr id="47" name="Picture 181" descr="cooltools-1"/>
            <p:cNvPicPr>
              <a:picLocks noChangeAspect="1" noChangeArrowheads="1"/>
            </p:cNvPicPr>
            <p:nvPr/>
          </p:nvPicPr>
          <p:blipFill>
            <a:blip r:embed="rId13" cstate="print"/>
            <a:srcRect/>
            <a:stretch>
              <a:fillRect/>
            </a:stretch>
          </p:blipFill>
          <p:spPr bwMode="invGray">
            <a:xfrm>
              <a:off x="4291310" y="4447799"/>
              <a:ext cx="578092" cy="168164"/>
            </a:xfrm>
            <a:prstGeom prst="rect">
              <a:avLst/>
            </a:prstGeom>
            <a:noFill/>
            <a:ln w="12700">
              <a:noFill/>
              <a:miter lim="800000"/>
              <a:headEnd/>
              <a:tailEnd/>
            </a:ln>
            <a:effectLst/>
          </p:spPr>
        </p:pic>
      </p:grpSp>
      <p:cxnSp>
        <p:nvCxnSpPr>
          <p:cNvPr id="63" name="Straight Arrow Connector 62"/>
          <p:cNvCxnSpPr/>
          <p:nvPr/>
        </p:nvCxnSpPr>
        <p:spPr>
          <a:xfrm rot="16200000" flipV="1">
            <a:off x="6186883" y="1477055"/>
            <a:ext cx="2033879" cy="2356366"/>
          </a:xfrm>
          <a:prstGeom prst="straightConnector1">
            <a:avLst/>
          </a:prstGeom>
          <a:ln w="44450">
            <a:gradFill>
              <a:gsLst>
                <a:gs pos="0">
                  <a:schemeClr val="tx1">
                    <a:lumMod val="95000"/>
                    <a:alpha val="7000"/>
                  </a:schemeClr>
                </a:gs>
                <a:gs pos="100000">
                  <a:schemeClr val="tx1">
                    <a:lumMod val="9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V="1">
            <a:off x="5933497" y="2471447"/>
            <a:ext cx="1148052" cy="1253411"/>
          </a:xfrm>
          <a:prstGeom prst="straightConnector1">
            <a:avLst/>
          </a:prstGeom>
          <a:ln w="44450">
            <a:gradFill>
              <a:gsLst>
                <a:gs pos="0">
                  <a:schemeClr val="tx1">
                    <a:lumMod val="95000"/>
                    <a:alpha val="7000"/>
                  </a:schemeClr>
                </a:gs>
                <a:gs pos="100000">
                  <a:schemeClr val="tx1">
                    <a:lumMod val="9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3252208" y="3152485"/>
            <a:ext cx="538454" cy="500935"/>
          </a:xfrm>
          <a:prstGeom prst="straightConnector1">
            <a:avLst/>
          </a:prstGeom>
          <a:ln w="44450">
            <a:gradFill>
              <a:gsLst>
                <a:gs pos="0">
                  <a:schemeClr val="tx1">
                    <a:lumMod val="95000"/>
                    <a:alpha val="7000"/>
                  </a:schemeClr>
                </a:gs>
                <a:gs pos="100000">
                  <a:schemeClr val="tx1">
                    <a:lumMod val="9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6200000" flipV="1">
            <a:off x="5338184" y="3152486"/>
            <a:ext cx="538454" cy="500935"/>
          </a:xfrm>
          <a:prstGeom prst="straightConnector1">
            <a:avLst/>
          </a:prstGeom>
          <a:ln w="44450">
            <a:gradFill>
              <a:gsLst>
                <a:gs pos="0">
                  <a:schemeClr val="tx1">
                    <a:lumMod val="95000"/>
                    <a:alpha val="7000"/>
                  </a:schemeClr>
                </a:gs>
                <a:gs pos="100000">
                  <a:schemeClr val="tx1">
                    <a:lumMod val="95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161731" y="410260"/>
            <a:ext cx="2823536" cy="2822801"/>
            <a:chOff x="3161731" y="410260"/>
            <a:chExt cx="2823536" cy="2822801"/>
          </a:xfrm>
        </p:grpSpPr>
        <p:sp>
          <p:nvSpPr>
            <p:cNvPr id="46" name="Oval 45"/>
            <p:cNvSpPr/>
            <p:nvPr/>
          </p:nvSpPr>
          <p:spPr>
            <a:xfrm>
              <a:off x="3161731" y="410260"/>
              <a:ext cx="2823536" cy="2822801"/>
            </a:xfrm>
            <a:prstGeom prst="ellipse">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pic>
          <p:nvPicPr>
            <p:cNvPr id="51" name="Picture 50" descr="Microsoft.png"/>
            <p:cNvPicPr>
              <a:picLocks noChangeAspect="1"/>
            </p:cNvPicPr>
            <p:nvPr/>
          </p:nvPicPr>
          <p:blipFill>
            <a:blip r:embed="rId14"/>
            <a:stretch>
              <a:fillRect/>
            </a:stretch>
          </p:blipFill>
          <p:spPr>
            <a:xfrm>
              <a:off x="3406724" y="1359207"/>
              <a:ext cx="2330552" cy="375593"/>
            </a:xfrm>
            <a:prstGeom prst="rect">
              <a:avLst/>
            </a:prstGeom>
            <a:effectLst>
              <a:outerShdw blurRad="38100" dist="25400" dir="5400000" algn="t" rotWithShape="0">
                <a:prstClr val="black">
                  <a:alpha val="40000"/>
                </a:prstClr>
              </a:outerShdw>
            </a:effectLst>
          </p:spPr>
        </p:pic>
        <p:sp>
          <p:nvSpPr>
            <p:cNvPr id="34" name="TextBox 33"/>
            <p:cNvSpPr txBox="1"/>
            <p:nvPr/>
          </p:nvSpPr>
          <p:spPr>
            <a:xfrm>
              <a:off x="3927254" y="1977238"/>
              <a:ext cx="1292103" cy="807924"/>
            </a:xfrm>
            <a:prstGeom prst="rect">
              <a:avLst/>
            </a:prstGeom>
            <a:noFill/>
            <a:effectLst>
              <a:outerShdw blurRad="38100" dist="25400" dir="5400000" algn="t" rotWithShape="0">
                <a:prstClr val="black">
                  <a:alpha val="40000"/>
                </a:prstClr>
              </a:outerShdw>
            </a:effectLst>
          </p:spPr>
          <p:txBody>
            <a:bodyPr wrap="none" lIns="68586" tIns="34294" rIns="68586" bIns="34294" rtlCol="0">
              <a:spAutoFit/>
            </a:bodyPr>
            <a:lstStyle/>
            <a:p>
              <a:pPr algn="ctr"/>
              <a:r>
                <a:rPr lang="en-US" sz="2400" dirty="0" smtClean="0">
                  <a:solidFill>
                    <a:schemeClr val="tx1">
                      <a:lumMod val="95000"/>
                    </a:schemeClr>
                  </a:solidFill>
                </a:rPr>
                <a:t>Services</a:t>
              </a:r>
              <a:br>
                <a:rPr lang="en-US" sz="2400" dirty="0" smtClean="0">
                  <a:solidFill>
                    <a:schemeClr val="tx1">
                      <a:lumMod val="95000"/>
                    </a:schemeClr>
                  </a:solidFill>
                </a:rPr>
              </a:br>
              <a:r>
                <a:rPr lang="en-US" sz="2400" dirty="0" smtClean="0">
                  <a:solidFill>
                    <a:schemeClr val="tx1">
                      <a:lumMod val="95000"/>
                    </a:schemeClr>
                  </a:solidFill>
                </a:rPr>
                <a:t>Platform</a:t>
              </a:r>
              <a:endParaRPr lang="en-US" sz="2400" dirty="0">
                <a:solidFill>
                  <a:schemeClr val="tx1">
                    <a:lumMod val="95000"/>
                  </a:schemeClr>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2"/>
                                        </p:tgtEl>
                                      </p:cBhvr>
                                    </p:animEffect>
                                    <p:set>
                                      <p:cBhvr>
                                        <p:cTn id="7" dur="1" fill="hold">
                                          <p:stCondLst>
                                            <p:cond delay="499"/>
                                          </p:stCondLst>
                                        </p:cTn>
                                        <p:tgtEl>
                                          <p:spTgt spid="5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4"/>
                                        </p:tgtEl>
                                      </p:cBhvr>
                                    </p:animEffect>
                                    <p:set>
                                      <p:cBhvr>
                                        <p:cTn id="13" dur="1" fill="hold">
                                          <p:stCondLst>
                                            <p:cond delay="499"/>
                                          </p:stCondLst>
                                        </p:cTn>
                                        <p:tgtEl>
                                          <p:spTgt spid="5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9"/>
                                        </p:tgtEl>
                                      </p:cBhvr>
                                    </p:animEffect>
                                    <p:set>
                                      <p:cBhvr>
                                        <p:cTn id="22" dur="1" fill="hold">
                                          <p:stCondLst>
                                            <p:cond delay="499"/>
                                          </p:stCondLst>
                                        </p:cTn>
                                        <p:tgtEl>
                                          <p:spTgt spid="5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0"/>
                                        </p:tgtEl>
                                      </p:cBhvr>
                                    </p:animEffect>
                                    <p:set>
                                      <p:cBhvr>
                                        <p:cTn id="25" dur="1" fill="hold">
                                          <p:stCondLst>
                                            <p:cond delay="499"/>
                                          </p:stCondLst>
                                        </p:cTn>
                                        <p:tgtEl>
                                          <p:spTgt spid="6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3"/>
                                        </p:tgtEl>
                                      </p:cBhvr>
                                    </p:animEffect>
                                    <p:set>
                                      <p:cBhvr>
                                        <p:cTn id="28" dur="1" fill="hold">
                                          <p:stCondLst>
                                            <p:cond delay="499"/>
                                          </p:stCondLst>
                                        </p:cTn>
                                        <p:tgtEl>
                                          <p:spTgt spid="6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5"/>
                                        </p:tgtEl>
                                      </p:cBhvr>
                                    </p:animEffect>
                                    <p:set>
                                      <p:cBhvr>
                                        <p:cTn id="31" dur="1" fill="hold">
                                          <p:stCondLst>
                                            <p:cond delay="499"/>
                                          </p:stCondLst>
                                        </p:cTn>
                                        <p:tgtEl>
                                          <p:spTgt spid="6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1"/>
                                        </p:tgtEl>
                                      </p:cBhvr>
                                    </p:animEffect>
                                    <p:set>
                                      <p:cBhvr>
                                        <p:cTn id="34" dur="1" fill="hold">
                                          <p:stCondLst>
                                            <p:cond delay="499"/>
                                          </p:stCondLst>
                                        </p:cTn>
                                        <p:tgtEl>
                                          <p:spTgt spid="7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82"/>
                                        </p:tgtEl>
                                      </p:cBhvr>
                                    </p:animEffect>
                                    <p:set>
                                      <p:cBhvr>
                                        <p:cTn id="37" dur="1" fill="hold">
                                          <p:stCondLst>
                                            <p:cond delay="499"/>
                                          </p:stCondLst>
                                        </p:cTn>
                                        <p:tgtEl>
                                          <p:spTgt spid="8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6"/>
                                        </p:tgtEl>
                                      </p:cBhvr>
                                    </p:animEffect>
                                    <p:set>
                                      <p:cBhvr>
                                        <p:cTn id="40" dur="1" fill="hold">
                                          <p:stCondLst>
                                            <p:cond delay="499"/>
                                          </p:stCondLst>
                                        </p:cTn>
                                        <p:tgtEl>
                                          <p:spTgt spid="6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67"/>
                                        </p:tgtEl>
                                      </p:cBhvr>
                                    </p:animEffect>
                                    <p:set>
                                      <p:cBhvr>
                                        <p:cTn id="43" dur="1" fill="hold">
                                          <p:stCondLst>
                                            <p:cond delay="499"/>
                                          </p:stCondLst>
                                        </p:cTn>
                                        <p:tgtEl>
                                          <p:spTgt spid="6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childTnLst>
                                </p:cTn>
                              </p:par>
                              <p:par>
                                <p:cTn id="51" presetID="0" presetClass="path" presetSubtype="0" accel="50000" decel="50000" fill="hold" nodeType="withEffect">
                                  <p:stCondLst>
                                    <p:cond delay="0"/>
                                  </p:stCondLst>
                                  <p:childTnLst>
                                    <p:animMotion origin="layout" path="M -3.61111E-6 -3.95435E-6 L -0.32482 0.35966 " pathEditMode="relative" rAng="0" ptsTypes="AA">
                                      <p:cBhvr>
                                        <p:cTn id="52" dur="1000" fill="hold"/>
                                        <p:tgtEl>
                                          <p:spTgt spid="38"/>
                                        </p:tgtEl>
                                        <p:attrNameLst>
                                          <p:attrName>ppt_x</p:attrName>
                                          <p:attrName>ppt_y</p:attrName>
                                        </p:attrNameLst>
                                      </p:cBhvr>
                                      <p:rCtr x="-162" y="180"/>
                                    </p:animMotion>
                                  </p:childTnLst>
                                </p:cTn>
                              </p:par>
                              <p:par>
                                <p:cTn id="53" presetID="6" presetClass="emph" presetSubtype="0" fill="hold" nodeType="withEffect">
                                  <p:stCondLst>
                                    <p:cond delay="0"/>
                                  </p:stCondLst>
                                  <p:childTnLst>
                                    <p:animScale>
                                      <p:cBhvr>
                                        <p:cTn id="54" dur="1000" fill="hold"/>
                                        <p:tgtEl>
                                          <p:spTgt spid="38"/>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39029" y="2039112"/>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51" name="Group 50"/>
          <p:cNvGrpSpPr/>
          <p:nvPr/>
        </p:nvGrpSpPr>
        <p:grpSpPr>
          <a:xfrm>
            <a:off x="6639881" y="2337069"/>
            <a:ext cx="1247457" cy="1464738"/>
            <a:chOff x="8850871" y="3116092"/>
            <a:chExt cx="1662843" cy="1952984"/>
          </a:xfrm>
        </p:grpSpPr>
        <p:sp>
          <p:nvSpPr>
            <p:cNvPr id="45" name="TextBox 44"/>
            <p:cNvSpPr txBox="1"/>
            <p:nvPr/>
          </p:nvSpPr>
          <p:spPr>
            <a:xfrm>
              <a:off x="8850871" y="3116092"/>
              <a:ext cx="1662843" cy="53348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Networks</a:t>
              </a:r>
            </a:p>
          </p:txBody>
        </p:sp>
        <p:pic>
          <p:nvPicPr>
            <p:cNvPr id="50" name="Picture 49" descr="Networks.png"/>
            <p:cNvPicPr>
              <a:picLocks noChangeAspect="1"/>
            </p:cNvPicPr>
            <p:nvPr/>
          </p:nvPicPr>
          <p:blipFill>
            <a:blip r:embed="rId3" cstate="print"/>
            <a:stretch>
              <a:fillRect/>
            </a:stretch>
          </p:blipFill>
          <p:spPr>
            <a:xfrm>
              <a:off x="9118639" y="3688917"/>
              <a:ext cx="1166417" cy="1380159"/>
            </a:xfrm>
            <a:prstGeom prst="rect">
              <a:avLst/>
            </a:prstGeom>
          </p:spPr>
        </p:pic>
      </p:grpSp>
      <p:grpSp>
        <p:nvGrpSpPr>
          <p:cNvPr id="41" name="Group 40"/>
          <p:cNvGrpSpPr/>
          <p:nvPr/>
        </p:nvGrpSpPr>
        <p:grpSpPr>
          <a:xfrm>
            <a:off x="1046966" y="2337070"/>
            <a:ext cx="1625894" cy="1255898"/>
            <a:chOff x="1395588" y="3116092"/>
            <a:chExt cx="2167295" cy="1674530"/>
          </a:xfrm>
        </p:grpSpPr>
        <p:sp>
          <p:nvSpPr>
            <p:cNvPr id="42" name="TextBox 41"/>
            <p:cNvSpPr txBox="1"/>
            <p:nvPr/>
          </p:nvSpPr>
          <p:spPr>
            <a:xfrm>
              <a:off x="1395588" y="3116092"/>
              <a:ext cx="2167295" cy="53348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Data Centers</a:t>
              </a:r>
            </a:p>
          </p:txBody>
        </p:sp>
        <p:pic>
          <p:nvPicPr>
            <p:cNvPr id="43" name="Picture 42" descr="DataCenter.png"/>
            <p:cNvPicPr>
              <a:picLocks noChangeAspect="1"/>
            </p:cNvPicPr>
            <p:nvPr/>
          </p:nvPicPr>
          <p:blipFill>
            <a:blip r:embed="rId4"/>
            <a:stretch>
              <a:fillRect/>
            </a:stretch>
          </p:blipFill>
          <p:spPr>
            <a:xfrm>
              <a:off x="1410830" y="3855226"/>
              <a:ext cx="2027194" cy="935396"/>
            </a:xfrm>
            <a:prstGeom prst="rect">
              <a:avLst/>
            </a:prstGeom>
          </p:spPr>
        </p:pic>
      </p:grpSp>
      <p:grpSp>
        <p:nvGrpSpPr>
          <p:cNvPr id="13" name="Group 12"/>
          <p:cNvGrpSpPr/>
          <p:nvPr/>
        </p:nvGrpSpPr>
        <p:grpSpPr>
          <a:xfrm>
            <a:off x="439030" y="4330234"/>
            <a:ext cx="8231743" cy="485846"/>
            <a:chOff x="585216" y="5773645"/>
            <a:chExt cx="10972799" cy="647794"/>
          </a:xfrm>
        </p:grpSpPr>
        <p:sp>
          <p:nvSpPr>
            <p:cNvPr id="24" name="Rounded Rectangle 23"/>
            <p:cNvSpPr/>
            <p:nvPr/>
          </p:nvSpPr>
          <p:spPr>
            <a:xfrm>
              <a:off x="585216" y="5773645"/>
              <a:ext cx="10972799" cy="647794"/>
            </a:xfrm>
            <a:prstGeom prst="roundRect">
              <a:avLst>
                <a:gd name="adj" fmla="val 11533"/>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2" name="TextBox 111"/>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Global Foundation Services</a:t>
              </a:r>
              <a:endParaRPr lang="en-US" sz="2300" dirty="0"/>
            </a:p>
          </p:txBody>
        </p:sp>
      </p:grpSp>
      <p:grpSp>
        <p:nvGrpSpPr>
          <p:cNvPr id="83" name="Group 82"/>
          <p:cNvGrpSpPr/>
          <p:nvPr/>
        </p:nvGrpSpPr>
        <p:grpSpPr>
          <a:xfrm>
            <a:off x="3686733" y="2337069"/>
            <a:ext cx="1723467" cy="1416963"/>
            <a:chOff x="3686733" y="2337069"/>
            <a:chExt cx="1723467" cy="1416963"/>
          </a:xfrm>
        </p:grpSpPr>
        <p:sp>
          <p:nvSpPr>
            <p:cNvPr id="48" name="TextBox 47"/>
            <p:cNvSpPr txBox="1"/>
            <p:nvPr/>
          </p:nvSpPr>
          <p:spPr>
            <a:xfrm>
              <a:off x="3964129" y="2337069"/>
              <a:ext cx="1417504"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Computers</a:t>
              </a:r>
            </a:p>
          </p:txBody>
        </p:sp>
        <p:pic>
          <p:nvPicPr>
            <p:cNvPr id="82" name="Picture 81" descr="computers2.png"/>
            <p:cNvPicPr>
              <a:picLocks noChangeAspect="1"/>
            </p:cNvPicPr>
            <p:nvPr/>
          </p:nvPicPr>
          <p:blipFill>
            <a:blip r:embed="rId5"/>
            <a:stretch>
              <a:fillRect/>
            </a:stretch>
          </p:blipFill>
          <p:spPr>
            <a:xfrm>
              <a:off x="3686733" y="2851847"/>
              <a:ext cx="1723467" cy="902185"/>
            </a:xfrm>
            <a:prstGeom prst="rect">
              <a:avLst/>
            </a:prstGeom>
          </p:spPr>
        </p:pic>
      </p:grpSp>
      <p:grpSp>
        <p:nvGrpSpPr>
          <p:cNvPr id="14" name="Group 13"/>
          <p:cNvGrpSpPr/>
          <p:nvPr/>
        </p:nvGrpSpPr>
        <p:grpSpPr>
          <a:xfrm>
            <a:off x="439030" y="2640043"/>
            <a:ext cx="8231743" cy="1612640"/>
            <a:chOff x="585216" y="3520058"/>
            <a:chExt cx="10972799" cy="2150186"/>
          </a:xfrm>
        </p:grpSpPr>
        <p:grpSp>
          <p:nvGrpSpPr>
            <p:cNvPr id="10" name="Group 9"/>
            <p:cNvGrpSpPr/>
            <p:nvPr/>
          </p:nvGrpSpPr>
          <p:grpSpPr>
            <a:xfrm>
              <a:off x="585216" y="3520058"/>
              <a:ext cx="10972799" cy="647794"/>
              <a:chOff x="585216" y="3520058"/>
              <a:chExt cx="10972799" cy="647794"/>
            </a:xfrm>
          </p:grpSpPr>
          <p:sp>
            <p:nvSpPr>
              <p:cNvPr id="137" name="Rounded Rectangle 136"/>
              <p:cNvSpPr/>
              <p:nvPr/>
            </p:nvSpPr>
            <p:spPr>
              <a:xfrm>
                <a:off x="585216" y="3520058"/>
                <a:ext cx="10972799" cy="647794"/>
              </a:xfrm>
              <a:prstGeom prst="roundRect">
                <a:avLst>
                  <a:gd name="adj" fmla="val 10607"/>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8" name="TextBox 137"/>
              <p:cNvSpPr txBox="1"/>
              <p:nvPr/>
            </p:nvSpPr>
            <p:spPr>
              <a:xfrm>
                <a:off x="3675676" y="3535525"/>
                <a:ext cx="4795364"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Applications and Solutions</a:t>
                </a:r>
                <a:endParaRPr lang="en-US" sz="2300" dirty="0">
                  <a:solidFill>
                    <a:srgbClr val="8A9DBE"/>
                  </a:solidFill>
                </a:endParaRPr>
              </a:p>
            </p:txBody>
          </p:sp>
        </p:grpSp>
        <p:grpSp>
          <p:nvGrpSpPr>
            <p:cNvPr id="12" name="Group 11"/>
            <p:cNvGrpSpPr/>
            <p:nvPr/>
          </p:nvGrpSpPr>
          <p:grpSpPr>
            <a:xfrm>
              <a:off x="585216" y="5022450"/>
              <a:ext cx="10972799" cy="647794"/>
              <a:chOff x="585216" y="5022450"/>
              <a:chExt cx="10972799" cy="647794"/>
            </a:xfrm>
          </p:grpSpPr>
          <p:sp>
            <p:nvSpPr>
              <p:cNvPr id="23" name="Rounded Rectangle 22"/>
              <p:cNvSpPr/>
              <p:nvPr/>
            </p:nvSpPr>
            <p:spPr>
              <a:xfrm>
                <a:off x="585216" y="5022450"/>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3" name="TextBox 112"/>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Cloud Infrastructure Services</a:t>
                </a:r>
                <a:endParaRPr lang="en-US" sz="2300" dirty="0">
                  <a:solidFill>
                    <a:srgbClr val="8A9DBE"/>
                  </a:solidFill>
                </a:endParaRPr>
              </a:p>
            </p:txBody>
          </p:sp>
        </p:grpSp>
        <p:grpSp>
          <p:nvGrpSpPr>
            <p:cNvPr id="11" name="Group 10"/>
            <p:cNvGrpSpPr/>
            <p:nvPr/>
          </p:nvGrpSpPr>
          <p:grpSpPr>
            <a:xfrm>
              <a:off x="585216" y="4271254"/>
              <a:ext cx="10972799" cy="647794"/>
              <a:chOff x="585216" y="4271254"/>
              <a:chExt cx="10972799" cy="647794"/>
            </a:xfrm>
          </p:grpSpPr>
          <p:sp>
            <p:nvSpPr>
              <p:cNvPr id="22" name="Rounded Rectangle 21"/>
              <p:cNvSpPr/>
              <p:nvPr/>
            </p:nvSpPr>
            <p:spPr>
              <a:xfrm>
                <a:off x="585216" y="4271254"/>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4" name="TextBox 113"/>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Live Platform Services</a:t>
                </a:r>
                <a:endParaRPr lang="en-US" sz="2300" dirty="0">
                  <a:solidFill>
                    <a:srgbClr val="8A9DBE"/>
                  </a:solidFill>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0  L 0 -0.44403  E" pathEditMode="relative" ptsTypes="">
                                      <p:cBhvr>
                                        <p:cTn id="6" dur="500" fill="hold"/>
                                        <p:tgtEl>
                                          <p:spTgt spid="14"/>
                                        </p:tgtEl>
                                        <p:attrNameLst>
                                          <p:attrName>ppt_x</p:attrName>
                                          <p:attrName>ppt_y</p:attrName>
                                        </p:attrNameLst>
                                      </p:cBhvr>
                                    </p:animMotion>
                                  </p:childTnLst>
                                </p:cTn>
                              </p:par>
                            </p:childTnLst>
                          </p:cTn>
                        </p:par>
                        <p:par>
                          <p:cTn id="7" fill="hold">
                            <p:stCondLst>
                              <p:cond delay="500"/>
                            </p:stCondLst>
                            <p:childTnLst>
                              <p:par>
                                <p:cTn id="8" presetID="42"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strVal val="#ppt_x"/>
                                          </p:val>
                                        </p:tav>
                                        <p:tav tm="100000">
                                          <p:val>
                                            <p:strVal val="#ppt_x"/>
                                          </p:val>
                                        </p:tav>
                                      </p:tavLst>
                                    </p:anim>
                                    <p:anim calcmode="lin" valueType="num">
                                      <p:cBhvr>
                                        <p:cTn id="18" dur="500" fill="hold"/>
                                        <p:tgtEl>
                                          <p:spTgt spid="41"/>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anim calcmode="lin" valueType="num">
                                      <p:cBhvr>
                                        <p:cTn id="22" dur="500" fill="hold"/>
                                        <p:tgtEl>
                                          <p:spTgt spid="83"/>
                                        </p:tgtEl>
                                        <p:attrNameLst>
                                          <p:attrName>ppt_x</p:attrName>
                                        </p:attrNameLst>
                                      </p:cBhvr>
                                      <p:tavLst>
                                        <p:tav tm="0">
                                          <p:val>
                                            <p:strVal val="#ppt_x"/>
                                          </p:val>
                                        </p:tav>
                                        <p:tav tm="100000">
                                          <p:val>
                                            <p:strVal val="#ppt_x"/>
                                          </p:val>
                                        </p:tav>
                                      </p:tavLst>
                                    </p:anim>
                                    <p:anim calcmode="lin" valueType="num">
                                      <p:cBhvr>
                                        <p:cTn id="23" dur="500" fill="hold"/>
                                        <p:tgtEl>
                                          <p:spTgt spid="8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40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anim calcmode="lin" valueType="num">
                                      <p:cBhvr>
                                        <p:cTn id="27" dur="500" fill="hold"/>
                                        <p:tgtEl>
                                          <p:spTgt spid="51"/>
                                        </p:tgtEl>
                                        <p:attrNameLst>
                                          <p:attrName>ppt_x</p:attrName>
                                        </p:attrNameLst>
                                      </p:cBhvr>
                                      <p:tavLst>
                                        <p:tav tm="0">
                                          <p:val>
                                            <p:strVal val="#ppt_x"/>
                                          </p:val>
                                        </p:tav>
                                        <p:tav tm="100000">
                                          <p:val>
                                            <p:strVal val="#ppt_x"/>
                                          </p:val>
                                        </p:tav>
                                      </p:tavLst>
                                    </p:anim>
                                    <p:anim calcmode="lin" valueType="num">
                                      <p:cBhvr>
                                        <p:cTn id="28"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20"/>
          <p:cNvGrpSpPr/>
          <p:nvPr/>
        </p:nvGrpSpPr>
        <p:grpSpPr>
          <a:xfrm>
            <a:off x="439029" y="1469096"/>
            <a:ext cx="8231743" cy="2587752"/>
            <a:chOff x="585215" y="2718816"/>
            <a:chExt cx="10972799" cy="3450336"/>
          </a:xfrm>
        </p:grpSpPr>
        <p:sp>
          <p:nvSpPr>
            <p:cNvPr id="73" name="Rounded Rectangle 72"/>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74" name="Rectangle 73"/>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2" name="Group 20"/>
          <p:cNvGrpSpPr/>
          <p:nvPr/>
        </p:nvGrpSpPr>
        <p:grpSpPr>
          <a:xfrm>
            <a:off x="439029" y="2039112"/>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4" name="Group 9"/>
          <p:cNvGrpSpPr/>
          <p:nvPr/>
        </p:nvGrpSpPr>
        <p:grpSpPr>
          <a:xfrm>
            <a:off x="439030" y="352045"/>
            <a:ext cx="8231743" cy="485846"/>
            <a:chOff x="585216" y="3520058"/>
            <a:chExt cx="10972799" cy="647794"/>
          </a:xfrm>
        </p:grpSpPr>
        <p:sp>
          <p:nvSpPr>
            <p:cNvPr id="137" name="Rounded Rectangle 136"/>
            <p:cNvSpPr/>
            <p:nvPr/>
          </p:nvSpPr>
          <p:spPr>
            <a:xfrm>
              <a:off x="585216" y="3520058"/>
              <a:ext cx="10972799" cy="647794"/>
            </a:xfrm>
            <a:prstGeom prst="roundRect">
              <a:avLst>
                <a:gd name="adj" fmla="val 10607"/>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8" name="TextBox 137"/>
            <p:cNvSpPr txBox="1"/>
            <p:nvPr/>
          </p:nvSpPr>
          <p:spPr>
            <a:xfrm>
              <a:off x="3675676" y="3535525"/>
              <a:ext cx="4795364"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Applications and Solutions</a:t>
              </a:r>
              <a:endParaRPr lang="en-US" sz="2300" dirty="0">
                <a:solidFill>
                  <a:srgbClr val="8A9DBE"/>
                </a:solidFill>
              </a:endParaRPr>
            </a:p>
          </p:txBody>
        </p:sp>
      </p:grpSp>
      <p:grpSp>
        <p:nvGrpSpPr>
          <p:cNvPr id="6" name="Group 10"/>
          <p:cNvGrpSpPr/>
          <p:nvPr/>
        </p:nvGrpSpPr>
        <p:grpSpPr>
          <a:xfrm>
            <a:off x="439030" y="915442"/>
            <a:ext cx="8231743" cy="485846"/>
            <a:chOff x="585216" y="4271254"/>
            <a:chExt cx="10972799" cy="647794"/>
          </a:xfrm>
        </p:grpSpPr>
        <p:sp>
          <p:nvSpPr>
            <p:cNvPr id="22" name="Rounded Rectangle 21"/>
            <p:cNvSpPr/>
            <p:nvPr/>
          </p:nvSpPr>
          <p:spPr>
            <a:xfrm>
              <a:off x="585216" y="4271254"/>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4" name="TextBox 113"/>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Live Platform Services</a:t>
              </a:r>
            </a:p>
          </p:txBody>
        </p:sp>
      </p:grpSp>
      <p:grpSp>
        <p:nvGrpSpPr>
          <p:cNvPr id="49" name="Group 48"/>
          <p:cNvGrpSpPr/>
          <p:nvPr/>
        </p:nvGrpSpPr>
        <p:grpSpPr>
          <a:xfrm>
            <a:off x="439030" y="4330234"/>
            <a:ext cx="8231743" cy="485846"/>
            <a:chOff x="585216" y="5773645"/>
            <a:chExt cx="10972799" cy="647794"/>
          </a:xfrm>
        </p:grpSpPr>
        <p:sp>
          <p:nvSpPr>
            <p:cNvPr id="24" name="Rounded Rectangle 23"/>
            <p:cNvSpPr/>
            <p:nvPr/>
          </p:nvSpPr>
          <p:spPr>
            <a:xfrm>
              <a:off x="585216" y="5773645"/>
              <a:ext cx="10972799" cy="647794"/>
            </a:xfrm>
            <a:prstGeom prst="roundRect">
              <a:avLst>
                <a:gd name="adj" fmla="val 11533"/>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2" name="TextBox 111"/>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Global Foundation Services</a:t>
              </a:r>
              <a:endParaRPr lang="en-US" sz="2300" dirty="0"/>
            </a:p>
          </p:txBody>
        </p:sp>
      </p:grpSp>
      <p:grpSp>
        <p:nvGrpSpPr>
          <p:cNvPr id="33" name="Group 11"/>
          <p:cNvGrpSpPr/>
          <p:nvPr/>
        </p:nvGrpSpPr>
        <p:grpSpPr>
          <a:xfrm>
            <a:off x="439030" y="1478839"/>
            <a:ext cx="8231743" cy="485846"/>
            <a:chOff x="585216" y="5022450"/>
            <a:chExt cx="10972799" cy="647794"/>
          </a:xfrm>
        </p:grpSpPr>
        <p:sp>
          <p:nvSpPr>
            <p:cNvPr id="34" name="Rounded Rectangle 33"/>
            <p:cNvSpPr/>
            <p:nvPr/>
          </p:nvSpPr>
          <p:spPr>
            <a:xfrm>
              <a:off x="585216" y="5022450"/>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35" name="TextBox 34"/>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Cloud Infrastructure Services</a:t>
              </a:r>
              <a:endParaRPr lang="en-US" sz="2300" dirty="0">
                <a:solidFill>
                  <a:srgbClr val="8A9DBE"/>
                </a:solidFill>
              </a:endParaRPr>
            </a:p>
          </p:txBody>
        </p:sp>
      </p:grpSp>
      <p:grpSp>
        <p:nvGrpSpPr>
          <p:cNvPr id="77" name="Group 76"/>
          <p:cNvGrpSpPr/>
          <p:nvPr/>
        </p:nvGrpSpPr>
        <p:grpSpPr>
          <a:xfrm>
            <a:off x="6500231" y="1793775"/>
            <a:ext cx="1520604" cy="1644751"/>
            <a:chOff x="6500231" y="1793775"/>
            <a:chExt cx="1520604" cy="1644751"/>
          </a:xfrm>
        </p:grpSpPr>
        <p:sp>
          <p:nvSpPr>
            <p:cNvPr id="76" name="TextBox 75"/>
            <p:cNvSpPr txBox="1"/>
            <p:nvPr/>
          </p:nvSpPr>
          <p:spPr>
            <a:xfrm>
              <a:off x="6676859" y="1793775"/>
              <a:ext cx="1050289"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Storage</a:t>
              </a:r>
            </a:p>
          </p:txBody>
        </p:sp>
        <p:grpSp>
          <p:nvGrpSpPr>
            <p:cNvPr id="71" name="Group 70"/>
            <p:cNvGrpSpPr/>
            <p:nvPr/>
          </p:nvGrpSpPr>
          <p:grpSpPr>
            <a:xfrm>
              <a:off x="6500231" y="2177536"/>
              <a:ext cx="1520604" cy="1260990"/>
              <a:chOff x="6327942" y="2244212"/>
              <a:chExt cx="1865182" cy="1546737"/>
            </a:xfrm>
          </p:grpSpPr>
          <p:pic>
            <p:nvPicPr>
              <p:cNvPr id="2052" name="Picture 4"/>
              <p:cNvPicPr>
                <a:picLocks noChangeAspect="1" noChangeArrowheads="1"/>
              </p:cNvPicPr>
              <p:nvPr/>
            </p:nvPicPr>
            <p:blipFill>
              <a:blip r:embed="rId3" cstate="print"/>
              <a:srcRect/>
              <a:stretch>
                <a:fillRect/>
              </a:stretch>
            </p:blipFill>
            <p:spPr bwMode="auto">
              <a:xfrm>
                <a:off x="6327942" y="2324100"/>
                <a:ext cx="577683" cy="411930"/>
              </a:xfrm>
              <a:prstGeom prst="rect">
                <a:avLst/>
              </a:prstGeom>
              <a:noFill/>
              <a:ln w="9525">
                <a:noFill/>
                <a:miter lim="800000"/>
                <a:headEnd/>
                <a:tailEnd/>
              </a:ln>
              <a:effectLst/>
            </p:spPr>
          </p:pic>
          <p:pic>
            <p:nvPicPr>
              <p:cNvPr id="48" name="Picture 47" descr="table.png"/>
              <p:cNvPicPr>
                <a:picLocks noChangeAspect="1"/>
              </p:cNvPicPr>
              <p:nvPr/>
            </p:nvPicPr>
            <p:blipFill>
              <a:blip r:embed="rId4" cstate="print"/>
              <a:stretch>
                <a:fillRect/>
              </a:stretch>
            </p:blipFill>
            <p:spPr>
              <a:xfrm>
                <a:off x="7048500" y="2370609"/>
                <a:ext cx="523875" cy="360658"/>
              </a:xfrm>
              <a:prstGeom prst="rect">
                <a:avLst/>
              </a:prstGeom>
            </p:spPr>
          </p:pic>
          <p:pic>
            <p:nvPicPr>
              <p:cNvPr id="1026" name="Picture 2"/>
              <p:cNvPicPr>
                <a:picLocks noChangeAspect="1" noChangeArrowheads="1"/>
              </p:cNvPicPr>
              <p:nvPr/>
            </p:nvPicPr>
            <p:blipFill>
              <a:blip r:embed="rId5" cstate="print"/>
              <a:srcRect/>
              <a:stretch>
                <a:fillRect/>
              </a:stretch>
            </p:blipFill>
            <p:spPr bwMode="auto">
              <a:xfrm rot="18900000" flipH="1">
                <a:off x="7840842" y="2244212"/>
                <a:ext cx="352282" cy="686883"/>
              </a:xfrm>
              <a:prstGeom prst="rect">
                <a:avLst/>
              </a:prstGeom>
              <a:noFill/>
              <a:ln w="9525">
                <a:noFill/>
                <a:miter lim="800000"/>
                <a:headEnd/>
                <a:tailEnd/>
              </a:ln>
              <a:effectLst/>
            </p:spPr>
          </p:pic>
          <p:sp>
            <p:nvSpPr>
              <p:cNvPr id="54" name="Flowchart: Magnetic Disk 53"/>
              <p:cNvSpPr/>
              <p:nvPr/>
            </p:nvSpPr>
            <p:spPr>
              <a:xfrm>
                <a:off x="6686550" y="3390900"/>
                <a:ext cx="1219200" cy="400049"/>
              </a:xfrm>
              <a:prstGeom prst="flowChartMagneticDisk">
                <a:avLst/>
              </a:prstGeom>
              <a:solidFill>
                <a:srgbClr val="FFFFFF"/>
              </a:solidFill>
              <a:ln w="19050">
                <a:solidFill>
                  <a:srgbClr val="20709B"/>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solidFill>
                    <a:srgbClr val="FFFFFF"/>
                  </a:solidFill>
                  <a:latin typeface="Segoe" pitchFamily="34" charset="0"/>
                </a:endParaRPr>
              </a:p>
            </p:txBody>
          </p:sp>
          <p:cxnSp>
            <p:nvCxnSpPr>
              <p:cNvPr id="56" name="Straight Arrow Connector 55"/>
              <p:cNvCxnSpPr/>
              <p:nvPr/>
            </p:nvCxnSpPr>
            <p:spPr>
              <a:xfrm rot="16200000" flipH="1">
                <a:off x="6515100" y="2971800"/>
                <a:ext cx="438150" cy="190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7648575" y="2971800"/>
                <a:ext cx="438150" cy="190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7091363" y="3062288"/>
                <a:ext cx="447675"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1046966" y="2337070"/>
            <a:ext cx="1625894" cy="1255898"/>
            <a:chOff x="1395588" y="3116092"/>
            <a:chExt cx="2167295" cy="1674530"/>
          </a:xfrm>
        </p:grpSpPr>
        <p:sp>
          <p:nvSpPr>
            <p:cNvPr id="37" name="TextBox 36"/>
            <p:cNvSpPr txBox="1"/>
            <p:nvPr/>
          </p:nvSpPr>
          <p:spPr>
            <a:xfrm>
              <a:off x="1395588" y="3116092"/>
              <a:ext cx="2167295" cy="53348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Data Centers</a:t>
              </a:r>
            </a:p>
          </p:txBody>
        </p:sp>
        <p:pic>
          <p:nvPicPr>
            <p:cNvPr id="38" name="Picture 37" descr="DataCenter.png"/>
            <p:cNvPicPr>
              <a:picLocks noChangeAspect="1"/>
            </p:cNvPicPr>
            <p:nvPr/>
          </p:nvPicPr>
          <p:blipFill>
            <a:blip r:embed="rId6"/>
            <a:stretch>
              <a:fillRect/>
            </a:stretch>
          </p:blipFill>
          <p:spPr>
            <a:xfrm>
              <a:off x="1410830" y="3855226"/>
              <a:ext cx="2027194" cy="935396"/>
            </a:xfrm>
            <a:prstGeom prst="rect">
              <a:avLst/>
            </a:prstGeom>
          </p:spPr>
        </p:pic>
      </p:grpSp>
      <p:grpSp>
        <p:nvGrpSpPr>
          <p:cNvPr id="67" name="Group 66"/>
          <p:cNvGrpSpPr/>
          <p:nvPr/>
        </p:nvGrpSpPr>
        <p:grpSpPr>
          <a:xfrm>
            <a:off x="3848318" y="1793775"/>
            <a:ext cx="1507144" cy="1752866"/>
            <a:chOff x="3848318" y="1793775"/>
            <a:chExt cx="1507144" cy="1752866"/>
          </a:xfrm>
        </p:grpSpPr>
        <p:sp>
          <p:nvSpPr>
            <p:cNvPr id="82" name="TextBox 81"/>
            <p:cNvSpPr txBox="1"/>
            <p:nvPr/>
          </p:nvSpPr>
          <p:spPr>
            <a:xfrm>
              <a:off x="3848318" y="1793775"/>
              <a:ext cx="1507144"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Networking</a:t>
              </a:r>
            </a:p>
          </p:txBody>
        </p:sp>
        <p:pic>
          <p:nvPicPr>
            <p:cNvPr id="66" name="Picture 65" descr="networking2.png"/>
            <p:cNvPicPr>
              <a:picLocks noChangeAspect="1"/>
            </p:cNvPicPr>
            <p:nvPr/>
          </p:nvPicPr>
          <p:blipFill>
            <a:blip r:embed="rId7"/>
            <a:stretch>
              <a:fillRect/>
            </a:stretch>
          </p:blipFill>
          <p:spPr>
            <a:xfrm>
              <a:off x="4035253" y="2249993"/>
              <a:ext cx="1203498" cy="1296648"/>
            </a:xfrm>
            <a:prstGeom prst="rect">
              <a:avLst/>
            </a:prstGeom>
          </p:spPr>
        </p:pic>
      </p:grpSp>
      <p:grpSp>
        <p:nvGrpSpPr>
          <p:cNvPr id="69" name="Group 68"/>
          <p:cNvGrpSpPr/>
          <p:nvPr/>
        </p:nvGrpSpPr>
        <p:grpSpPr>
          <a:xfrm>
            <a:off x="1078391" y="1793775"/>
            <a:ext cx="1779109" cy="1502561"/>
            <a:chOff x="1078391" y="1793775"/>
            <a:chExt cx="1779109" cy="1502561"/>
          </a:xfrm>
        </p:grpSpPr>
        <p:sp>
          <p:nvSpPr>
            <p:cNvPr id="79" name="TextBox 78"/>
            <p:cNvSpPr txBox="1"/>
            <p:nvPr/>
          </p:nvSpPr>
          <p:spPr>
            <a:xfrm>
              <a:off x="1189842" y="1793775"/>
              <a:ext cx="1454245"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Computing</a:t>
              </a:r>
            </a:p>
          </p:txBody>
        </p:sp>
        <p:pic>
          <p:nvPicPr>
            <p:cNvPr id="68" name="Picture 67" descr="code.png"/>
            <p:cNvPicPr>
              <a:picLocks noChangeAspect="1"/>
            </p:cNvPicPr>
            <p:nvPr/>
          </p:nvPicPr>
          <p:blipFill>
            <a:blip r:embed="rId8"/>
            <a:stretch>
              <a:fillRect/>
            </a:stretch>
          </p:blipFill>
          <p:spPr>
            <a:xfrm>
              <a:off x="1078391" y="2315046"/>
              <a:ext cx="1779109" cy="981290"/>
            </a:xfrm>
            <a:prstGeom prst="rect">
              <a:avLst/>
            </a:prstGeom>
          </p:spPr>
        </p:pic>
      </p:grpSp>
      <p:grpSp>
        <p:nvGrpSpPr>
          <p:cNvPr id="45" name="Group 11"/>
          <p:cNvGrpSpPr/>
          <p:nvPr/>
        </p:nvGrpSpPr>
        <p:grpSpPr>
          <a:xfrm>
            <a:off x="439030" y="1478839"/>
            <a:ext cx="8231743" cy="485846"/>
            <a:chOff x="585216" y="5022450"/>
            <a:chExt cx="10972799" cy="647794"/>
          </a:xfrm>
        </p:grpSpPr>
        <p:sp>
          <p:nvSpPr>
            <p:cNvPr id="46" name="Rounded Rectangle 45"/>
            <p:cNvSpPr/>
            <p:nvPr/>
          </p:nvSpPr>
          <p:spPr>
            <a:xfrm>
              <a:off x="585216" y="5022450"/>
              <a:ext cx="10972799" cy="647794"/>
            </a:xfrm>
            <a:prstGeom prst="roundRect">
              <a:avLst>
                <a:gd name="adj" fmla="val 11533"/>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47" name="TextBox 46"/>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FFFFFF"/>
                  </a:solidFill>
                </a:rPr>
                <a:t>Cloud Infrastructure Services</a:t>
              </a:r>
              <a:endParaRPr lang="en-US" sz="2300" dirty="0">
                <a:solidFill>
                  <a:srgbClr val="FFFFFF"/>
                </a:solidFill>
              </a:endParaRPr>
            </a:p>
          </p:txBody>
        </p:sp>
      </p:grpSp>
      <p:grpSp>
        <p:nvGrpSpPr>
          <p:cNvPr id="50" name="Group 49"/>
          <p:cNvGrpSpPr/>
          <p:nvPr/>
        </p:nvGrpSpPr>
        <p:grpSpPr>
          <a:xfrm>
            <a:off x="439030" y="4330234"/>
            <a:ext cx="8231743" cy="485846"/>
            <a:chOff x="585216" y="5773645"/>
            <a:chExt cx="10972799" cy="647794"/>
          </a:xfrm>
        </p:grpSpPr>
        <p:sp>
          <p:nvSpPr>
            <p:cNvPr id="51" name="Rounded Rectangle 50"/>
            <p:cNvSpPr/>
            <p:nvPr/>
          </p:nvSpPr>
          <p:spPr>
            <a:xfrm>
              <a:off x="585216" y="5773645"/>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2" name="TextBox 51"/>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Global Foundation Services</a:t>
              </a:r>
              <a:endParaRPr lang="en-US" sz="2300" dirty="0">
                <a:solidFill>
                  <a:srgbClr val="8A9DBE"/>
                </a:solidFill>
              </a:endParaRPr>
            </a:p>
          </p:txBody>
        </p:sp>
      </p:grpSp>
      <p:grpSp>
        <p:nvGrpSpPr>
          <p:cNvPr id="60" name="Group 59"/>
          <p:cNvGrpSpPr/>
          <p:nvPr/>
        </p:nvGrpSpPr>
        <p:grpSpPr>
          <a:xfrm>
            <a:off x="6639881" y="2337069"/>
            <a:ext cx="1247457" cy="1464738"/>
            <a:chOff x="8850871" y="3116092"/>
            <a:chExt cx="1662843" cy="1952984"/>
          </a:xfrm>
        </p:grpSpPr>
        <p:sp>
          <p:nvSpPr>
            <p:cNvPr id="61" name="TextBox 60"/>
            <p:cNvSpPr txBox="1"/>
            <p:nvPr/>
          </p:nvSpPr>
          <p:spPr>
            <a:xfrm>
              <a:off x="8850871" y="3116092"/>
              <a:ext cx="1662843" cy="53348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Networks</a:t>
              </a:r>
            </a:p>
          </p:txBody>
        </p:sp>
        <p:pic>
          <p:nvPicPr>
            <p:cNvPr id="62" name="Picture 61" descr="Networks.png"/>
            <p:cNvPicPr>
              <a:picLocks noChangeAspect="1"/>
            </p:cNvPicPr>
            <p:nvPr/>
          </p:nvPicPr>
          <p:blipFill>
            <a:blip r:embed="rId9" cstate="print"/>
            <a:stretch>
              <a:fillRect/>
            </a:stretch>
          </p:blipFill>
          <p:spPr>
            <a:xfrm>
              <a:off x="9118639" y="3688917"/>
              <a:ext cx="1166417" cy="1380159"/>
            </a:xfrm>
            <a:prstGeom prst="rect">
              <a:avLst/>
            </a:prstGeom>
          </p:spPr>
        </p:pic>
      </p:grpSp>
      <p:grpSp>
        <p:nvGrpSpPr>
          <p:cNvPr id="64" name="Group 63"/>
          <p:cNvGrpSpPr/>
          <p:nvPr/>
        </p:nvGrpSpPr>
        <p:grpSpPr>
          <a:xfrm>
            <a:off x="3686733" y="2337069"/>
            <a:ext cx="1723467" cy="1416963"/>
            <a:chOff x="3686733" y="2337069"/>
            <a:chExt cx="1723467" cy="1416963"/>
          </a:xfrm>
        </p:grpSpPr>
        <p:sp>
          <p:nvSpPr>
            <p:cNvPr id="43" name="TextBox 42"/>
            <p:cNvSpPr txBox="1"/>
            <p:nvPr/>
          </p:nvSpPr>
          <p:spPr>
            <a:xfrm>
              <a:off x="3964129" y="2337069"/>
              <a:ext cx="1417504"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Computers</a:t>
              </a:r>
            </a:p>
          </p:txBody>
        </p:sp>
        <p:pic>
          <p:nvPicPr>
            <p:cNvPr id="63" name="Picture 62" descr="computers2.png"/>
            <p:cNvPicPr>
              <a:picLocks noChangeAspect="1"/>
            </p:cNvPicPr>
            <p:nvPr/>
          </p:nvPicPr>
          <p:blipFill>
            <a:blip r:embed="rId10"/>
            <a:stretch>
              <a:fillRect/>
            </a:stretch>
          </p:blipFill>
          <p:spPr>
            <a:xfrm>
              <a:off x="3686733" y="2851847"/>
              <a:ext cx="1723467" cy="902185"/>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0"/>
                                        </p:tgtEl>
                                      </p:cBhvr>
                                    </p:animEffect>
                                    <p:set>
                                      <p:cBhvr>
                                        <p:cTn id="13" dur="1" fill="hold">
                                          <p:stCondLst>
                                            <p:cond delay="499"/>
                                          </p:stCondLst>
                                        </p:cTn>
                                        <p:tgtEl>
                                          <p:spTgt spid="60"/>
                                        </p:tgtEl>
                                        <p:attrNameLst>
                                          <p:attrName>style.visibility</p:attrName>
                                        </p:attrNameLst>
                                      </p:cBhvr>
                                      <p:to>
                                        <p:strVal val="hidden"/>
                                      </p:to>
                                    </p:set>
                                  </p:childTnLst>
                                </p:cTn>
                              </p:par>
                            </p:childTnLst>
                          </p:cTn>
                        </p:par>
                        <p:par>
                          <p:cTn id="14" fill="hold">
                            <p:stCondLst>
                              <p:cond delay="500"/>
                            </p:stCondLst>
                            <p:childTnLst>
                              <p:par>
                                <p:cTn id="15" presetID="12" presetClass="exit" presetSubtype="4" fill="hold" nodeType="afterEffect">
                                  <p:stCondLst>
                                    <p:cond delay="0"/>
                                  </p:stCondLst>
                                  <p:childTnLst>
                                    <p:animEffect transition="out" filter="slide(fromBottom)">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10" presetClass="exit" presetSubtype="0" fill="hold" nodeType="withEffect">
                                  <p:stCondLst>
                                    <p:cond delay="0"/>
                                  </p:stCondLst>
                                  <p:childTnLst>
                                    <p:animEffect transition="out" filter="fade">
                                      <p:cBhvr>
                                        <p:cTn id="23" dur="500"/>
                                        <p:tgtEl>
                                          <p:spTgt spid="49"/>
                                        </p:tgtEl>
                                      </p:cBhvr>
                                    </p:animEffect>
                                    <p:set>
                                      <p:cBhvr>
                                        <p:cTn id="24" dur="1" fill="hold">
                                          <p:stCondLst>
                                            <p:cond delay="499"/>
                                          </p:stCondLst>
                                        </p:cTn>
                                        <p:tgtEl>
                                          <p:spTgt spid="49"/>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xit" presetSubtype="0" fill="hold" nodeType="withEffect">
                                  <p:stCondLst>
                                    <p:cond delay="0"/>
                                  </p:stCondLst>
                                  <p:childTnLst>
                                    <p:animEffect transition="out" filter="fade">
                                      <p:cBhvr>
                                        <p:cTn id="29" dur="500"/>
                                        <p:tgtEl>
                                          <p:spTgt spid="33"/>
                                        </p:tgtEl>
                                      </p:cBhvr>
                                    </p:animEffect>
                                    <p:set>
                                      <p:cBhvr>
                                        <p:cTn id="30" dur="1" fill="hold">
                                          <p:stCondLst>
                                            <p:cond delay="499"/>
                                          </p:stCondLst>
                                        </p:cTn>
                                        <p:tgtEl>
                                          <p:spTgt spid="33"/>
                                        </p:tgtEl>
                                        <p:attrNameLst>
                                          <p:attrName>style.visibility</p:attrName>
                                        </p:attrNameLst>
                                      </p:cBhvr>
                                      <p:to>
                                        <p:strVal val="hidden"/>
                                      </p:to>
                                    </p:set>
                                  </p:childTnLst>
                                </p:cTn>
                              </p:par>
                            </p:childTnLst>
                          </p:cTn>
                        </p:par>
                        <p:par>
                          <p:cTn id="31" fill="hold">
                            <p:stCondLst>
                              <p:cond delay="1500"/>
                            </p:stCondLst>
                            <p:childTnLst>
                              <p:par>
                                <p:cTn id="32" presetID="42" presetClass="path" presetSubtype="0" accel="50000" decel="50000" fill="hold" nodeType="afterEffect">
                                  <p:stCondLst>
                                    <p:cond delay="200"/>
                                  </p:stCondLst>
                                  <p:childTnLst>
                                    <p:animMotion origin="layout" path="M -1.3355E-6 -2.58094E-6 L -1.3355E-6 0.44727 " pathEditMode="relative" rAng="0" ptsTypes="AA">
                                      <p:cBhvr>
                                        <p:cTn id="33" dur="500" fill="hold"/>
                                        <p:tgtEl>
                                          <p:spTgt spid="45"/>
                                        </p:tgtEl>
                                        <p:attrNameLst>
                                          <p:attrName>ppt_x</p:attrName>
                                          <p:attrName>ppt_y</p:attrName>
                                        </p:attrNameLst>
                                      </p:cBhvr>
                                      <p:rCtr x="0" y="224"/>
                                    </p:animMotion>
                                  </p:childTnLst>
                                </p:cTn>
                              </p:par>
                            </p:childTnLst>
                          </p:cTn>
                        </p:par>
                        <p:par>
                          <p:cTn id="34" fill="hold">
                            <p:stCondLst>
                              <p:cond delay="2200"/>
                            </p:stCondLst>
                            <p:childTnLst>
                              <p:par>
                                <p:cTn id="35" presetID="42" presetClass="entr" presetSubtype="0"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anim calcmode="lin" valueType="num">
                                      <p:cBhvr>
                                        <p:cTn id="38" dur="500" fill="hold"/>
                                        <p:tgtEl>
                                          <p:spTgt spid="72"/>
                                        </p:tgtEl>
                                        <p:attrNameLst>
                                          <p:attrName>ppt_x</p:attrName>
                                        </p:attrNameLst>
                                      </p:cBhvr>
                                      <p:tavLst>
                                        <p:tav tm="0">
                                          <p:val>
                                            <p:strVal val="#ppt_x"/>
                                          </p:val>
                                        </p:tav>
                                        <p:tav tm="100000">
                                          <p:val>
                                            <p:strVal val="#ppt_x"/>
                                          </p:val>
                                        </p:tav>
                                      </p:tavLst>
                                    </p:anim>
                                    <p:anim calcmode="lin" valueType="num">
                                      <p:cBhvr>
                                        <p:cTn id="39" dur="500" fill="hold"/>
                                        <p:tgtEl>
                                          <p:spTgt spid="72"/>
                                        </p:tgtEl>
                                        <p:attrNameLst>
                                          <p:attrName>ppt_y</p:attrName>
                                        </p:attrNameLst>
                                      </p:cBhvr>
                                      <p:tavLst>
                                        <p:tav tm="0">
                                          <p:val>
                                            <p:strVal val="#ppt_y+.1"/>
                                          </p:val>
                                        </p:tav>
                                        <p:tav tm="100000">
                                          <p:val>
                                            <p:strVal val="#ppt_y"/>
                                          </p:val>
                                        </p:tav>
                                      </p:tavLst>
                                    </p:anim>
                                  </p:childTnLst>
                                </p:cTn>
                              </p:par>
                            </p:childTnLst>
                          </p:cTn>
                        </p:par>
                        <p:par>
                          <p:cTn id="40" fill="hold">
                            <p:stCondLst>
                              <p:cond delay="2700"/>
                            </p:stCondLst>
                            <p:childTnLst>
                              <p:par>
                                <p:cTn id="41" presetID="42" presetClass="entr" presetSubtype="0" fill="hold"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anim calcmode="lin" valueType="num">
                                      <p:cBhvr>
                                        <p:cTn id="44" dur="500" fill="hold"/>
                                        <p:tgtEl>
                                          <p:spTgt spid="69"/>
                                        </p:tgtEl>
                                        <p:attrNameLst>
                                          <p:attrName>ppt_x</p:attrName>
                                        </p:attrNameLst>
                                      </p:cBhvr>
                                      <p:tavLst>
                                        <p:tav tm="0">
                                          <p:val>
                                            <p:strVal val="#ppt_x"/>
                                          </p:val>
                                        </p:tav>
                                        <p:tav tm="100000">
                                          <p:val>
                                            <p:strVal val="#ppt_x"/>
                                          </p:val>
                                        </p:tav>
                                      </p:tavLst>
                                    </p:anim>
                                    <p:anim calcmode="lin" valueType="num">
                                      <p:cBhvr>
                                        <p:cTn id="45" dur="500" fill="hold"/>
                                        <p:tgtEl>
                                          <p:spTgt spid="6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0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anim calcmode="lin" valueType="num">
                                      <p:cBhvr>
                                        <p:cTn id="49" dur="500" fill="hold"/>
                                        <p:tgtEl>
                                          <p:spTgt spid="67"/>
                                        </p:tgtEl>
                                        <p:attrNameLst>
                                          <p:attrName>ppt_x</p:attrName>
                                        </p:attrNameLst>
                                      </p:cBhvr>
                                      <p:tavLst>
                                        <p:tav tm="0">
                                          <p:val>
                                            <p:strVal val="#ppt_x"/>
                                          </p:val>
                                        </p:tav>
                                        <p:tav tm="100000">
                                          <p:val>
                                            <p:strVal val="#ppt_x"/>
                                          </p:val>
                                        </p:tav>
                                      </p:tavLst>
                                    </p:anim>
                                    <p:anim calcmode="lin" valueType="num">
                                      <p:cBhvr>
                                        <p:cTn id="50" dur="500" fill="hold"/>
                                        <p:tgtEl>
                                          <p:spTgt spid="6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40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500"/>
                                        <p:tgtEl>
                                          <p:spTgt spid="77"/>
                                        </p:tgtEl>
                                      </p:cBhvr>
                                    </p:animEffect>
                                    <p:anim calcmode="lin" valueType="num">
                                      <p:cBhvr>
                                        <p:cTn id="54" dur="500" fill="hold"/>
                                        <p:tgtEl>
                                          <p:spTgt spid="77"/>
                                        </p:tgtEl>
                                        <p:attrNameLst>
                                          <p:attrName>ppt_x</p:attrName>
                                        </p:attrNameLst>
                                      </p:cBhvr>
                                      <p:tavLst>
                                        <p:tav tm="0">
                                          <p:val>
                                            <p:strVal val="#ppt_x"/>
                                          </p:val>
                                        </p:tav>
                                        <p:tav tm="100000">
                                          <p:val>
                                            <p:strVal val="#ppt_x"/>
                                          </p:val>
                                        </p:tav>
                                      </p:tavLst>
                                    </p:anim>
                                    <p:anim calcmode="lin" valueType="num">
                                      <p:cBhvr>
                                        <p:cTn id="55" dur="5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20"/>
          <p:cNvGrpSpPr/>
          <p:nvPr/>
        </p:nvGrpSpPr>
        <p:grpSpPr>
          <a:xfrm>
            <a:off x="439030" y="916698"/>
            <a:ext cx="8231743" cy="2587752"/>
            <a:chOff x="585215" y="2718816"/>
            <a:chExt cx="10972799" cy="3450336"/>
          </a:xfrm>
        </p:grpSpPr>
        <p:sp>
          <p:nvSpPr>
            <p:cNvPr id="44" name="Rounded Rectangle 43"/>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45" name="Rectangle 44"/>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2" name="Group 20"/>
          <p:cNvGrpSpPr/>
          <p:nvPr/>
        </p:nvGrpSpPr>
        <p:grpSpPr>
          <a:xfrm>
            <a:off x="439029" y="1469096"/>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3" name="Group 9"/>
          <p:cNvGrpSpPr/>
          <p:nvPr/>
        </p:nvGrpSpPr>
        <p:grpSpPr>
          <a:xfrm>
            <a:off x="439030" y="352045"/>
            <a:ext cx="8231743" cy="485846"/>
            <a:chOff x="585216" y="3520058"/>
            <a:chExt cx="10972799" cy="647794"/>
          </a:xfrm>
        </p:grpSpPr>
        <p:sp>
          <p:nvSpPr>
            <p:cNvPr id="137" name="Rounded Rectangle 136"/>
            <p:cNvSpPr/>
            <p:nvPr/>
          </p:nvSpPr>
          <p:spPr>
            <a:xfrm>
              <a:off x="585216" y="3520058"/>
              <a:ext cx="10972799" cy="647794"/>
            </a:xfrm>
            <a:prstGeom prst="roundRect">
              <a:avLst>
                <a:gd name="adj" fmla="val 10607"/>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8" name="TextBox 137"/>
            <p:cNvSpPr txBox="1"/>
            <p:nvPr/>
          </p:nvSpPr>
          <p:spPr>
            <a:xfrm>
              <a:off x="3675676" y="3535525"/>
              <a:ext cx="4795364"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Applications and Solutions</a:t>
              </a:r>
              <a:endParaRPr lang="en-US" sz="2300" dirty="0">
                <a:solidFill>
                  <a:srgbClr val="8A9DBE"/>
                </a:solidFill>
              </a:endParaRPr>
            </a:p>
          </p:txBody>
        </p:sp>
      </p:grpSp>
      <p:grpSp>
        <p:nvGrpSpPr>
          <p:cNvPr id="75" name="Group 74"/>
          <p:cNvGrpSpPr/>
          <p:nvPr/>
        </p:nvGrpSpPr>
        <p:grpSpPr>
          <a:xfrm>
            <a:off x="7131997" y="1373214"/>
            <a:ext cx="1505541" cy="1189012"/>
            <a:chOff x="7131997" y="1373214"/>
            <a:chExt cx="1505541" cy="1189012"/>
          </a:xfrm>
        </p:grpSpPr>
        <p:sp>
          <p:nvSpPr>
            <p:cNvPr id="53" name="TextBox 52"/>
            <p:cNvSpPr txBox="1"/>
            <p:nvPr/>
          </p:nvSpPr>
          <p:spPr>
            <a:xfrm>
              <a:off x="7131997" y="1373214"/>
              <a:ext cx="1505541"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Communications</a:t>
              </a:r>
            </a:p>
          </p:txBody>
        </p:sp>
        <p:pic>
          <p:nvPicPr>
            <p:cNvPr id="1027" name="Picture 3"/>
            <p:cNvPicPr>
              <a:picLocks noChangeAspect="1" noChangeArrowheads="1"/>
            </p:cNvPicPr>
            <p:nvPr/>
          </p:nvPicPr>
          <p:blipFill>
            <a:blip r:embed="rId3" cstate="print"/>
            <a:srcRect/>
            <a:stretch>
              <a:fillRect/>
            </a:stretch>
          </p:blipFill>
          <p:spPr bwMode="auto">
            <a:xfrm>
              <a:off x="7336727" y="1792290"/>
              <a:ext cx="1016697" cy="769936"/>
            </a:xfrm>
            <a:prstGeom prst="rect">
              <a:avLst/>
            </a:prstGeom>
            <a:noFill/>
            <a:ln w="9525">
              <a:noFill/>
              <a:miter lim="800000"/>
              <a:headEnd/>
              <a:tailEnd/>
            </a:ln>
            <a:effectLst/>
          </p:spPr>
        </p:pic>
      </p:grpSp>
      <p:grpSp>
        <p:nvGrpSpPr>
          <p:cNvPr id="4" name="Group 11"/>
          <p:cNvGrpSpPr/>
          <p:nvPr/>
        </p:nvGrpSpPr>
        <p:grpSpPr>
          <a:xfrm>
            <a:off x="439030" y="3776713"/>
            <a:ext cx="8231743" cy="485846"/>
            <a:chOff x="585216" y="5022450"/>
            <a:chExt cx="10972799" cy="647794"/>
          </a:xfrm>
        </p:grpSpPr>
        <p:sp>
          <p:nvSpPr>
            <p:cNvPr id="23" name="Rounded Rectangle 22"/>
            <p:cNvSpPr/>
            <p:nvPr/>
          </p:nvSpPr>
          <p:spPr>
            <a:xfrm>
              <a:off x="585216" y="5022450"/>
              <a:ext cx="10972799" cy="647794"/>
            </a:xfrm>
            <a:prstGeom prst="roundRect">
              <a:avLst>
                <a:gd name="adj" fmla="val 11533"/>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3" name="TextBox 112"/>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Cloud Infrastructure Services</a:t>
              </a:r>
              <a:endParaRPr lang="en-US" sz="2300" dirty="0"/>
            </a:p>
          </p:txBody>
        </p:sp>
      </p:grpSp>
      <p:grpSp>
        <p:nvGrpSpPr>
          <p:cNvPr id="5" name="Group 10"/>
          <p:cNvGrpSpPr/>
          <p:nvPr/>
        </p:nvGrpSpPr>
        <p:grpSpPr>
          <a:xfrm>
            <a:off x="439030" y="915442"/>
            <a:ext cx="8231743" cy="485846"/>
            <a:chOff x="585216" y="4271254"/>
            <a:chExt cx="10972799" cy="647794"/>
          </a:xfrm>
        </p:grpSpPr>
        <p:sp>
          <p:nvSpPr>
            <p:cNvPr id="22" name="Rounded Rectangle 21"/>
            <p:cNvSpPr/>
            <p:nvPr/>
          </p:nvSpPr>
          <p:spPr>
            <a:xfrm>
              <a:off x="585216" y="4271254"/>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4" name="TextBox 113"/>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Live Platform Services</a:t>
              </a:r>
              <a:endParaRPr lang="en-US" sz="2300" dirty="0">
                <a:solidFill>
                  <a:srgbClr val="8A9DBE"/>
                </a:solidFill>
              </a:endParaRPr>
            </a:p>
          </p:txBody>
        </p:sp>
      </p:grpSp>
      <p:grpSp>
        <p:nvGrpSpPr>
          <p:cNvPr id="6" name="Group 12"/>
          <p:cNvGrpSpPr/>
          <p:nvPr/>
        </p:nvGrpSpPr>
        <p:grpSpPr>
          <a:xfrm>
            <a:off x="439030" y="4330234"/>
            <a:ext cx="8231743" cy="485846"/>
            <a:chOff x="585216" y="5773645"/>
            <a:chExt cx="10972799" cy="647794"/>
          </a:xfrm>
        </p:grpSpPr>
        <p:sp>
          <p:nvSpPr>
            <p:cNvPr id="24" name="Rounded Rectangle 23"/>
            <p:cNvSpPr/>
            <p:nvPr/>
          </p:nvSpPr>
          <p:spPr>
            <a:xfrm>
              <a:off x="585216" y="5773645"/>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2" name="TextBox 111"/>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Global Foundation Services</a:t>
              </a:r>
              <a:endParaRPr lang="en-US" sz="2300" dirty="0">
                <a:solidFill>
                  <a:srgbClr val="8A9DBE"/>
                </a:solidFill>
              </a:endParaRPr>
            </a:p>
          </p:txBody>
        </p:sp>
      </p:grpSp>
      <p:grpSp>
        <p:nvGrpSpPr>
          <p:cNvPr id="37" name="Group 11"/>
          <p:cNvGrpSpPr/>
          <p:nvPr/>
        </p:nvGrpSpPr>
        <p:grpSpPr>
          <a:xfrm>
            <a:off x="439030" y="3776713"/>
            <a:ext cx="8231743" cy="485846"/>
            <a:chOff x="585216" y="5022450"/>
            <a:chExt cx="10972799" cy="647794"/>
          </a:xfrm>
        </p:grpSpPr>
        <p:sp>
          <p:nvSpPr>
            <p:cNvPr id="38" name="Rounded Rectangle 37"/>
            <p:cNvSpPr/>
            <p:nvPr/>
          </p:nvSpPr>
          <p:spPr>
            <a:xfrm>
              <a:off x="585216" y="5022450"/>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39" name="TextBox 38"/>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Cloud Infrastructure Services</a:t>
              </a:r>
              <a:endParaRPr lang="en-US" sz="2300" dirty="0">
                <a:solidFill>
                  <a:srgbClr val="8A9DBE"/>
                </a:solidFill>
              </a:endParaRPr>
            </a:p>
          </p:txBody>
        </p:sp>
      </p:grpSp>
      <p:grpSp>
        <p:nvGrpSpPr>
          <p:cNvPr id="49" name="Group 42"/>
          <p:cNvGrpSpPr/>
          <p:nvPr/>
        </p:nvGrpSpPr>
        <p:grpSpPr>
          <a:xfrm>
            <a:off x="2204999" y="1269342"/>
            <a:ext cx="1241044" cy="1396597"/>
            <a:chOff x="2939232" y="1692453"/>
            <a:chExt cx="1654295" cy="1862129"/>
          </a:xfrm>
        </p:grpSpPr>
        <p:sp>
          <p:nvSpPr>
            <p:cNvPr id="50" name="TextBox 49"/>
            <p:cNvSpPr txBox="1"/>
            <p:nvPr/>
          </p:nvSpPr>
          <p:spPr>
            <a:xfrm>
              <a:off x="2939232" y="1692453"/>
              <a:ext cx="1654295" cy="69762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Device Mgmt</a:t>
              </a:r>
              <a:br>
                <a:rPr lang="en-US" dirty="0" smtClean="0"/>
              </a:br>
              <a:r>
                <a:rPr lang="en-US" dirty="0" smtClean="0"/>
                <a:t>and Security</a:t>
              </a:r>
            </a:p>
          </p:txBody>
        </p:sp>
        <p:pic>
          <p:nvPicPr>
            <p:cNvPr id="51" name="Picture 50" descr="Lock.png"/>
            <p:cNvPicPr>
              <a:picLocks noChangeAspect="1"/>
            </p:cNvPicPr>
            <p:nvPr/>
          </p:nvPicPr>
          <p:blipFill>
            <a:blip r:embed="rId4" cstate="print"/>
            <a:stretch>
              <a:fillRect/>
            </a:stretch>
          </p:blipFill>
          <p:spPr>
            <a:xfrm>
              <a:off x="3333558" y="2402022"/>
              <a:ext cx="748948" cy="1152560"/>
            </a:xfrm>
            <a:prstGeom prst="rect">
              <a:avLst/>
            </a:prstGeom>
          </p:spPr>
        </p:pic>
      </p:grpSp>
      <p:grpSp>
        <p:nvGrpSpPr>
          <p:cNvPr id="58" name="Group 44"/>
          <p:cNvGrpSpPr/>
          <p:nvPr/>
        </p:nvGrpSpPr>
        <p:grpSpPr>
          <a:xfrm>
            <a:off x="5578158" y="1269342"/>
            <a:ext cx="1225848" cy="1375888"/>
            <a:chOff x="7435606" y="1692453"/>
            <a:chExt cx="1634038" cy="1834517"/>
          </a:xfrm>
        </p:grpSpPr>
        <p:sp>
          <p:nvSpPr>
            <p:cNvPr id="59" name="TextBox 58"/>
            <p:cNvSpPr txBox="1"/>
            <p:nvPr/>
          </p:nvSpPr>
          <p:spPr>
            <a:xfrm>
              <a:off x="7435606" y="1692453"/>
              <a:ext cx="1634038" cy="69762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Rendezvous</a:t>
              </a:r>
              <a:br>
                <a:rPr lang="en-US" dirty="0" smtClean="0"/>
              </a:br>
              <a:r>
                <a:rPr lang="en-US" dirty="0" smtClean="0"/>
                <a:t>and Presence</a:t>
              </a:r>
            </a:p>
          </p:txBody>
        </p:sp>
        <p:pic>
          <p:nvPicPr>
            <p:cNvPr id="60" name="Picture 59" descr="rendezvous2.png"/>
            <p:cNvPicPr>
              <a:picLocks noChangeAspect="1"/>
            </p:cNvPicPr>
            <p:nvPr/>
          </p:nvPicPr>
          <p:blipFill>
            <a:blip r:embed="rId5" cstate="print"/>
            <a:stretch>
              <a:fillRect/>
            </a:stretch>
          </p:blipFill>
          <p:spPr>
            <a:xfrm>
              <a:off x="7756683" y="2484403"/>
              <a:ext cx="874800" cy="1042567"/>
            </a:xfrm>
            <a:prstGeom prst="rect">
              <a:avLst/>
            </a:prstGeom>
          </p:spPr>
        </p:pic>
      </p:grpSp>
      <p:grpSp>
        <p:nvGrpSpPr>
          <p:cNvPr id="74" name="Group 73"/>
          <p:cNvGrpSpPr/>
          <p:nvPr/>
        </p:nvGrpSpPr>
        <p:grpSpPr>
          <a:xfrm>
            <a:off x="740292" y="1269342"/>
            <a:ext cx="1132040" cy="1210332"/>
            <a:chOff x="740292" y="1269342"/>
            <a:chExt cx="1132040" cy="1210332"/>
          </a:xfrm>
        </p:grpSpPr>
        <p:sp>
          <p:nvSpPr>
            <p:cNvPr id="56" name="TextBox 55"/>
            <p:cNvSpPr txBox="1"/>
            <p:nvPr/>
          </p:nvSpPr>
          <p:spPr>
            <a:xfrm>
              <a:off x="740292" y="1269342"/>
              <a:ext cx="1132040"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Identity and</a:t>
              </a:r>
              <a:br>
                <a:rPr lang="en-US" dirty="0" smtClean="0"/>
              </a:br>
              <a:r>
                <a:rPr lang="en-US" dirty="0" smtClean="0"/>
                <a:t>Directory</a:t>
              </a:r>
            </a:p>
          </p:txBody>
        </p:sp>
        <p:pic>
          <p:nvPicPr>
            <p:cNvPr id="1026" name="Picture 2"/>
            <p:cNvPicPr>
              <a:picLocks noChangeAspect="1" noChangeArrowheads="1"/>
            </p:cNvPicPr>
            <p:nvPr/>
          </p:nvPicPr>
          <p:blipFill>
            <a:blip r:embed="rId6" cstate="print"/>
            <a:srcRect/>
            <a:stretch>
              <a:fillRect/>
            </a:stretch>
          </p:blipFill>
          <p:spPr bwMode="auto">
            <a:xfrm>
              <a:off x="873125" y="1943100"/>
              <a:ext cx="796450" cy="536574"/>
            </a:xfrm>
            <a:prstGeom prst="rect">
              <a:avLst/>
            </a:prstGeom>
            <a:noFill/>
            <a:ln w="9525">
              <a:noFill/>
              <a:miter lim="800000"/>
              <a:headEnd/>
              <a:tailEnd/>
            </a:ln>
            <a:effectLst/>
          </p:spPr>
        </p:pic>
      </p:grpSp>
      <p:grpSp>
        <p:nvGrpSpPr>
          <p:cNvPr id="40" name="Group 10"/>
          <p:cNvGrpSpPr/>
          <p:nvPr/>
        </p:nvGrpSpPr>
        <p:grpSpPr>
          <a:xfrm>
            <a:off x="439030" y="915442"/>
            <a:ext cx="8231743" cy="485846"/>
            <a:chOff x="585216" y="4271254"/>
            <a:chExt cx="10972799" cy="647794"/>
          </a:xfrm>
        </p:grpSpPr>
        <p:sp>
          <p:nvSpPr>
            <p:cNvPr id="41" name="Rounded Rectangle 40"/>
            <p:cNvSpPr/>
            <p:nvPr/>
          </p:nvSpPr>
          <p:spPr>
            <a:xfrm>
              <a:off x="585216" y="4271254"/>
              <a:ext cx="10972799" cy="647794"/>
            </a:xfrm>
            <a:prstGeom prst="roundRect">
              <a:avLst>
                <a:gd name="adj" fmla="val 11533"/>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42" name="TextBox 41"/>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Live Platform Services</a:t>
              </a:r>
              <a:endParaRPr lang="en-US" sz="2300" dirty="0"/>
            </a:p>
          </p:txBody>
        </p:sp>
      </p:grpSp>
      <p:grpSp>
        <p:nvGrpSpPr>
          <p:cNvPr id="71" name="Group 70"/>
          <p:cNvGrpSpPr/>
          <p:nvPr/>
        </p:nvGrpSpPr>
        <p:grpSpPr>
          <a:xfrm>
            <a:off x="1078391" y="1793775"/>
            <a:ext cx="1779109" cy="1502561"/>
            <a:chOff x="1078391" y="1793775"/>
            <a:chExt cx="1779109" cy="1502561"/>
          </a:xfrm>
        </p:grpSpPr>
        <p:sp>
          <p:nvSpPr>
            <p:cNvPr id="72" name="TextBox 71"/>
            <p:cNvSpPr txBox="1"/>
            <p:nvPr/>
          </p:nvSpPr>
          <p:spPr>
            <a:xfrm>
              <a:off x="1189842" y="1793775"/>
              <a:ext cx="1454245"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Computing</a:t>
              </a:r>
            </a:p>
          </p:txBody>
        </p:sp>
        <p:pic>
          <p:nvPicPr>
            <p:cNvPr id="73" name="Picture 72" descr="code.png"/>
            <p:cNvPicPr>
              <a:picLocks noChangeAspect="1"/>
            </p:cNvPicPr>
            <p:nvPr/>
          </p:nvPicPr>
          <p:blipFill>
            <a:blip r:embed="rId7"/>
            <a:stretch>
              <a:fillRect/>
            </a:stretch>
          </p:blipFill>
          <p:spPr>
            <a:xfrm>
              <a:off x="1078391" y="2315046"/>
              <a:ext cx="1779109" cy="981290"/>
            </a:xfrm>
            <a:prstGeom prst="rect">
              <a:avLst/>
            </a:prstGeom>
          </p:spPr>
        </p:pic>
      </p:grpSp>
      <p:grpSp>
        <p:nvGrpSpPr>
          <p:cNvPr id="80" name="Group 79"/>
          <p:cNvGrpSpPr/>
          <p:nvPr/>
        </p:nvGrpSpPr>
        <p:grpSpPr>
          <a:xfrm>
            <a:off x="6500231" y="1793775"/>
            <a:ext cx="1520604" cy="1644751"/>
            <a:chOff x="6500231" y="1793775"/>
            <a:chExt cx="1520604" cy="1644751"/>
          </a:xfrm>
        </p:grpSpPr>
        <p:sp>
          <p:nvSpPr>
            <p:cNvPr id="81" name="TextBox 80"/>
            <p:cNvSpPr txBox="1"/>
            <p:nvPr/>
          </p:nvSpPr>
          <p:spPr>
            <a:xfrm>
              <a:off x="6676859" y="1793775"/>
              <a:ext cx="1050289"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Storage</a:t>
              </a:r>
            </a:p>
          </p:txBody>
        </p:sp>
        <p:grpSp>
          <p:nvGrpSpPr>
            <p:cNvPr id="82" name="Group 70"/>
            <p:cNvGrpSpPr/>
            <p:nvPr/>
          </p:nvGrpSpPr>
          <p:grpSpPr>
            <a:xfrm>
              <a:off x="6500238" y="2177533"/>
              <a:ext cx="1520606" cy="1260988"/>
              <a:chOff x="6327942" y="2244212"/>
              <a:chExt cx="1865182" cy="1546737"/>
            </a:xfrm>
          </p:grpSpPr>
          <p:pic>
            <p:nvPicPr>
              <p:cNvPr id="83" name="Picture 4"/>
              <p:cNvPicPr>
                <a:picLocks noChangeAspect="1" noChangeArrowheads="1"/>
              </p:cNvPicPr>
              <p:nvPr/>
            </p:nvPicPr>
            <p:blipFill>
              <a:blip r:embed="rId8" cstate="print"/>
              <a:srcRect/>
              <a:stretch>
                <a:fillRect/>
              </a:stretch>
            </p:blipFill>
            <p:spPr bwMode="auto">
              <a:xfrm>
                <a:off x="6327942" y="2324100"/>
                <a:ext cx="577683" cy="411930"/>
              </a:xfrm>
              <a:prstGeom prst="rect">
                <a:avLst/>
              </a:prstGeom>
              <a:noFill/>
              <a:ln w="9525">
                <a:noFill/>
                <a:miter lim="800000"/>
                <a:headEnd/>
                <a:tailEnd/>
              </a:ln>
              <a:effectLst/>
            </p:spPr>
          </p:pic>
          <p:pic>
            <p:nvPicPr>
              <p:cNvPr id="84" name="Picture 83" descr="table.png"/>
              <p:cNvPicPr>
                <a:picLocks noChangeAspect="1"/>
              </p:cNvPicPr>
              <p:nvPr/>
            </p:nvPicPr>
            <p:blipFill>
              <a:blip r:embed="rId9" cstate="print"/>
              <a:stretch>
                <a:fillRect/>
              </a:stretch>
            </p:blipFill>
            <p:spPr>
              <a:xfrm>
                <a:off x="7048500" y="2370609"/>
                <a:ext cx="523875" cy="360658"/>
              </a:xfrm>
              <a:prstGeom prst="rect">
                <a:avLst/>
              </a:prstGeom>
            </p:spPr>
          </p:pic>
          <p:pic>
            <p:nvPicPr>
              <p:cNvPr id="85" name="Picture 2"/>
              <p:cNvPicPr>
                <a:picLocks noChangeAspect="1" noChangeArrowheads="1"/>
              </p:cNvPicPr>
              <p:nvPr/>
            </p:nvPicPr>
            <p:blipFill>
              <a:blip r:embed="rId10" cstate="print"/>
              <a:srcRect/>
              <a:stretch>
                <a:fillRect/>
              </a:stretch>
            </p:blipFill>
            <p:spPr bwMode="auto">
              <a:xfrm rot="18900000" flipH="1">
                <a:off x="7840842" y="2244212"/>
                <a:ext cx="352282" cy="686883"/>
              </a:xfrm>
              <a:prstGeom prst="rect">
                <a:avLst/>
              </a:prstGeom>
              <a:noFill/>
              <a:ln w="9525">
                <a:noFill/>
                <a:miter lim="800000"/>
                <a:headEnd/>
                <a:tailEnd/>
              </a:ln>
              <a:effectLst/>
            </p:spPr>
          </p:pic>
          <p:sp>
            <p:nvSpPr>
              <p:cNvPr id="86" name="Flowchart: Magnetic Disk 85"/>
              <p:cNvSpPr/>
              <p:nvPr/>
            </p:nvSpPr>
            <p:spPr>
              <a:xfrm>
                <a:off x="6686550" y="3390900"/>
                <a:ext cx="1219200" cy="400049"/>
              </a:xfrm>
              <a:prstGeom prst="flowChartMagneticDisk">
                <a:avLst/>
              </a:prstGeom>
              <a:solidFill>
                <a:srgbClr val="FFFFFF"/>
              </a:solidFill>
              <a:ln w="19050">
                <a:solidFill>
                  <a:srgbClr val="20709B"/>
                </a:soli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solidFill>
                    <a:srgbClr val="FFFFFF"/>
                  </a:solidFill>
                  <a:latin typeface="Segoe" pitchFamily="34" charset="0"/>
                </a:endParaRPr>
              </a:p>
            </p:txBody>
          </p:sp>
          <p:cxnSp>
            <p:nvCxnSpPr>
              <p:cNvPr id="87" name="Straight Arrow Connector 86"/>
              <p:cNvCxnSpPr/>
              <p:nvPr/>
            </p:nvCxnSpPr>
            <p:spPr>
              <a:xfrm rot="16200000" flipH="1">
                <a:off x="6515100" y="2971800"/>
                <a:ext cx="438150" cy="190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7648575" y="2971800"/>
                <a:ext cx="438150" cy="190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091363" y="3062288"/>
                <a:ext cx="447675"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7" name="Group 66"/>
          <p:cNvGrpSpPr/>
          <p:nvPr/>
        </p:nvGrpSpPr>
        <p:grpSpPr>
          <a:xfrm>
            <a:off x="3954431" y="1269342"/>
            <a:ext cx="1124321" cy="1340967"/>
            <a:chOff x="3954431" y="1269342"/>
            <a:chExt cx="1124321" cy="1340967"/>
          </a:xfrm>
        </p:grpSpPr>
        <p:sp>
          <p:nvSpPr>
            <p:cNvPr id="47" name="TextBox 46"/>
            <p:cNvSpPr txBox="1"/>
            <p:nvPr/>
          </p:nvSpPr>
          <p:spPr>
            <a:xfrm>
              <a:off x="3984295" y="1269342"/>
              <a:ext cx="107792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Advertising</a:t>
              </a:r>
              <a:br>
                <a:rPr lang="en-US" dirty="0" smtClean="0"/>
              </a:br>
              <a:r>
                <a:rPr lang="en-US" dirty="0" smtClean="0"/>
                <a:t>Platform</a:t>
              </a:r>
            </a:p>
          </p:txBody>
        </p:sp>
        <p:pic>
          <p:nvPicPr>
            <p:cNvPr id="66" name="Picture 65" descr="banner_graphic.png"/>
            <p:cNvPicPr>
              <a:picLocks noChangeAspect="1"/>
            </p:cNvPicPr>
            <p:nvPr/>
          </p:nvPicPr>
          <p:blipFill>
            <a:blip r:embed="rId11" cstate="print"/>
            <a:stretch>
              <a:fillRect/>
            </a:stretch>
          </p:blipFill>
          <p:spPr>
            <a:xfrm>
              <a:off x="3954431" y="1871421"/>
              <a:ext cx="1124321" cy="738888"/>
            </a:xfrm>
            <a:prstGeom prst="rect">
              <a:avLst/>
            </a:prstGeom>
          </p:spPr>
        </p:pic>
      </p:grpSp>
      <p:grpSp>
        <p:nvGrpSpPr>
          <p:cNvPr id="64" name="Group 63"/>
          <p:cNvGrpSpPr/>
          <p:nvPr/>
        </p:nvGrpSpPr>
        <p:grpSpPr>
          <a:xfrm>
            <a:off x="3848318" y="1793775"/>
            <a:ext cx="1507144" cy="1752866"/>
            <a:chOff x="3848318" y="1793775"/>
            <a:chExt cx="1507144" cy="1752866"/>
          </a:xfrm>
        </p:grpSpPr>
        <p:sp>
          <p:nvSpPr>
            <p:cNvPr id="65" name="TextBox 64"/>
            <p:cNvSpPr txBox="1"/>
            <p:nvPr/>
          </p:nvSpPr>
          <p:spPr>
            <a:xfrm>
              <a:off x="3848318" y="1793775"/>
              <a:ext cx="1507144" cy="40011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000" dirty="0" smtClean="0"/>
                <a:t>Networking</a:t>
              </a:r>
            </a:p>
          </p:txBody>
        </p:sp>
        <p:pic>
          <p:nvPicPr>
            <p:cNvPr id="76" name="Picture 75" descr="networking2.png"/>
            <p:cNvPicPr>
              <a:picLocks noChangeAspect="1"/>
            </p:cNvPicPr>
            <p:nvPr/>
          </p:nvPicPr>
          <p:blipFill>
            <a:blip r:embed="rId12"/>
            <a:stretch>
              <a:fillRect/>
            </a:stretch>
          </p:blipFill>
          <p:spPr>
            <a:xfrm>
              <a:off x="4035253" y="2249993"/>
              <a:ext cx="1203498" cy="1296648"/>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71"/>
                                        </p:tgtEl>
                                      </p:cBhvr>
                                    </p:animEffect>
                                    <p:set>
                                      <p:cBhvr>
                                        <p:cTn id="7" dur="1" fill="hold">
                                          <p:stCondLst>
                                            <p:cond delay="499"/>
                                          </p:stCondLst>
                                        </p:cTn>
                                        <p:tgtEl>
                                          <p:spTgt spid="7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0"/>
                                        </p:tgtEl>
                                      </p:cBhvr>
                                    </p:animEffect>
                                    <p:set>
                                      <p:cBhvr>
                                        <p:cTn id="13" dur="1" fill="hold">
                                          <p:stCondLst>
                                            <p:cond delay="499"/>
                                          </p:stCondLst>
                                        </p:cTn>
                                        <p:tgtEl>
                                          <p:spTgt spid="80"/>
                                        </p:tgtEl>
                                        <p:attrNameLst>
                                          <p:attrName>style.visibility</p:attrName>
                                        </p:attrNameLst>
                                      </p:cBhvr>
                                      <p:to>
                                        <p:strVal val="hidden"/>
                                      </p:to>
                                    </p:set>
                                  </p:childTnLst>
                                </p:cTn>
                              </p:par>
                            </p:childTnLst>
                          </p:cTn>
                        </p:par>
                        <p:par>
                          <p:cTn id="14" fill="hold">
                            <p:stCondLst>
                              <p:cond delay="500"/>
                            </p:stCondLst>
                            <p:childTnLst>
                              <p:par>
                                <p:cTn id="15" presetID="12" presetClass="exit" presetSubtype="4" fill="hold" nodeType="afterEffect">
                                  <p:stCondLst>
                                    <p:cond delay="0"/>
                                  </p:stCondLst>
                                  <p:childTnLst>
                                    <p:animEffect transition="out" filter="slide(fromBottom)">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xit" presetSubtype="0" fill="hold"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par>
                          <p:cTn id="31" fill="hold">
                            <p:stCondLst>
                              <p:cond delay="1500"/>
                            </p:stCondLst>
                            <p:childTnLst>
                              <p:par>
                                <p:cTn id="32" presetID="42" presetClass="path" presetSubtype="0" accel="50000" decel="50000" fill="hold" nodeType="afterEffect">
                                  <p:stCondLst>
                                    <p:cond delay="0"/>
                                  </p:stCondLst>
                                  <p:childTnLst>
                                    <p:animMotion origin="layout" path="M -1.3355E-6 4.82073E-6 L -1.3355E-6 0.45061 " pathEditMode="relative" rAng="0" ptsTypes="AA">
                                      <p:cBhvr>
                                        <p:cTn id="33" dur="500" fill="hold"/>
                                        <p:tgtEl>
                                          <p:spTgt spid="40"/>
                                        </p:tgtEl>
                                        <p:attrNameLst>
                                          <p:attrName>ppt_x</p:attrName>
                                          <p:attrName>ppt_y</p:attrName>
                                        </p:attrNameLst>
                                      </p:cBhvr>
                                      <p:rCtr x="0" y="225"/>
                                    </p:animMotion>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anim calcmode="lin" valueType="num">
                                      <p:cBhvr>
                                        <p:cTn id="38" dur="500" fill="hold"/>
                                        <p:tgtEl>
                                          <p:spTgt spid="43"/>
                                        </p:tgtEl>
                                        <p:attrNameLst>
                                          <p:attrName>ppt_x</p:attrName>
                                        </p:attrNameLst>
                                      </p:cBhvr>
                                      <p:tavLst>
                                        <p:tav tm="0">
                                          <p:val>
                                            <p:strVal val="#ppt_x"/>
                                          </p:val>
                                        </p:tav>
                                        <p:tav tm="100000">
                                          <p:val>
                                            <p:strVal val="#ppt_x"/>
                                          </p:val>
                                        </p:tav>
                                      </p:tavLst>
                                    </p:anim>
                                    <p:anim calcmode="lin" valueType="num">
                                      <p:cBhvr>
                                        <p:cTn id="39" dur="500" fill="hold"/>
                                        <p:tgtEl>
                                          <p:spTgt spid="43"/>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42"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anim calcmode="lin" valueType="num">
                                      <p:cBhvr>
                                        <p:cTn id="44" dur="500" fill="hold"/>
                                        <p:tgtEl>
                                          <p:spTgt spid="74"/>
                                        </p:tgtEl>
                                        <p:attrNameLst>
                                          <p:attrName>ppt_x</p:attrName>
                                        </p:attrNameLst>
                                      </p:cBhvr>
                                      <p:tavLst>
                                        <p:tav tm="0">
                                          <p:val>
                                            <p:strVal val="#ppt_x"/>
                                          </p:val>
                                        </p:tav>
                                        <p:tav tm="100000">
                                          <p:val>
                                            <p:strVal val="#ppt_x"/>
                                          </p:val>
                                        </p:tav>
                                      </p:tavLst>
                                    </p:anim>
                                    <p:anim calcmode="lin" valueType="num">
                                      <p:cBhvr>
                                        <p:cTn id="45" dur="500" fill="hold"/>
                                        <p:tgtEl>
                                          <p:spTgt spid="7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0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anim calcmode="lin" valueType="num">
                                      <p:cBhvr>
                                        <p:cTn id="49" dur="500" fill="hold"/>
                                        <p:tgtEl>
                                          <p:spTgt spid="49"/>
                                        </p:tgtEl>
                                        <p:attrNameLst>
                                          <p:attrName>ppt_x</p:attrName>
                                        </p:attrNameLst>
                                      </p:cBhvr>
                                      <p:tavLst>
                                        <p:tav tm="0">
                                          <p:val>
                                            <p:strVal val="#ppt_x"/>
                                          </p:val>
                                        </p:tav>
                                        <p:tav tm="100000">
                                          <p:val>
                                            <p:strVal val="#ppt_x"/>
                                          </p:val>
                                        </p:tav>
                                      </p:tavLst>
                                    </p:anim>
                                    <p:anim calcmode="lin" valueType="num">
                                      <p:cBhvr>
                                        <p:cTn id="50" dur="500" fill="hold"/>
                                        <p:tgtEl>
                                          <p:spTgt spid="49"/>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40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anim calcmode="lin" valueType="num">
                                      <p:cBhvr>
                                        <p:cTn id="54" dur="500" fill="hold"/>
                                        <p:tgtEl>
                                          <p:spTgt spid="67"/>
                                        </p:tgtEl>
                                        <p:attrNameLst>
                                          <p:attrName>ppt_x</p:attrName>
                                        </p:attrNameLst>
                                      </p:cBhvr>
                                      <p:tavLst>
                                        <p:tav tm="0">
                                          <p:val>
                                            <p:strVal val="#ppt_x"/>
                                          </p:val>
                                        </p:tav>
                                        <p:tav tm="100000">
                                          <p:val>
                                            <p:strVal val="#ppt_x"/>
                                          </p:val>
                                        </p:tav>
                                      </p:tavLst>
                                    </p:anim>
                                    <p:anim calcmode="lin" valueType="num">
                                      <p:cBhvr>
                                        <p:cTn id="55" dur="500" fill="hold"/>
                                        <p:tgtEl>
                                          <p:spTgt spid="6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60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anim calcmode="lin" valueType="num">
                                      <p:cBhvr>
                                        <p:cTn id="59" dur="500" fill="hold"/>
                                        <p:tgtEl>
                                          <p:spTgt spid="58"/>
                                        </p:tgtEl>
                                        <p:attrNameLst>
                                          <p:attrName>ppt_x</p:attrName>
                                        </p:attrNameLst>
                                      </p:cBhvr>
                                      <p:tavLst>
                                        <p:tav tm="0">
                                          <p:val>
                                            <p:strVal val="#ppt_x"/>
                                          </p:val>
                                        </p:tav>
                                        <p:tav tm="100000">
                                          <p:val>
                                            <p:strVal val="#ppt_x"/>
                                          </p:val>
                                        </p:tav>
                                      </p:tavLst>
                                    </p:anim>
                                    <p:anim calcmode="lin" valueType="num">
                                      <p:cBhvr>
                                        <p:cTn id="60" dur="500" fill="hold"/>
                                        <p:tgtEl>
                                          <p:spTgt spid="58"/>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80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500"/>
                                        <p:tgtEl>
                                          <p:spTgt spid="75"/>
                                        </p:tgtEl>
                                      </p:cBhvr>
                                    </p:animEffect>
                                    <p:anim calcmode="lin" valueType="num">
                                      <p:cBhvr>
                                        <p:cTn id="64" dur="500" fill="hold"/>
                                        <p:tgtEl>
                                          <p:spTgt spid="75"/>
                                        </p:tgtEl>
                                        <p:attrNameLst>
                                          <p:attrName>ppt_x</p:attrName>
                                        </p:attrNameLst>
                                      </p:cBhvr>
                                      <p:tavLst>
                                        <p:tav tm="0">
                                          <p:val>
                                            <p:strVal val="#ppt_x"/>
                                          </p:val>
                                        </p:tav>
                                        <p:tav tm="100000">
                                          <p:val>
                                            <p:strVal val="#ppt_x"/>
                                          </p:val>
                                        </p:tav>
                                      </p:tavLst>
                                    </p:anim>
                                    <p:anim calcmode="lin" valueType="num">
                                      <p:cBhvr>
                                        <p:cTn id="65" dur="5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20"/>
          <p:cNvGrpSpPr/>
          <p:nvPr/>
        </p:nvGrpSpPr>
        <p:grpSpPr>
          <a:xfrm>
            <a:off x="439029" y="352118"/>
            <a:ext cx="8231743" cy="2587752"/>
            <a:chOff x="585215" y="2718816"/>
            <a:chExt cx="10972799" cy="3450336"/>
          </a:xfrm>
        </p:grpSpPr>
        <p:sp>
          <p:nvSpPr>
            <p:cNvPr id="90" name="Rounded Rectangle 89"/>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91" name="Rectangle 90"/>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105" name="Group 104"/>
          <p:cNvGrpSpPr/>
          <p:nvPr/>
        </p:nvGrpSpPr>
        <p:grpSpPr>
          <a:xfrm>
            <a:off x="5434952" y="590989"/>
            <a:ext cx="1438214" cy="1714200"/>
            <a:chOff x="5434952" y="590989"/>
            <a:chExt cx="1438214" cy="1714200"/>
          </a:xfrm>
        </p:grpSpPr>
        <p:pic>
          <p:nvPicPr>
            <p:cNvPr id="92" name="Picture 5" descr="C:\Program Files\Microsoft Resource DVD Artwork\DVD_ART\BoxShots_Logos\People Ready\PRB woman 3 silouette people ready.png"/>
            <p:cNvPicPr>
              <a:picLocks noChangeArrowheads="1"/>
            </p:cNvPicPr>
            <p:nvPr/>
          </p:nvPicPr>
          <p:blipFill>
            <a:blip r:embed="rId3" cstate="print">
              <a:lum bright="100000"/>
            </a:blip>
            <a:stretch>
              <a:fillRect/>
            </a:stretch>
          </p:blipFill>
          <p:spPr bwMode="auto">
            <a:xfrm>
              <a:off x="5878952" y="1168029"/>
              <a:ext cx="508846" cy="1137160"/>
            </a:xfrm>
            <a:prstGeom prst="rect">
              <a:avLst/>
            </a:prstGeom>
            <a:noFill/>
            <a:ln>
              <a:noFill/>
            </a:ln>
          </p:spPr>
        </p:pic>
        <p:sp>
          <p:nvSpPr>
            <p:cNvPr id="97" name="TextBox 96"/>
            <p:cNvSpPr txBox="1"/>
            <p:nvPr/>
          </p:nvSpPr>
          <p:spPr>
            <a:xfrm>
              <a:off x="5434952" y="590989"/>
              <a:ext cx="143821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Business </a:t>
              </a:r>
              <a:br>
                <a:rPr lang="en-US" dirty="0" smtClean="0">
                  <a:latin typeface="Segoe Semibold" pitchFamily="34" charset="0"/>
                </a:rPr>
              </a:br>
              <a:r>
                <a:rPr lang="en-US" dirty="0" smtClean="0">
                  <a:latin typeface="Segoe Semibold" pitchFamily="34" charset="0"/>
                </a:rPr>
                <a:t>Decision Maker</a:t>
              </a:r>
            </a:p>
          </p:txBody>
        </p:sp>
      </p:grpSp>
      <p:grpSp>
        <p:nvGrpSpPr>
          <p:cNvPr id="103" name="Group 102"/>
          <p:cNvGrpSpPr/>
          <p:nvPr/>
        </p:nvGrpSpPr>
        <p:grpSpPr>
          <a:xfrm>
            <a:off x="2379457" y="590989"/>
            <a:ext cx="1157881" cy="1703112"/>
            <a:chOff x="2379457" y="590989"/>
            <a:chExt cx="1157881" cy="1703112"/>
          </a:xfrm>
        </p:grpSpPr>
        <p:pic>
          <p:nvPicPr>
            <p:cNvPr id="93" name="Picture 6" descr="C:\Program Files\Microsoft Resource DVD Artwork\DVD_ART\BoxShots_Logos\People Ready\PRB woman silouette people ready.png"/>
            <p:cNvPicPr>
              <a:picLocks noChangeArrowheads="1"/>
            </p:cNvPicPr>
            <p:nvPr/>
          </p:nvPicPr>
          <p:blipFill>
            <a:blip r:embed="rId4" cstate="print">
              <a:lum bright="100000"/>
            </a:blip>
            <a:stretch>
              <a:fillRect/>
            </a:stretch>
          </p:blipFill>
          <p:spPr bwMode="auto">
            <a:xfrm>
              <a:off x="2802654" y="1162837"/>
              <a:ext cx="298162" cy="1131264"/>
            </a:xfrm>
            <a:prstGeom prst="rect">
              <a:avLst/>
            </a:prstGeom>
            <a:noFill/>
            <a:ln>
              <a:noFill/>
            </a:ln>
          </p:spPr>
        </p:pic>
        <p:sp>
          <p:nvSpPr>
            <p:cNvPr id="98" name="TextBox 97"/>
            <p:cNvSpPr txBox="1"/>
            <p:nvPr/>
          </p:nvSpPr>
          <p:spPr>
            <a:xfrm>
              <a:off x="2379457" y="590989"/>
              <a:ext cx="115788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Information</a:t>
              </a:r>
              <a:br>
                <a:rPr lang="en-US" dirty="0" smtClean="0">
                  <a:latin typeface="Segoe Semibold" pitchFamily="34" charset="0"/>
                </a:rPr>
              </a:br>
              <a:r>
                <a:rPr lang="en-US" dirty="0" smtClean="0">
                  <a:latin typeface="Segoe Semibold" pitchFamily="34" charset="0"/>
                </a:rPr>
                <a:t>Worker</a:t>
              </a:r>
            </a:p>
          </p:txBody>
        </p:sp>
      </p:grpSp>
      <p:grpSp>
        <p:nvGrpSpPr>
          <p:cNvPr id="102" name="Group 101"/>
          <p:cNvGrpSpPr/>
          <p:nvPr/>
        </p:nvGrpSpPr>
        <p:grpSpPr>
          <a:xfrm>
            <a:off x="840186" y="683322"/>
            <a:ext cx="1010213" cy="1620413"/>
            <a:chOff x="840186" y="683322"/>
            <a:chExt cx="1010213" cy="1620413"/>
          </a:xfrm>
        </p:grpSpPr>
        <p:pic>
          <p:nvPicPr>
            <p:cNvPr id="94" name="Picture 4" descr="C:\Program Files\Microsoft Resource DVD Artwork\DVD_ART\BoxShots_Logos\People Ready\PRB woman 2 silouette people ready.png"/>
            <p:cNvPicPr>
              <a:picLocks noChangeArrowheads="1"/>
            </p:cNvPicPr>
            <p:nvPr/>
          </p:nvPicPr>
          <p:blipFill>
            <a:blip r:embed="rId5" cstate="print">
              <a:lum bright="100000"/>
            </a:blip>
            <a:stretch>
              <a:fillRect/>
            </a:stretch>
          </p:blipFill>
          <p:spPr bwMode="auto">
            <a:xfrm>
              <a:off x="1203114" y="1175905"/>
              <a:ext cx="400336" cy="1127830"/>
            </a:xfrm>
            <a:prstGeom prst="rect">
              <a:avLst/>
            </a:prstGeom>
            <a:noFill/>
            <a:ln>
              <a:noFill/>
            </a:ln>
          </p:spPr>
        </p:pic>
        <p:sp>
          <p:nvSpPr>
            <p:cNvPr id="99" name="TextBox 98"/>
            <p:cNvSpPr txBox="1"/>
            <p:nvPr/>
          </p:nvSpPr>
          <p:spPr>
            <a:xfrm>
              <a:off x="840186" y="683322"/>
              <a:ext cx="1010213"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Consumer</a:t>
              </a:r>
            </a:p>
          </p:txBody>
        </p:sp>
      </p:grpSp>
      <p:grpSp>
        <p:nvGrpSpPr>
          <p:cNvPr id="104" name="Group 103"/>
          <p:cNvGrpSpPr/>
          <p:nvPr/>
        </p:nvGrpSpPr>
        <p:grpSpPr>
          <a:xfrm>
            <a:off x="3987435" y="590989"/>
            <a:ext cx="1159741" cy="1762182"/>
            <a:chOff x="3987435" y="590989"/>
            <a:chExt cx="1159741" cy="1762182"/>
          </a:xfrm>
        </p:grpSpPr>
        <p:pic>
          <p:nvPicPr>
            <p:cNvPr id="95" name="Picture 2" descr="C:\Program Files\Microsoft Resource DVD Artwork\DVD_ART\BoxShots_Logos\People Ready\PRB man 3 silouette people ready.png"/>
            <p:cNvPicPr>
              <a:picLocks noChangeArrowheads="1"/>
            </p:cNvPicPr>
            <p:nvPr/>
          </p:nvPicPr>
          <p:blipFill>
            <a:blip r:embed="rId6" cstate="print">
              <a:lum bright="100000"/>
            </a:blip>
            <a:stretch>
              <a:fillRect/>
            </a:stretch>
          </p:blipFill>
          <p:spPr bwMode="auto">
            <a:xfrm>
              <a:off x="4346649" y="1168028"/>
              <a:ext cx="475819" cy="1185143"/>
            </a:xfrm>
            <a:prstGeom prst="rect">
              <a:avLst/>
            </a:prstGeom>
            <a:noFill/>
            <a:ln>
              <a:noFill/>
            </a:ln>
          </p:spPr>
        </p:pic>
        <p:sp>
          <p:nvSpPr>
            <p:cNvPr id="100" name="TextBox 99"/>
            <p:cNvSpPr txBox="1"/>
            <p:nvPr/>
          </p:nvSpPr>
          <p:spPr>
            <a:xfrm>
              <a:off x="3987435" y="590989"/>
              <a:ext cx="115974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IT</a:t>
              </a:r>
              <a:br>
                <a:rPr lang="en-US" dirty="0" smtClean="0">
                  <a:latin typeface="Segoe Semibold" pitchFamily="34" charset="0"/>
                </a:rPr>
              </a:br>
              <a:r>
                <a:rPr lang="en-US" dirty="0" smtClean="0">
                  <a:latin typeface="Segoe Semibold" pitchFamily="34" charset="0"/>
                </a:rPr>
                <a:t>Professional</a:t>
              </a:r>
            </a:p>
          </p:txBody>
        </p:sp>
      </p:grpSp>
      <p:grpSp>
        <p:nvGrpSpPr>
          <p:cNvPr id="106" name="Group 105"/>
          <p:cNvGrpSpPr/>
          <p:nvPr/>
        </p:nvGrpSpPr>
        <p:grpSpPr>
          <a:xfrm>
            <a:off x="7107818" y="590989"/>
            <a:ext cx="1423658" cy="1768174"/>
            <a:chOff x="7107818" y="590989"/>
            <a:chExt cx="1423658" cy="1768174"/>
          </a:xfrm>
        </p:grpSpPr>
        <p:pic>
          <p:nvPicPr>
            <p:cNvPr id="96" name="Picture 3" descr="C:\Program Files\Microsoft Resource DVD Artwork\DVD_ART\BoxShots_Logos\People Ready\PRB man silouette people ready.png"/>
            <p:cNvPicPr>
              <a:picLocks noChangeArrowheads="1"/>
            </p:cNvPicPr>
            <p:nvPr/>
          </p:nvPicPr>
          <p:blipFill>
            <a:blip r:embed="rId7" cstate="print">
              <a:lum bright="100000"/>
            </a:blip>
            <a:stretch>
              <a:fillRect/>
            </a:stretch>
          </p:blipFill>
          <p:spPr bwMode="auto">
            <a:xfrm>
              <a:off x="7615094" y="1168029"/>
              <a:ext cx="332817" cy="1191134"/>
            </a:xfrm>
            <a:prstGeom prst="rect">
              <a:avLst/>
            </a:prstGeom>
            <a:noFill/>
            <a:ln>
              <a:noFill/>
            </a:ln>
          </p:spPr>
        </p:pic>
        <p:sp>
          <p:nvSpPr>
            <p:cNvPr id="101" name="TextBox 100"/>
            <p:cNvSpPr txBox="1"/>
            <p:nvPr/>
          </p:nvSpPr>
          <p:spPr>
            <a:xfrm>
              <a:off x="7107818" y="590989"/>
              <a:ext cx="1423658"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Developer and </a:t>
              </a:r>
              <a:br>
                <a:rPr lang="en-US" dirty="0" smtClean="0">
                  <a:latin typeface="Segoe Semibold" pitchFamily="34" charset="0"/>
                </a:rPr>
              </a:br>
              <a:r>
                <a:rPr lang="en-US" dirty="0" smtClean="0">
                  <a:latin typeface="Segoe Semibold" pitchFamily="34" charset="0"/>
                </a:rPr>
                <a:t>Designer</a:t>
              </a:r>
            </a:p>
          </p:txBody>
        </p:sp>
      </p:grpSp>
      <p:grpSp>
        <p:nvGrpSpPr>
          <p:cNvPr id="86" name="Group 20"/>
          <p:cNvGrpSpPr/>
          <p:nvPr/>
        </p:nvGrpSpPr>
        <p:grpSpPr>
          <a:xfrm>
            <a:off x="439030" y="916698"/>
            <a:ext cx="8231743" cy="2587752"/>
            <a:chOff x="585215" y="2718816"/>
            <a:chExt cx="10972799" cy="3450336"/>
          </a:xfrm>
        </p:grpSpPr>
        <p:sp>
          <p:nvSpPr>
            <p:cNvPr id="87" name="Rounded Rectangle 86"/>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88" name="Rectangle 87"/>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grpSp>
        <p:nvGrpSpPr>
          <p:cNvPr id="3" name="Group 9"/>
          <p:cNvGrpSpPr/>
          <p:nvPr/>
        </p:nvGrpSpPr>
        <p:grpSpPr>
          <a:xfrm>
            <a:off x="439030" y="352045"/>
            <a:ext cx="8231743" cy="485846"/>
            <a:chOff x="585216" y="3520058"/>
            <a:chExt cx="10972799" cy="647794"/>
          </a:xfrm>
        </p:grpSpPr>
        <p:sp>
          <p:nvSpPr>
            <p:cNvPr id="137" name="Rounded Rectangle 136"/>
            <p:cNvSpPr/>
            <p:nvPr/>
          </p:nvSpPr>
          <p:spPr>
            <a:xfrm>
              <a:off x="585216" y="3520058"/>
              <a:ext cx="10972799" cy="647794"/>
            </a:xfrm>
            <a:prstGeom prst="roundRect">
              <a:avLst>
                <a:gd name="adj" fmla="val 10607"/>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8" name="TextBox 137"/>
            <p:cNvSpPr txBox="1"/>
            <p:nvPr/>
          </p:nvSpPr>
          <p:spPr>
            <a:xfrm>
              <a:off x="3674591" y="3535525"/>
              <a:ext cx="4795364"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Applications and Solutions</a:t>
              </a:r>
              <a:endParaRPr lang="en-US" sz="2300" dirty="0">
                <a:solidFill>
                  <a:srgbClr val="8A9DBE"/>
                </a:solidFill>
              </a:endParaRPr>
            </a:p>
          </p:txBody>
        </p:sp>
      </p:grpSp>
      <p:grpSp>
        <p:nvGrpSpPr>
          <p:cNvPr id="4" name="Group 11"/>
          <p:cNvGrpSpPr/>
          <p:nvPr/>
        </p:nvGrpSpPr>
        <p:grpSpPr>
          <a:xfrm>
            <a:off x="439030" y="3776713"/>
            <a:ext cx="8231743" cy="485846"/>
            <a:chOff x="585216" y="5022450"/>
            <a:chExt cx="10972799" cy="647794"/>
          </a:xfrm>
        </p:grpSpPr>
        <p:sp>
          <p:nvSpPr>
            <p:cNvPr id="23" name="Rounded Rectangle 22"/>
            <p:cNvSpPr/>
            <p:nvPr/>
          </p:nvSpPr>
          <p:spPr>
            <a:xfrm>
              <a:off x="585216" y="5022450"/>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3" name="TextBox 112"/>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Cloud Infrastructure Services</a:t>
              </a:r>
              <a:endParaRPr lang="en-US" sz="2300" dirty="0">
                <a:solidFill>
                  <a:srgbClr val="8A9DBE"/>
                </a:solidFill>
              </a:endParaRPr>
            </a:p>
          </p:txBody>
        </p:sp>
      </p:grpSp>
      <p:grpSp>
        <p:nvGrpSpPr>
          <p:cNvPr id="5" name="Group 10"/>
          <p:cNvGrpSpPr/>
          <p:nvPr/>
        </p:nvGrpSpPr>
        <p:grpSpPr>
          <a:xfrm>
            <a:off x="435705" y="3230012"/>
            <a:ext cx="8231743" cy="485846"/>
            <a:chOff x="585216" y="4271254"/>
            <a:chExt cx="10972799" cy="647794"/>
          </a:xfrm>
        </p:grpSpPr>
        <p:sp>
          <p:nvSpPr>
            <p:cNvPr id="22" name="Rounded Rectangle 21"/>
            <p:cNvSpPr/>
            <p:nvPr/>
          </p:nvSpPr>
          <p:spPr>
            <a:xfrm>
              <a:off x="585216" y="4271254"/>
              <a:ext cx="10972799" cy="647794"/>
            </a:xfrm>
            <a:prstGeom prst="roundRect">
              <a:avLst>
                <a:gd name="adj" fmla="val 11533"/>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4" name="TextBox 113"/>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Live Platform Services</a:t>
              </a:r>
              <a:endParaRPr lang="en-US" sz="2300" dirty="0"/>
            </a:p>
          </p:txBody>
        </p:sp>
      </p:grpSp>
      <p:grpSp>
        <p:nvGrpSpPr>
          <p:cNvPr id="6" name="Group 12"/>
          <p:cNvGrpSpPr/>
          <p:nvPr/>
        </p:nvGrpSpPr>
        <p:grpSpPr>
          <a:xfrm>
            <a:off x="439030" y="4330234"/>
            <a:ext cx="8231743" cy="485846"/>
            <a:chOff x="585216" y="5773645"/>
            <a:chExt cx="10972799" cy="647794"/>
          </a:xfrm>
        </p:grpSpPr>
        <p:sp>
          <p:nvSpPr>
            <p:cNvPr id="24" name="Rounded Rectangle 23"/>
            <p:cNvSpPr/>
            <p:nvPr/>
          </p:nvSpPr>
          <p:spPr>
            <a:xfrm>
              <a:off x="585216" y="5773645"/>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2" name="TextBox 111"/>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Global Foundation Services</a:t>
              </a:r>
              <a:endParaRPr lang="en-US" sz="2300" dirty="0">
                <a:solidFill>
                  <a:srgbClr val="8A9DBE"/>
                </a:solidFill>
              </a:endParaRPr>
            </a:p>
          </p:txBody>
        </p:sp>
      </p:grpSp>
      <p:grpSp>
        <p:nvGrpSpPr>
          <p:cNvPr id="47" name="Group 9"/>
          <p:cNvGrpSpPr/>
          <p:nvPr/>
        </p:nvGrpSpPr>
        <p:grpSpPr>
          <a:xfrm>
            <a:off x="439030" y="352045"/>
            <a:ext cx="8231743" cy="485846"/>
            <a:chOff x="585216" y="3520058"/>
            <a:chExt cx="10972799" cy="647794"/>
          </a:xfrm>
        </p:grpSpPr>
        <p:sp>
          <p:nvSpPr>
            <p:cNvPr id="48" name="Rounded Rectangle 47"/>
            <p:cNvSpPr/>
            <p:nvPr/>
          </p:nvSpPr>
          <p:spPr>
            <a:xfrm>
              <a:off x="585216" y="3520058"/>
              <a:ext cx="10972799" cy="647794"/>
            </a:xfrm>
            <a:prstGeom prst="roundRect">
              <a:avLst>
                <a:gd name="adj" fmla="val 10607"/>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49" name="TextBox 48"/>
            <p:cNvSpPr txBox="1"/>
            <p:nvPr/>
          </p:nvSpPr>
          <p:spPr>
            <a:xfrm>
              <a:off x="3675676" y="3535525"/>
              <a:ext cx="4795364"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t>Applications and Solutions</a:t>
              </a:r>
            </a:p>
          </p:txBody>
        </p:sp>
      </p:grpSp>
      <p:grpSp>
        <p:nvGrpSpPr>
          <p:cNvPr id="50" name="Group 10"/>
          <p:cNvGrpSpPr/>
          <p:nvPr/>
        </p:nvGrpSpPr>
        <p:grpSpPr>
          <a:xfrm>
            <a:off x="435705" y="3230012"/>
            <a:ext cx="8231743" cy="485846"/>
            <a:chOff x="585216" y="4271254"/>
            <a:chExt cx="10972799" cy="647794"/>
          </a:xfrm>
        </p:grpSpPr>
        <p:sp>
          <p:nvSpPr>
            <p:cNvPr id="51" name="Rounded Rectangle 50"/>
            <p:cNvSpPr/>
            <p:nvPr/>
          </p:nvSpPr>
          <p:spPr>
            <a:xfrm>
              <a:off x="585216" y="4271254"/>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2" name="TextBox 51"/>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Live Platform Services</a:t>
              </a:r>
              <a:endParaRPr lang="en-US" sz="2300" dirty="0">
                <a:solidFill>
                  <a:srgbClr val="8A9DBE"/>
                </a:solidFill>
              </a:endParaRPr>
            </a:p>
          </p:txBody>
        </p:sp>
      </p:grpSp>
      <p:grpSp>
        <p:nvGrpSpPr>
          <p:cNvPr id="108" name="Group 107"/>
          <p:cNvGrpSpPr/>
          <p:nvPr/>
        </p:nvGrpSpPr>
        <p:grpSpPr>
          <a:xfrm>
            <a:off x="7131997" y="1373214"/>
            <a:ext cx="1505541" cy="1189012"/>
            <a:chOff x="7131997" y="1373214"/>
            <a:chExt cx="1505541" cy="1189012"/>
          </a:xfrm>
        </p:grpSpPr>
        <p:sp>
          <p:nvSpPr>
            <p:cNvPr id="109" name="TextBox 108"/>
            <p:cNvSpPr txBox="1"/>
            <p:nvPr/>
          </p:nvSpPr>
          <p:spPr>
            <a:xfrm>
              <a:off x="7131997" y="1373214"/>
              <a:ext cx="1505541"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Communications</a:t>
              </a:r>
            </a:p>
          </p:txBody>
        </p:sp>
        <p:pic>
          <p:nvPicPr>
            <p:cNvPr id="110" name="Picture 3"/>
            <p:cNvPicPr>
              <a:picLocks noChangeAspect="1" noChangeArrowheads="1"/>
            </p:cNvPicPr>
            <p:nvPr/>
          </p:nvPicPr>
          <p:blipFill>
            <a:blip r:embed="rId8" cstate="print"/>
            <a:srcRect/>
            <a:stretch>
              <a:fillRect/>
            </a:stretch>
          </p:blipFill>
          <p:spPr bwMode="auto">
            <a:xfrm>
              <a:off x="7336727" y="1792290"/>
              <a:ext cx="1016697" cy="769936"/>
            </a:xfrm>
            <a:prstGeom prst="rect">
              <a:avLst/>
            </a:prstGeom>
            <a:noFill/>
            <a:ln w="9525">
              <a:noFill/>
              <a:miter lim="800000"/>
              <a:headEnd/>
              <a:tailEnd/>
            </a:ln>
            <a:effectLst/>
          </p:spPr>
        </p:pic>
      </p:grpSp>
      <p:grpSp>
        <p:nvGrpSpPr>
          <p:cNvPr id="117" name="Group 42"/>
          <p:cNvGrpSpPr/>
          <p:nvPr/>
        </p:nvGrpSpPr>
        <p:grpSpPr>
          <a:xfrm>
            <a:off x="2204999" y="1269342"/>
            <a:ext cx="1241044" cy="1396597"/>
            <a:chOff x="2939232" y="1692453"/>
            <a:chExt cx="1654295" cy="1862129"/>
          </a:xfrm>
        </p:grpSpPr>
        <p:sp>
          <p:nvSpPr>
            <p:cNvPr id="118" name="TextBox 117"/>
            <p:cNvSpPr txBox="1"/>
            <p:nvPr/>
          </p:nvSpPr>
          <p:spPr>
            <a:xfrm>
              <a:off x="2939232" y="1692453"/>
              <a:ext cx="1654295" cy="69762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Device Mgmt</a:t>
              </a:r>
              <a:br>
                <a:rPr lang="en-US" dirty="0" smtClean="0"/>
              </a:br>
              <a:r>
                <a:rPr lang="en-US" dirty="0" smtClean="0"/>
                <a:t>and Security</a:t>
              </a:r>
            </a:p>
          </p:txBody>
        </p:sp>
        <p:pic>
          <p:nvPicPr>
            <p:cNvPr id="119" name="Picture 118" descr="Lock.png"/>
            <p:cNvPicPr>
              <a:picLocks noChangeAspect="1"/>
            </p:cNvPicPr>
            <p:nvPr/>
          </p:nvPicPr>
          <p:blipFill>
            <a:blip r:embed="rId9" cstate="print"/>
            <a:stretch>
              <a:fillRect/>
            </a:stretch>
          </p:blipFill>
          <p:spPr>
            <a:xfrm>
              <a:off x="3333558" y="2402022"/>
              <a:ext cx="748948" cy="1152560"/>
            </a:xfrm>
            <a:prstGeom prst="rect">
              <a:avLst/>
            </a:prstGeom>
          </p:spPr>
        </p:pic>
      </p:grpSp>
      <p:grpSp>
        <p:nvGrpSpPr>
          <p:cNvPr id="120" name="Group 44"/>
          <p:cNvGrpSpPr/>
          <p:nvPr/>
        </p:nvGrpSpPr>
        <p:grpSpPr>
          <a:xfrm>
            <a:off x="5578158" y="1269342"/>
            <a:ext cx="1225848" cy="1375888"/>
            <a:chOff x="7435606" y="1692453"/>
            <a:chExt cx="1634038" cy="1834517"/>
          </a:xfrm>
        </p:grpSpPr>
        <p:sp>
          <p:nvSpPr>
            <p:cNvPr id="121" name="TextBox 120"/>
            <p:cNvSpPr txBox="1"/>
            <p:nvPr/>
          </p:nvSpPr>
          <p:spPr>
            <a:xfrm>
              <a:off x="7435606" y="1692453"/>
              <a:ext cx="1634038" cy="69762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Rendezvous</a:t>
              </a:r>
              <a:br>
                <a:rPr lang="en-US" dirty="0" smtClean="0"/>
              </a:br>
              <a:r>
                <a:rPr lang="en-US" dirty="0" smtClean="0"/>
                <a:t>and Presence</a:t>
              </a:r>
            </a:p>
          </p:txBody>
        </p:sp>
        <p:pic>
          <p:nvPicPr>
            <p:cNvPr id="122" name="Picture 121" descr="rendezvous2.png"/>
            <p:cNvPicPr>
              <a:picLocks noChangeAspect="1"/>
            </p:cNvPicPr>
            <p:nvPr/>
          </p:nvPicPr>
          <p:blipFill>
            <a:blip r:embed="rId10" cstate="print"/>
            <a:stretch>
              <a:fillRect/>
            </a:stretch>
          </p:blipFill>
          <p:spPr>
            <a:xfrm>
              <a:off x="7756683" y="2484403"/>
              <a:ext cx="874800" cy="1042567"/>
            </a:xfrm>
            <a:prstGeom prst="rect">
              <a:avLst/>
            </a:prstGeom>
          </p:spPr>
        </p:pic>
      </p:grpSp>
      <p:grpSp>
        <p:nvGrpSpPr>
          <p:cNvPr id="123" name="Group 122"/>
          <p:cNvGrpSpPr/>
          <p:nvPr/>
        </p:nvGrpSpPr>
        <p:grpSpPr>
          <a:xfrm>
            <a:off x="740292" y="1269342"/>
            <a:ext cx="1132040" cy="1210332"/>
            <a:chOff x="740292" y="1269342"/>
            <a:chExt cx="1132040" cy="1210332"/>
          </a:xfrm>
        </p:grpSpPr>
        <p:sp>
          <p:nvSpPr>
            <p:cNvPr id="124" name="TextBox 123"/>
            <p:cNvSpPr txBox="1"/>
            <p:nvPr/>
          </p:nvSpPr>
          <p:spPr>
            <a:xfrm>
              <a:off x="740292" y="1269342"/>
              <a:ext cx="1132040"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Identity and</a:t>
              </a:r>
              <a:br>
                <a:rPr lang="en-US" dirty="0" smtClean="0"/>
              </a:br>
              <a:r>
                <a:rPr lang="en-US" dirty="0" smtClean="0"/>
                <a:t>Directory</a:t>
              </a:r>
            </a:p>
          </p:txBody>
        </p:sp>
        <p:pic>
          <p:nvPicPr>
            <p:cNvPr id="125" name="Picture 2"/>
            <p:cNvPicPr>
              <a:picLocks noChangeAspect="1" noChangeArrowheads="1"/>
            </p:cNvPicPr>
            <p:nvPr/>
          </p:nvPicPr>
          <p:blipFill>
            <a:blip r:embed="rId11" cstate="print"/>
            <a:srcRect/>
            <a:stretch>
              <a:fillRect/>
            </a:stretch>
          </p:blipFill>
          <p:spPr bwMode="auto">
            <a:xfrm>
              <a:off x="873125" y="1943100"/>
              <a:ext cx="796450" cy="536574"/>
            </a:xfrm>
            <a:prstGeom prst="rect">
              <a:avLst/>
            </a:prstGeom>
            <a:noFill/>
            <a:ln w="9525">
              <a:noFill/>
              <a:miter lim="800000"/>
              <a:headEnd/>
              <a:tailEnd/>
            </a:ln>
            <a:effectLst/>
          </p:spPr>
        </p:pic>
      </p:grpSp>
      <p:grpSp>
        <p:nvGrpSpPr>
          <p:cNvPr id="59" name="Group 58"/>
          <p:cNvGrpSpPr/>
          <p:nvPr/>
        </p:nvGrpSpPr>
        <p:grpSpPr>
          <a:xfrm>
            <a:off x="3954431" y="1269342"/>
            <a:ext cx="1124321" cy="1340967"/>
            <a:chOff x="3954431" y="1269342"/>
            <a:chExt cx="1124321" cy="1340967"/>
          </a:xfrm>
        </p:grpSpPr>
        <p:sp>
          <p:nvSpPr>
            <p:cNvPr id="60" name="TextBox 59"/>
            <p:cNvSpPr txBox="1"/>
            <p:nvPr/>
          </p:nvSpPr>
          <p:spPr>
            <a:xfrm>
              <a:off x="3984295" y="1269342"/>
              <a:ext cx="107792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t>Advertising</a:t>
              </a:r>
              <a:br>
                <a:rPr lang="en-US" dirty="0" smtClean="0"/>
              </a:br>
              <a:r>
                <a:rPr lang="en-US" dirty="0" smtClean="0"/>
                <a:t>Platform</a:t>
              </a:r>
            </a:p>
          </p:txBody>
        </p:sp>
        <p:pic>
          <p:nvPicPr>
            <p:cNvPr id="61" name="Picture 60" descr="banner_graphic.png"/>
            <p:cNvPicPr>
              <a:picLocks noChangeAspect="1"/>
            </p:cNvPicPr>
            <p:nvPr/>
          </p:nvPicPr>
          <p:blipFill>
            <a:blip r:embed="rId12" cstate="print"/>
            <a:stretch>
              <a:fillRect/>
            </a:stretch>
          </p:blipFill>
          <p:spPr>
            <a:xfrm>
              <a:off x="3954431" y="1871421"/>
              <a:ext cx="1124321" cy="738888"/>
            </a:xfrm>
            <a:prstGeom prst="rect">
              <a:avLst/>
            </a:prstGeom>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08"/>
                                        </p:tgtEl>
                                      </p:cBhvr>
                                    </p:animEffect>
                                    <p:set>
                                      <p:cBhvr>
                                        <p:cTn id="7" dur="1" fill="hold">
                                          <p:stCondLst>
                                            <p:cond delay="499"/>
                                          </p:stCondLst>
                                        </p:cTn>
                                        <p:tgtEl>
                                          <p:spTgt spid="10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7"/>
                                        </p:tgtEl>
                                      </p:cBhvr>
                                    </p:animEffect>
                                    <p:set>
                                      <p:cBhvr>
                                        <p:cTn id="10" dur="1" fill="hold">
                                          <p:stCondLst>
                                            <p:cond delay="499"/>
                                          </p:stCondLst>
                                        </p:cTn>
                                        <p:tgtEl>
                                          <p:spTgt spid="1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9"/>
                                        </p:tgtEl>
                                      </p:cBhvr>
                                    </p:animEffect>
                                    <p:set>
                                      <p:cBhvr>
                                        <p:cTn id="13" dur="1" fill="hold">
                                          <p:stCondLst>
                                            <p:cond delay="499"/>
                                          </p:stCondLst>
                                        </p:cTn>
                                        <p:tgtEl>
                                          <p:spTgt spid="5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20"/>
                                        </p:tgtEl>
                                      </p:cBhvr>
                                    </p:animEffect>
                                    <p:set>
                                      <p:cBhvr>
                                        <p:cTn id="16" dur="1" fill="hold">
                                          <p:stCondLst>
                                            <p:cond delay="499"/>
                                          </p:stCondLst>
                                        </p:cTn>
                                        <p:tgtEl>
                                          <p:spTgt spid="12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23"/>
                                        </p:tgtEl>
                                      </p:cBhvr>
                                    </p:animEffect>
                                    <p:set>
                                      <p:cBhvr>
                                        <p:cTn id="19" dur="1" fill="hold">
                                          <p:stCondLst>
                                            <p:cond delay="499"/>
                                          </p:stCondLst>
                                        </p:cTn>
                                        <p:tgtEl>
                                          <p:spTgt spid="123"/>
                                        </p:tgtEl>
                                        <p:attrNameLst>
                                          <p:attrName>style.visibility</p:attrName>
                                        </p:attrNameLst>
                                      </p:cBhvr>
                                      <p:to>
                                        <p:strVal val="hidden"/>
                                      </p:to>
                                    </p:set>
                                  </p:childTnLst>
                                </p:cTn>
                              </p:par>
                            </p:childTnLst>
                          </p:cTn>
                        </p:par>
                        <p:par>
                          <p:cTn id="20" fill="hold">
                            <p:stCondLst>
                              <p:cond delay="500"/>
                            </p:stCondLst>
                            <p:childTnLst>
                              <p:par>
                                <p:cTn id="21" presetID="12" presetClass="exit" presetSubtype="4" fill="hold" nodeType="afterEffect">
                                  <p:stCondLst>
                                    <p:cond delay="0"/>
                                  </p:stCondLst>
                                  <p:childTnLst>
                                    <p:animEffect transition="out" filter="slide(fromBottom)">
                                      <p:cBhvr>
                                        <p:cTn id="22" dur="500"/>
                                        <p:tgtEl>
                                          <p:spTgt spid="86"/>
                                        </p:tgtEl>
                                      </p:cBhvr>
                                    </p:animEffect>
                                    <p:set>
                                      <p:cBhvr>
                                        <p:cTn id="23" dur="1" fill="hold">
                                          <p:stCondLst>
                                            <p:cond delay="499"/>
                                          </p:stCondLst>
                                        </p:cTn>
                                        <p:tgtEl>
                                          <p:spTgt spid="86"/>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childTnLst>
                                </p:cTn>
                              </p:par>
                              <p:par>
                                <p:cTn id="31" presetID="10" presetClass="exit" presetSubtype="0" fill="hold" nodeType="withEffect">
                                  <p:stCondLst>
                                    <p:cond delay="0"/>
                                  </p:stCondLst>
                                  <p:childTnLst>
                                    <p:animEffect transition="out" filter="fade">
                                      <p:cBhvr>
                                        <p:cTn id="32" dur="1000"/>
                                        <p:tgtEl>
                                          <p:spTgt spid="5"/>
                                        </p:tgtEl>
                                      </p:cBhvr>
                                    </p:animEffect>
                                    <p:set>
                                      <p:cBhvr>
                                        <p:cTn id="33" dur="1" fill="hold">
                                          <p:stCondLst>
                                            <p:cond delay="9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1000"/>
                                        <p:tgtEl>
                                          <p:spTgt spid="3"/>
                                        </p:tgtEl>
                                      </p:cBhvr>
                                    </p:animEffect>
                                    <p:set>
                                      <p:cBhvr>
                                        <p:cTn id="36" dur="1" fill="hold">
                                          <p:stCondLst>
                                            <p:cond delay="999"/>
                                          </p:stCondLst>
                                        </p:cTn>
                                        <p:tgtEl>
                                          <p:spTgt spid="3"/>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3.72166E-6 -7.40741E-7 L 3.72166E-6 0.44815 " pathEditMode="relative" rAng="0" ptsTypes="AA">
                                      <p:cBhvr>
                                        <p:cTn id="39" dur="500" fill="hold"/>
                                        <p:tgtEl>
                                          <p:spTgt spid="47"/>
                                        </p:tgtEl>
                                        <p:attrNameLst>
                                          <p:attrName>ppt_x</p:attrName>
                                          <p:attrName>ppt_y</p:attrName>
                                        </p:attrNameLst>
                                      </p:cBhvr>
                                      <p:rCtr x="0" y="224"/>
                                    </p:animMotion>
                                  </p:childTnLst>
                                </p:cTn>
                              </p:par>
                            </p:childTnLst>
                          </p:cTn>
                        </p:par>
                        <p:par>
                          <p:cTn id="40" fill="hold">
                            <p:stCondLst>
                              <p:cond delay="2500"/>
                            </p:stCondLst>
                            <p:childTnLst>
                              <p:par>
                                <p:cTn id="41" presetID="42" presetClass="entr" presetSubtype="0" fill="hold" nodeType="after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anim calcmode="lin" valueType="num">
                                      <p:cBhvr>
                                        <p:cTn id="44" dur="500" fill="hold"/>
                                        <p:tgtEl>
                                          <p:spTgt spid="89"/>
                                        </p:tgtEl>
                                        <p:attrNameLst>
                                          <p:attrName>ppt_x</p:attrName>
                                        </p:attrNameLst>
                                      </p:cBhvr>
                                      <p:tavLst>
                                        <p:tav tm="0">
                                          <p:val>
                                            <p:strVal val="#ppt_x"/>
                                          </p:val>
                                        </p:tav>
                                        <p:tav tm="100000">
                                          <p:val>
                                            <p:strVal val="#ppt_x"/>
                                          </p:val>
                                        </p:tav>
                                      </p:tavLst>
                                    </p:anim>
                                    <p:anim calcmode="lin" valueType="num">
                                      <p:cBhvr>
                                        <p:cTn id="45" dur="500" fill="hold"/>
                                        <p:tgtEl>
                                          <p:spTgt spid="89"/>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fade">
                                      <p:cBhvr>
                                        <p:cTn id="49" dur="500"/>
                                        <p:tgtEl>
                                          <p:spTgt spid="102"/>
                                        </p:tgtEl>
                                      </p:cBhvr>
                                    </p:animEffect>
                                    <p:anim calcmode="lin" valueType="num">
                                      <p:cBhvr>
                                        <p:cTn id="50" dur="500" fill="hold"/>
                                        <p:tgtEl>
                                          <p:spTgt spid="102"/>
                                        </p:tgtEl>
                                        <p:attrNameLst>
                                          <p:attrName>ppt_x</p:attrName>
                                        </p:attrNameLst>
                                      </p:cBhvr>
                                      <p:tavLst>
                                        <p:tav tm="0">
                                          <p:val>
                                            <p:strVal val="#ppt_x"/>
                                          </p:val>
                                        </p:tav>
                                        <p:tav tm="100000">
                                          <p:val>
                                            <p:strVal val="#ppt_x"/>
                                          </p:val>
                                        </p:tav>
                                      </p:tavLst>
                                    </p:anim>
                                    <p:anim calcmode="lin" valueType="num">
                                      <p:cBhvr>
                                        <p:cTn id="51" dur="500" fill="hold"/>
                                        <p:tgtEl>
                                          <p:spTgt spid="10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00"/>
                                  </p:stCondLst>
                                  <p:childTnLst>
                                    <p:set>
                                      <p:cBhvr>
                                        <p:cTn id="53" dur="1" fill="hold">
                                          <p:stCondLst>
                                            <p:cond delay="0"/>
                                          </p:stCondLst>
                                        </p:cTn>
                                        <p:tgtEl>
                                          <p:spTgt spid="103"/>
                                        </p:tgtEl>
                                        <p:attrNameLst>
                                          <p:attrName>style.visibility</p:attrName>
                                        </p:attrNameLst>
                                      </p:cBhvr>
                                      <p:to>
                                        <p:strVal val="visible"/>
                                      </p:to>
                                    </p:set>
                                    <p:animEffect transition="in" filter="fade">
                                      <p:cBhvr>
                                        <p:cTn id="54" dur="500"/>
                                        <p:tgtEl>
                                          <p:spTgt spid="103"/>
                                        </p:tgtEl>
                                      </p:cBhvr>
                                    </p:animEffect>
                                    <p:anim calcmode="lin" valueType="num">
                                      <p:cBhvr>
                                        <p:cTn id="55" dur="500" fill="hold"/>
                                        <p:tgtEl>
                                          <p:spTgt spid="103"/>
                                        </p:tgtEl>
                                        <p:attrNameLst>
                                          <p:attrName>ppt_x</p:attrName>
                                        </p:attrNameLst>
                                      </p:cBhvr>
                                      <p:tavLst>
                                        <p:tav tm="0">
                                          <p:val>
                                            <p:strVal val="#ppt_x"/>
                                          </p:val>
                                        </p:tav>
                                        <p:tav tm="100000">
                                          <p:val>
                                            <p:strVal val="#ppt_x"/>
                                          </p:val>
                                        </p:tav>
                                      </p:tavLst>
                                    </p:anim>
                                    <p:anim calcmode="lin" valueType="num">
                                      <p:cBhvr>
                                        <p:cTn id="56" dur="500" fill="hold"/>
                                        <p:tgtEl>
                                          <p:spTgt spid="10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40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anim calcmode="lin" valueType="num">
                                      <p:cBhvr>
                                        <p:cTn id="60" dur="500" fill="hold"/>
                                        <p:tgtEl>
                                          <p:spTgt spid="104"/>
                                        </p:tgtEl>
                                        <p:attrNameLst>
                                          <p:attrName>ppt_x</p:attrName>
                                        </p:attrNameLst>
                                      </p:cBhvr>
                                      <p:tavLst>
                                        <p:tav tm="0">
                                          <p:val>
                                            <p:strVal val="#ppt_x"/>
                                          </p:val>
                                        </p:tav>
                                        <p:tav tm="100000">
                                          <p:val>
                                            <p:strVal val="#ppt_x"/>
                                          </p:val>
                                        </p:tav>
                                      </p:tavLst>
                                    </p:anim>
                                    <p:anim calcmode="lin" valueType="num">
                                      <p:cBhvr>
                                        <p:cTn id="61" dur="500" fill="hold"/>
                                        <p:tgtEl>
                                          <p:spTgt spid="10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00"/>
                                  </p:stCondLst>
                                  <p:childTnLst>
                                    <p:set>
                                      <p:cBhvr>
                                        <p:cTn id="63" dur="1" fill="hold">
                                          <p:stCondLst>
                                            <p:cond delay="0"/>
                                          </p:stCondLst>
                                        </p:cTn>
                                        <p:tgtEl>
                                          <p:spTgt spid="105"/>
                                        </p:tgtEl>
                                        <p:attrNameLst>
                                          <p:attrName>style.visibility</p:attrName>
                                        </p:attrNameLst>
                                      </p:cBhvr>
                                      <p:to>
                                        <p:strVal val="visible"/>
                                      </p:to>
                                    </p:set>
                                    <p:animEffect transition="in" filter="fade">
                                      <p:cBhvr>
                                        <p:cTn id="64" dur="500"/>
                                        <p:tgtEl>
                                          <p:spTgt spid="105"/>
                                        </p:tgtEl>
                                      </p:cBhvr>
                                    </p:animEffect>
                                    <p:anim calcmode="lin" valueType="num">
                                      <p:cBhvr>
                                        <p:cTn id="65" dur="500" fill="hold"/>
                                        <p:tgtEl>
                                          <p:spTgt spid="105"/>
                                        </p:tgtEl>
                                        <p:attrNameLst>
                                          <p:attrName>ppt_x</p:attrName>
                                        </p:attrNameLst>
                                      </p:cBhvr>
                                      <p:tavLst>
                                        <p:tav tm="0">
                                          <p:val>
                                            <p:strVal val="#ppt_x"/>
                                          </p:val>
                                        </p:tav>
                                        <p:tav tm="100000">
                                          <p:val>
                                            <p:strVal val="#ppt_x"/>
                                          </p:val>
                                        </p:tav>
                                      </p:tavLst>
                                    </p:anim>
                                    <p:anim calcmode="lin" valueType="num">
                                      <p:cBhvr>
                                        <p:cTn id="66" dur="500" fill="hold"/>
                                        <p:tgtEl>
                                          <p:spTgt spid="10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80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500"/>
                                        <p:tgtEl>
                                          <p:spTgt spid="106"/>
                                        </p:tgtEl>
                                      </p:cBhvr>
                                    </p:animEffect>
                                    <p:anim calcmode="lin" valueType="num">
                                      <p:cBhvr>
                                        <p:cTn id="70" dur="500" fill="hold"/>
                                        <p:tgtEl>
                                          <p:spTgt spid="106"/>
                                        </p:tgtEl>
                                        <p:attrNameLst>
                                          <p:attrName>ppt_x</p:attrName>
                                        </p:attrNameLst>
                                      </p:cBhvr>
                                      <p:tavLst>
                                        <p:tav tm="0">
                                          <p:val>
                                            <p:strVal val="#ppt_x"/>
                                          </p:val>
                                        </p:tav>
                                        <p:tav tm="100000">
                                          <p:val>
                                            <p:strVal val="#ppt_x"/>
                                          </p:val>
                                        </p:tav>
                                      </p:tavLst>
                                    </p:anim>
                                    <p:anim calcmode="lin" valueType="num">
                                      <p:cBhvr>
                                        <p:cTn id="71" dur="5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10"/>
          <p:cNvGrpSpPr/>
          <p:nvPr/>
        </p:nvGrpSpPr>
        <p:grpSpPr>
          <a:xfrm>
            <a:off x="435705" y="3230012"/>
            <a:ext cx="8231743" cy="485846"/>
            <a:chOff x="585216" y="4271254"/>
            <a:chExt cx="10972799" cy="647794"/>
          </a:xfrm>
        </p:grpSpPr>
        <p:sp>
          <p:nvSpPr>
            <p:cNvPr id="70" name="Rounded Rectangle 69"/>
            <p:cNvSpPr/>
            <p:nvPr/>
          </p:nvSpPr>
          <p:spPr>
            <a:xfrm>
              <a:off x="585216" y="4271254"/>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71" name="TextBox 70"/>
            <p:cNvSpPr txBox="1"/>
            <p:nvPr/>
          </p:nvSpPr>
          <p:spPr>
            <a:xfrm>
              <a:off x="4153367" y="4301497"/>
              <a:ext cx="397484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Live Platform Services</a:t>
              </a:r>
              <a:endParaRPr lang="en-US" sz="2300" dirty="0">
                <a:solidFill>
                  <a:srgbClr val="8A9DBE"/>
                </a:solidFill>
              </a:endParaRPr>
            </a:p>
          </p:txBody>
        </p:sp>
      </p:grpSp>
      <p:grpSp>
        <p:nvGrpSpPr>
          <p:cNvPr id="4" name="Group 11"/>
          <p:cNvGrpSpPr/>
          <p:nvPr/>
        </p:nvGrpSpPr>
        <p:grpSpPr>
          <a:xfrm>
            <a:off x="439030" y="3776713"/>
            <a:ext cx="8231743" cy="485846"/>
            <a:chOff x="585216" y="5022450"/>
            <a:chExt cx="10972799" cy="647794"/>
          </a:xfrm>
        </p:grpSpPr>
        <p:sp>
          <p:nvSpPr>
            <p:cNvPr id="23" name="Rounded Rectangle 22"/>
            <p:cNvSpPr/>
            <p:nvPr/>
          </p:nvSpPr>
          <p:spPr>
            <a:xfrm>
              <a:off x="585216" y="5022450"/>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3" name="TextBox 112"/>
            <p:cNvSpPr txBox="1"/>
            <p:nvPr/>
          </p:nvSpPr>
          <p:spPr>
            <a:xfrm>
              <a:off x="3576028" y="5069077"/>
              <a:ext cx="5149897"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Cloud Infrastructure Services</a:t>
              </a:r>
              <a:endParaRPr lang="en-US" sz="2300" dirty="0">
                <a:solidFill>
                  <a:srgbClr val="8A9DBE"/>
                </a:solidFill>
              </a:endParaRPr>
            </a:p>
          </p:txBody>
        </p:sp>
      </p:grpSp>
      <p:grpSp>
        <p:nvGrpSpPr>
          <p:cNvPr id="6" name="Group 12"/>
          <p:cNvGrpSpPr/>
          <p:nvPr/>
        </p:nvGrpSpPr>
        <p:grpSpPr>
          <a:xfrm>
            <a:off x="439030" y="4330234"/>
            <a:ext cx="8231743" cy="485846"/>
            <a:chOff x="585216" y="5773645"/>
            <a:chExt cx="10972799" cy="647794"/>
          </a:xfrm>
        </p:grpSpPr>
        <p:sp>
          <p:nvSpPr>
            <p:cNvPr id="24" name="Rounded Rectangle 23"/>
            <p:cNvSpPr/>
            <p:nvPr/>
          </p:nvSpPr>
          <p:spPr>
            <a:xfrm>
              <a:off x="585216" y="5773645"/>
              <a:ext cx="10972799" cy="647794"/>
            </a:xfrm>
            <a:prstGeom prst="roundRect">
              <a:avLst>
                <a:gd name="adj" fmla="val 11533"/>
              </a:avLst>
            </a:prstGeom>
            <a:gradFill flip="none" rotWithShape="1">
              <a:gsLst>
                <a:gs pos="0">
                  <a:srgbClr val="325286"/>
                </a:gs>
                <a:gs pos="100000">
                  <a:srgbClr val="235290"/>
                </a:gs>
              </a:gsLst>
              <a:lin ang="3000000" scaled="0"/>
              <a:tileRect/>
            </a:gradFill>
            <a:ln w="19050">
              <a:gradFill>
                <a:gsLst>
                  <a:gs pos="0">
                    <a:schemeClr val="tx1">
                      <a:alpha val="50000"/>
                    </a:schemeClr>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12" name="TextBox 111"/>
            <p:cNvSpPr txBox="1"/>
            <p:nvPr/>
          </p:nvSpPr>
          <p:spPr>
            <a:xfrm>
              <a:off x="3692117" y="5822857"/>
              <a:ext cx="4915791" cy="595034"/>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sz="2300" dirty="0" smtClean="0">
                  <a:solidFill>
                    <a:srgbClr val="8A9DBE"/>
                  </a:solidFill>
                </a:rPr>
                <a:t>Global Foundation Services</a:t>
              </a:r>
              <a:endParaRPr lang="en-US" sz="2300" dirty="0">
                <a:solidFill>
                  <a:srgbClr val="8A9DBE"/>
                </a:solidFill>
              </a:endParaRPr>
            </a:p>
          </p:txBody>
        </p:sp>
      </p:grpSp>
      <p:sp>
        <p:nvSpPr>
          <p:cNvPr id="57" name="Rounded Rectangle 56"/>
          <p:cNvSpPr/>
          <p:nvPr/>
        </p:nvSpPr>
        <p:spPr>
          <a:xfrm>
            <a:off x="439030" y="2973097"/>
            <a:ext cx="8231743" cy="1968698"/>
          </a:xfrm>
          <a:prstGeom prst="roundRect">
            <a:avLst>
              <a:gd name="adj" fmla="val 3807"/>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nvGrpSpPr>
          <p:cNvPr id="2" name="Group 20"/>
          <p:cNvGrpSpPr/>
          <p:nvPr/>
        </p:nvGrpSpPr>
        <p:grpSpPr>
          <a:xfrm>
            <a:off x="439029" y="352118"/>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sp>
        <p:nvSpPr>
          <p:cNvPr id="56" name="Rounded Rectangle 55"/>
          <p:cNvSpPr/>
          <p:nvPr/>
        </p:nvSpPr>
        <p:spPr>
          <a:xfrm>
            <a:off x="655717" y="504265"/>
            <a:ext cx="1371957" cy="1946462"/>
          </a:xfrm>
          <a:prstGeom prst="roundRect">
            <a:avLst>
              <a:gd name="adj" fmla="val 3432"/>
            </a:avLst>
          </a:prstGeom>
          <a:gradFill flip="none" rotWithShape="1">
            <a:gsLst>
              <a:gs pos="0">
                <a:schemeClr val="accent2">
                  <a:alpha val="45000"/>
                </a:schemeClr>
              </a:gs>
              <a:gs pos="100000">
                <a:schemeClr val="accent2">
                  <a:alpha val="70000"/>
                </a:schemeClr>
              </a:gs>
            </a:gsLst>
            <a:lin ang="16200000" scaled="1"/>
            <a:tileRect/>
          </a:gradFill>
          <a:ln w="19050">
            <a:gradFill>
              <a:gsLst>
                <a:gs pos="0">
                  <a:schemeClr val="tx1">
                    <a:alpha val="56000"/>
                  </a:schemeClr>
                </a:gs>
                <a:gs pos="100000">
                  <a:schemeClr val="accent1">
                    <a:tint val="23500"/>
                    <a:satMod val="160000"/>
                    <a:alpha val="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7" name="Rounded Rectangle 136"/>
          <p:cNvSpPr/>
          <p:nvPr/>
        </p:nvSpPr>
        <p:spPr>
          <a:xfrm>
            <a:off x="439030" y="2651491"/>
            <a:ext cx="8231743" cy="485846"/>
          </a:xfrm>
          <a:prstGeom prst="roundRect">
            <a:avLst>
              <a:gd name="adj" fmla="val 10607"/>
            </a:avLst>
          </a:prstGeom>
          <a:gradFill flip="none" rotWithShape="1">
            <a:gsLst>
              <a:gs pos="0">
                <a:srgbClr val="2787AF"/>
              </a:gs>
              <a:gs pos="100000">
                <a:srgbClr val="085479"/>
              </a:gs>
            </a:gsLst>
            <a:lin ang="3000000" scaled="0"/>
            <a:tileRect/>
          </a:gradFill>
          <a:ln w="19050">
            <a:gradFill>
              <a:gsLst>
                <a:gs pos="0">
                  <a:schemeClr val="tx1"/>
                </a:gs>
                <a:gs pos="100000">
                  <a:schemeClr val="tx1">
                    <a:alpha val="25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8" name="TextBox 57"/>
          <p:cNvSpPr txBox="1"/>
          <p:nvPr/>
        </p:nvSpPr>
        <p:spPr>
          <a:xfrm>
            <a:off x="675894" y="3338233"/>
            <a:ext cx="6486533" cy="1377308"/>
          </a:xfrm>
          <a:prstGeom prst="rect">
            <a:avLst/>
          </a:prstGeom>
          <a:noFill/>
        </p:spPr>
        <p:txBody>
          <a:bodyPr wrap="square" lIns="68586" tIns="34294" rIns="68586" bIns="34294" rtlCol="0">
            <a:spAutoFit/>
          </a:bodyPr>
          <a:lstStyle/>
          <a:p>
            <a:pPr marL="171466" indent="-171466">
              <a:lnSpc>
                <a:spcPts val="1800"/>
              </a:lnSpc>
            </a:pPr>
            <a:r>
              <a:rPr lang="en-US" sz="1800" dirty="0" smtClean="0">
                <a:latin typeface="Segoe Semibold" pitchFamily="34" charset="0"/>
              </a:rPr>
              <a:t>Connected Entertainment, Information, Communications</a:t>
            </a:r>
          </a:p>
          <a:p>
            <a:pPr marL="171466" indent="-171466">
              <a:lnSpc>
                <a:spcPts val="1800"/>
              </a:lnSpc>
              <a:spcBef>
                <a:spcPts val="400"/>
              </a:spcBef>
              <a:buFont typeface="Arial" pitchFamily="34" charset="0"/>
              <a:buChar char="•"/>
            </a:pPr>
            <a:r>
              <a:rPr lang="en-US" dirty="0" smtClean="0"/>
              <a:t>Seamless scenarios across Web/PC/Phone/Console/…</a:t>
            </a:r>
          </a:p>
          <a:p>
            <a:pPr marL="171466" indent="-171466">
              <a:lnSpc>
                <a:spcPts val="1800"/>
              </a:lnSpc>
              <a:spcBef>
                <a:spcPts val="400"/>
              </a:spcBef>
              <a:buFont typeface="Arial" pitchFamily="34" charset="0"/>
              <a:buChar char="•"/>
            </a:pPr>
            <a:r>
              <a:rPr lang="en-US" dirty="0" smtClean="0"/>
              <a:t>Integral community &amp; commerce, advertising &amp; search</a:t>
            </a:r>
          </a:p>
          <a:p>
            <a:pPr marL="171466" indent="-171466">
              <a:lnSpc>
                <a:spcPts val="1800"/>
              </a:lnSpc>
              <a:spcBef>
                <a:spcPts val="400"/>
              </a:spcBef>
              <a:buFont typeface="Arial" pitchFamily="34" charset="0"/>
              <a:buChar char="•"/>
            </a:pPr>
            <a:r>
              <a:rPr lang="en-US" dirty="0" smtClean="0"/>
              <a:t>Windows Live, Xbox Live, </a:t>
            </a:r>
            <a:r>
              <a:rPr lang="en-US" dirty="0" err="1" smtClean="0"/>
              <a:t>Zune</a:t>
            </a:r>
            <a:r>
              <a:rPr lang="en-US" dirty="0" smtClean="0"/>
              <a:t>, MSN</a:t>
            </a:r>
          </a:p>
          <a:p>
            <a:pPr marL="171466" indent="-171466">
              <a:lnSpc>
                <a:spcPts val="1800"/>
              </a:lnSpc>
            </a:pPr>
            <a:endParaRPr lang="en-US" dirty="0"/>
          </a:p>
        </p:txBody>
      </p:sp>
      <p:sp>
        <p:nvSpPr>
          <p:cNvPr id="49" name="TextBox 48"/>
          <p:cNvSpPr txBox="1"/>
          <p:nvPr/>
        </p:nvSpPr>
        <p:spPr>
          <a:xfrm>
            <a:off x="2779249" y="2679699"/>
            <a:ext cx="3551305" cy="423201"/>
          </a:xfrm>
          <a:prstGeom prst="rect">
            <a:avLst/>
          </a:prstGeom>
          <a:noFill/>
          <a:effectLst>
            <a:outerShdw blurRad="38100" dist="25400" dir="5400000" algn="t" rotWithShape="0">
              <a:prstClr val="black">
                <a:alpha val="30000"/>
              </a:prstClr>
            </a:outerShdw>
          </a:effectLst>
        </p:spPr>
        <p:txBody>
          <a:bodyPr wrap="none" lIns="68586" tIns="34294" rIns="68586" bIns="34294" rtlCol="0">
            <a:spAutoFit/>
          </a:bodyPr>
          <a:lstStyle/>
          <a:p>
            <a:pPr algn="ctr"/>
            <a:r>
              <a:rPr lang="en-US" sz="2300" dirty="0" smtClean="0"/>
              <a:t>Applications and Solutions</a:t>
            </a:r>
            <a:endParaRPr lang="en-US" sz="2300" dirty="0"/>
          </a:p>
        </p:txBody>
      </p:sp>
      <p:pic>
        <p:nvPicPr>
          <p:cNvPr id="61" name="Picture 4" descr="C:\Program Files\Microsoft Resource DVD Artwork\DVD_ART\BoxShots_Logos\People Ready\PRB woman 2 silouette people ready.png"/>
          <p:cNvPicPr>
            <a:picLocks noChangeArrowheads="1"/>
          </p:cNvPicPr>
          <p:nvPr/>
        </p:nvPicPr>
        <p:blipFill>
          <a:blip r:embed="rId3" cstate="print">
            <a:lum bright="100000"/>
          </a:blip>
          <a:stretch>
            <a:fillRect/>
          </a:stretch>
        </p:blipFill>
        <p:spPr bwMode="auto">
          <a:xfrm>
            <a:off x="1203114" y="1175905"/>
            <a:ext cx="400336" cy="1127830"/>
          </a:xfrm>
          <a:prstGeom prst="rect">
            <a:avLst/>
          </a:prstGeom>
          <a:noFill/>
          <a:ln>
            <a:noFill/>
          </a:ln>
        </p:spPr>
      </p:pic>
      <p:sp>
        <p:nvSpPr>
          <p:cNvPr id="66" name="TextBox 65"/>
          <p:cNvSpPr txBox="1"/>
          <p:nvPr/>
        </p:nvSpPr>
        <p:spPr>
          <a:xfrm>
            <a:off x="840186" y="683322"/>
            <a:ext cx="1010213"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Consumer</a:t>
            </a:r>
          </a:p>
        </p:txBody>
      </p:sp>
      <p:pic>
        <p:nvPicPr>
          <p:cNvPr id="72" name="Picture 71" descr="two.png"/>
          <p:cNvPicPr>
            <a:picLocks noChangeAspect="1"/>
          </p:cNvPicPr>
          <p:nvPr/>
        </p:nvPicPr>
        <p:blipFill>
          <a:blip r:embed="rId4"/>
          <a:stretch>
            <a:fillRect/>
          </a:stretch>
        </p:blipFill>
        <p:spPr>
          <a:xfrm>
            <a:off x="2796216" y="1159053"/>
            <a:ext cx="313087" cy="1138204"/>
          </a:xfrm>
          <a:prstGeom prst="rect">
            <a:avLst/>
          </a:prstGeom>
          <a:effectLst>
            <a:outerShdw blurRad="50800" dist="25400" dir="5400000" algn="t" rotWithShape="0">
              <a:prstClr val="black">
                <a:alpha val="26000"/>
              </a:prstClr>
            </a:outerShdw>
          </a:effectLst>
        </p:spPr>
      </p:pic>
      <p:pic>
        <p:nvPicPr>
          <p:cNvPr id="73" name="Picture 72" descr="five.png"/>
          <p:cNvPicPr>
            <a:picLocks noChangeAspect="1"/>
          </p:cNvPicPr>
          <p:nvPr/>
        </p:nvPicPr>
        <p:blipFill>
          <a:blip r:embed="rId5"/>
          <a:stretch>
            <a:fillRect/>
          </a:stretch>
        </p:blipFill>
        <p:spPr>
          <a:xfrm>
            <a:off x="7608357" y="1160792"/>
            <a:ext cx="344706" cy="1206155"/>
          </a:xfrm>
          <a:prstGeom prst="rect">
            <a:avLst/>
          </a:prstGeom>
          <a:effectLst>
            <a:outerShdw blurRad="50800" dist="25400" dir="5400000" algn="t" rotWithShape="0">
              <a:prstClr val="black">
                <a:alpha val="26000"/>
              </a:prstClr>
            </a:outerShdw>
          </a:effectLst>
        </p:spPr>
      </p:pic>
      <p:pic>
        <p:nvPicPr>
          <p:cNvPr id="74" name="Picture 73" descr="four.png"/>
          <p:cNvPicPr>
            <a:picLocks noChangeAspect="1"/>
          </p:cNvPicPr>
          <p:nvPr/>
        </p:nvPicPr>
        <p:blipFill>
          <a:blip r:embed="rId6"/>
          <a:stretch>
            <a:fillRect/>
          </a:stretch>
        </p:blipFill>
        <p:spPr>
          <a:xfrm>
            <a:off x="4343609" y="1160791"/>
            <a:ext cx="481217" cy="1199138"/>
          </a:xfrm>
          <a:prstGeom prst="rect">
            <a:avLst/>
          </a:prstGeom>
          <a:effectLst>
            <a:outerShdw blurRad="50800" dist="25400" dir="5400000" algn="t" rotWithShape="0">
              <a:prstClr val="black">
                <a:alpha val="26000"/>
              </a:prstClr>
            </a:outerShdw>
          </a:effectLst>
        </p:spPr>
      </p:pic>
      <p:pic>
        <p:nvPicPr>
          <p:cNvPr id="75" name="Picture 74" descr="three.png"/>
          <p:cNvPicPr>
            <a:picLocks noChangeAspect="1"/>
          </p:cNvPicPr>
          <p:nvPr/>
        </p:nvPicPr>
        <p:blipFill>
          <a:blip r:embed="rId7"/>
          <a:stretch>
            <a:fillRect/>
          </a:stretch>
        </p:blipFill>
        <p:spPr>
          <a:xfrm>
            <a:off x="5870099" y="1163460"/>
            <a:ext cx="519994" cy="1148021"/>
          </a:xfrm>
          <a:prstGeom prst="rect">
            <a:avLst/>
          </a:prstGeom>
          <a:effectLst>
            <a:outerShdw blurRad="50800" dist="25400" dir="5400000" algn="t" rotWithShape="0">
              <a:prstClr val="black">
                <a:alpha val="26000"/>
              </a:prstClr>
            </a:outerShdw>
          </a:effectLst>
        </p:spPr>
      </p:pic>
      <p:sp>
        <p:nvSpPr>
          <p:cNvPr id="76" name="TextBox 75"/>
          <p:cNvSpPr txBox="1"/>
          <p:nvPr/>
        </p:nvSpPr>
        <p:spPr>
          <a:xfrm>
            <a:off x="5434952" y="590989"/>
            <a:ext cx="143821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Business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Decision Maker</a:t>
            </a:r>
          </a:p>
        </p:txBody>
      </p:sp>
      <p:sp>
        <p:nvSpPr>
          <p:cNvPr id="77" name="TextBox 76"/>
          <p:cNvSpPr txBox="1"/>
          <p:nvPr/>
        </p:nvSpPr>
        <p:spPr>
          <a:xfrm>
            <a:off x="2379457" y="590989"/>
            <a:ext cx="115788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Information</a:t>
            </a:r>
            <a:br>
              <a:rPr lang="en-US" dirty="0" smtClean="0">
                <a:solidFill>
                  <a:srgbClr val="2887CE"/>
                </a:solidFill>
                <a:latin typeface="Segoe Semibold" pitchFamily="34" charset="0"/>
              </a:rPr>
            </a:br>
            <a:r>
              <a:rPr lang="en-US" dirty="0" smtClean="0">
                <a:solidFill>
                  <a:srgbClr val="2887CE"/>
                </a:solidFill>
                <a:latin typeface="Segoe Semibold" pitchFamily="34" charset="0"/>
              </a:rPr>
              <a:t>Worker</a:t>
            </a:r>
          </a:p>
        </p:txBody>
      </p:sp>
      <p:sp>
        <p:nvSpPr>
          <p:cNvPr id="78" name="TextBox 77"/>
          <p:cNvSpPr txBox="1"/>
          <p:nvPr/>
        </p:nvSpPr>
        <p:spPr>
          <a:xfrm>
            <a:off x="3987435" y="590989"/>
            <a:ext cx="115974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IT</a:t>
            </a:r>
            <a:br>
              <a:rPr lang="en-US" dirty="0" smtClean="0">
                <a:solidFill>
                  <a:srgbClr val="2887CE"/>
                </a:solidFill>
                <a:latin typeface="Segoe Semibold" pitchFamily="34" charset="0"/>
              </a:rPr>
            </a:br>
            <a:r>
              <a:rPr lang="en-US" dirty="0" smtClean="0">
                <a:solidFill>
                  <a:srgbClr val="2887CE"/>
                </a:solidFill>
                <a:latin typeface="Segoe Semibold" pitchFamily="34" charset="0"/>
              </a:rPr>
              <a:t>Professional</a:t>
            </a:r>
          </a:p>
        </p:txBody>
      </p:sp>
      <p:sp>
        <p:nvSpPr>
          <p:cNvPr id="79" name="TextBox 78"/>
          <p:cNvSpPr txBox="1"/>
          <p:nvPr/>
        </p:nvSpPr>
        <p:spPr>
          <a:xfrm>
            <a:off x="7107818" y="590989"/>
            <a:ext cx="1423658"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Developer and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Designer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anim calcmode="lin" valueType="num">
                                      <p:cBhvr>
                                        <p:cTn id="8" dur="500" fill="hold"/>
                                        <p:tgtEl>
                                          <p:spTgt spid="56"/>
                                        </p:tgtEl>
                                        <p:attrNameLst>
                                          <p:attrName>ppt_x</p:attrName>
                                        </p:attrNameLst>
                                      </p:cBhvr>
                                      <p:tavLst>
                                        <p:tav tm="0">
                                          <p:val>
                                            <p:strVal val="#ppt_x"/>
                                          </p:val>
                                        </p:tav>
                                        <p:tav tm="100000">
                                          <p:val>
                                            <p:strVal val="#ppt_x"/>
                                          </p:val>
                                        </p:tav>
                                      </p:tavLst>
                                    </p:anim>
                                    <p:anim calcmode="lin" valueType="num">
                                      <p:cBhvr>
                                        <p:cTn id="9" dur="500" fill="hold"/>
                                        <p:tgtEl>
                                          <p:spTgt spid="56"/>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50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xit" presetSubtype="0" fill="hold" nodeType="withEffect">
                                  <p:stCondLst>
                                    <p:cond delay="50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nodeType="withEffect">
                                  <p:stCondLst>
                                    <p:cond delay="500"/>
                                  </p:stCondLst>
                                  <p:childTnLst>
                                    <p:animEffect transition="out" filter="fade">
                                      <p:cBhvr>
                                        <p:cTn id="17" dur="500"/>
                                        <p:tgtEl>
                                          <p:spTgt spid="69"/>
                                        </p:tgtEl>
                                      </p:cBhvr>
                                    </p:animEffect>
                                    <p:set>
                                      <p:cBhvr>
                                        <p:cTn id="18" dur="1" fill="hold">
                                          <p:stCondLst>
                                            <p:cond delay="499"/>
                                          </p:stCondLst>
                                        </p:cTn>
                                        <p:tgtEl>
                                          <p:spTgt spid="69"/>
                                        </p:tgtEl>
                                        <p:attrNameLst>
                                          <p:attrName>style.visibility</p:attrName>
                                        </p:attrNameLst>
                                      </p:cBhvr>
                                      <p:to>
                                        <p:strVal val="hidden"/>
                                      </p:to>
                                    </p:set>
                                  </p:childTnLst>
                                </p:cTn>
                              </p:par>
                              <p:par>
                                <p:cTn id="19" presetID="12" presetClass="entr" presetSubtype="1" fill="hold" grpId="0" nodeType="withEffect">
                                  <p:stCondLst>
                                    <p:cond delay="500"/>
                                  </p:stCondLst>
                                  <p:childTnLst>
                                    <p:set>
                                      <p:cBhvr>
                                        <p:cTn id="20" dur="1" fill="hold">
                                          <p:stCondLst>
                                            <p:cond delay="0"/>
                                          </p:stCondLst>
                                        </p:cTn>
                                        <p:tgtEl>
                                          <p:spTgt spid="57"/>
                                        </p:tgtEl>
                                        <p:attrNameLst>
                                          <p:attrName>style.visibility</p:attrName>
                                        </p:attrNameLst>
                                      </p:cBhvr>
                                      <p:to>
                                        <p:strVal val="visible"/>
                                      </p:to>
                                    </p:set>
                                    <p:animEffect transition="in" filter="slide(fromTop)">
                                      <p:cBhvr>
                                        <p:cTn id="21" dur="500"/>
                                        <p:tgtEl>
                                          <p:spTgt spid="5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6" grpId="1"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0"/>
          <p:cNvGrpSpPr/>
          <p:nvPr/>
        </p:nvGrpSpPr>
        <p:grpSpPr>
          <a:xfrm>
            <a:off x="439029" y="352118"/>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sp>
        <p:nvSpPr>
          <p:cNvPr id="30" name="Rounded Rectangle 29"/>
          <p:cNvSpPr/>
          <p:nvPr/>
        </p:nvSpPr>
        <p:spPr>
          <a:xfrm>
            <a:off x="2242041" y="504265"/>
            <a:ext cx="1371957" cy="1946462"/>
          </a:xfrm>
          <a:prstGeom prst="roundRect">
            <a:avLst>
              <a:gd name="adj" fmla="val 3432"/>
            </a:avLst>
          </a:prstGeom>
          <a:gradFill flip="none" rotWithShape="1">
            <a:gsLst>
              <a:gs pos="0">
                <a:schemeClr val="accent2">
                  <a:alpha val="45000"/>
                </a:schemeClr>
              </a:gs>
              <a:gs pos="100000">
                <a:schemeClr val="accent2">
                  <a:alpha val="70000"/>
                </a:schemeClr>
              </a:gs>
            </a:gsLst>
            <a:lin ang="16200000" scaled="1"/>
            <a:tileRect/>
          </a:gradFill>
          <a:ln w="19050">
            <a:gradFill>
              <a:gsLst>
                <a:gs pos="0">
                  <a:schemeClr val="tx1">
                    <a:alpha val="56000"/>
                  </a:schemeClr>
                </a:gs>
                <a:gs pos="100000">
                  <a:schemeClr val="accent1">
                    <a:tint val="23500"/>
                    <a:satMod val="160000"/>
                    <a:alpha val="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7" name="Rounded Rectangle 56"/>
          <p:cNvSpPr/>
          <p:nvPr/>
        </p:nvSpPr>
        <p:spPr>
          <a:xfrm>
            <a:off x="439030" y="2973097"/>
            <a:ext cx="8231743" cy="1968698"/>
          </a:xfrm>
          <a:prstGeom prst="roundRect">
            <a:avLst>
              <a:gd name="adj" fmla="val 3807"/>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7" name="Rounded Rectangle 136"/>
          <p:cNvSpPr/>
          <p:nvPr/>
        </p:nvSpPr>
        <p:spPr>
          <a:xfrm>
            <a:off x="439030" y="2651491"/>
            <a:ext cx="8231743" cy="485846"/>
          </a:xfrm>
          <a:prstGeom prst="roundRect">
            <a:avLst>
              <a:gd name="adj" fmla="val 10607"/>
            </a:avLst>
          </a:prstGeom>
          <a:gradFill flip="none" rotWithShape="1">
            <a:gsLst>
              <a:gs pos="0">
                <a:srgbClr val="2787AF"/>
              </a:gs>
              <a:gs pos="100000">
                <a:srgbClr val="085479"/>
              </a:gs>
            </a:gsLst>
            <a:lin ang="3000000" scaled="0"/>
            <a:tileRect/>
          </a:gradFill>
          <a:ln w="19050">
            <a:gradFill>
              <a:gsLst>
                <a:gs pos="0">
                  <a:schemeClr val="tx1"/>
                </a:gs>
                <a:gs pos="100000">
                  <a:schemeClr val="tx1">
                    <a:alpha val="25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8" name="TextBox 57"/>
          <p:cNvSpPr txBox="1"/>
          <p:nvPr/>
        </p:nvSpPr>
        <p:spPr>
          <a:xfrm>
            <a:off x="675893" y="3338233"/>
            <a:ext cx="8001381" cy="1608141"/>
          </a:xfrm>
          <a:prstGeom prst="rect">
            <a:avLst/>
          </a:prstGeom>
          <a:noFill/>
        </p:spPr>
        <p:txBody>
          <a:bodyPr wrap="square" lIns="68586" tIns="34294" rIns="68586" bIns="34294" rtlCol="0">
            <a:spAutoFit/>
          </a:bodyPr>
          <a:lstStyle/>
          <a:p>
            <a:pPr marL="171466" indent="-171466">
              <a:lnSpc>
                <a:spcPts val="1800"/>
              </a:lnSpc>
            </a:pPr>
            <a:r>
              <a:rPr lang="en-US" sz="1800" dirty="0" smtClean="0">
                <a:latin typeface="Segoe Semibold" pitchFamily="34" charset="0"/>
              </a:rPr>
              <a:t>Connected Productivity</a:t>
            </a:r>
          </a:p>
          <a:p>
            <a:pPr marL="171466" indent="-171466">
              <a:lnSpc>
                <a:spcPts val="1650"/>
              </a:lnSpc>
              <a:spcBef>
                <a:spcPts val="400"/>
              </a:spcBef>
              <a:buFont typeface="Arial" pitchFamily="34" charset="0"/>
              <a:buChar char="•"/>
            </a:pPr>
            <a:r>
              <a:rPr lang="en-US" dirty="0" smtClean="0"/>
              <a:t>Seamless Office scenarios across Web/PC/Phone/…</a:t>
            </a:r>
          </a:p>
          <a:p>
            <a:pPr marL="171466" indent="-171466">
              <a:lnSpc>
                <a:spcPts val="1650"/>
              </a:lnSpc>
              <a:spcBef>
                <a:spcPts val="400"/>
              </a:spcBef>
              <a:buFont typeface="Arial" pitchFamily="34" charset="0"/>
              <a:buChar char="•"/>
            </a:pPr>
            <a:r>
              <a:rPr lang="en-US" dirty="0" smtClean="0"/>
              <a:t>PC – focus on document creation, editing &amp; review, communications</a:t>
            </a:r>
          </a:p>
          <a:p>
            <a:pPr marL="171466" indent="-171466">
              <a:lnSpc>
                <a:spcPts val="1650"/>
              </a:lnSpc>
              <a:spcBef>
                <a:spcPts val="400"/>
              </a:spcBef>
              <a:buFont typeface="Arial" pitchFamily="34" charset="0"/>
              <a:buChar char="•"/>
            </a:pPr>
            <a:r>
              <a:rPr lang="en-US" dirty="0" smtClean="0"/>
              <a:t>Web – focus on publishing &amp; sharing &amp; collaboration; universal access &amp; lightweight editing</a:t>
            </a:r>
          </a:p>
          <a:p>
            <a:pPr marL="171466" indent="-171466">
              <a:lnSpc>
                <a:spcPts val="1650"/>
              </a:lnSpc>
              <a:spcBef>
                <a:spcPts val="400"/>
              </a:spcBef>
              <a:buFont typeface="Arial" pitchFamily="34" charset="0"/>
              <a:buChar char="•"/>
            </a:pPr>
            <a:r>
              <a:rPr lang="en-US" dirty="0" smtClean="0"/>
              <a:t>Phone – focus on mobile access; location and media capabilities of devices</a:t>
            </a:r>
          </a:p>
          <a:p>
            <a:pPr marL="171466" indent="-171466">
              <a:lnSpc>
                <a:spcPts val="1800"/>
              </a:lnSpc>
            </a:pPr>
            <a:endParaRPr lang="en-US" dirty="0"/>
          </a:p>
        </p:txBody>
      </p:sp>
      <p:pic>
        <p:nvPicPr>
          <p:cNvPr id="21" name="Picture 20" descr="one.png"/>
          <p:cNvPicPr>
            <a:picLocks noChangeAspect="1"/>
          </p:cNvPicPr>
          <p:nvPr/>
        </p:nvPicPr>
        <p:blipFill>
          <a:blip r:embed="rId3"/>
          <a:stretch>
            <a:fillRect/>
          </a:stretch>
        </p:blipFill>
        <p:spPr>
          <a:xfrm>
            <a:off x="1194816" y="1164528"/>
            <a:ext cx="418953" cy="1150048"/>
          </a:xfrm>
          <a:prstGeom prst="rect">
            <a:avLst/>
          </a:prstGeom>
          <a:effectLst>
            <a:outerShdw blurRad="50800" dist="25400" dir="5400000" algn="t" rotWithShape="0">
              <a:prstClr val="black">
                <a:alpha val="26000"/>
              </a:prstClr>
            </a:outerShdw>
          </a:effectLst>
        </p:spPr>
      </p:pic>
      <p:pic>
        <p:nvPicPr>
          <p:cNvPr id="22" name="Picture 21" descr="five.png"/>
          <p:cNvPicPr>
            <a:picLocks noChangeAspect="1"/>
          </p:cNvPicPr>
          <p:nvPr/>
        </p:nvPicPr>
        <p:blipFill>
          <a:blip r:embed="rId4"/>
          <a:stretch>
            <a:fillRect/>
          </a:stretch>
        </p:blipFill>
        <p:spPr>
          <a:xfrm>
            <a:off x="7608357" y="1160792"/>
            <a:ext cx="344706" cy="1206155"/>
          </a:xfrm>
          <a:prstGeom prst="rect">
            <a:avLst/>
          </a:prstGeom>
          <a:effectLst>
            <a:outerShdw blurRad="50800" dist="25400" dir="5400000" algn="t" rotWithShape="0">
              <a:prstClr val="black">
                <a:alpha val="26000"/>
              </a:prstClr>
            </a:outerShdw>
          </a:effectLst>
        </p:spPr>
      </p:pic>
      <p:pic>
        <p:nvPicPr>
          <p:cNvPr id="23" name="Picture 22" descr="four.png"/>
          <p:cNvPicPr>
            <a:picLocks noChangeAspect="1"/>
          </p:cNvPicPr>
          <p:nvPr/>
        </p:nvPicPr>
        <p:blipFill>
          <a:blip r:embed="rId5"/>
          <a:stretch>
            <a:fillRect/>
          </a:stretch>
        </p:blipFill>
        <p:spPr>
          <a:xfrm>
            <a:off x="4343609" y="1160791"/>
            <a:ext cx="481217" cy="1199138"/>
          </a:xfrm>
          <a:prstGeom prst="rect">
            <a:avLst/>
          </a:prstGeom>
          <a:effectLst>
            <a:outerShdw blurRad="50800" dist="25400" dir="5400000" algn="t" rotWithShape="0">
              <a:prstClr val="black">
                <a:alpha val="26000"/>
              </a:prstClr>
            </a:outerShdw>
          </a:effectLst>
        </p:spPr>
      </p:pic>
      <p:pic>
        <p:nvPicPr>
          <p:cNvPr id="24" name="Picture 23" descr="three.png"/>
          <p:cNvPicPr>
            <a:picLocks noChangeAspect="1"/>
          </p:cNvPicPr>
          <p:nvPr/>
        </p:nvPicPr>
        <p:blipFill>
          <a:blip r:embed="rId6"/>
          <a:stretch>
            <a:fillRect/>
          </a:stretch>
        </p:blipFill>
        <p:spPr>
          <a:xfrm>
            <a:off x="5870099" y="1163460"/>
            <a:ext cx="519994" cy="1148021"/>
          </a:xfrm>
          <a:prstGeom prst="rect">
            <a:avLst/>
          </a:prstGeom>
          <a:effectLst>
            <a:outerShdw blurRad="50800" dist="25400" dir="5400000" algn="t" rotWithShape="0">
              <a:prstClr val="black">
                <a:alpha val="26000"/>
              </a:prstClr>
            </a:outerShdw>
          </a:effectLst>
        </p:spPr>
      </p:pic>
      <p:sp>
        <p:nvSpPr>
          <p:cNvPr id="25" name="TextBox 24"/>
          <p:cNvSpPr txBox="1"/>
          <p:nvPr/>
        </p:nvSpPr>
        <p:spPr>
          <a:xfrm>
            <a:off x="5434952" y="590989"/>
            <a:ext cx="143821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Business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Decision Maker</a:t>
            </a:r>
          </a:p>
        </p:txBody>
      </p:sp>
      <p:sp>
        <p:nvSpPr>
          <p:cNvPr id="26" name="TextBox 25"/>
          <p:cNvSpPr txBox="1"/>
          <p:nvPr/>
        </p:nvSpPr>
        <p:spPr>
          <a:xfrm>
            <a:off x="840186" y="683322"/>
            <a:ext cx="1010213"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Consumer</a:t>
            </a:r>
          </a:p>
        </p:txBody>
      </p:sp>
      <p:sp>
        <p:nvSpPr>
          <p:cNvPr id="27" name="TextBox 26"/>
          <p:cNvSpPr txBox="1"/>
          <p:nvPr/>
        </p:nvSpPr>
        <p:spPr>
          <a:xfrm>
            <a:off x="3987435" y="590989"/>
            <a:ext cx="115974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IT</a:t>
            </a:r>
            <a:br>
              <a:rPr lang="en-US" dirty="0" smtClean="0">
                <a:solidFill>
                  <a:srgbClr val="2887CE"/>
                </a:solidFill>
                <a:latin typeface="Segoe Semibold" pitchFamily="34" charset="0"/>
              </a:rPr>
            </a:br>
            <a:r>
              <a:rPr lang="en-US" dirty="0" smtClean="0">
                <a:solidFill>
                  <a:srgbClr val="2887CE"/>
                </a:solidFill>
                <a:latin typeface="Segoe Semibold" pitchFamily="34" charset="0"/>
              </a:rPr>
              <a:t>Professional</a:t>
            </a:r>
          </a:p>
        </p:txBody>
      </p:sp>
      <p:sp>
        <p:nvSpPr>
          <p:cNvPr id="28" name="TextBox 27"/>
          <p:cNvSpPr txBox="1"/>
          <p:nvPr/>
        </p:nvSpPr>
        <p:spPr>
          <a:xfrm>
            <a:off x="7107818" y="590989"/>
            <a:ext cx="1423658"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Developer and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Designer</a:t>
            </a:r>
          </a:p>
        </p:txBody>
      </p:sp>
      <p:pic>
        <p:nvPicPr>
          <p:cNvPr id="33" name="Picture 6" descr="C:\Program Files\Microsoft Resource DVD Artwork\DVD_ART\BoxShots_Logos\People Ready\PRB woman silouette people ready.png"/>
          <p:cNvPicPr>
            <a:picLocks noChangeArrowheads="1"/>
          </p:cNvPicPr>
          <p:nvPr/>
        </p:nvPicPr>
        <p:blipFill>
          <a:blip r:embed="rId7" cstate="print">
            <a:lum bright="100000"/>
          </a:blip>
          <a:stretch>
            <a:fillRect/>
          </a:stretch>
        </p:blipFill>
        <p:spPr bwMode="auto">
          <a:xfrm>
            <a:off x="2802654" y="1162837"/>
            <a:ext cx="298162" cy="1131264"/>
          </a:xfrm>
          <a:prstGeom prst="rect">
            <a:avLst/>
          </a:prstGeom>
          <a:noFill/>
          <a:ln>
            <a:noFill/>
          </a:ln>
        </p:spPr>
      </p:pic>
      <p:sp>
        <p:nvSpPr>
          <p:cNvPr id="36" name="TextBox 35"/>
          <p:cNvSpPr txBox="1"/>
          <p:nvPr/>
        </p:nvSpPr>
        <p:spPr>
          <a:xfrm>
            <a:off x="2379457" y="590989"/>
            <a:ext cx="115788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Information</a:t>
            </a:r>
            <a:br>
              <a:rPr lang="en-US" dirty="0" smtClean="0">
                <a:latin typeface="Segoe Semibold" pitchFamily="34" charset="0"/>
              </a:rPr>
            </a:br>
            <a:r>
              <a:rPr lang="en-US" dirty="0" smtClean="0">
                <a:latin typeface="Segoe Semibold" pitchFamily="34" charset="0"/>
              </a:rPr>
              <a:t>Worker</a:t>
            </a:r>
          </a:p>
        </p:txBody>
      </p:sp>
      <p:sp>
        <p:nvSpPr>
          <p:cNvPr id="39" name="TextBox 38"/>
          <p:cNvSpPr txBox="1"/>
          <p:nvPr/>
        </p:nvSpPr>
        <p:spPr>
          <a:xfrm>
            <a:off x="2779249" y="2679699"/>
            <a:ext cx="3551305" cy="423201"/>
          </a:xfrm>
          <a:prstGeom prst="rect">
            <a:avLst/>
          </a:prstGeom>
          <a:noFill/>
          <a:effectLst>
            <a:outerShdw blurRad="38100" dist="25400" dir="5400000" algn="t" rotWithShape="0">
              <a:prstClr val="black">
                <a:alpha val="30000"/>
              </a:prstClr>
            </a:outerShdw>
          </a:effectLst>
        </p:spPr>
        <p:txBody>
          <a:bodyPr wrap="none" lIns="68586" tIns="34294" rIns="68586" bIns="34294" rtlCol="0">
            <a:spAutoFit/>
          </a:bodyPr>
          <a:lstStyle/>
          <a:p>
            <a:pPr algn="ctr"/>
            <a:r>
              <a:rPr lang="en-US" sz="2300" dirty="0" smtClean="0"/>
              <a:t>Applications and Solutions</a:t>
            </a:r>
            <a:endParaRPr lang="en-US" sz="23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439029" y="352118"/>
            <a:ext cx="8231743" cy="2587752"/>
            <a:chOff x="585215" y="2718816"/>
            <a:chExt cx="10972799" cy="3450336"/>
          </a:xfrm>
        </p:grpSpPr>
        <p:sp>
          <p:nvSpPr>
            <p:cNvPr id="15" name="Rounded Rectangle 14"/>
            <p:cNvSpPr/>
            <p:nvPr/>
          </p:nvSpPr>
          <p:spPr>
            <a:xfrm>
              <a:off x="585215" y="2718816"/>
              <a:ext cx="10972799" cy="3450336"/>
            </a:xfrm>
            <a:prstGeom prst="roundRect">
              <a:avLst>
                <a:gd name="adj" fmla="val 2747"/>
              </a:avLst>
            </a:prstGeom>
            <a:gradFill>
              <a:gsLst>
                <a:gs pos="0">
                  <a:srgbClr val="2787AF">
                    <a:alpha val="63000"/>
                  </a:srgbClr>
                </a:gs>
                <a:gs pos="100000">
                  <a:srgbClr val="2787AF">
                    <a:alpha val="31000"/>
                  </a:srgb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6" name="Rectangle 15"/>
            <p:cNvSpPr/>
            <p:nvPr/>
          </p:nvSpPr>
          <p:spPr>
            <a:xfrm>
              <a:off x="585215" y="5632704"/>
              <a:ext cx="10972799" cy="185978"/>
            </a:xfrm>
            <a:prstGeom prst="rect">
              <a:avLst/>
            </a:prstGeom>
            <a:gradFill>
              <a:gsLst>
                <a:gs pos="0">
                  <a:schemeClr val="bg1">
                    <a:alpha val="36000"/>
                  </a:schemeClr>
                </a:gs>
                <a:gs pos="100000">
                  <a:schemeClr val="bg1">
                    <a:alpha val="0"/>
                  </a:schemeClr>
                </a:gs>
              </a:gsLst>
              <a:lin ang="16200000" scaled="0"/>
            </a:gradFill>
            <a:ln w="19050">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grpSp>
      <p:sp>
        <p:nvSpPr>
          <p:cNvPr id="21" name="Rounded Rectangle 20"/>
          <p:cNvSpPr/>
          <p:nvPr/>
        </p:nvSpPr>
        <p:spPr>
          <a:xfrm>
            <a:off x="3879590" y="504265"/>
            <a:ext cx="1371957" cy="1946462"/>
          </a:xfrm>
          <a:prstGeom prst="roundRect">
            <a:avLst>
              <a:gd name="adj" fmla="val 3432"/>
            </a:avLst>
          </a:prstGeom>
          <a:gradFill flip="none" rotWithShape="1">
            <a:gsLst>
              <a:gs pos="0">
                <a:schemeClr val="accent2">
                  <a:alpha val="45000"/>
                </a:schemeClr>
              </a:gs>
              <a:gs pos="100000">
                <a:schemeClr val="accent2">
                  <a:alpha val="70000"/>
                </a:schemeClr>
              </a:gs>
            </a:gsLst>
            <a:lin ang="16200000" scaled="1"/>
            <a:tileRect/>
          </a:gradFill>
          <a:ln w="19050">
            <a:gradFill>
              <a:gsLst>
                <a:gs pos="0">
                  <a:schemeClr val="tx1">
                    <a:alpha val="56000"/>
                  </a:schemeClr>
                </a:gs>
                <a:gs pos="100000">
                  <a:schemeClr val="accent1">
                    <a:tint val="23500"/>
                    <a:satMod val="160000"/>
                    <a:alpha val="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7" name="Rounded Rectangle 56"/>
          <p:cNvSpPr/>
          <p:nvPr/>
        </p:nvSpPr>
        <p:spPr>
          <a:xfrm>
            <a:off x="439030" y="2973097"/>
            <a:ext cx="8231743" cy="1968698"/>
          </a:xfrm>
          <a:prstGeom prst="roundRect">
            <a:avLst>
              <a:gd name="adj" fmla="val 3807"/>
            </a:avLst>
          </a:prstGeom>
          <a:gradFill flip="none" rotWithShape="1">
            <a:gsLst>
              <a:gs pos="0">
                <a:srgbClr val="2787AF"/>
              </a:gs>
              <a:gs pos="100000">
                <a:srgbClr val="085479"/>
              </a:gs>
            </a:gsLst>
            <a:lin ang="3000000" scaled="0"/>
            <a:tileRec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137" name="Rounded Rectangle 136"/>
          <p:cNvSpPr/>
          <p:nvPr/>
        </p:nvSpPr>
        <p:spPr>
          <a:xfrm>
            <a:off x="439030" y="2651491"/>
            <a:ext cx="8231743" cy="485846"/>
          </a:xfrm>
          <a:prstGeom prst="roundRect">
            <a:avLst>
              <a:gd name="adj" fmla="val 10607"/>
            </a:avLst>
          </a:prstGeom>
          <a:gradFill flip="none" rotWithShape="1">
            <a:gsLst>
              <a:gs pos="0">
                <a:srgbClr val="2787AF"/>
              </a:gs>
              <a:gs pos="100000">
                <a:srgbClr val="085479"/>
              </a:gs>
            </a:gsLst>
            <a:lin ang="3000000" scaled="0"/>
            <a:tileRect/>
          </a:gradFill>
          <a:ln w="19050">
            <a:gradFill>
              <a:gsLst>
                <a:gs pos="0">
                  <a:schemeClr val="tx1"/>
                </a:gs>
                <a:gs pos="100000">
                  <a:schemeClr val="tx1">
                    <a:alpha val="25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800" dirty="0">
              <a:solidFill>
                <a:srgbClr val="FFFFFF"/>
              </a:solidFill>
              <a:latin typeface="Segoe" pitchFamily="34" charset="0"/>
            </a:endParaRPr>
          </a:p>
        </p:txBody>
      </p:sp>
      <p:sp>
        <p:nvSpPr>
          <p:cNvPr id="58" name="TextBox 57"/>
          <p:cNvSpPr txBox="1"/>
          <p:nvPr/>
        </p:nvSpPr>
        <p:spPr>
          <a:xfrm>
            <a:off x="675894" y="3338233"/>
            <a:ext cx="6486533" cy="1591278"/>
          </a:xfrm>
          <a:prstGeom prst="rect">
            <a:avLst/>
          </a:prstGeom>
          <a:noFill/>
        </p:spPr>
        <p:txBody>
          <a:bodyPr wrap="square" lIns="68586" tIns="34294" rIns="68586" bIns="34294" rtlCol="0">
            <a:spAutoFit/>
          </a:bodyPr>
          <a:lstStyle/>
          <a:p>
            <a:pPr marL="171466" indent="-171466">
              <a:lnSpc>
                <a:spcPts val="1800"/>
              </a:lnSpc>
            </a:pPr>
            <a:r>
              <a:rPr lang="en-US" sz="1800" dirty="0" smtClean="0">
                <a:latin typeface="Segoe Semibold" pitchFamily="34" charset="0"/>
              </a:rPr>
              <a:t>Low-Cost Infrastructure and Choice</a:t>
            </a:r>
          </a:p>
          <a:p>
            <a:pPr marL="171466" indent="-171466">
              <a:lnSpc>
                <a:spcPts val="1650"/>
              </a:lnSpc>
              <a:spcBef>
                <a:spcPts val="400"/>
              </a:spcBef>
              <a:buFont typeface="Arial" pitchFamily="34" charset="0"/>
              <a:buChar char="•"/>
            </a:pPr>
            <a:r>
              <a:rPr lang="en-US" dirty="0" smtClean="0"/>
              <a:t>Server/service symmetry in our offerings</a:t>
            </a:r>
          </a:p>
          <a:p>
            <a:pPr marL="171466" indent="-171466">
              <a:lnSpc>
                <a:spcPts val="1650"/>
              </a:lnSpc>
              <a:spcBef>
                <a:spcPts val="400"/>
              </a:spcBef>
              <a:buFont typeface="Arial" pitchFamily="34" charset="0"/>
              <a:buChar char="•"/>
            </a:pPr>
            <a:r>
              <a:rPr lang="en-US" dirty="0" smtClean="0"/>
              <a:t>On-premises servers for the ultimate in customization &amp; control </a:t>
            </a:r>
          </a:p>
          <a:p>
            <a:pPr marL="171466" indent="-171466">
              <a:lnSpc>
                <a:spcPts val="1650"/>
              </a:lnSpc>
              <a:spcBef>
                <a:spcPts val="400"/>
              </a:spcBef>
              <a:buFont typeface="Arial" pitchFamily="34" charset="0"/>
              <a:buChar char="•"/>
            </a:pPr>
            <a:r>
              <a:rPr lang="en-US" dirty="0" smtClean="0"/>
              <a:t>Partner-hosted for vertical expertise &amp; solutions</a:t>
            </a:r>
          </a:p>
          <a:p>
            <a:pPr marL="171466" indent="-171466">
              <a:lnSpc>
                <a:spcPts val="1650"/>
              </a:lnSpc>
              <a:spcBef>
                <a:spcPts val="400"/>
              </a:spcBef>
              <a:buFont typeface="Arial" pitchFamily="34" charset="0"/>
              <a:buChar char="•"/>
            </a:pPr>
            <a:r>
              <a:rPr lang="en-US" dirty="0" smtClean="0"/>
              <a:t>Microsoft-hosted for lowest possible cost because of our scale </a:t>
            </a:r>
          </a:p>
          <a:p>
            <a:pPr marL="171466" indent="-171466">
              <a:lnSpc>
                <a:spcPts val="1800"/>
              </a:lnSpc>
            </a:pPr>
            <a:endParaRPr lang="en-US" dirty="0"/>
          </a:p>
        </p:txBody>
      </p:sp>
      <p:pic>
        <p:nvPicPr>
          <p:cNvPr id="20" name="Picture 19" descr="one.png"/>
          <p:cNvPicPr>
            <a:picLocks noChangeAspect="1"/>
          </p:cNvPicPr>
          <p:nvPr/>
        </p:nvPicPr>
        <p:blipFill>
          <a:blip r:embed="rId3"/>
          <a:stretch>
            <a:fillRect/>
          </a:stretch>
        </p:blipFill>
        <p:spPr>
          <a:xfrm>
            <a:off x="1194816" y="1164528"/>
            <a:ext cx="418953" cy="1150048"/>
          </a:xfrm>
          <a:prstGeom prst="rect">
            <a:avLst/>
          </a:prstGeom>
          <a:effectLst>
            <a:outerShdw blurRad="50800" dist="25400" dir="5400000" algn="t" rotWithShape="0">
              <a:prstClr val="black">
                <a:alpha val="26000"/>
              </a:prstClr>
            </a:outerShdw>
          </a:effectLst>
        </p:spPr>
      </p:pic>
      <p:pic>
        <p:nvPicPr>
          <p:cNvPr id="22" name="Picture 21" descr="two.png"/>
          <p:cNvPicPr>
            <a:picLocks noChangeAspect="1"/>
          </p:cNvPicPr>
          <p:nvPr/>
        </p:nvPicPr>
        <p:blipFill>
          <a:blip r:embed="rId4"/>
          <a:stretch>
            <a:fillRect/>
          </a:stretch>
        </p:blipFill>
        <p:spPr>
          <a:xfrm>
            <a:off x="2796216" y="1159053"/>
            <a:ext cx="313087" cy="1138204"/>
          </a:xfrm>
          <a:prstGeom prst="rect">
            <a:avLst/>
          </a:prstGeom>
          <a:effectLst>
            <a:outerShdw blurRad="50800" dist="25400" dir="5400000" algn="t" rotWithShape="0">
              <a:prstClr val="black">
                <a:alpha val="26000"/>
              </a:prstClr>
            </a:outerShdw>
          </a:effectLst>
        </p:spPr>
      </p:pic>
      <p:pic>
        <p:nvPicPr>
          <p:cNvPr id="26" name="Picture 25" descr="five.png"/>
          <p:cNvPicPr>
            <a:picLocks noChangeAspect="1"/>
          </p:cNvPicPr>
          <p:nvPr/>
        </p:nvPicPr>
        <p:blipFill>
          <a:blip r:embed="rId5"/>
          <a:stretch>
            <a:fillRect/>
          </a:stretch>
        </p:blipFill>
        <p:spPr>
          <a:xfrm>
            <a:off x="7608357" y="1160792"/>
            <a:ext cx="344706" cy="1206155"/>
          </a:xfrm>
          <a:prstGeom prst="rect">
            <a:avLst/>
          </a:prstGeom>
          <a:effectLst>
            <a:outerShdw blurRad="50800" dist="25400" dir="5400000" algn="t" rotWithShape="0">
              <a:prstClr val="black">
                <a:alpha val="26000"/>
              </a:prstClr>
            </a:outerShdw>
          </a:effectLst>
        </p:spPr>
      </p:pic>
      <p:pic>
        <p:nvPicPr>
          <p:cNvPr id="27" name="Picture 26" descr="three.png"/>
          <p:cNvPicPr>
            <a:picLocks noChangeAspect="1"/>
          </p:cNvPicPr>
          <p:nvPr/>
        </p:nvPicPr>
        <p:blipFill>
          <a:blip r:embed="rId6"/>
          <a:stretch>
            <a:fillRect/>
          </a:stretch>
        </p:blipFill>
        <p:spPr>
          <a:xfrm>
            <a:off x="5870099" y="1163460"/>
            <a:ext cx="519994" cy="1148021"/>
          </a:xfrm>
          <a:prstGeom prst="rect">
            <a:avLst/>
          </a:prstGeom>
          <a:effectLst>
            <a:outerShdw blurRad="50800" dist="25400" dir="5400000" algn="t" rotWithShape="0">
              <a:prstClr val="black">
                <a:alpha val="26000"/>
              </a:prstClr>
            </a:outerShdw>
          </a:effectLst>
        </p:spPr>
      </p:pic>
      <p:sp>
        <p:nvSpPr>
          <p:cNvPr id="28" name="TextBox 27"/>
          <p:cNvSpPr txBox="1"/>
          <p:nvPr/>
        </p:nvSpPr>
        <p:spPr>
          <a:xfrm>
            <a:off x="5434952" y="590989"/>
            <a:ext cx="1438214"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Business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Decision Maker</a:t>
            </a:r>
          </a:p>
        </p:txBody>
      </p:sp>
      <p:sp>
        <p:nvSpPr>
          <p:cNvPr id="29" name="TextBox 28"/>
          <p:cNvSpPr txBox="1"/>
          <p:nvPr/>
        </p:nvSpPr>
        <p:spPr>
          <a:xfrm>
            <a:off x="2379457" y="590989"/>
            <a:ext cx="115788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Information</a:t>
            </a:r>
            <a:br>
              <a:rPr lang="en-US" dirty="0" smtClean="0">
                <a:solidFill>
                  <a:srgbClr val="2887CE"/>
                </a:solidFill>
                <a:latin typeface="Segoe Semibold" pitchFamily="34" charset="0"/>
              </a:rPr>
            </a:br>
            <a:r>
              <a:rPr lang="en-US" dirty="0" smtClean="0">
                <a:solidFill>
                  <a:srgbClr val="2887CE"/>
                </a:solidFill>
                <a:latin typeface="Segoe Semibold" pitchFamily="34" charset="0"/>
              </a:rPr>
              <a:t>Worker</a:t>
            </a:r>
          </a:p>
        </p:txBody>
      </p:sp>
      <p:sp>
        <p:nvSpPr>
          <p:cNvPr id="30" name="TextBox 29"/>
          <p:cNvSpPr txBox="1"/>
          <p:nvPr/>
        </p:nvSpPr>
        <p:spPr>
          <a:xfrm>
            <a:off x="840186" y="683322"/>
            <a:ext cx="1010213" cy="307777"/>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Consumer</a:t>
            </a:r>
          </a:p>
        </p:txBody>
      </p:sp>
      <p:sp>
        <p:nvSpPr>
          <p:cNvPr id="31" name="TextBox 30"/>
          <p:cNvSpPr txBox="1"/>
          <p:nvPr/>
        </p:nvSpPr>
        <p:spPr>
          <a:xfrm>
            <a:off x="7107818" y="590989"/>
            <a:ext cx="1423658"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solidFill>
                  <a:srgbClr val="2887CE"/>
                </a:solidFill>
                <a:latin typeface="Segoe Semibold" pitchFamily="34" charset="0"/>
              </a:rPr>
              <a:t>Developer and </a:t>
            </a:r>
            <a:br>
              <a:rPr lang="en-US" dirty="0" smtClean="0">
                <a:solidFill>
                  <a:srgbClr val="2887CE"/>
                </a:solidFill>
                <a:latin typeface="Segoe Semibold" pitchFamily="34" charset="0"/>
              </a:rPr>
            </a:br>
            <a:r>
              <a:rPr lang="en-US" dirty="0" smtClean="0">
                <a:solidFill>
                  <a:srgbClr val="2887CE"/>
                </a:solidFill>
                <a:latin typeface="Segoe Semibold" pitchFamily="34" charset="0"/>
              </a:rPr>
              <a:t>Designer</a:t>
            </a:r>
          </a:p>
        </p:txBody>
      </p:sp>
      <p:pic>
        <p:nvPicPr>
          <p:cNvPr id="33" name="Picture 2" descr="C:\Program Files\Microsoft Resource DVD Artwork\DVD_ART\BoxShots_Logos\People Ready\PRB man 3 silouette people ready.png"/>
          <p:cNvPicPr>
            <a:picLocks noChangeArrowheads="1"/>
          </p:cNvPicPr>
          <p:nvPr/>
        </p:nvPicPr>
        <p:blipFill>
          <a:blip r:embed="rId7" cstate="print">
            <a:lum bright="100000"/>
          </a:blip>
          <a:stretch>
            <a:fillRect/>
          </a:stretch>
        </p:blipFill>
        <p:spPr bwMode="auto">
          <a:xfrm>
            <a:off x="4346649" y="1168028"/>
            <a:ext cx="475819" cy="1185143"/>
          </a:xfrm>
          <a:prstGeom prst="rect">
            <a:avLst/>
          </a:prstGeom>
          <a:noFill/>
          <a:ln>
            <a:noFill/>
          </a:ln>
        </p:spPr>
      </p:pic>
      <p:sp>
        <p:nvSpPr>
          <p:cNvPr id="35" name="TextBox 34"/>
          <p:cNvSpPr txBox="1"/>
          <p:nvPr/>
        </p:nvSpPr>
        <p:spPr>
          <a:xfrm>
            <a:off x="3987435" y="590989"/>
            <a:ext cx="1159741" cy="523220"/>
          </a:xfrm>
          <a:prstGeom prst="rect">
            <a:avLst/>
          </a:prstGeom>
          <a:noFill/>
          <a:effectLst>
            <a:outerShdw blurRad="38100" dist="25400" dir="5400000" algn="t" rotWithShape="0">
              <a:prstClr val="black">
                <a:alpha val="30000"/>
              </a:prstClr>
            </a:outerShdw>
          </a:effectLst>
        </p:spPr>
        <p:txBody>
          <a:bodyPr wrap="none" rtlCol="0">
            <a:spAutoFit/>
          </a:bodyPr>
          <a:lstStyle/>
          <a:p>
            <a:pPr algn="ctr"/>
            <a:r>
              <a:rPr lang="en-US" dirty="0" smtClean="0">
                <a:latin typeface="Segoe Semibold" pitchFamily="34" charset="0"/>
              </a:rPr>
              <a:t>IT</a:t>
            </a:r>
            <a:br>
              <a:rPr lang="en-US" dirty="0" smtClean="0">
                <a:latin typeface="Segoe Semibold" pitchFamily="34" charset="0"/>
              </a:rPr>
            </a:br>
            <a:r>
              <a:rPr lang="en-US" dirty="0" smtClean="0">
                <a:latin typeface="Segoe Semibold" pitchFamily="34" charset="0"/>
              </a:rPr>
              <a:t>Professional</a:t>
            </a:r>
          </a:p>
        </p:txBody>
      </p:sp>
      <p:sp>
        <p:nvSpPr>
          <p:cNvPr id="37" name="TextBox 36"/>
          <p:cNvSpPr txBox="1"/>
          <p:nvPr/>
        </p:nvSpPr>
        <p:spPr>
          <a:xfrm>
            <a:off x="2779249" y="2679699"/>
            <a:ext cx="3551305" cy="423201"/>
          </a:xfrm>
          <a:prstGeom prst="rect">
            <a:avLst/>
          </a:prstGeom>
          <a:noFill/>
          <a:effectLst>
            <a:outerShdw blurRad="38100" dist="25400" dir="5400000" algn="t" rotWithShape="0">
              <a:prstClr val="black">
                <a:alpha val="30000"/>
              </a:prstClr>
            </a:outerShdw>
          </a:effectLst>
        </p:spPr>
        <p:txBody>
          <a:bodyPr wrap="none" lIns="68586" tIns="34294" rIns="68586" bIns="34294" rtlCol="0">
            <a:spAutoFit/>
          </a:bodyPr>
          <a:lstStyle/>
          <a:p>
            <a:pPr algn="ctr"/>
            <a:r>
              <a:rPr lang="en-US" sz="2300" dirty="0" smtClean="0"/>
              <a:t>Applications and Solutions</a:t>
            </a:r>
            <a:endParaRPr lang="en-US" sz="23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8" grpId="0"/>
    </p:bldLst>
  </p:timing>
</p:sld>
</file>

<file path=ppt/theme/theme1.xml><?xml version="1.0" encoding="utf-8"?>
<a:theme xmlns:a="http://schemas.openxmlformats.org/drawingml/2006/main" name="FAM 2007 Template_nowalkin slid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FFFFFF">
                <a:alpha val="40000"/>
              </a:srgbClr>
            </a:gs>
            <a:gs pos="100000">
              <a:schemeClr val="accent2">
                <a:lumMod val="20000"/>
                <a:lumOff val="80000"/>
                <a:alpha val="30000"/>
              </a:schemeClr>
            </a:gs>
          </a:gsLst>
        </a:gradFill>
        <a:ln w="19050">
          <a:gradFill>
            <a:gsLst>
              <a:gs pos="0">
                <a:schemeClr val="tx1"/>
              </a:gs>
              <a:gs pos="100000">
                <a:schemeClr val="tx2">
                  <a:alpha val="20000"/>
                </a:schemeClr>
              </a:gs>
            </a:gsLst>
            <a:lin ang="5400000" scaled="0"/>
          </a:gradFill>
          <a:headEnd type="none" w="med" len="med"/>
          <a:tailEnd type="none" w="med" len="med"/>
        </a:ln>
        <a:effectLst>
          <a:outerShdw blurRad="38100" dist="38100" dir="5400000" algn="t" rotWithShape="0">
            <a:prstClr val="black">
              <a:alpha val="20000"/>
            </a:prstClr>
          </a:outerShdw>
        </a:effectLst>
        <a:scene3d>
          <a:camera prst="orthographicFront" fov="0">
            <a:rot lat="0" lon="0" rev="0"/>
          </a:camera>
          <a:lightRig rig="glow" dir="t">
            <a:rot lat="0" lon="0" rev="6360000"/>
          </a:lightRig>
        </a:scene3d>
        <a:sp3d prstMaterial="flat">
          <a:contourClr>
            <a:schemeClr val="accent2">
              <a:satMod val="300000"/>
            </a:schemeClr>
          </a:contourClr>
        </a:sp3d>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a:solidFill>
              <a:srgbClr val="FFFFFF"/>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FAM 2007 Template_nowalkin slide</Template>
  <TotalTime>4220</TotalTime>
  <Words>1104</Words>
  <Application>Microsoft Office PowerPoint</Application>
  <PresentationFormat>On-screen Show (16:9)</PresentationFormat>
  <Paragraphs>189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FAM 2007 Template_nowalkin slide</vt:lpstr>
      <vt:lpstr>Services Platform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Platform</dc:title>
  <dc:subject>FAM 2007 072607</dc:subject>
  <dc:creator>Ray Ozzie</dc:creator>
  <cp:keywords>Software + Services, Creating Momentum, Windows Client Revenue, Digital Online Advertising, Shareholder Value, Services Platform, Silverlight</cp:keywords>
  <dc:description>Template: monical
Formatting: Gary Carter
Event Date: 7/26/2007
Event Location: Redmond, WA MSCC
Audience: Financial Analysts, Investor Relations</dc:description>
  <cp:lastModifiedBy>Monica Lueder</cp:lastModifiedBy>
  <cp:revision>211</cp:revision>
  <dcterms:created xsi:type="dcterms:W3CDTF">2007-06-29T05:57:51Z</dcterms:created>
  <dcterms:modified xsi:type="dcterms:W3CDTF">2007-07-26T23:29:30Z</dcterms:modified>
</cp:coreProperties>
</file>