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tif" ContentType="image/tiff"/>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2FB40BF-0B9F-4539-8609-6FFE50EF65C1}"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643703-4B97-4E16-AFD4-B05CD2615561}"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EF287F5-0478-4D30-9E44-D14BE24DE067}"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1B4FE47-04A8-4ACE-97DF-7638DCAA038F}"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EBE1B2D-5EB1-465A-BCBB-F0C6CFBC5E1B}"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356BF42-E991-41E9-909D-784701885A55}"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4D17F1F-94F7-41A8-8F83-9FD7DB74EB0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542B61-4569-41B0-8ED5-334B3C6E524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5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7573ED3-7480-46AF-B212-46565374373A}"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1F0B2C1-DF46-4401-AB20-89F908F648ED}"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A7002F7-7F86-4583-B8E2-D646D1FD63E8}"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AFF63DC-CE39-42DF-AEDE-2BFEB86E0B8A}"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9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9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0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10"/>
          <p:cNvSpPr/>
          <p:nvPr/>
        </p:nvSpPr>
        <p:spPr>
          <a:xfrm>
            <a:off x="0" y="6297480"/>
            <a:ext cx="12189240" cy="557640"/>
          </a:xfrm>
          <a:prstGeom prst="rect">
            <a:avLst/>
          </a:prstGeom>
          <a:solidFill>
            <a:srgbClr val="3d5580"/>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1" name="Picture 12" descr=""/>
          <p:cNvPicPr/>
          <p:nvPr/>
        </p:nvPicPr>
        <p:blipFill>
          <a:blip r:embed="rId2"/>
          <a:stretch/>
        </p:blipFill>
        <p:spPr>
          <a:xfrm>
            <a:off x="11880" y="6319440"/>
            <a:ext cx="482040" cy="482040"/>
          </a:xfrm>
          <a:prstGeom prst="rect">
            <a:avLst/>
          </a:prstGeom>
          <a:ln w="0">
            <a:noFill/>
          </a:ln>
        </p:spPr>
      </p:pic>
      <p:sp>
        <p:nvSpPr>
          <p:cNvPr id="2"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a:t>
            </a:r>
            <a:r>
              <a:rPr b="0" lang="en-IN" sz="4400" spc="-1" strike="noStrike">
                <a:latin typeface="Arial"/>
              </a:rPr>
              <a:t>li</a:t>
            </a:r>
            <a:r>
              <a:rPr b="0" lang="en-IN" sz="4400" spc="-1" strike="noStrike">
                <a:latin typeface="Arial"/>
              </a:rPr>
              <a:t>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a:t>
            </a:r>
            <a:r>
              <a:rPr b="0" lang="en-IN" sz="4400" spc="-1" strike="noStrike">
                <a:latin typeface="Arial"/>
              </a:rPr>
              <a:t>le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Rectangle 10"/>
          <p:cNvSpPr/>
          <p:nvPr/>
        </p:nvSpPr>
        <p:spPr>
          <a:xfrm>
            <a:off x="0" y="6297480"/>
            <a:ext cx="12189240" cy="5576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42" name="Picture 12" descr=""/>
          <p:cNvPicPr/>
          <p:nvPr/>
        </p:nvPicPr>
        <p:blipFill>
          <a:blip r:embed="rId2"/>
          <a:stretch/>
        </p:blipFill>
        <p:spPr>
          <a:xfrm>
            <a:off x="11880" y="6319440"/>
            <a:ext cx="482040" cy="482040"/>
          </a:xfrm>
          <a:prstGeom prst="rect">
            <a:avLst/>
          </a:prstGeom>
          <a:ln w="0">
            <a:noFill/>
          </a:ln>
        </p:spPr>
      </p:pic>
      <p:sp>
        <p:nvSpPr>
          <p:cNvPr id="43"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44" name="Rectangle 7"/>
          <p:cNvSpPr/>
          <p:nvPr/>
        </p:nvSpPr>
        <p:spPr>
          <a:xfrm>
            <a:off x="-2160" y="681120"/>
            <a:ext cx="12191400" cy="6156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45" name="Rectangle 6"/>
          <p:cNvSpPr/>
          <p:nvPr/>
        </p:nvSpPr>
        <p:spPr>
          <a:xfrm>
            <a:off x="-2160" y="681120"/>
            <a:ext cx="12191400" cy="6156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46" name="TextBox 8"/>
          <p:cNvSpPr/>
          <p:nvPr/>
        </p:nvSpPr>
        <p:spPr>
          <a:xfrm>
            <a:off x="365760" y="6591600"/>
            <a:ext cx="181800" cy="366480"/>
          </a:xfrm>
          <a:prstGeom prst="rect">
            <a:avLst/>
          </a:prstGeom>
          <a:noFill/>
          <a:ln w="0">
            <a:noFill/>
          </a:ln>
        </p:spPr>
        <p:style>
          <a:lnRef idx="0"/>
          <a:fillRef idx="0"/>
          <a:effectRef idx="0"/>
          <a:fontRef idx="minor"/>
        </p:style>
      </p:sp>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Rectangle 10"/>
          <p:cNvSpPr/>
          <p:nvPr/>
        </p:nvSpPr>
        <p:spPr>
          <a:xfrm>
            <a:off x="0" y="6297480"/>
            <a:ext cx="12189960" cy="55836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86" name="Picture 12" descr=""/>
          <p:cNvPicPr/>
          <p:nvPr/>
        </p:nvPicPr>
        <p:blipFill>
          <a:blip r:embed="rId2"/>
          <a:stretch/>
        </p:blipFill>
        <p:spPr>
          <a:xfrm>
            <a:off x="11880" y="6319440"/>
            <a:ext cx="482760" cy="482760"/>
          </a:xfrm>
          <a:prstGeom prst="rect">
            <a:avLst/>
          </a:prstGeom>
          <a:ln w="0">
            <a:noFill/>
          </a:ln>
        </p:spPr>
      </p:pic>
      <p:sp>
        <p:nvSpPr>
          <p:cNvPr id="87"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88" name="Rectangle 7"/>
          <p:cNvSpPr/>
          <p:nvPr/>
        </p:nvSpPr>
        <p:spPr>
          <a:xfrm>
            <a:off x="-2160" y="681120"/>
            <a:ext cx="12192120" cy="622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89" name="Rectangle 6"/>
          <p:cNvSpPr/>
          <p:nvPr/>
        </p:nvSpPr>
        <p:spPr>
          <a:xfrm>
            <a:off x="-2160" y="681120"/>
            <a:ext cx="12192120" cy="622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90" name="TextBox 8"/>
          <p:cNvSpPr/>
          <p:nvPr/>
        </p:nvSpPr>
        <p:spPr>
          <a:xfrm>
            <a:off x="365760" y="6591600"/>
            <a:ext cx="182520" cy="367200"/>
          </a:xfrm>
          <a:prstGeom prst="rect">
            <a:avLst/>
          </a:prstGeom>
          <a:noFill/>
          <a:ln w="0">
            <a:noFill/>
          </a:ln>
        </p:spPr>
        <p:style>
          <a:lnRef idx="0"/>
          <a:fillRef idx="0"/>
          <a:effectRef idx="0"/>
          <a:fontRef idx="minor"/>
        </p:style>
      </p:sp>
      <p:sp>
        <p:nvSpPr>
          <p:cNvPr id="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92"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9" name="Rectangle 10"/>
          <p:cNvSpPr/>
          <p:nvPr/>
        </p:nvSpPr>
        <p:spPr>
          <a:xfrm>
            <a:off x="0" y="6297480"/>
            <a:ext cx="12189240" cy="557640"/>
          </a:xfrm>
          <a:prstGeom prst="rect">
            <a:avLst/>
          </a:prstGeom>
          <a:solidFill>
            <a:srgbClr val="3d5580"/>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130" name="Picture 12" descr=""/>
          <p:cNvPicPr/>
          <p:nvPr/>
        </p:nvPicPr>
        <p:blipFill>
          <a:blip r:embed="rId2"/>
          <a:stretch/>
        </p:blipFill>
        <p:spPr>
          <a:xfrm>
            <a:off x="11880" y="6319440"/>
            <a:ext cx="482040" cy="482040"/>
          </a:xfrm>
          <a:prstGeom prst="rect">
            <a:avLst/>
          </a:prstGeom>
          <a:ln w="0">
            <a:noFill/>
          </a:ln>
        </p:spPr>
      </p:pic>
      <p:sp>
        <p:nvSpPr>
          <p:cNvPr id="131"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132" name="PlaceHolder 1"/>
          <p:cNvSpPr>
            <a:spLocks noGrp="1"/>
          </p:cNvSpPr>
          <p:nvPr>
            <p:ph type="ftr" idx="1"/>
          </p:nvPr>
        </p:nvSpPr>
        <p:spPr>
          <a:xfrm>
            <a:off x="4038480" y="6356520"/>
            <a:ext cx="4111920" cy="36216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Calibri"/>
              </a:defRPr>
            </a:lvl1pPr>
          </a:lstStyle>
          <a:p>
            <a:pPr>
              <a:lnSpc>
                <a:spcPct val="100000"/>
              </a:lnSpc>
              <a:buNone/>
            </a:pPr>
            <a:r>
              <a:rPr b="0" lang="en-US" sz="1800" spc="-1" strike="noStrike">
                <a:solidFill>
                  <a:srgbClr val="000000"/>
                </a:solidFill>
                <a:latin typeface="Calibri"/>
              </a:rPr>
              <a:t>&lt;footer&gt;</a:t>
            </a:r>
            <a:endParaRPr b="0" lang="en-IN" sz="1800" spc="-1" strike="noStrike">
              <a:latin typeface="Times New Roman"/>
            </a:endParaRPr>
          </a:p>
        </p:txBody>
      </p:sp>
      <p:sp>
        <p:nvSpPr>
          <p:cNvPr id="133" name="PlaceHolder 2"/>
          <p:cNvSpPr>
            <a:spLocks noGrp="1"/>
          </p:cNvSpPr>
          <p:nvPr>
            <p:ph type="sldNum" idx="2"/>
          </p:nvPr>
        </p:nvSpPr>
        <p:spPr>
          <a:xfrm>
            <a:off x="8610480" y="6356520"/>
            <a:ext cx="2740320" cy="362160"/>
          </a:xfrm>
          <a:prstGeom prst="rect">
            <a:avLst/>
          </a:prstGeom>
          <a:noFill/>
          <a:ln w="0">
            <a:noFill/>
          </a:ln>
        </p:spPr>
        <p:txBody>
          <a:bodyPr lIns="90000" rIns="90000" tIns="45000" bIns="45000" anchor="t">
            <a:noAutofit/>
          </a:bodyPr>
          <a:lstStyle>
            <a:lvl1pPr>
              <a:lnSpc>
                <a:spcPct val="100000"/>
              </a:lnSpc>
              <a:buNone/>
              <a:defRPr b="0" lang="en-US" sz="1800" spc="-1" strike="noStrike">
                <a:solidFill>
                  <a:srgbClr val="000000"/>
                </a:solidFill>
                <a:latin typeface="Calibri"/>
              </a:defRPr>
            </a:lvl1pPr>
          </a:lstStyle>
          <a:p>
            <a:pPr>
              <a:lnSpc>
                <a:spcPct val="100000"/>
              </a:lnSpc>
              <a:buNone/>
            </a:pPr>
            <a:fld id="{E6A31503-8036-49D4-8979-02A0CAF5B732}" type="slidenum">
              <a:rPr b="0" lang="en-US" sz="1800" spc="-1" strike="noStrike">
                <a:solidFill>
                  <a:srgbClr val="000000"/>
                </a:solidFill>
                <a:latin typeface="Calibri"/>
              </a:rPr>
              <a:t>&lt;number&gt;</a:t>
            </a:fld>
            <a:endParaRPr b="0" lang="en-IN" sz="1800" spc="-1" strike="noStrike">
              <a:latin typeface="Times New Roman"/>
            </a:endParaRPr>
          </a:p>
        </p:txBody>
      </p:sp>
      <p:sp>
        <p:nvSpPr>
          <p:cNvPr id="134" name="PlaceHolder 3"/>
          <p:cNvSpPr>
            <a:spLocks noGrp="1"/>
          </p:cNvSpPr>
          <p:nvPr>
            <p:ph type="dt" idx="3"/>
          </p:nvPr>
        </p:nvSpPr>
        <p:spPr>
          <a:xfrm>
            <a:off x="838080" y="6356520"/>
            <a:ext cx="2740320" cy="362160"/>
          </a:xfrm>
          <a:prstGeom prst="rect">
            <a:avLst/>
          </a:prstGeom>
          <a:noFill/>
          <a:ln w="0">
            <a:noFill/>
          </a:ln>
        </p:spPr>
        <p:txBody>
          <a:bodyPr lIns="90000" rIns="90000" tIns="45000" bIns="45000" anchor="t">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13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13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3" name="Rectangle 10"/>
          <p:cNvSpPr/>
          <p:nvPr/>
        </p:nvSpPr>
        <p:spPr>
          <a:xfrm>
            <a:off x="0" y="6297480"/>
            <a:ext cx="12189240" cy="557640"/>
          </a:xfrm>
          <a:prstGeom prst="rect">
            <a:avLst/>
          </a:prstGeom>
          <a:solidFill>
            <a:srgbClr val="3d5580"/>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ea typeface="DejaVu Sans"/>
              </a:rPr>
              <a:t>Sunbeam Infotech</a:t>
            </a:r>
            <a:endParaRPr b="0" lang="en-IN" sz="1800" spc="-1" strike="noStrike">
              <a:latin typeface="Arial"/>
            </a:endParaRPr>
          </a:p>
        </p:txBody>
      </p:sp>
      <p:pic>
        <p:nvPicPr>
          <p:cNvPr id="174" name="Picture 12" descr=""/>
          <p:cNvPicPr/>
          <p:nvPr/>
        </p:nvPicPr>
        <p:blipFill>
          <a:blip r:embed="rId2"/>
          <a:stretch/>
        </p:blipFill>
        <p:spPr>
          <a:xfrm>
            <a:off x="11880" y="6319440"/>
            <a:ext cx="482040" cy="482040"/>
          </a:xfrm>
          <a:prstGeom prst="rect">
            <a:avLst/>
          </a:prstGeom>
          <a:ln w="0">
            <a:noFill/>
          </a:ln>
        </p:spPr>
      </p:pic>
      <p:sp>
        <p:nvSpPr>
          <p:cNvPr id="175" name="TextBox 13"/>
          <p:cNvSpPr/>
          <p:nvPr/>
        </p:nvSpPr>
        <p:spPr>
          <a:xfrm>
            <a:off x="10455480" y="6445800"/>
            <a:ext cx="1751040" cy="2721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200" spc="-1" strike="noStrike">
                <a:solidFill>
                  <a:srgbClr val="ffffff"/>
                </a:solidFill>
                <a:latin typeface="Arial"/>
                <a:ea typeface="DejaVu Sans"/>
              </a:rPr>
              <a:t>www.sunbeaminfo.com</a:t>
            </a:r>
            <a:endParaRPr b="0" lang="en-IN" sz="1200" spc="-1" strike="noStrike">
              <a:latin typeface="Arial"/>
            </a:endParaRPr>
          </a:p>
        </p:txBody>
      </p:sp>
      <p:sp>
        <p:nvSpPr>
          <p:cNvPr id="176" name="Rectangle 6"/>
          <p:cNvSpPr/>
          <p:nvPr/>
        </p:nvSpPr>
        <p:spPr>
          <a:xfrm>
            <a:off x="-2160" y="867600"/>
            <a:ext cx="12191400" cy="61560"/>
          </a:xfrm>
          <a:prstGeom prst="rect">
            <a:avLst/>
          </a:prstGeom>
          <a:solidFill>
            <a:srgbClr val="3d5580"/>
          </a:solidFill>
          <a:ln>
            <a:solidFill>
              <a:srgbClr val="325490"/>
            </a:solidFill>
          </a:ln>
        </p:spPr>
        <p:style>
          <a:lnRef idx="2">
            <a:schemeClr val="accent1">
              <a:shade val="50000"/>
            </a:schemeClr>
          </a:lnRef>
          <a:fillRef idx="1">
            <a:schemeClr val="accent1"/>
          </a:fillRef>
          <a:effectRef idx="0">
            <a:schemeClr val="accent1"/>
          </a:effectRef>
          <a:fontRef idx="minor"/>
        </p:style>
      </p:sp>
      <p:sp>
        <p:nvSpPr>
          <p:cNvPr id="177" name="TextBox 8"/>
          <p:cNvSpPr/>
          <p:nvPr/>
        </p:nvSpPr>
        <p:spPr>
          <a:xfrm>
            <a:off x="365760" y="6591600"/>
            <a:ext cx="181800" cy="366480"/>
          </a:xfrm>
          <a:prstGeom prst="rect">
            <a:avLst/>
          </a:prstGeom>
          <a:noFill/>
          <a:ln w="0">
            <a:noFill/>
          </a:ln>
        </p:spPr>
        <p:style>
          <a:lnRef idx="0"/>
          <a:fillRef idx="0"/>
          <a:effectRef idx="0"/>
          <a:fontRef idx="minor"/>
        </p:style>
      </p:sp>
      <p:sp>
        <p:nvSpPr>
          <p:cNvPr id="17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a:t>
            </a:r>
            <a:r>
              <a:rPr b="0" lang="en-IN" sz="4400" spc="-1" strike="noStrike">
                <a:latin typeface="Arial"/>
              </a:rPr>
              <a:t>li</a:t>
            </a:r>
            <a:r>
              <a:rPr b="0" lang="en-IN" sz="4400" spc="-1" strike="noStrike">
                <a:latin typeface="Arial"/>
              </a:rPr>
              <a:t>c</a:t>
            </a:r>
            <a:r>
              <a:rPr b="0" lang="en-IN" sz="4400" spc="-1" strike="noStrike">
                <a:latin typeface="Arial"/>
              </a:rPr>
              <a:t>k </a:t>
            </a:r>
            <a:r>
              <a:rPr b="0" lang="en-IN" sz="4400" spc="-1" strike="noStrike">
                <a:latin typeface="Arial"/>
              </a:rPr>
              <a:t>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th</a:t>
            </a:r>
            <a:r>
              <a:rPr b="0" lang="en-IN" sz="4400" spc="-1" strike="noStrike">
                <a:latin typeface="Arial"/>
              </a:rPr>
              <a:t>e </a:t>
            </a:r>
            <a:r>
              <a:rPr b="0" lang="en-IN" sz="4400" spc="-1" strike="noStrike">
                <a:latin typeface="Arial"/>
              </a:rPr>
              <a:t>tit</a:t>
            </a:r>
            <a:r>
              <a:rPr b="0" lang="en-IN" sz="4400" spc="-1" strike="noStrike">
                <a:latin typeface="Arial"/>
              </a:rPr>
              <a:t>le </a:t>
            </a:r>
            <a:r>
              <a:rPr b="0" lang="en-IN" sz="4400" spc="-1" strike="noStrike">
                <a:latin typeface="Arial"/>
              </a:rPr>
              <a:t>te</a:t>
            </a:r>
            <a:r>
              <a:rPr b="0" lang="en-IN" sz="4400" spc="-1" strike="noStrike">
                <a:latin typeface="Arial"/>
              </a:rPr>
              <a:t>xt </a:t>
            </a:r>
            <a:r>
              <a:rPr b="0" lang="en-IN" sz="4400" spc="-1" strike="noStrike">
                <a:latin typeface="Arial"/>
              </a:rPr>
              <a:t>fo</a:t>
            </a:r>
            <a:r>
              <a:rPr b="0" lang="en-IN" sz="4400" spc="-1" strike="noStrike">
                <a:latin typeface="Arial"/>
              </a:rPr>
              <a:t>r</a:t>
            </a:r>
            <a:r>
              <a:rPr b="0" lang="en-IN" sz="4400" spc="-1" strike="noStrike">
                <a:latin typeface="Arial"/>
              </a:rPr>
              <a:t>m</a:t>
            </a:r>
            <a:r>
              <a:rPr b="0" lang="en-IN" sz="4400" spc="-1" strike="noStrike">
                <a:latin typeface="Arial"/>
              </a:rPr>
              <a:t>at</a:t>
            </a:r>
            <a:endParaRPr b="0" lang="en-IN" sz="4400" spc="-1" strike="noStrike">
              <a:latin typeface="Arial"/>
            </a:endParaRPr>
          </a:p>
        </p:txBody>
      </p:sp>
      <p:sp>
        <p:nvSpPr>
          <p:cNvPr id="17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6.ti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Picture 1" descr=""/>
          <p:cNvPicPr/>
          <p:nvPr/>
        </p:nvPicPr>
        <p:blipFill>
          <a:blip r:embed="rId1"/>
          <a:stretch/>
        </p:blipFill>
        <p:spPr>
          <a:xfrm>
            <a:off x="3048120" y="2140560"/>
            <a:ext cx="6093000" cy="16531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29520" y="36360"/>
            <a:ext cx="12115080" cy="64260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Capped Collections</a:t>
            </a:r>
            <a:endParaRPr b="0" lang="en-IN" sz="2800" spc="-1" strike="noStrike">
              <a:latin typeface="Arial"/>
            </a:endParaRPr>
          </a:p>
        </p:txBody>
      </p:sp>
      <p:sp>
        <p:nvSpPr>
          <p:cNvPr id="236" name="PlaceHolder 2"/>
          <p:cNvSpPr>
            <a:spLocks noGrp="1"/>
          </p:cNvSpPr>
          <p:nvPr>
            <p:ph/>
          </p:nvPr>
        </p:nvSpPr>
        <p:spPr>
          <a:xfrm>
            <a:off x="130680" y="680400"/>
            <a:ext cx="11945160" cy="541548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Capped collections are fixed sized collections for high-throughput insert and retrieve operations.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They maintain the order of insertion without any indexing overhead.</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The oldest documents are auto-removed to make a room for new records. The size of collection should be specified while creation.</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The update operations should be done with index for better performance. If update operation change size, then operation fails.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Cannot delete records from capped collections. Can drop collection.</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Capped collections cannot be sharded.</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db.createCollection("logs", { capped: true, size: 4096 }); → if size is below 4096, 4096 is considered. Higher sizes are roundup by 256.</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29520" y="36360"/>
            <a:ext cx="12115080" cy="64260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GridFS</a:t>
            </a:r>
            <a:endParaRPr b="0" lang="en-IN" sz="2800" spc="-1" strike="noStrike">
              <a:latin typeface="Arial"/>
            </a:endParaRPr>
          </a:p>
        </p:txBody>
      </p:sp>
      <p:sp>
        <p:nvSpPr>
          <p:cNvPr id="238" name="PlaceHolder 2"/>
          <p:cNvSpPr>
            <a:spLocks noGrp="1"/>
          </p:cNvSpPr>
          <p:nvPr>
            <p:ph/>
          </p:nvPr>
        </p:nvSpPr>
        <p:spPr>
          <a:xfrm>
            <a:off x="130680" y="681120"/>
            <a:ext cx="11945160" cy="541548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GridFS is a specification for storing/retrieving files exceeding 16 MB.</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GridFS stores a file by dividing into chunks of 255 kb. When queried back, driver collect the chunks as requested. Query can be range query. Due to chunks file can be accessed without loading whole file in memory.</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It uses two collections for storing files i.e. fs.chunks, fs.files.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It is also useful to keep files and metadata synced and deployed automatically across geographically distributed replica set.</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GridFS should not be used when there is need to update contents of entire file atomically.</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It can be accessed using </a:t>
            </a:r>
            <a:r>
              <a:rPr b="1" lang="en-GB" sz="2400" spc="-1" strike="noStrike">
                <a:solidFill>
                  <a:srgbClr val="000000"/>
                </a:solidFill>
                <a:latin typeface="Arial"/>
              </a:rPr>
              <a:t>mongofiles</a:t>
            </a:r>
            <a:r>
              <a:rPr b="0" lang="en-GB" sz="2400" spc="-1" strike="noStrike">
                <a:solidFill>
                  <a:srgbClr val="000000"/>
                </a:solidFill>
                <a:latin typeface="Arial"/>
              </a:rPr>
              <a:t> tool or compliant client driver.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29520" y="36360"/>
            <a:ext cx="12115080" cy="64260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GridFS</a:t>
            </a:r>
            <a:endParaRPr b="0" lang="en-IN" sz="2800" spc="-1" strike="noStrike">
              <a:latin typeface="Arial"/>
            </a:endParaRPr>
          </a:p>
        </p:txBody>
      </p:sp>
      <p:sp>
        <p:nvSpPr>
          <p:cNvPr id="240" name="PlaceHolder 2"/>
          <p:cNvSpPr>
            <a:spLocks noGrp="1"/>
          </p:cNvSpPr>
          <p:nvPr>
            <p:ph/>
          </p:nvPr>
        </p:nvSpPr>
        <p:spPr>
          <a:xfrm>
            <a:off x="130680" y="681120"/>
            <a:ext cx="11945160" cy="541548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fs.chunks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_id, files_id, n, data</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fs.files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_id, length, chunkSize, updateDate, md5, filename, contentType</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Files can be searched using</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db.fs.files.find( { filename: myFileName }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db.fs.chunks.find( { files_id: myFileID } ).sort( { n: 1 }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GridFS automatically create indexes for faster search.</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mongofiles: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Mongofiles  -d test put test.jpg</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Mongofiles  -d test get test.jpg</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29520" y="36360"/>
            <a:ext cx="12114360" cy="6418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Data Modeling</a:t>
            </a:r>
            <a:endParaRPr b="0" lang="en-IN" sz="2800" spc="-1" strike="noStrike">
              <a:latin typeface="Arial"/>
            </a:endParaRPr>
          </a:p>
        </p:txBody>
      </p:sp>
      <p:sp>
        <p:nvSpPr>
          <p:cNvPr id="218" name="PlaceHolder 2"/>
          <p:cNvSpPr>
            <a:spLocks noGrp="1"/>
          </p:cNvSpPr>
          <p:nvPr>
            <p:ph/>
          </p:nvPr>
        </p:nvSpPr>
        <p:spPr>
          <a:xfrm>
            <a:off x="130680" y="803520"/>
            <a:ext cx="11944440" cy="529236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Embedded Data Models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 name : { fname : "Nisha", lname : "Shinde" }, age : 44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Suitable for one-to-one or one-to-many relationship.</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Faster read operation. Related data fetch in single db operation.</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Atomic update of document.</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Document growth reduce write performance and may lead to fragmentation.</a:t>
            </a:r>
            <a:endParaRPr b="0" lang="en-IN" sz="2000" spc="-1" strike="noStrike">
              <a:latin typeface="Arial"/>
            </a:endParaRPr>
          </a:p>
        </p:txBody>
      </p:sp>
      <p:sp>
        <p:nvSpPr>
          <p:cNvPr id="219" name="PlaceHolder 3"/>
          <p:cNvSpPr>
            <a:spLocks noGrp="1"/>
          </p:cNvSpPr>
          <p:nvPr>
            <p:ph type="sldNum" idx="4"/>
          </p:nvPr>
        </p:nvSpPr>
        <p:spPr>
          <a:xfrm>
            <a:off x="11460240" y="6332400"/>
            <a:ext cx="729000" cy="52272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1604D1C8-5D2D-4607-90B2-9BF15F453300}" type="slidenum">
              <a:rPr b="0" lang="en-GB" sz="1800" spc="-1" strike="noStrike">
                <a:solidFill>
                  <a:srgbClr val="000000"/>
                </a:solidFill>
                <a:latin typeface="Calibri"/>
              </a:rPr>
              <a:t>&lt;number&gt;</a:t>
            </a:fld>
            <a:endParaRPr b="0" lang="en-IN" sz="18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29520" y="36360"/>
            <a:ext cx="12114360" cy="64188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Data Modeling</a:t>
            </a:r>
            <a:endParaRPr b="0" lang="en-IN" sz="2800" spc="-1" strike="noStrike">
              <a:latin typeface="Arial"/>
            </a:endParaRPr>
          </a:p>
        </p:txBody>
      </p:sp>
      <p:sp>
        <p:nvSpPr>
          <p:cNvPr id="221" name="PlaceHolder 2"/>
          <p:cNvSpPr>
            <a:spLocks noGrp="1"/>
          </p:cNvSpPr>
          <p:nvPr>
            <p:ph/>
          </p:nvPr>
        </p:nvSpPr>
        <p:spPr>
          <a:xfrm>
            <a:off x="130680" y="789840"/>
            <a:ext cx="11944440" cy="530604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Normalized Data Models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contacts → { _id: 11, email : "Jay@gmail.com", mobile: "9527331338"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persons → { _id: 1, name : "Jay Patil", contact: 11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Preferred for complex many-to-many relationship.</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Reduce data duplication.</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Can use DBRef() to store document reference:</a:t>
            </a:r>
            <a:endParaRPr b="0" lang="en-IN" sz="2000" spc="-1" strike="noStrike">
              <a:latin typeface="Arial"/>
            </a:endParaRPr>
          </a:p>
          <a:p>
            <a:pPr>
              <a:lnSpc>
                <a:spcPct val="90000"/>
              </a:lnSpc>
              <a:spcBef>
                <a:spcPts val="1417"/>
              </a:spcBef>
              <a:buNone/>
            </a:pPr>
            <a:r>
              <a:rPr b="0" lang="en-GB" sz="2400" spc="-1" strike="noStrike">
                <a:solidFill>
                  <a:srgbClr val="000000"/>
                </a:solidFill>
                <a:latin typeface="Arial"/>
                <a:ea typeface="Noto Sans CJK SC"/>
              </a:rPr>
              <a:t>contacts → { _id: 11,  email : "</a:t>
            </a:r>
            <a:r>
              <a:rPr b="0" lang="en-GB" sz="2000" spc="-1" strike="noStrike">
                <a:solidFill>
                  <a:srgbClr val="000000"/>
                </a:solidFill>
                <a:latin typeface="Arial"/>
                <a:ea typeface="Noto Sans CJK SC"/>
              </a:rPr>
              <a:t>Jay@gmail.com</a:t>
            </a:r>
            <a:r>
              <a:rPr b="0" lang="en-GB" sz="2400" spc="-1" strike="noStrike">
                <a:solidFill>
                  <a:srgbClr val="000000"/>
                </a:solidFill>
                <a:latin typeface="Arial"/>
                <a:ea typeface="Noto Sans CJK SC"/>
              </a:rPr>
              <a:t>", mobile: "9527331338" }</a:t>
            </a:r>
            <a:endParaRPr b="0" lang="en-IN" sz="2400" spc="-1" strike="noStrike">
              <a:latin typeface="Arial"/>
            </a:endParaRPr>
          </a:p>
          <a:p>
            <a:pPr lvl="2" marL="1828800" indent="-457200">
              <a:lnSpc>
                <a:spcPct val="90000"/>
              </a:lnSpc>
              <a:buClr>
                <a:srgbClr val="000000"/>
              </a:buClr>
              <a:buFont typeface="Arial"/>
              <a:buChar char="◾"/>
            </a:pPr>
            <a:r>
              <a:rPr b="0" lang="en-GB" sz="2400" spc="-1" strike="noStrike">
                <a:solidFill>
                  <a:srgbClr val="000000"/>
                </a:solidFill>
                <a:latin typeface="Arial"/>
                <a:ea typeface="Noto Sans CJK SC"/>
              </a:rPr>
              <a:t>persons → </a:t>
            </a:r>
            <a:endParaRPr b="0" lang="en-IN" sz="2400" spc="-1" strike="noStrike">
              <a:latin typeface="Arial"/>
            </a:endParaRPr>
          </a:p>
          <a:p>
            <a:pPr lvl="2" marL="1828800" indent="-457200">
              <a:lnSpc>
                <a:spcPct val="90000"/>
              </a:lnSpc>
              <a:buClr>
                <a:srgbClr val="000000"/>
              </a:buClr>
              <a:buFont typeface="Arial"/>
              <a:buChar char="◾"/>
            </a:pPr>
            <a:r>
              <a:rPr b="0" lang="en-GB" sz="2400" spc="-1" strike="noStrike">
                <a:solidFill>
                  <a:srgbClr val="000000"/>
                </a:solidFill>
                <a:latin typeface="Arial"/>
                <a:ea typeface="Noto Sans CJK SC"/>
              </a:rPr>
              <a:t>{ _id: 1, name: "Jay Patil", </a:t>
            </a:r>
            <a:endParaRPr b="0" lang="en-IN" sz="2400" spc="-1" strike="noStrike">
              <a:latin typeface="Arial"/>
            </a:endParaRPr>
          </a:p>
          <a:p>
            <a:pPr lvl="5" marL="2592000" indent="-216000">
              <a:lnSpc>
                <a:spcPct val="90000"/>
              </a:lnSpc>
              <a:spcBef>
                <a:spcPts val="283"/>
              </a:spcBef>
              <a:buClr>
                <a:srgbClr val="000000"/>
              </a:buClr>
              <a:buSzPct val="45000"/>
              <a:buFont typeface="Wingdings" charset="2"/>
              <a:buChar char=""/>
            </a:pPr>
            <a:r>
              <a:rPr b="0" lang="en-GB" sz="2400" spc="-1" strike="noStrike">
                <a:solidFill>
                  <a:srgbClr val="000000"/>
                </a:solidFill>
                <a:latin typeface="Arial"/>
                <a:ea typeface="Noto Sans CJK SC"/>
              </a:rPr>
              <a:t>contact: { $db : "test", $ref : "contacts", $id: 11 } }</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ea typeface="Noto Sans CJK SC"/>
              </a:rPr>
              <a:t>DBRef() are not supported in all client-drivers.</a:t>
            </a:r>
            <a:endParaRPr b="0" lang="en-IN" sz="2000" spc="-1" strike="noStrike">
              <a:latin typeface="Arial"/>
            </a:endParaRPr>
          </a:p>
        </p:txBody>
      </p:sp>
      <p:sp>
        <p:nvSpPr>
          <p:cNvPr id="222" name="PlaceHolder 3"/>
          <p:cNvSpPr>
            <a:spLocks noGrp="1"/>
          </p:cNvSpPr>
          <p:nvPr>
            <p:ph type="sldNum" idx="5"/>
          </p:nvPr>
        </p:nvSpPr>
        <p:spPr>
          <a:xfrm>
            <a:off x="11460240" y="6332400"/>
            <a:ext cx="729000" cy="52272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950C495B-8709-46FD-9920-9CED38729B53}" type="slidenum">
              <a:rPr b="0" lang="en-GB" sz="1800" spc="-1" strike="noStrike">
                <a:solidFill>
                  <a:srgbClr val="000000"/>
                </a:solidFill>
                <a:latin typeface="Calibri"/>
              </a:rPr>
              <a:t>&lt;number&gt;</a:t>
            </a:fld>
            <a:endParaRPr b="0" lang="en-IN" sz="1800" spc="-1" strike="noStrike">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29520" y="36360"/>
            <a:ext cx="12115080" cy="64260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Today’s Topics</a:t>
            </a:r>
            <a:endParaRPr b="0" lang="en-IN" sz="2800" spc="-1" strike="noStrike">
              <a:latin typeface="Arial"/>
            </a:endParaRPr>
          </a:p>
        </p:txBody>
      </p:sp>
      <p:sp>
        <p:nvSpPr>
          <p:cNvPr id="224" name="PlaceHolder 2"/>
          <p:cNvSpPr>
            <a:spLocks noGrp="1"/>
          </p:cNvSpPr>
          <p:nvPr>
            <p:ph/>
          </p:nvPr>
        </p:nvSpPr>
        <p:spPr>
          <a:xfrm>
            <a:off x="130680" y="803520"/>
            <a:ext cx="11945160" cy="5293080"/>
          </a:xfrm>
          <a:prstGeom prst="rect">
            <a:avLst/>
          </a:prstGeom>
          <a:noFill/>
          <a:ln w="0">
            <a:noFill/>
          </a:ln>
        </p:spPr>
        <p:txBody>
          <a:bodyPr lIns="122040" rIns="122040" tIns="122040" bIns="122040" anchor="t">
            <a:noAutofit/>
          </a:bodyPr>
          <a:p>
            <a:pPr algn="ctr">
              <a:lnSpc>
                <a:spcPct val="90000"/>
              </a:lnSpc>
              <a:buNone/>
            </a:pPr>
            <a:endParaRPr b="0" lang="en-IN" sz="2800" spc="-1" strike="noStrike">
              <a:latin typeface="Arial"/>
            </a:endParaRPr>
          </a:p>
          <a:p>
            <a:pPr algn="ctr">
              <a:lnSpc>
                <a:spcPct val="90000"/>
              </a:lnSpc>
              <a:buNone/>
            </a:pPr>
            <a:endParaRPr b="0" lang="en-IN" sz="2800" spc="-1" strike="noStrike">
              <a:latin typeface="Arial"/>
            </a:endParaRPr>
          </a:p>
          <a:p>
            <a:pPr algn="ctr">
              <a:lnSpc>
                <a:spcPct val="90000"/>
              </a:lnSpc>
              <a:buNone/>
            </a:pPr>
            <a:endParaRPr b="0" lang="en-IN" sz="2800" spc="-1" strike="noStrike">
              <a:latin typeface="Arial"/>
            </a:endParaRPr>
          </a:p>
          <a:p>
            <a:pPr algn="ctr">
              <a:lnSpc>
                <a:spcPct val="90000"/>
              </a:lnSpc>
              <a:buNone/>
            </a:pPr>
            <a:r>
              <a:rPr b="0" lang="en-IN" sz="2800" spc="-1" strike="noStrike">
                <a:latin typeface="Arial"/>
              </a:rPr>
              <a:t>Mongo – Indexes</a:t>
            </a:r>
            <a:endParaRPr b="0" lang="en-IN" sz="2800" spc="-1" strike="noStrike">
              <a:latin typeface="Arial"/>
            </a:endParaRPr>
          </a:p>
          <a:p>
            <a:pPr lvl="9" marL="4320000" indent="-216000">
              <a:lnSpc>
                <a:spcPct val="100000"/>
              </a:lnSpc>
              <a:spcBef>
                <a:spcPts val="283"/>
              </a:spcBef>
              <a:buClr>
                <a:srgbClr val="000000"/>
              </a:buClr>
              <a:buSzPct val="45000"/>
              <a:buFont typeface="Wingdings" charset="2"/>
              <a:buChar char=""/>
            </a:pPr>
            <a:r>
              <a:rPr b="0" lang="en-IN" sz="2800" spc="-1" strike="noStrike">
                <a:latin typeface="Arial"/>
              </a:rPr>
              <a:t> </a:t>
            </a:r>
            <a:r>
              <a:rPr b="0" lang="en-IN" sz="2800" spc="-1" strike="noStrike">
                <a:latin typeface="Arial"/>
              </a:rPr>
              <a:t>GeoSpatial Queries </a:t>
            </a:r>
            <a:endParaRPr b="0" lang="en-IN" sz="2800" spc="-1" strike="noStrike">
              <a:latin typeface="Arial"/>
            </a:endParaRPr>
          </a:p>
          <a:p>
            <a:pPr marL="4320000" indent="-216000">
              <a:lnSpc>
                <a:spcPct val="100000"/>
              </a:lnSpc>
              <a:spcBef>
                <a:spcPts val="283"/>
              </a:spcBef>
              <a:buClr>
                <a:srgbClr val="000000"/>
              </a:buClr>
              <a:buSzPct val="45000"/>
              <a:buFont typeface="Wingdings" charset="2"/>
              <a:buChar char=""/>
            </a:pPr>
            <a:r>
              <a:rPr b="0" lang="en-IN" sz="2800" spc="-1" strike="noStrike">
                <a:latin typeface="Arial"/>
              </a:rPr>
              <a:t> </a:t>
            </a:r>
            <a:r>
              <a:rPr b="0" lang="en-IN" sz="2800" spc="-1" strike="noStrike">
                <a:latin typeface="Arial"/>
              </a:rPr>
              <a:t>Capped Collections</a:t>
            </a:r>
            <a:endParaRPr b="0" lang="en-IN" sz="2800" spc="-1" strike="noStrike">
              <a:latin typeface="Arial"/>
            </a:endParaRPr>
          </a:p>
          <a:p>
            <a:pPr>
              <a:lnSpc>
                <a:spcPct val="100000"/>
              </a:lnSpc>
              <a:spcBef>
                <a:spcPts val="283"/>
              </a:spcBef>
              <a:buNone/>
            </a:pPr>
            <a:r>
              <a:rPr b="0" lang="en-IN" sz="2800" spc="-1" strike="noStrike">
                <a:latin typeface="Arial"/>
              </a:rPr>
              <a:t>                                             </a:t>
            </a:r>
            <a:r>
              <a:rPr b="0" lang="en-IN" sz="2800" spc="-1" strike="noStrike">
                <a:latin typeface="Arial"/>
              </a:rPr>
              <a:t>Validators</a:t>
            </a:r>
            <a:endParaRPr b="0" lang="en-IN" sz="2800" spc="-1" strike="noStrike">
              <a:latin typeface="Arial"/>
            </a:endParaRPr>
          </a:p>
          <a:p>
            <a:pPr>
              <a:lnSpc>
                <a:spcPct val="100000"/>
              </a:lnSpc>
              <a:spcBef>
                <a:spcPts val="283"/>
              </a:spcBef>
              <a:buNone/>
            </a:pPr>
            <a:r>
              <a:rPr b="0" lang="en-IN" sz="2800" spc="-1" strike="noStrike">
                <a:latin typeface="Arial"/>
              </a:rPr>
              <a:t>                                             </a:t>
            </a:r>
            <a:r>
              <a:rPr b="0" lang="en-IN" sz="2800" spc="-1" strike="noStrike">
                <a:latin typeface="Arial"/>
              </a:rPr>
              <a:t>Mongo – GridFS</a:t>
            </a:r>
            <a:endParaRPr b="0" lang="en-IN" sz="2800" spc="-1" strike="noStrike">
              <a:latin typeface="Arial"/>
            </a:endParaRPr>
          </a:p>
          <a:p>
            <a:pPr>
              <a:lnSpc>
                <a:spcPct val="100000"/>
              </a:lnSpc>
              <a:spcBef>
                <a:spcPts val="283"/>
              </a:spcBef>
              <a:buNone/>
            </a:pPr>
            <a:r>
              <a:rPr b="0" lang="en-IN" sz="2800" spc="-1" strike="noStrike">
                <a:latin typeface="Arial"/>
              </a:rPr>
              <a:t>                                             </a:t>
            </a:r>
            <a:endParaRPr b="0" lang="en-IN" sz="2800" spc="-1" strike="noStrike">
              <a:latin typeface="Arial"/>
            </a:endParaRPr>
          </a:p>
          <a:p>
            <a:pPr algn="ctr">
              <a:lnSpc>
                <a:spcPct val="90000"/>
              </a:lnSpc>
              <a:buNone/>
            </a:pPr>
            <a:endParaRPr b="0" lang="en-IN" sz="6000" spc="-1" strike="noStrike">
              <a:latin typeface="Arial"/>
            </a:endParaRPr>
          </a:p>
          <a:p>
            <a:pPr algn="ctr">
              <a:lnSpc>
                <a:spcPct val="90000"/>
              </a:lnSpc>
              <a:buNone/>
            </a:pPr>
            <a:endParaRPr b="0" lang="en-IN" sz="6000" spc="-1" strike="noStrike">
              <a:latin typeface="Arial"/>
            </a:endParaRPr>
          </a:p>
          <a:p>
            <a:pPr algn="ctr">
              <a:lnSpc>
                <a:spcPct val="90000"/>
              </a:lnSpc>
              <a:buNone/>
            </a:pPr>
            <a:endParaRPr b="0" lang="en-IN" sz="6000" spc="-1" strike="noStrike">
              <a:latin typeface="Arial"/>
            </a:endParaRPr>
          </a:p>
          <a:p>
            <a:pPr algn="ctr">
              <a:lnSpc>
                <a:spcPct val="90000"/>
              </a:lnSpc>
              <a:buNone/>
            </a:pPr>
            <a:endParaRPr b="0" lang="en-IN" sz="6000" spc="-1" strike="noStrike">
              <a:latin typeface="Arial"/>
            </a:endParaRPr>
          </a:p>
          <a:p>
            <a:pPr>
              <a:lnSpc>
                <a:spcPct val="100000"/>
              </a:lnSpc>
              <a:buNone/>
            </a:pPr>
            <a:endParaRPr b="0" lang="en-IN" sz="3200" spc="-1" strike="noStrike">
              <a:latin typeface="Arial"/>
            </a:endParaRPr>
          </a:p>
          <a:p>
            <a:pPr>
              <a:lnSpc>
                <a:spcPct val="100000"/>
              </a:lnSpc>
              <a:buNone/>
            </a:pPr>
            <a:endParaRPr b="0" lang="en-IN" sz="3200" spc="-1" strike="noStrike">
              <a:latin typeface="Arial"/>
            </a:endParaRPr>
          </a:p>
        </p:txBody>
      </p:sp>
      <p:sp>
        <p:nvSpPr>
          <p:cNvPr id="225" name="PlaceHolder 3"/>
          <p:cNvSpPr>
            <a:spLocks noGrp="1"/>
          </p:cNvSpPr>
          <p:nvPr>
            <p:ph type="sldNum" idx="6"/>
          </p:nvPr>
        </p:nvSpPr>
        <p:spPr>
          <a:xfrm>
            <a:off x="11460240" y="6332400"/>
            <a:ext cx="729720" cy="523440"/>
          </a:xfrm>
          <a:prstGeom prst="rect">
            <a:avLst/>
          </a:prstGeom>
          <a:noFill/>
          <a:ln w="0">
            <a:noFill/>
          </a:ln>
        </p:spPr>
        <p:txBody>
          <a:bodyPr lIns="122040" rIns="122040" tIns="122040" bIns="122040" anchor="t">
            <a:noAutofit/>
          </a:bodyPr>
          <a:lstStyle>
            <a:lvl1pPr algn="r">
              <a:lnSpc>
                <a:spcPct val="100000"/>
              </a:lnSpc>
              <a:buNone/>
              <a:defRPr b="0" lang="en-GB" sz="1800" spc="-1" strike="noStrike">
                <a:solidFill>
                  <a:srgbClr val="000000"/>
                </a:solidFill>
                <a:latin typeface="Calibri"/>
              </a:defRPr>
            </a:lvl1pPr>
          </a:lstStyle>
          <a:p>
            <a:pPr algn="r">
              <a:lnSpc>
                <a:spcPct val="100000"/>
              </a:lnSpc>
              <a:buNone/>
            </a:pPr>
            <a:fld id="{919459E1-F95D-494F-ADF1-18D8F7F87BBD}" type="slidenum">
              <a:rPr b="0" lang="en-GB" sz="1800" spc="-1" strike="noStrike">
                <a:solidFill>
                  <a:srgbClr val="000000"/>
                </a:solidFill>
                <a:latin typeface="Calibri"/>
              </a:rPr>
              <a:t>&lt;number&gt;</a:t>
            </a:fld>
            <a:endParaRPr b="0" lang="en-IN" sz="18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469800" y="550440"/>
            <a:ext cx="11250000" cy="5380920"/>
          </a:xfrm>
          <a:prstGeom prst="rect">
            <a:avLst/>
          </a:prstGeom>
          <a:noFill/>
          <a:ln w="0">
            <a:noFill/>
          </a:ln>
        </p:spPr>
        <p:txBody>
          <a:bodyPr lIns="90000" rIns="90000" tIns="45000" bIns="45000" anchor="ctr">
            <a:noAutofit/>
          </a:bodyPr>
          <a:p>
            <a:pPr algn="ctr">
              <a:lnSpc>
                <a:spcPct val="90000"/>
              </a:lnSpc>
              <a:buNone/>
            </a:pPr>
            <a:r>
              <a:rPr b="0" lang="en-US" sz="6000" spc="-1" strike="noStrike">
                <a:solidFill>
                  <a:srgbClr val="1b5982"/>
                </a:solidFill>
                <a:latin typeface="Arial"/>
              </a:rPr>
              <a:t>Optimization</a:t>
            </a:r>
            <a:endParaRPr b="0" lang="en-IN" sz="6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29520" y="36360"/>
            <a:ext cx="12115080" cy="64260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Indexes</a:t>
            </a:r>
            <a:endParaRPr b="0" lang="en-IN" sz="2800" spc="-1" strike="noStrike">
              <a:latin typeface="Arial"/>
            </a:endParaRPr>
          </a:p>
        </p:txBody>
      </p:sp>
      <p:sp>
        <p:nvSpPr>
          <p:cNvPr id="228" name="PlaceHolder 2"/>
          <p:cNvSpPr>
            <a:spLocks noGrp="1"/>
          </p:cNvSpPr>
          <p:nvPr>
            <p:ph/>
          </p:nvPr>
        </p:nvSpPr>
        <p:spPr>
          <a:xfrm>
            <a:off x="130680" y="681120"/>
            <a:ext cx="11945160" cy="541548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db.books.find( { "subject" : "C" } ).explain(true);</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explain() → explains the query execution plan.</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Above query by default does full collection scan, hence slower.</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db.books.createIndex( { "subject" : 1 } );</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Searching on indexed columns reduces query execution time.</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Options can be provided (2nd arg): { unique : true }</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Duplicate values are not allowed in that field.</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By default "_id" field is indexed in mongodb (unique index).</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db.books.getIndexes();</a:t>
            </a:r>
            <a:endParaRPr b="0" lang="en-IN" sz="24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db.books.dropIndex({ "subject" : 1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60200" y="114480"/>
            <a:ext cx="11866680" cy="641880"/>
          </a:xfrm>
          <a:prstGeom prst="rect">
            <a:avLst/>
          </a:prstGeom>
          <a:noFill/>
          <a:ln w="0">
            <a:noFill/>
          </a:ln>
        </p:spPr>
        <p:txBody>
          <a:bodyPr lIns="90000" rIns="90000" tIns="45000" bIns="45000" anchor="ctr">
            <a:noAutofit/>
          </a:bodyPr>
          <a:p>
            <a:pPr>
              <a:lnSpc>
                <a:spcPct val="90000"/>
              </a:lnSpc>
              <a:buNone/>
            </a:pPr>
            <a:r>
              <a:rPr b="1" lang="en-US" sz="2800" spc="-1" strike="noStrike">
                <a:solidFill>
                  <a:srgbClr val="3d5580"/>
                </a:solidFill>
                <a:latin typeface="Calibri"/>
                <a:ea typeface="Menlo"/>
              </a:rPr>
              <a:t>Indexes - Types</a:t>
            </a:r>
            <a:endParaRPr b="0" lang="en-IN" sz="2800" spc="-1" strike="noStrike">
              <a:latin typeface="Arial"/>
            </a:endParaRPr>
          </a:p>
        </p:txBody>
      </p:sp>
      <p:sp>
        <p:nvSpPr>
          <p:cNvPr id="230" name="PlaceHolder 2"/>
          <p:cNvSpPr>
            <a:spLocks noGrp="1"/>
          </p:cNvSpPr>
          <p:nvPr>
            <p:ph/>
          </p:nvPr>
        </p:nvSpPr>
        <p:spPr>
          <a:xfrm>
            <a:off x="0" y="1080000"/>
            <a:ext cx="11866680" cy="4893120"/>
          </a:xfrm>
          <a:prstGeom prst="rect">
            <a:avLst/>
          </a:prstGeom>
          <a:noFill/>
          <a:ln w="0">
            <a:noFill/>
          </a:ln>
        </p:spPr>
        <p:txBody>
          <a:bodyPr lIns="90000" rIns="90000" tIns="45000" bIns="45000" anchor="t">
            <a:noAutofit/>
          </a:bodyPr>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Regular index (Single Key)</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Composite index</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Unique index</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TTL index</a:t>
            </a:r>
            <a:endParaRPr b="0" lang="en-IN" sz="2000" spc="-1" strike="noStrike">
              <a:latin typeface="Arial"/>
            </a:endParaRPr>
          </a:p>
          <a:p>
            <a:pPr marL="228600" indent="-228600">
              <a:lnSpc>
                <a:spcPct val="90000"/>
              </a:lnSpc>
              <a:spcBef>
                <a:spcPts val="1001"/>
              </a:spcBef>
              <a:buClr>
                <a:srgbClr val="3d5580"/>
              </a:buClr>
              <a:buFont typeface="Wingdings" charset="2"/>
              <a:buChar char=""/>
            </a:pPr>
            <a:r>
              <a:rPr b="0" lang="en-IN" sz="2000" spc="-1" strike="noStrike">
                <a:solidFill>
                  <a:srgbClr val="000000"/>
                </a:solidFill>
                <a:latin typeface="Arial"/>
              </a:rPr>
              <a:t>Geospatial indexes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29520" y="36360"/>
            <a:ext cx="12115080" cy="64260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GeoSpatial Queries</a:t>
            </a:r>
            <a:endParaRPr b="0" lang="en-IN" sz="2800" spc="-1" strike="noStrike">
              <a:latin typeface="Arial"/>
            </a:endParaRPr>
          </a:p>
        </p:txBody>
      </p:sp>
      <p:sp>
        <p:nvSpPr>
          <p:cNvPr id="232" name="PlaceHolder 2"/>
          <p:cNvSpPr>
            <a:spLocks noGrp="1"/>
          </p:cNvSpPr>
          <p:nvPr>
            <p:ph/>
          </p:nvPr>
        </p:nvSpPr>
        <p:spPr>
          <a:xfrm>
            <a:off x="113760" y="680040"/>
            <a:ext cx="11945160" cy="541548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mongodb support three types of geo-spatial queries:</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2-d index: traditional long-lat. used in older mongodb (2.2-).</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2-d sphere index: data can be stored as GeoJSON.</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geo-haystack: query on very small area. not much used.</a:t>
            </a:r>
            <a:endParaRPr b="0" lang="en-IN" sz="2000" spc="-1" strike="noStrike">
              <a:latin typeface="Arial"/>
            </a:endParaRPr>
          </a:p>
          <a:p>
            <a:pPr>
              <a:lnSpc>
                <a:spcPct val="90000"/>
              </a:lnSpc>
              <a:buNone/>
            </a:pPr>
            <a:r>
              <a:rPr b="0" lang="en-GB" sz="2400" spc="-1" strike="noStrike">
                <a:solidFill>
                  <a:srgbClr val="000000"/>
                </a:solidFill>
                <a:latin typeface="Arial"/>
              </a:rPr>
              <a:t>GeoJSON stores geometry and coordinates: https://geojson.io</a:t>
            </a:r>
            <a:endParaRPr b="0" lang="en-IN" sz="2400" spc="-1" strike="noStrike">
              <a:latin typeface="Arial"/>
            </a:endParaRPr>
          </a:p>
          <a:p>
            <a:pPr marL="609480" indent="-474120">
              <a:lnSpc>
                <a:spcPct val="90000"/>
              </a:lnSpc>
              <a:buClr>
                <a:srgbClr val="000000"/>
              </a:buClr>
              <a:buFont typeface="Arial"/>
              <a:buChar char="▪"/>
            </a:pPr>
            <a:r>
              <a:rPr b="0" lang="en-GB" sz="2000" spc="-1" strike="noStrike">
                <a:solidFill>
                  <a:srgbClr val="000000"/>
                </a:solidFill>
                <a:latin typeface="Arial"/>
              </a:rPr>
              <a:t>{ type: "geometry", coordinates: [ long, lat ] };</a:t>
            </a:r>
            <a:endParaRPr b="0" lang="en-IN" sz="20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 type: "Point", coordinates: [ 73.86704859999998, 18.4898445 ] };</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Possible geometry types are:</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Point, LineString, MultiLineString, Polygon</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allowed queries:</a:t>
            </a:r>
            <a:endParaRPr b="0" lang="en-IN" sz="2400" spc="-1" strike="noStrike">
              <a:latin typeface="Arial"/>
            </a:endParaRPr>
          </a:p>
          <a:p>
            <a:pPr lvl="1" marL="1066680" indent="-474120">
              <a:lnSpc>
                <a:spcPct val="90000"/>
              </a:lnSpc>
              <a:buClr>
                <a:srgbClr val="000000"/>
              </a:buClr>
              <a:buFont typeface="Arial"/>
              <a:buChar char="▪"/>
            </a:pPr>
            <a:r>
              <a:rPr b="0" lang="en-GB" sz="2000" spc="-1" strike="noStrike">
                <a:solidFill>
                  <a:srgbClr val="000000"/>
                </a:solidFill>
                <a:latin typeface="Arial"/>
              </a:rPr>
              <a:t>inclusion  - $geoWithin</a:t>
            </a:r>
            <a:endParaRPr b="0" lang="en-IN" sz="2000" spc="-1" strike="noStrike">
              <a:latin typeface="Arial"/>
            </a:endParaRPr>
          </a:p>
          <a:p>
            <a:pPr lvl="1" marL="1066680" indent="-474120">
              <a:lnSpc>
                <a:spcPct val="90000"/>
              </a:lnSpc>
              <a:buClr>
                <a:srgbClr val="000000"/>
              </a:buClr>
              <a:buFont typeface="Arial"/>
              <a:buChar char="▪"/>
            </a:pPr>
            <a:r>
              <a:rPr b="0" lang="en-GB" sz="2000" spc="-1" strike="noStrike">
                <a:solidFill>
                  <a:srgbClr val="000000"/>
                </a:solidFill>
                <a:latin typeface="Arial"/>
              </a:rPr>
              <a:t>intersection - $geoIntersects</a:t>
            </a:r>
            <a:endParaRPr b="0" lang="en-IN" sz="2000" spc="-1" strike="noStrike">
              <a:latin typeface="Arial"/>
            </a:endParaRPr>
          </a:p>
          <a:p>
            <a:pPr lvl="1" marL="1066680" indent="-474120">
              <a:lnSpc>
                <a:spcPct val="90000"/>
              </a:lnSpc>
              <a:buClr>
                <a:srgbClr val="000000"/>
              </a:buClr>
              <a:buFont typeface="Arial"/>
              <a:buChar char="▪"/>
            </a:pPr>
            <a:r>
              <a:rPr b="0" lang="en-GB" sz="2000" spc="-1" strike="noStrike">
                <a:solidFill>
                  <a:srgbClr val="000000"/>
                </a:solidFill>
                <a:latin typeface="Arial"/>
              </a:rPr>
              <a:t>proximity - $geoNear</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29520" y="36360"/>
            <a:ext cx="12115080" cy="642600"/>
          </a:xfrm>
          <a:prstGeom prst="rect">
            <a:avLst/>
          </a:prstGeom>
          <a:noFill/>
          <a:ln w="0">
            <a:noFill/>
          </a:ln>
        </p:spPr>
        <p:txBody>
          <a:bodyPr lIns="122040" rIns="122040" tIns="122040" bIns="122040" anchor="t">
            <a:noAutofit/>
          </a:bodyPr>
          <a:p>
            <a:pPr>
              <a:lnSpc>
                <a:spcPct val="90000"/>
              </a:lnSpc>
              <a:buNone/>
            </a:pPr>
            <a:r>
              <a:rPr b="0" lang="en-GB" sz="2800" spc="-1" strike="noStrike">
                <a:solidFill>
                  <a:srgbClr val="000000"/>
                </a:solidFill>
                <a:latin typeface="Arial"/>
              </a:rPr>
              <a:t>Mongo - GeoSpatial Queries</a:t>
            </a:r>
            <a:endParaRPr b="0" lang="en-IN" sz="2800" spc="-1" strike="noStrike">
              <a:latin typeface="Arial"/>
            </a:endParaRPr>
          </a:p>
        </p:txBody>
      </p:sp>
      <p:sp>
        <p:nvSpPr>
          <p:cNvPr id="234" name="PlaceHolder 2"/>
          <p:cNvSpPr>
            <a:spLocks noGrp="1"/>
          </p:cNvSpPr>
          <p:nvPr>
            <p:ph/>
          </p:nvPr>
        </p:nvSpPr>
        <p:spPr>
          <a:xfrm>
            <a:off x="130680" y="681120"/>
            <a:ext cx="11945160" cy="5415480"/>
          </a:xfrm>
          <a:prstGeom prst="rect">
            <a:avLst/>
          </a:prstGeom>
          <a:noFill/>
          <a:ln w="0">
            <a:noFill/>
          </a:ln>
        </p:spPr>
        <p:txBody>
          <a:bodyPr lIns="122040" rIns="122040" tIns="122040" bIns="122040" anchor="t">
            <a:noAutofit/>
          </a:bodyPr>
          <a:p>
            <a:pPr marL="609480" indent="-474120">
              <a:lnSpc>
                <a:spcPct val="90000"/>
              </a:lnSpc>
              <a:spcBef>
                <a:spcPts val="933"/>
              </a:spcBef>
              <a:buClr>
                <a:srgbClr val="000000"/>
              </a:buClr>
              <a:buFont typeface="Arial"/>
              <a:buChar char="▪"/>
            </a:pPr>
            <a:r>
              <a:rPr b="0" lang="en-GB" sz="2400" spc="-1" strike="noStrike">
                <a:solidFill>
                  <a:srgbClr val="000000"/>
                </a:solidFill>
                <a:latin typeface="Arial"/>
              </a:rPr>
              <a:t>For faster execution create geo-index : </a:t>
            </a:r>
            <a:endParaRPr b="0" lang="en-IN" sz="2400" spc="-1" strike="noStrike">
              <a:latin typeface="Arial"/>
            </a:endParaRPr>
          </a:p>
          <a:p>
            <a:pPr lvl="1" marL="1219320" indent="-457200">
              <a:lnSpc>
                <a:spcPct val="90000"/>
              </a:lnSpc>
              <a:buClr>
                <a:srgbClr val="000000"/>
              </a:buClr>
              <a:buFont typeface="Arial"/>
              <a:buChar char="▫"/>
            </a:pPr>
            <a:r>
              <a:rPr b="0" lang="en-GB" sz="2000" spc="-1" strike="noStrike">
                <a:solidFill>
                  <a:srgbClr val="000000"/>
                </a:solidFill>
                <a:latin typeface="Arial"/>
              </a:rPr>
              <a:t>db.busstops.createIndex( { location : "2dsphere" } );</a:t>
            </a:r>
            <a:endParaRPr b="0" lang="en-IN" sz="2000" spc="-1" strike="noStrike">
              <a:latin typeface="Arial"/>
            </a:endParaRPr>
          </a:p>
          <a:p>
            <a:pPr marL="609480" indent="-474120">
              <a:lnSpc>
                <a:spcPct val="90000"/>
              </a:lnSpc>
              <a:buClr>
                <a:srgbClr val="000000"/>
              </a:buClr>
              <a:buFont typeface="Arial"/>
              <a:buChar char="▪"/>
            </a:pPr>
            <a:r>
              <a:rPr b="0" lang="en-GB" sz="2400" spc="-1" strike="noStrike">
                <a:solidFill>
                  <a:srgbClr val="000000"/>
                </a:solidFill>
                <a:latin typeface="Arial"/>
              </a:rPr>
              <a:t>Example proximity query:</a:t>
            </a:r>
            <a:endParaRPr b="0" lang="en-IN" sz="2400" spc="-1" strike="noStrike">
              <a:latin typeface="Arial"/>
            </a:endParaRPr>
          </a:p>
          <a:p>
            <a:pPr>
              <a:lnSpc>
                <a:spcPct val="90000"/>
              </a:lnSpc>
              <a:spcBef>
                <a:spcPts val="933"/>
              </a:spcBef>
              <a:buNone/>
              <a:tabLst>
                <a:tab algn="l" pos="0"/>
              </a:tabLst>
            </a:pPr>
            <a:r>
              <a:rPr b="0" lang="en-GB" sz="2400" spc="-1" strike="noStrike">
                <a:solidFill>
                  <a:srgbClr val="000000"/>
                </a:solidFill>
                <a:latin typeface="Arial"/>
              </a:rPr>
              <a:t>db.busstops.find( { location : { $near : { </a:t>
            </a:r>
            <a:endParaRPr b="0" lang="en-IN" sz="2400" spc="-1" strike="noStrike">
              <a:latin typeface="Arial"/>
            </a:endParaRPr>
          </a:p>
          <a:p>
            <a:pPr marL="609480" indent="609480">
              <a:lnSpc>
                <a:spcPct val="90000"/>
              </a:lnSpc>
              <a:spcBef>
                <a:spcPts val="933"/>
              </a:spcBef>
              <a:buNone/>
              <a:tabLst>
                <a:tab algn="l" pos="0"/>
              </a:tabLst>
            </a:pPr>
            <a:r>
              <a:rPr b="0" lang="en-GB" sz="2400" spc="-1" strike="noStrike">
                <a:solidFill>
                  <a:srgbClr val="000000"/>
                </a:solidFill>
                <a:latin typeface="Arial"/>
              </a:rPr>
              <a:t>$geometry : { type : "Point" , </a:t>
            </a:r>
            <a:endParaRPr b="0" lang="en-IN" sz="2400" spc="-1" strike="noStrike">
              <a:latin typeface="Arial"/>
            </a:endParaRPr>
          </a:p>
          <a:p>
            <a:pPr marL="1219320" indent="609480">
              <a:lnSpc>
                <a:spcPct val="90000"/>
              </a:lnSpc>
              <a:spcBef>
                <a:spcPts val="933"/>
              </a:spcBef>
              <a:buNone/>
              <a:tabLst>
                <a:tab algn="l" pos="0"/>
              </a:tabLst>
            </a:pPr>
            <a:r>
              <a:rPr b="0" lang="en-GB" sz="2400" spc="-1" strike="noStrike">
                <a:solidFill>
                  <a:srgbClr val="000000"/>
                </a:solidFill>
                <a:latin typeface="Arial"/>
              </a:rPr>
              <a:t>coordinates : [73.86704859999998, 18.4898445]  </a:t>
            </a:r>
            <a:endParaRPr b="0" lang="en-IN" sz="2400" spc="-1" strike="noStrike">
              <a:latin typeface="Arial"/>
            </a:endParaRPr>
          </a:p>
          <a:p>
            <a:pPr marL="1219320" indent="609480">
              <a:lnSpc>
                <a:spcPct val="90000"/>
              </a:lnSpc>
              <a:spcBef>
                <a:spcPts val="933"/>
              </a:spcBef>
              <a:buNone/>
              <a:tabLst>
                <a:tab algn="l" pos="0"/>
              </a:tabLst>
            </a:pPr>
            <a:r>
              <a:rPr b="0" lang="en-GB" sz="2400" spc="-1" strike="noStrike">
                <a:solidFill>
                  <a:srgbClr val="000000"/>
                </a:solidFill>
                <a:latin typeface="Arial"/>
              </a:rPr>
              <a:t>	</a:t>
            </a:r>
            <a:r>
              <a:rPr b="0" lang="en-GB" sz="2400" spc="-1" strike="noStrike">
                <a:solidFill>
                  <a:srgbClr val="000000"/>
                </a:solidFill>
                <a:latin typeface="Arial"/>
              </a:rPr>
              <a:t>	</a:t>
            </a:r>
            <a:r>
              <a:rPr b="0" lang="en-GB" sz="2400" spc="-1" strike="noStrike">
                <a:solidFill>
                  <a:srgbClr val="000000"/>
                </a:solidFill>
                <a:latin typeface="Arial"/>
              </a:rPr>
              <a:t>}, </a:t>
            </a:r>
            <a:endParaRPr b="0" lang="en-IN" sz="2400" spc="-1" strike="noStrike">
              <a:latin typeface="Arial"/>
            </a:endParaRPr>
          </a:p>
          <a:p>
            <a:pPr marL="1219320" indent="609480">
              <a:lnSpc>
                <a:spcPct val="90000"/>
              </a:lnSpc>
              <a:spcBef>
                <a:spcPts val="933"/>
              </a:spcBef>
              <a:buNone/>
              <a:tabLst>
                <a:tab algn="l" pos="0"/>
              </a:tabLst>
            </a:pPr>
            <a:r>
              <a:rPr b="0" lang="en-GB" sz="2400" spc="-1" strike="noStrike">
                <a:solidFill>
                  <a:srgbClr val="000000"/>
                </a:solidFill>
                <a:latin typeface="Arial"/>
              </a:rPr>
              <a:t>	</a:t>
            </a:r>
            <a:r>
              <a:rPr b="0" lang="en-GB" sz="2400" spc="-1" strike="noStrike">
                <a:solidFill>
                  <a:srgbClr val="000000"/>
                </a:solidFill>
                <a:latin typeface="Arial"/>
              </a:rPr>
              <a:t>	</a:t>
            </a:r>
            <a:r>
              <a:rPr b="0" lang="en-GB" sz="2400" spc="-1" strike="noStrike">
                <a:solidFill>
                  <a:srgbClr val="000000"/>
                </a:solidFill>
                <a:latin typeface="Arial"/>
              </a:rPr>
              <a:t>$maxDistance : 200</a:t>
            </a:r>
            <a:endParaRPr b="0" lang="en-IN" sz="2400" spc="-1" strike="noStrike">
              <a:latin typeface="Arial"/>
            </a:endParaRPr>
          </a:p>
          <a:p>
            <a:pPr marL="1219320" indent="609480">
              <a:lnSpc>
                <a:spcPct val="90000"/>
              </a:lnSpc>
              <a:spcBef>
                <a:spcPts val="933"/>
              </a:spcBef>
              <a:buNone/>
              <a:tabLst>
                <a:tab algn="l" pos="0"/>
              </a:tabLst>
            </a:pPr>
            <a:r>
              <a:rPr b="0" lang="en-GB" sz="2400" spc="-1" strike="noStrike">
                <a:solidFill>
                  <a:srgbClr val="000000"/>
                </a:solidFill>
                <a:latin typeface="Arial"/>
              </a:rPr>
              <a:t>	</a:t>
            </a:r>
            <a:r>
              <a:rPr b="0" lang="en-GB" sz="2400" spc="-1" strike="noStrike">
                <a:solidFill>
                  <a:srgbClr val="000000"/>
                </a:solidFill>
                <a:latin typeface="Arial"/>
              </a:rPr>
              <a:t>} } } );</a:t>
            </a:r>
            <a:endParaRPr b="0" lang="en-IN" sz="2400" spc="-1" strike="noStrike">
              <a:latin typeface="Arial"/>
            </a:endParaRPr>
          </a:p>
          <a:p>
            <a:pPr marL="1219320" indent="609480">
              <a:lnSpc>
                <a:spcPct val="90000"/>
              </a:lnSpc>
              <a:spcBef>
                <a:spcPts val="933"/>
              </a:spcBef>
              <a:buNone/>
              <a:tabLst>
                <a:tab algn="l" pos="0"/>
              </a:tabLst>
            </a:pPr>
            <a:endParaRPr b="0" lang="en-IN" sz="2400" spc="-1" strike="noStrike">
              <a:latin typeface="Arial"/>
            </a:endParaRPr>
          </a:p>
          <a:p>
            <a:pPr marL="1219320" indent="609480">
              <a:lnSpc>
                <a:spcPct val="90000"/>
              </a:lnSpc>
              <a:spcBef>
                <a:spcPts val="933"/>
              </a:spcBef>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2390</TotalTime>
  <Application>LibreOffice/7.3.7.2$Linux_X86_64 LibreOffice_project/30$Build-2</Application>
  <AppVersion>15.0000</AppVersion>
  <Words>2620</Words>
  <Paragraphs>482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2019-09-13T13:56:25Z</dcterms:created>
  <dc:creator>Amit Kulkarni</dc:creator>
  <dc:description/>
  <dc:language>en-IN</dc:language>
  <cp:lastModifiedBy/>
  <dcterms:modified xsi:type="dcterms:W3CDTF">2024-12-05T07:41:46Z</dcterms:modified>
  <cp:revision>360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49</vt:i4>
  </property>
</Properties>
</file>