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tif" ContentType="image/tiff"/>
  <Override PartName="/ppt/media/image5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slide" Target="slides/slide42.xml"/><Relationship Id="rId47" Type="http://schemas.openxmlformats.org/officeDocument/2006/relationships/slide" Target="slides/slide43.xml"/><Relationship Id="rId48" Type="http://schemas.openxmlformats.org/officeDocument/2006/relationships/slide" Target="slides/slide44.xml"/><Relationship Id="rId49" Type="http://schemas.openxmlformats.org/officeDocument/2006/relationships/slide" Target="slides/slide45.xml"/><Relationship Id="rId50" Type="http://schemas.openxmlformats.org/officeDocument/2006/relationships/slide" Target="slides/slide46.xml"/><Relationship Id="rId51" Type="http://schemas.openxmlformats.org/officeDocument/2006/relationships/slide" Target="slides/slide47.xml"/><Relationship Id="rId52" Type="http://schemas.openxmlformats.org/officeDocument/2006/relationships/slide" Target="slides/slide48.xml"/><Relationship Id="rId53" Type="http://schemas.openxmlformats.org/officeDocument/2006/relationships/slide" Target="slides/slide49.xml"/><Relationship Id="rId54" Type="http://schemas.openxmlformats.org/officeDocument/2006/relationships/slide" Target="slides/slide50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0320" cy="558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120" cy="48312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6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TextBox 8"/>
          <p:cNvSpPr/>
          <p:nvPr/>
        </p:nvSpPr>
        <p:spPr>
          <a:xfrm>
            <a:off x="365760" y="65916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0"/>
          <p:cNvSpPr/>
          <p:nvPr/>
        </p:nvSpPr>
        <p:spPr>
          <a:xfrm>
            <a:off x="0" y="6297480"/>
            <a:ext cx="12190320" cy="558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45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120" cy="483120"/>
          </a:xfrm>
          <a:prstGeom prst="rect">
            <a:avLst/>
          </a:prstGeom>
          <a:ln w="0">
            <a:noFill/>
          </a:ln>
        </p:spPr>
      </p:pic>
      <p:sp>
        <p:nvSpPr>
          <p:cNvPr id="46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7" name="Rectangle 7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Rectangle 6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TextBox 8"/>
          <p:cNvSpPr/>
          <p:nvPr/>
        </p:nvSpPr>
        <p:spPr>
          <a:xfrm>
            <a:off x="365760" y="65916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10"/>
          <p:cNvSpPr/>
          <p:nvPr/>
        </p:nvSpPr>
        <p:spPr>
          <a:xfrm>
            <a:off x="0" y="6297480"/>
            <a:ext cx="12190320" cy="55872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89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120" cy="483120"/>
          </a:xfrm>
          <a:prstGeom prst="rect">
            <a:avLst/>
          </a:prstGeom>
          <a:ln w="0">
            <a:noFill/>
          </a:ln>
        </p:spPr>
      </p:pic>
      <p:sp>
        <p:nvSpPr>
          <p:cNvPr id="90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1" name="Rectangle 7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Rectangle 6"/>
          <p:cNvSpPr/>
          <p:nvPr/>
        </p:nvSpPr>
        <p:spPr>
          <a:xfrm>
            <a:off x="-2160" y="681120"/>
            <a:ext cx="12192480" cy="62640"/>
          </a:xfrm>
          <a:prstGeom prst="rect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TextBox 8"/>
          <p:cNvSpPr/>
          <p:nvPr/>
        </p:nvSpPr>
        <p:spPr>
          <a:xfrm>
            <a:off x="365760" y="65916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t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1523880" y="4051440"/>
            <a:ext cx="9142200" cy="144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DejaVu Sans"/>
              </a:rPr>
              <a:t>MongoDb Databases</a:t>
            </a:r>
            <a:endParaRPr b="0" lang="en-IN" sz="36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pic>
        <p:nvPicPr>
          <p:cNvPr id="133" name="Picture 8" descr=""/>
          <p:cNvPicPr/>
          <p:nvPr/>
        </p:nvPicPr>
        <p:blipFill>
          <a:blip r:embed="rId1"/>
          <a:stretch/>
        </p:blipFill>
        <p:spPr>
          <a:xfrm>
            <a:off x="3048120" y="2140560"/>
            <a:ext cx="6094080" cy="165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name of  storage engine used by mongoDB is ___________.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WiredTiger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TigerWired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MMAPv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9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D16E6C-A853-4E4D-BE03-5BD01573756E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67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name of  storage engine used by mongoDB is ___________.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ff0000"/>
                </a:solidFill>
                <a:latin typeface="Arial"/>
                <a:ea typeface="DejaVu Sans"/>
              </a:rPr>
              <a:t>WiredTiger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i="1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TigerWired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MMAPv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Tiger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10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6131FE-6E37-4664-9326-8FBE50C26647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1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400" cy="642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Cassandra 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173" name="Picture 2" descr="https://tse3.explicit.bing.net/th?id=OIP.Joi6_7BB8c88B1cLufEFNwAAAA&amp;pid=Api&amp;P=0"/>
          <p:cNvPicPr/>
          <p:nvPr/>
        </p:nvPicPr>
        <p:blipFill>
          <a:blip r:embed="rId1"/>
          <a:stretch/>
        </p:blipFill>
        <p:spPr>
          <a:xfrm>
            <a:off x="3513240" y="2044800"/>
            <a:ext cx="4611960" cy="307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not a part of Cassandra architecture?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column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Commit Log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11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E72EE9-A44D-4682-96F6-EC0838695ED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77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not a part of Cassandra architecture?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column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Sstable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Commit Log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12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2B4DC76-6EEA-48DF-A3E5-1A8649D237A9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81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uses the ________ in the background to allow the nodes to communicate with each other and detect any faulty nodes in the cluster.</a:t>
            </a:r>
            <a:br>
              <a:rPr sz="2800"/>
            </a:b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Gossip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Commit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Talk Protocol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3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A45F31-98D6-4C46-AF2E-FE04E287AC2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85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uses the ________ in the background to allow the nodes to communicate with each other and detect any faulty nodes in the cluster.</a:t>
            </a:r>
            <a:br>
              <a:rPr sz="2800"/>
            </a:b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Gossip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Commit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 Protocol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Talk Protocol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sldNum" idx="14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E83405-BAB2-41BA-8654-801D615FA53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89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place where data is not stored?</a:t>
            </a:r>
            <a:br>
              <a:rPr sz="2800"/>
            </a:b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Bloom filter  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Node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15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780848-8332-4B00-8267-2CB154867807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93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place where data is not stored?</a:t>
            </a:r>
            <a:br>
              <a:rPr sz="2800"/>
            </a:b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Memtable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c9211e"/>
                </a:solidFill>
                <a:latin typeface="Arial"/>
                <a:ea typeface="DejaVu Sans"/>
              </a:rPr>
              <a:t>C. Bloom filter  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Node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6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947BA9-654D-446B-A35C-47D561E2E1BC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97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memory-resident data structure?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Data center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Mem-table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Bloom filter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IN" sz="20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sldNum" idx="17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F046BF-F21B-4862-BB37-7F331CB133DB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01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 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1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5E4C4C-F417-43EC-B228-F276D9CEBDB8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6" name="Rectangle 2"/>
          <p:cNvSpPr/>
          <p:nvPr/>
        </p:nvSpPr>
        <p:spPr>
          <a:xfrm>
            <a:off x="385920" y="1330920"/>
            <a:ext cx="11510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MongoDB scales horizontally using _________ for load balancing purpose.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a) Replication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b) Partitioning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c) Sharding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d) None of the mentioned</a:t>
            </a:r>
            <a:br>
              <a:rPr sz="2400"/>
            </a:b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them is a memory-resident data structure?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Data center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SSTable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Mem-table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Bloom filter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br>
              <a:rPr sz="2000"/>
            </a:br>
            <a:endParaRPr b="0" lang="en-IN" sz="2000" spc="-1" strike="noStrike"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sldNum" idx="18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01ECFE9-5586-401D-B6A2-E667C556937C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05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 is the outermost container for data in Cassandra.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replication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Keyspace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network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topology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19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CBFE88-76B0-4D55-B19E-76922356924D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09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____________ is the outermost container for data in Cassandra.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replication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Keyspace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network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topology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sldNum" idx="20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C3727AB-6FA4-4463-B11F-A3E90FF67A5A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3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bloom filter in Cassandra?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A probabilistic data structure that is used to determine if a column or row exists in a partition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strategy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strategy that determines how replicas are placed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strategy that determines how queries are executed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sldNum" idx="21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44BB9F-AC0C-4593-88E5-3CC157A076A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17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bloom filter in Cassandra?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A. A probabilistic data structure that is used to determine if a column or row exists in a partition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strategy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strategy that determines how replicas are placed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strategy that determines how queries are executed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sldNum" idx="22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724862-8918-48BC-9C08-A5C3FD60D4B6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1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partition key in Cassandra?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A. A column or set of columns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replica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column family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node in the cluster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23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85BE96-CD4B-44E4-8BA0-4A2E144AF712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5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a partition key in Cassandra?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A. A column or set of columns that determines how data is partitioned across nodes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B. A replica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C. A column family in the database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D. A node in the cluster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sldNum" idx="24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0412E7-E12D-47DF-801D-7D423A129E0F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229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1434960" y="2424240"/>
            <a:ext cx="9142560" cy="25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rgbClr val="000000"/>
                </a:solidFill>
                <a:latin typeface="Arial"/>
                <a:ea typeface="DejaVu Sans"/>
              </a:rPr>
              <a:t>NoSQL Programming</a:t>
            </a:r>
            <a:endParaRPr b="0" lang="en-IN" sz="36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  <a:p>
            <a:pPr marL="228600" indent="-22860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When you query a collection, MongoDB returns a ________ object that contains the results of the query.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A: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row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B: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cursor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colums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D: collection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When you query a collection, MongoDB returns a ________ object that contains the results of the query.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A: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row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Open Sans"/>
                <a:ea typeface="DejaVu Sans"/>
              </a:rPr>
              <a:t>B: </a:t>
            </a:r>
            <a:r>
              <a:rPr b="0" lang="en-IN" sz="2000" spc="-1" strike="noStrike">
                <a:solidFill>
                  <a:srgbClr val="ff0000"/>
                </a:solidFill>
                <a:latin typeface="Open Sans"/>
                <a:ea typeface="DejaVu Sans"/>
              </a:rPr>
              <a:t>cursor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C: </a:t>
            </a:r>
            <a:r>
              <a:rPr b="0" lang="en-IN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colums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22222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222222"/>
                </a:solidFill>
                <a:latin typeface="Open Sans"/>
                <a:ea typeface="DejaVu Sans"/>
              </a:rPr>
              <a:t>D: collection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2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6B49D4-FEAB-496C-9C8B-064544F0E4DE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39" name="Rectangle 2"/>
          <p:cNvSpPr/>
          <p:nvPr/>
        </p:nvSpPr>
        <p:spPr>
          <a:xfrm>
            <a:off x="385920" y="1330920"/>
            <a:ext cx="115102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MongoDB scales horizontally using _________ for load balancing purpose.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a) Replication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b) Partitioning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c) </a:t>
            </a:r>
            <a:r>
              <a:rPr b="0" lang="en-IN" sz="2400" spc="-1" strike="noStrike">
                <a:solidFill>
                  <a:srgbClr val="ff0000"/>
                </a:solidFill>
                <a:latin typeface="Arial"/>
                <a:ea typeface="Times New Roman"/>
              </a:rPr>
              <a:t>Sharding</a:t>
            </a:r>
            <a:br>
              <a:rPr sz="2400"/>
            </a:br>
            <a:r>
              <a:rPr b="0" lang="en-IN" sz="2400" spc="-1" strike="noStrike">
                <a:solidFill>
                  <a:srgbClr val="3a3a3a"/>
                </a:solidFill>
                <a:latin typeface="Arial"/>
                <a:ea typeface="Times New Roman"/>
              </a:rPr>
              <a:t>d) None of the mentioned</a:t>
            </a:r>
            <a:br>
              <a:rPr sz="2400"/>
            </a:b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operation adds a new document to the users collection ?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 add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B: insert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C:push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D:addDocuments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operation adds a new document to the users collection ?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 add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B: insert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C:push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D:addDocuments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_________ is used to view statistics about the query plan for a given query.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explainPlan()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C:exec()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explainstats()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_________ is used to view statistics about the query plan for a given query.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explainPlan()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B:</a:t>
            </a: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explain()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C:exec()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D: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explainstats()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nosql database type? 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Key-Value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nosql database type? 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SQL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JSON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XML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Key-Value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113040" y="900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aim of nosql? 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not suitable for storing structured data.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databases allow storing non-structured data.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a new data format to store large datasets.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provides an alternative to SQL databases to store textual data.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aim of nosql? 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not suitable for storing structured data.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NoSQL databases allow storing non-structured data.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is a new data format to store large datasets.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NoSQL provides an alternative to SQL databases to store textual data.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one of the following is not a reason for the popularity of NoSQL?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Allows data to be stored across multiple nodes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better scalability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the storage of consistent data 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faster data lookup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one of the following is not a reason for the popularity of NoSQL?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Allows data to be stored across multiple nodes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better scalability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Enables the storage of consistent data 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Enables faster data lookup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maximum size of a MongoDB document?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A: 16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B: 2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C: 12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D: None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3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58690-01F7-47D1-8E01-0CE90E8C1C6A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43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column based store?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Riak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Which of the following is a column based store?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Cassandra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Riak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Key Value Database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DynamoDB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Redis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Couchbase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ZooKeeper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Oracle KV </a:t>
            </a:r>
            <a:endParaRPr b="0" lang="en-IN" sz="18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Document DB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MongoDB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CouchDB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RethinkDB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BaseX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Azure CosmosDB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Column Based DB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Redshift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Cassandra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HBase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Vertica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  <a:ea typeface="DejaVu Sans"/>
              </a:rPr>
              <a:t>Hypertable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Graph DB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Neo4J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Giraph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OrientDB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GridFS limits chunk size to ______ 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a) 225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 255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c) 256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d) 16 mb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By default GridFS limits chunk size to ______ 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a) 225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b) </a:t>
            </a:r>
            <a:r>
              <a:rPr b="0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255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c) 256 kb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d) 16 mb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 using _______as a Default port.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27077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27017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27071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27707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MongoDB using _______as a Default port.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27077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ff0000"/>
                </a:solidFill>
                <a:latin typeface="Arial"/>
                <a:ea typeface="DejaVu Sans"/>
              </a:rPr>
              <a:t>27017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27071</a:t>
            </a:r>
            <a:endParaRPr b="0" lang="en-IN" sz="2000" spc="-1" strike="noStrike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alibri Light"/>
              <a:buAutoNum type="alphaUcPeriod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27707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is the maximum size of a MongoDB document?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A: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16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B: 2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C: 12 MB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D: None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4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7819FF-BB59-4CDF-9803-B9867929D38C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47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800" cy="64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130680" y="927000"/>
            <a:ext cx="11945880" cy="516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Mongo -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  <a:ea typeface="DejaVu Sans"/>
              </a:rPr>
              <a:t>27017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Mysql - 3306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Redis - 6379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Cassandra -9042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name is given to Record in MongoDB?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Documents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Database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5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EA804-B045-4A3E-9768-0C1F09655050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1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What name is given to Record in MongoDB?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Fields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Collections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bf0041"/>
                </a:solidFill>
                <a:latin typeface="Arial"/>
                <a:ea typeface="DejaVu Sans"/>
              </a:rPr>
              <a:t>Documents -&gt; Ans</a:t>
            </a:r>
            <a:endParaRPr b="0" lang="en-IN" sz="2800" spc="-1" strike="noStrike">
              <a:latin typeface="Arial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AutoNum type="alphaUcPeriod"/>
              <a:tabLst>
                <a:tab algn="l" pos="0"/>
              </a:tabLst>
            </a:pPr>
            <a:r>
              <a:rPr b="0" lang="en-IN" sz="2800" spc="-1" strike="noStrike">
                <a:solidFill>
                  <a:srgbClr val="1c1c1c"/>
                </a:solidFill>
                <a:latin typeface="Arial"/>
                <a:ea typeface="DejaVu Sans"/>
              </a:rPr>
              <a:t>Database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6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9B0F327-5918-44E6-95AE-734E740A02EA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5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query router uses __________ to target operations to specific shards in mongoDB.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a) metadata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b) cluster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c) replica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d) all of the mentioned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7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106969-BA02-4820-BBE5-09F87BEFBAAD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59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9520" y="36360"/>
            <a:ext cx="12115440" cy="64296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  <a:ea typeface="DejaVu Sans"/>
              </a:rPr>
              <a:t>MCQ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130680" y="681120"/>
            <a:ext cx="11945520" cy="541584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The query router uses __________ to target operations to specific shards.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a) </a:t>
            </a:r>
            <a:r>
              <a:rPr b="0" lang="en-IN" sz="2800" spc="-1" strike="noStrike">
                <a:solidFill>
                  <a:srgbClr val="ff0000"/>
                </a:solidFill>
                <a:latin typeface="Arial"/>
                <a:ea typeface="DejaVu Sans"/>
              </a:rPr>
              <a:t>metadata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b) cluster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c) replica</a:t>
            </a:r>
            <a:br>
              <a:rPr sz="2800"/>
            </a:br>
            <a:r>
              <a:rPr b="0" lang="en-IN" sz="2800" spc="-1" strike="noStrike">
                <a:solidFill>
                  <a:srgbClr val="000000"/>
                </a:solidFill>
                <a:latin typeface="Arial"/>
                <a:ea typeface="DejaVu Sans"/>
              </a:rPr>
              <a:t>d) all of the mentioned</a:t>
            </a:r>
            <a:endParaRPr b="0" lang="en-IN" sz="2800" spc="-1" strike="noStrike">
              <a:latin typeface="Arial"/>
            </a:endParaRPr>
          </a:p>
          <a:p>
            <a:pPr marL="135360">
              <a:lnSpc>
                <a:spcPct val="90000"/>
              </a:lnSpc>
              <a:spcBef>
                <a:spcPts val="933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sldNum" idx="8"/>
          </p:nvPr>
        </p:nvSpPr>
        <p:spPr>
          <a:xfrm>
            <a:off x="11460240" y="6332400"/>
            <a:ext cx="730080" cy="523800"/>
          </a:xfrm>
          <a:prstGeom prst="rect">
            <a:avLst/>
          </a:prstGeom>
          <a:noFill/>
          <a:ln w="0">
            <a:noFill/>
          </a:ln>
        </p:spPr>
        <p:txBody>
          <a:bodyPr lIns="122040" rIns="122040" tIns="122040" bIns="12204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EBA8B35-3BD3-440E-81B4-5FAE20820013}" type="slidenum">
              <a:rPr b="0" lang="en-GB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fld>
            <a:endParaRPr b="0" lang="en-IN" sz="1800" spc="-1" strike="noStrike">
              <a:latin typeface="Times New Roman"/>
            </a:endParaRPr>
          </a:p>
        </p:txBody>
      </p:sp>
      <p:sp>
        <p:nvSpPr>
          <p:cNvPr id="163" name="Rectangle 2"/>
          <p:cNvSpPr/>
          <p:nvPr/>
        </p:nvSpPr>
        <p:spPr>
          <a:xfrm>
            <a:off x="385920" y="1330920"/>
            <a:ext cx="11510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br>
              <a:rPr sz="1800"/>
            </a:b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6554</TotalTime>
  <Application>LibreOffice/7.3.7.2$Linux_X86_64 LibreOffice_project/30$Build-2</Application>
  <AppVersion>15.0000</AppVersion>
  <Words>787</Words>
  <Paragraphs>258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2019-09-13T13:56:25Z</dcterms:created>
  <dc:creator>Nilesh Ghule</dc:creator>
  <dc:description/>
  <dc:language>en-IN</dc:language>
  <cp:lastModifiedBy/>
  <dcterms:modified xsi:type="dcterms:W3CDTF">2024-12-06T19:05:03Z</dcterms:modified>
  <cp:revision>1993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Widescreen</vt:lpwstr>
  </property>
  <property fmtid="{D5CDD505-2E9C-101B-9397-08002B2CF9AE}" pid="4" name="Slides">
    <vt:i4>49</vt:i4>
  </property>
</Properties>
</file>