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5287313-FF20-4E7F-989D-B483836BAAD9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02BCCFE-8667-4422-A347-6D7F528C30A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CF44D83-2C3F-4BA9-8481-B77463E170BA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CBFD1A-371C-423A-8D62-3C08E0E59FA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432BAD-201E-4240-92D5-4AD16231499B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914400" y="3350520"/>
            <a:ext cx="7772040" cy="64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070893D-318A-46D9-9CF1-B75FBEC592C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4564DEE-3338-4832-B3DF-9168C6E63E6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88FC71-BDEE-480C-941A-FF4FBBB41038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F8B0EE-54A6-4165-A987-6B7B5E9BCE3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3CD4EA7-0AF4-4841-A715-4FEEA1EA88CC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57DA12E-FCDB-46ED-BDFE-2FB212E758F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DD3177-251D-43E8-8D63-1CE7D694BC48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38F83A-9ED4-4DC7-8572-93B6E09166BD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19D7E8-E1A1-4DB2-971A-C216813DC93B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A0FE6B-4651-4114-BFB3-D054B2AB6D8D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194927-B1D6-434C-B532-FE7B7138217C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EA2A10-CA45-428E-9AB4-9DA670D9320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914400" y="3350520"/>
            <a:ext cx="7772040" cy="64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1819B6-5656-4DD3-AD79-F8BB1D58F583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9CE296-CE63-4C53-8AFD-A8C1412C7F4B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8320E2-C7AA-417A-95DF-7D8AF67C8D5F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801D17-FFD0-4609-9015-FBE3417A94B3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A803A8-68F6-469A-97D9-481BF1A9B450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A8C198-7262-4304-9C29-1EC1B2A6FD86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EAFFDE-8D78-4958-8A49-F13FE06AA189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CBF455-D9EE-4EB6-84DF-6C476166E72B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F02976-79B9-42F9-9D0C-18C607CF436B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80788D-2B05-4731-8352-190869A6DEE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237932-AA64-4CE3-BA97-76024864B6D1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BD6E51-8A95-481E-8A65-7D309E0BF2C3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914400" y="3350520"/>
            <a:ext cx="7772040" cy="64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22DF7D-D022-4644-AB39-53213FDA9332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845C6C-25DC-4A47-A388-2C062F11DFEC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10FEEB-DC5E-4825-AE83-89FBC95A123A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B4F9E7-0E67-4351-9B98-0723CC6CEAFA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AF6253-7B55-4DEA-88C0-30ADE705F20F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D35110-F645-425B-8204-33E5050635B1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62BB2A-8BAE-4BC9-AE59-42003A9B787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914400" y="3350520"/>
            <a:ext cx="7772040" cy="64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5000">
              <a:srgbClr val="000000"/>
            </a:gs>
            <a:gs pos="100000">
              <a:srgbClr val="5676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6;p1" hidden="1"/>
          <p:cNvSpPr/>
          <p:nvPr/>
        </p:nvSpPr>
        <p:spPr>
          <a:xfrm>
            <a:off x="0" y="0"/>
            <a:ext cx="365400" cy="5140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7;p1" hidden="1"/>
          <p:cNvSpPr/>
          <p:nvPr/>
        </p:nvSpPr>
        <p:spPr>
          <a:xfrm>
            <a:off x="250200" y="510480"/>
            <a:ext cx="8640" cy="273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0;p1" hidden="1"/>
          <p:cNvSpPr/>
          <p:nvPr/>
        </p:nvSpPr>
        <p:spPr>
          <a:xfrm rot="16200000">
            <a:off x="-1785600" y="2371680"/>
            <a:ext cx="393336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rgbClr val="3f6c19"/>
                </a:solidFill>
                <a:latin typeface="Corbel"/>
                <a:ea typeface="Corbel"/>
              </a:rPr>
              <a:t>PG-DBDA @ SunBeam Infotech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" name="Google Shape;11;p1" hidden="1"/>
          <p:cNvSpPr/>
          <p:nvPr/>
        </p:nvSpPr>
        <p:spPr>
          <a:xfrm>
            <a:off x="650160" y="4866480"/>
            <a:ext cx="7303680" cy="21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# PG Diploma - Big Data Analytics @ Sunbeam Infotech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Google Shape;14;p2"/>
          <p:cNvSpPr/>
          <p:nvPr/>
        </p:nvSpPr>
        <p:spPr>
          <a:xfrm>
            <a:off x="0" y="0"/>
            <a:ext cx="365400" cy="5140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Google Shape;15;p2"/>
          <p:cNvSpPr/>
          <p:nvPr/>
        </p:nvSpPr>
        <p:spPr>
          <a:xfrm>
            <a:off x="309600" y="510480"/>
            <a:ext cx="45360" cy="273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Google Shape;16;p2"/>
          <p:cNvSpPr/>
          <p:nvPr/>
        </p:nvSpPr>
        <p:spPr>
          <a:xfrm>
            <a:off x="268920" y="510480"/>
            <a:ext cx="27000" cy="273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Google Shape;17;p2"/>
          <p:cNvSpPr/>
          <p:nvPr/>
        </p:nvSpPr>
        <p:spPr>
          <a:xfrm>
            <a:off x="250200" y="510480"/>
            <a:ext cx="8640" cy="273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Google Shape;18;p2"/>
          <p:cNvSpPr/>
          <p:nvPr/>
        </p:nvSpPr>
        <p:spPr>
          <a:xfrm>
            <a:off x="221760" y="510480"/>
            <a:ext cx="8640" cy="273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Google Shape;21;p2"/>
          <p:cNvSpPr/>
          <p:nvPr/>
        </p:nvSpPr>
        <p:spPr>
          <a:xfrm>
            <a:off x="255240" y="3785400"/>
            <a:ext cx="72720" cy="12682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Google Shape;22;p2"/>
          <p:cNvSpPr/>
          <p:nvPr/>
        </p:nvSpPr>
        <p:spPr>
          <a:xfrm>
            <a:off x="255240" y="3597480"/>
            <a:ext cx="72720" cy="1713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Google Shape;23;p2"/>
          <p:cNvSpPr/>
          <p:nvPr/>
        </p:nvSpPr>
        <p:spPr>
          <a:xfrm>
            <a:off x="255240" y="3478320"/>
            <a:ext cx="72720" cy="1026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Google Shape;24;p2"/>
          <p:cNvSpPr/>
          <p:nvPr/>
        </p:nvSpPr>
        <p:spPr>
          <a:xfrm>
            <a:off x="255240" y="3407040"/>
            <a:ext cx="72720" cy="547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" name="Google Shape;25;p2" descr=""/>
          <p:cNvPicPr/>
          <p:nvPr/>
        </p:nvPicPr>
        <p:blipFill>
          <a:blip r:embed="rId2"/>
          <a:stretch/>
        </p:blipFill>
        <p:spPr>
          <a:xfrm>
            <a:off x="5696640" y="159120"/>
            <a:ext cx="2913480" cy="309816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5000">
              <a:srgbClr val="000000"/>
            </a:gs>
            <a:gs pos="100000">
              <a:srgbClr val="5676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6;p1"/>
          <p:cNvSpPr/>
          <p:nvPr/>
        </p:nvSpPr>
        <p:spPr>
          <a:xfrm>
            <a:off x="0" y="0"/>
            <a:ext cx="365400" cy="5140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Google Shape;7;p1"/>
          <p:cNvSpPr/>
          <p:nvPr/>
        </p:nvSpPr>
        <p:spPr>
          <a:xfrm>
            <a:off x="250200" y="510480"/>
            <a:ext cx="8640" cy="273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Google Shape;10;p1"/>
          <p:cNvSpPr/>
          <p:nvPr/>
        </p:nvSpPr>
        <p:spPr>
          <a:xfrm rot="16200000">
            <a:off x="-1785600" y="2371680"/>
            <a:ext cx="393336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rgbClr val="3f6c19"/>
                </a:solidFill>
                <a:latin typeface="Corbel"/>
                <a:ea typeface="Corbel"/>
              </a:rPr>
              <a:t>PG-DBDA @ SunBeam Infotech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5" name="Google Shape;11;p1"/>
          <p:cNvSpPr/>
          <p:nvPr/>
        </p:nvSpPr>
        <p:spPr>
          <a:xfrm>
            <a:off x="650160" y="4866480"/>
            <a:ext cx="7303680" cy="21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# PG Diploma - Big Data Analytics @ Sunbeam Infotech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4400" y="38412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914400" y="1337760"/>
            <a:ext cx="7772040" cy="3428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sldNum" idx="1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300" spc="-1" strike="noStrike">
                <a:solidFill>
                  <a:srgbClr val="ffffff"/>
                </a:solidFill>
                <a:latin typeface="Corbel"/>
                <a:ea typeface="Corbe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CADD89C-94E0-42D6-87D9-E36FAB4E66F1}" type="slidenum">
              <a:rPr b="0" lang="en-GB" sz="1300" spc="-1" strike="noStrike">
                <a:solidFill>
                  <a:srgbClr val="ffffff"/>
                </a:solidFill>
                <a:latin typeface="Corbel"/>
                <a:ea typeface="Corbel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5000">
              <a:srgbClr val="000000"/>
            </a:gs>
            <a:gs pos="100000">
              <a:srgbClr val="5676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6;p1"/>
          <p:cNvSpPr/>
          <p:nvPr/>
        </p:nvSpPr>
        <p:spPr>
          <a:xfrm>
            <a:off x="0" y="0"/>
            <a:ext cx="365400" cy="5140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Google Shape;7;p1"/>
          <p:cNvSpPr/>
          <p:nvPr/>
        </p:nvSpPr>
        <p:spPr>
          <a:xfrm>
            <a:off x="250200" y="510480"/>
            <a:ext cx="8640" cy="273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Google Shape;10;p1"/>
          <p:cNvSpPr/>
          <p:nvPr/>
        </p:nvSpPr>
        <p:spPr>
          <a:xfrm rot="16200000">
            <a:off x="-1785600" y="2371680"/>
            <a:ext cx="393336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rgbClr val="3f6c19"/>
                </a:solidFill>
                <a:latin typeface="Corbel"/>
                <a:ea typeface="Corbel"/>
              </a:rPr>
              <a:t>PG-DBDA @ SunBeam Infotech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Google Shape;11;p1"/>
          <p:cNvSpPr/>
          <p:nvPr/>
        </p:nvSpPr>
        <p:spPr>
          <a:xfrm>
            <a:off x="650160" y="4866480"/>
            <a:ext cx="7303680" cy="21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# PG Diploma - Big Data Analytics @ Sunbeam Infotech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2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300" spc="-1" strike="noStrike">
                <a:solidFill>
                  <a:srgbClr val="ffffff"/>
                </a:solidFill>
                <a:latin typeface="Corbel"/>
                <a:ea typeface="Corbe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DC2F9F7-80A2-47B5-A7CB-8E095EDFB541}" type="slidenum">
              <a:rPr b="0" lang="en-GB" sz="1300" spc="-1" strike="noStrike">
                <a:solidFill>
                  <a:srgbClr val="ffffff"/>
                </a:solidFill>
                <a:latin typeface="Corbel"/>
                <a:ea typeface="Corbel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5000">
              <a:srgbClr val="000000"/>
            </a:gs>
            <a:gs pos="100000">
              <a:srgbClr val="5676aa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6;p1"/>
          <p:cNvSpPr/>
          <p:nvPr/>
        </p:nvSpPr>
        <p:spPr>
          <a:xfrm>
            <a:off x="0" y="0"/>
            <a:ext cx="365400" cy="51404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Google Shape;7;p1"/>
          <p:cNvSpPr/>
          <p:nvPr/>
        </p:nvSpPr>
        <p:spPr>
          <a:xfrm>
            <a:off x="250200" y="510480"/>
            <a:ext cx="8640" cy="2739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Google Shape;10;p1"/>
          <p:cNvSpPr/>
          <p:nvPr/>
        </p:nvSpPr>
        <p:spPr>
          <a:xfrm rot="16200000">
            <a:off x="-1785600" y="2371680"/>
            <a:ext cx="393336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rgbClr val="3f6c19"/>
                </a:solidFill>
                <a:latin typeface="Corbel"/>
                <a:ea typeface="Corbel"/>
              </a:rPr>
              <a:t>PG-DBDA @ SunBeam Infotech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1" name="Google Shape;11;p1"/>
          <p:cNvSpPr/>
          <p:nvPr/>
        </p:nvSpPr>
        <p:spPr>
          <a:xfrm>
            <a:off x="650160" y="4866480"/>
            <a:ext cx="7303680" cy="21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# PG Diploma - Big Data Analytics @ Sunbeam Infotech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IN" sz="4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54;p8" descr=""/>
          <p:cNvPicPr/>
          <p:nvPr/>
        </p:nvPicPr>
        <p:blipFill>
          <a:blip r:embed="rId2"/>
          <a:stretch/>
        </p:blipFill>
        <p:spPr>
          <a:xfrm>
            <a:off x="5696640" y="178200"/>
            <a:ext cx="2913480" cy="309816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2"/>
          <p:cNvSpPr>
            <a:spLocks noGrp="1"/>
          </p:cNvSpPr>
          <p:nvPr>
            <p:ph type="sldNum" idx="3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300" spc="-1" strike="noStrike">
                <a:solidFill>
                  <a:srgbClr val="ffffff"/>
                </a:solidFill>
                <a:latin typeface="Corbel"/>
                <a:ea typeface="Corbe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E936F84-3074-44F5-A26C-683D26AC888D}" type="slidenum">
              <a:rPr b="0" lang="en-GB" sz="1300" spc="-1" strike="noStrike">
                <a:solidFill>
                  <a:srgbClr val="ffffff"/>
                </a:solidFill>
                <a:latin typeface="Corbel"/>
                <a:ea typeface="Corbel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c1edff"/>
                </a:solidFill>
                <a:latin typeface="Consolas"/>
                <a:ea typeface="Consolas"/>
              </a:rPr>
              <a:t>Orac</a:t>
            </a:r>
            <a:r>
              <a:rPr b="1" lang="en-GB" sz="4000" spc="-1" strike="noStrike">
                <a:solidFill>
                  <a:srgbClr val="c1edff"/>
                </a:solidFill>
                <a:latin typeface="Consolas"/>
                <a:ea typeface="Consolas"/>
              </a:rPr>
              <a:t>le </a:t>
            </a:r>
            <a:r>
              <a:rPr b="1" lang="en-GB" sz="4000" spc="-1" strike="noStrike">
                <a:solidFill>
                  <a:srgbClr val="c1edff"/>
                </a:solidFill>
                <a:latin typeface="Consolas"/>
                <a:ea typeface="Consolas"/>
              </a:rPr>
              <a:t>NoSQ</a:t>
            </a:r>
            <a:r>
              <a:rPr b="1" lang="en-GB" sz="4000" spc="-1" strike="noStrike">
                <a:solidFill>
                  <a:srgbClr val="c1edff"/>
                </a:solidFill>
                <a:latin typeface="Consolas"/>
                <a:ea typeface="Consolas"/>
              </a:rPr>
              <a:t>L - </a:t>
            </a:r>
            <a:r>
              <a:rPr b="1" lang="en-GB" sz="4000" spc="-1" strike="noStrike">
                <a:solidFill>
                  <a:srgbClr val="c1edff"/>
                </a:solidFill>
                <a:latin typeface="Consolas"/>
                <a:ea typeface="Consolas"/>
              </a:rPr>
              <a:t>KVSt</a:t>
            </a:r>
            <a:r>
              <a:rPr b="1" lang="en-GB" sz="4000" spc="-1" strike="noStrike">
                <a:solidFill>
                  <a:srgbClr val="c1edff"/>
                </a:solidFill>
                <a:latin typeface="Consolas"/>
                <a:ea typeface="Consolas"/>
              </a:rPr>
              <a:t>ore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914400" y="2126160"/>
            <a:ext cx="7772040" cy="113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Corbel"/>
                <a:ea typeface="Corbel"/>
              </a:rPr>
              <a:t>SunBeam </a:t>
            </a:r>
            <a:r>
              <a:rPr b="0" lang="en-GB" sz="2000" spc="-1" strike="noStrike">
                <a:solidFill>
                  <a:srgbClr val="ffffff"/>
                </a:solidFill>
                <a:latin typeface="Corbel"/>
                <a:ea typeface="Corbel"/>
              </a:rPr>
              <a:t>Infotech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67960" y="1800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000" spc="-1" strike="noStrike">
                <a:solidFill>
                  <a:srgbClr val="c1edff"/>
                </a:solidFill>
                <a:latin typeface="Consolas"/>
                <a:ea typeface="Consolas"/>
              </a:rPr>
              <a:t>Intr</a:t>
            </a:r>
            <a:r>
              <a:rPr b="0" lang="en-GB" sz="4000" spc="-1" strike="noStrike">
                <a:solidFill>
                  <a:srgbClr val="c1edff"/>
                </a:solidFill>
                <a:latin typeface="Consolas"/>
                <a:ea typeface="Consolas"/>
              </a:rPr>
              <a:t>oduc</a:t>
            </a:r>
            <a:r>
              <a:rPr b="0" lang="en-GB" sz="4000" spc="-1" strike="noStrike">
                <a:solidFill>
                  <a:srgbClr val="c1edff"/>
                </a:solidFill>
                <a:latin typeface="Consolas"/>
                <a:ea typeface="Consolas"/>
              </a:rPr>
              <a:t>tion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900000" y="900000"/>
            <a:ext cx="7772040" cy="3428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55680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Font typeface="Noto Sans Symbols"/>
              <a:buChar char="▪"/>
            </a:pPr>
            <a:r>
              <a:rPr b="0" lang="en-GB" sz="1800" spc="-1" strike="noStrike">
                <a:solidFill>
                  <a:srgbClr val="ffffff"/>
                </a:solidFill>
                <a:latin typeface="Corbel"/>
                <a:ea typeface="Corbel"/>
              </a:rPr>
              <a:t>Multi-terabyte distributed key-value pair storage → KV Store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d6ecff"/>
              </a:buClr>
              <a:buFont typeface="Noto Sans Symbols"/>
              <a:buChar char="▪"/>
            </a:pPr>
            <a:r>
              <a:rPr b="0" lang="en-GB" sz="1800" spc="-1" strike="noStrike">
                <a:solidFill>
                  <a:srgbClr val="ffffff"/>
                </a:solidFill>
                <a:latin typeface="Corbel"/>
                <a:ea typeface="Corbel"/>
              </a:rPr>
              <a:t>High performance, scalable, Eventual consistency, Durable.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d6ecff"/>
              </a:buClr>
              <a:buFont typeface="Noto Sans Symbols"/>
              <a:buChar char="▪"/>
            </a:pPr>
            <a:r>
              <a:rPr b="0" lang="en-GB" sz="1800" spc="-1" strike="noStrike">
                <a:solidFill>
                  <a:srgbClr val="ffffff"/>
                </a:solidFill>
                <a:latin typeface="Corbel"/>
                <a:ea typeface="Corbel"/>
              </a:rPr>
              <a:t>User defined read/write performance levels.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d6ecff"/>
              </a:buClr>
              <a:buFont typeface="Noto Sans Symbols"/>
              <a:buChar char="▪"/>
            </a:pPr>
            <a:r>
              <a:rPr b="0" lang="en-GB" sz="1800" spc="-1" strike="noStrike">
                <a:solidFill>
                  <a:srgbClr val="ffffff"/>
                </a:solidFill>
                <a:latin typeface="Corbel"/>
                <a:ea typeface="Corbel"/>
              </a:rPr>
              <a:t>Terminologies: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600" spc="-1" strike="noStrike">
                <a:solidFill>
                  <a:srgbClr val="ffffff"/>
                </a:solidFill>
                <a:latin typeface="Corbel"/>
                <a:ea typeface="Corbel"/>
              </a:rPr>
              <a:t>KV Pair → Key : Major &amp; Minor keys, Value : byte array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600" spc="-1" strike="noStrike">
                <a:solidFill>
                  <a:srgbClr val="ffffff"/>
                </a:solidFill>
                <a:latin typeface="Corbel"/>
                <a:ea typeface="Corbel"/>
              </a:rPr>
              <a:t>KV Store → Container of KV pairs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600" spc="-1" strike="noStrike">
                <a:solidFill>
                  <a:srgbClr val="ffffff"/>
                </a:solidFill>
                <a:latin typeface="Corbel"/>
                <a:ea typeface="Corbel"/>
              </a:rPr>
              <a:t>Partition → Hashed Set of Records (on major keys)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600" spc="-1" strike="noStrike">
                <a:solidFill>
                  <a:srgbClr val="ffffff"/>
                </a:solidFill>
                <a:latin typeface="Corbel"/>
                <a:ea typeface="Corbel"/>
              </a:rPr>
              <a:t>Shard → Set of partitions. Group of machines for replication. Shard is chosen transparently i.e. auto selected by oracle nosql db.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600" spc="-1" strike="noStrike">
                <a:solidFill>
                  <a:srgbClr val="ffffff"/>
                </a:solidFill>
                <a:latin typeface="Corbel"/>
                <a:ea typeface="Corbel"/>
              </a:rPr>
              <a:t>Replication factor → Number of replicas. Default is 3.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600" spc="-1" strike="noStrike">
                <a:solidFill>
                  <a:srgbClr val="ffffff"/>
                </a:solidFill>
                <a:latin typeface="Corbel"/>
                <a:ea typeface="Corbel"/>
              </a:rPr>
              <a:t>Storage node → Physical machine for storing data (CPU+RAM+Disk).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72;p11"/>
          <p:cNvSpPr/>
          <p:nvPr/>
        </p:nvSpPr>
        <p:spPr>
          <a:xfrm>
            <a:off x="911880" y="2444040"/>
            <a:ext cx="7772040" cy="2431440"/>
          </a:xfrm>
          <a:prstGeom prst="rect">
            <a:avLst/>
          </a:prstGeom>
          <a:solidFill>
            <a:srgbClr val="b6d7a8"/>
          </a:solidFill>
          <a:ln w="9525">
            <a:solidFill>
              <a:srgbClr val="4e5b6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914400" y="38412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000" spc="-1" strike="noStrike">
                <a:solidFill>
                  <a:srgbClr val="c1edff"/>
                </a:solidFill>
                <a:latin typeface="Consolas"/>
                <a:ea typeface="Consolas"/>
              </a:rPr>
              <a:t>Architecture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8" name="Google Shape;74;p11"/>
          <p:cNvGrpSpPr/>
          <p:nvPr/>
        </p:nvGrpSpPr>
        <p:grpSpPr>
          <a:xfrm>
            <a:off x="936360" y="2577960"/>
            <a:ext cx="2237040" cy="2188440"/>
            <a:chOff x="936360" y="2577960"/>
            <a:chExt cx="2237040" cy="2188440"/>
          </a:xfrm>
        </p:grpSpPr>
        <p:sp>
          <p:nvSpPr>
            <p:cNvPr id="189" name="Google Shape;75;p11"/>
            <p:cNvSpPr/>
            <p:nvPr/>
          </p:nvSpPr>
          <p:spPr>
            <a:xfrm>
              <a:off x="936360" y="2577960"/>
              <a:ext cx="2237040" cy="21884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>
              <a:solidFill>
                <a:srgbClr val="4e5b6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Google Shape;76;p11"/>
            <p:cNvSpPr/>
            <p:nvPr/>
          </p:nvSpPr>
          <p:spPr>
            <a:xfrm>
              <a:off x="1282680" y="3021840"/>
              <a:ext cx="1544040" cy="449640"/>
            </a:xfrm>
            <a:prstGeom prst="rect">
              <a:avLst/>
            </a:prstGeom>
            <a:solidFill>
              <a:srgbClr val="999999"/>
            </a:solidFill>
            <a:ln w="9525">
              <a:solidFill>
                <a:srgbClr val="4e5b6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Master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91" name="Google Shape;77;p11"/>
            <p:cNvSpPr/>
            <p:nvPr/>
          </p:nvSpPr>
          <p:spPr>
            <a:xfrm>
              <a:off x="1282680" y="3611520"/>
              <a:ext cx="1544040" cy="44964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rgbClr val="4e5b6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Replica 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92" name="Google Shape;78;p11"/>
            <p:cNvSpPr/>
            <p:nvPr/>
          </p:nvSpPr>
          <p:spPr>
            <a:xfrm>
              <a:off x="1282680" y="4201200"/>
              <a:ext cx="1544040" cy="44964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rgbClr val="4e5b6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Replica 2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93" name="Google Shape;79;p11"/>
            <p:cNvSpPr/>
            <p:nvPr/>
          </p:nvSpPr>
          <p:spPr>
            <a:xfrm>
              <a:off x="1495800" y="2577960"/>
              <a:ext cx="947880" cy="37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400" spc="-1" strike="noStrike">
                  <a:solidFill>
                    <a:srgbClr val="0000ff"/>
                  </a:solidFill>
                  <a:latin typeface="Arial"/>
                  <a:ea typeface="Arial"/>
                </a:rPr>
                <a:t>Shard 1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194" name="Google Shape;80;p11"/>
          <p:cNvGrpSpPr/>
          <p:nvPr/>
        </p:nvGrpSpPr>
        <p:grpSpPr>
          <a:xfrm>
            <a:off x="3453480" y="2599200"/>
            <a:ext cx="2237040" cy="2188440"/>
            <a:chOff x="3453480" y="2599200"/>
            <a:chExt cx="2237040" cy="2188440"/>
          </a:xfrm>
        </p:grpSpPr>
        <p:sp>
          <p:nvSpPr>
            <p:cNvPr id="195" name="Google Shape;81;p11"/>
            <p:cNvSpPr/>
            <p:nvPr/>
          </p:nvSpPr>
          <p:spPr>
            <a:xfrm>
              <a:off x="3453480" y="2599200"/>
              <a:ext cx="2237040" cy="21884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>
              <a:solidFill>
                <a:srgbClr val="4e5b6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Google Shape;82;p11"/>
            <p:cNvSpPr/>
            <p:nvPr/>
          </p:nvSpPr>
          <p:spPr>
            <a:xfrm>
              <a:off x="3799800" y="3043080"/>
              <a:ext cx="1544040" cy="449640"/>
            </a:xfrm>
            <a:prstGeom prst="rect">
              <a:avLst/>
            </a:prstGeom>
            <a:solidFill>
              <a:srgbClr val="999999"/>
            </a:solidFill>
            <a:ln w="9525">
              <a:solidFill>
                <a:srgbClr val="4e5b6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Master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97" name="Google Shape;83;p11"/>
            <p:cNvSpPr/>
            <p:nvPr/>
          </p:nvSpPr>
          <p:spPr>
            <a:xfrm>
              <a:off x="3799800" y="3632760"/>
              <a:ext cx="1544040" cy="44964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rgbClr val="4e5b6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Replica 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98" name="Google Shape;84;p11"/>
            <p:cNvSpPr/>
            <p:nvPr/>
          </p:nvSpPr>
          <p:spPr>
            <a:xfrm>
              <a:off x="3799800" y="4222440"/>
              <a:ext cx="1544040" cy="44964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rgbClr val="4e5b6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Replica 2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199" name="Google Shape;85;p11"/>
            <p:cNvSpPr/>
            <p:nvPr/>
          </p:nvSpPr>
          <p:spPr>
            <a:xfrm>
              <a:off x="4012560" y="2599200"/>
              <a:ext cx="947880" cy="37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400" spc="-1" strike="noStrike">
                  <a:solidFill>
                    <a:srgbClr val="0000ff"/>
                  </a:solidFill>
                  <a:latin typeface="Arial"/>
                  <a:ea typeface="Arial"/>
                </a:rPr>
                <a:t>Shard 2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200" name="Google Shape;86;p11"/>
          <p:cNvGrpSpPr/>
          <p:nvPr/>
        </p:nvGrpSpPr>
        <p:grpSpPr>
          <a:xfrm>
            <a:off x="5970240" y="2599200"/>
            <a:ext cx="2237040" cy="2188440"/>
            <a:chOff x="5970240" y="2599200"/>
            <a:chExt cx="2237040" cy="2188440"/>
          </a:xfrm>
        </p:grpSpPr>
        <p:sp>
          <p:nvSpPr>
            <p:cNvPr id="201" name="Google Shape;87;p11"/>
            <p:cNvSpPr/>
            <p:nvPr/>
          </p:nvSpPr>
          <p:spPr>
            <a:xfrm>
              <a:off x="5970240" y="2599200"/>
              <a:ext cx="2237040" cy="218844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>
              <a:solidFill>
                <a:srgbClr val="4e5b6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Google Shape;88;p11"/>
            <p:cNvSpPr/>
            <p:nvPr/>
          </p:nvSpPr>
          <p:spPr>
            <a:xfrm>
              <a:off x="6316920" y="3043080"/>
              <a:ext cx="1544040" cy="449640"/>
            </a:xfrm>
            <a:prstGeom prst="rect">
              <a:avLst/>
            </a:prstGeom>
            <a:solidFill>
              <a:srgbClr val="999999"/>
            </a:solidFill>
            <a:ln w="9525">
              <a:solidFill>
                <a:srgbClr val="4e5b6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Master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03" name="Google Shape;89;p11"/>
            <p:cNvSpPr/>
            <p:nvPr/>
          </p:nvSpPr>
          <p:spPr>
            <a:xfrm>
              <a:off x="6316920" y="3632760"/>
              <a:ext cx="1544040" cy="44964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rgbClr val="4e5b6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Replica 1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04" name="Google Shape;90;p11"/>
            <p:cNvSpPr/>
            <p:nvPr/>
          </p:nvSpPr>
          <p:spPr>
            <a:xfrm>
              <a:off x="6316920" y="4222440"/>
              <a:ext cx="1544040" cy="449640"/>
            </a:xfrm>
            <a:prstGeom prst="rect">
              <a:avLst/>
            </a:prstGeom>
            <a:solidFill>
              <a:srgbClr val="cccccc"/>
            </a:solidFill>
            <a:ln w="9525">
              <a:solidFill>
                <a:srgbClr val="4e5b6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Replica 2</a:t>
              </a: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05" name="Google Shape;91;p11"/>
            <p:cNvSpPr/>
            <p:nvPr/>
          </p:nvSpPr>
          <p:spPr>
            <a:xfrm>
              <a:off x="6529680" y="2599200"/>
              <a:ext cx="947880" cy="37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400" spc="-1" strike="noStrike">
                  <a:solidFill>
                    <a:srgbClr val="0000ff"/>
                  </a:solidFill>
                  <a:latin typeface="Arial"/>
                  <a:ea typeface="Arial"/>
                </a:rPr>
                <a:t>Shard 3</a:t>
              </a:r>
              <a:endParaRPr b="0" lang="en-IN" sz="1400" spc="-1" strike="noStrike">
                <a:latin typeface="Arial"/>
              </a:endParaRPr>
            </a:p>
          </p:txBody>
        </p:sp>
      </p:grpSp>
      <p:grpSp>
        <p:nvGrpSpPr>
          <p:cNvPr id="206" name="Google Shape;92;p11"/>
          <p:cNvGrpSpPr/>
          <p:nvPr/>
        </p:nvGrpSpPr>
        <p:grpSpPr>
          <a:xfrm>
            <a:off x="3173760" y="1360440"/>
            <a:ext cx="2616480" cy="926640"/>
            <a:chOff x="3173760" y="1360440"/>
            <a:chExt cx="2616480" cy="926640"/>
          </a:xfrm>
        </p:grpSpPr>
        <p:sp>
          <p:nvSpPr>
            <p:cNvPr id="207" name="Google Shape;93;p11"/>
            <p:cNvSpPr/>
            <p:nvPr/>
          </p:nvSpPr>
          <p:spPr>
            <a:xfrm>
              <a:off x="3173760" y="1360440"/>
              <a:ext cx="2601720" cy="905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>
              <a:solidFill>
                <a:srgbClr val="4e5b6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Client Application</a:t>
              </a:r>
              <a:endParaRPr b="0" lang="en-IN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IN" sz="14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IN" sz="1400" spc="-1" strike="noStrike">
                <a:latin typeface="Arial"/>
              </a:endParaRPr>
            </a:p>
          </p:txBody>
        </p:sp>
        <p:sp>
          <p:nvSpPr>
            <p:cNvPr id="208" name="Google Shape;94;p11"/>
            <p:cNvSpPr/>
            <p:nvPr/>
          </p:nvSpPr>
          <p:spPr>
            <a:xfrm>
              <a:off x="3176280" y="1849680"/>
              <a:ext cx="2613960" cy="437400"/>
            </a:xfrm>
            <a:prstGeom prst="roundRect">
              <a:avLst>
                <a:gd name="adj" fmla="val 16667"/>
              </a:avLst>
            </a:prstGeom>
            <a:solidFill>
              <a:srgbClr val="9fc5e8"/>
            </a:solidFill>
            <a:ln w="9525">
              <a:solidFill>
                <a:srgbClr val="4e5b6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NoSQL Db Driver</a:t>
              </a:r>
              <a:endParaRPr b="0" lang="en-IN" sz="1400" spc="-1" strike="noStrike">
                <a:latin typeface="Arial"/>
              </a:endParaRPr>
            </a:p>
          </p:txBody>
        </p:sp>
      </p:grpSp>
      <p:sp>
        <p:nvSpPr>
          <p:cNvPr id="209" name="Google Shape;95;p11"/>
          <p:cNvSpPr/>
          <p:nvPr/>
        </p:nvSpPr>
        <p:spPr>
          <a:xfrm flipH="1">
            <a:off x="1969920" y="2068560"/>
            <a:ext cx="1206000" cy="50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e5b6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Google Shape;96;p11"/>
          <p:cNvSpPr/>
          <p:nvPr/>
        </p:nvSpPr>
        <p:spPr>
          <a:xfrm>
            <a:off x="4483080" y="2287440"/>
            <a:ext cx="3240" cy="31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e5b6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Google Shape;97;p11"/>
          <p:cNvSpPr/>
          <p:nvPr/>
        </p:nvSpPr>
        <p:spPr>
          <a:xfrm>
            <a:off x="5790240" y="2068560"/>
            <a:ext cx="1213200" cy="53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4e5b6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000" spc="-1" strike="noStrike">
                <a:solidFill>
                  <a:srgbClr val="c1edff"/>
                </a:solidFill>
                <a:latin typeface="Consolas"/>
                <a:ea typeface="Consolas"/>
              </a:rPr>
              <a:t>Installation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55680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Font typeface="Noto Sans Symbols"/>
              <a:buChar char="▪"/>
            </a:pPr>
            <a:r>
              <a:rPr b="0" lang="en-GB" sz="2000" spc="-1" strike="noStrike">
                <a:solidFill>
                  <a:srgbClr val="ffffff"/>
                </a:solidFill>
                <a:latin typeface="Corbel"/>
                <a:ea typeface="Corbel"/>
              </a:rPr>
              <a:t>Download kv-ce-4.3.11.tar.gz and extract to some directory → kv-ce-4.3.11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d6ecff"/>
              </a:buClr>
              <a:buFont typeface="Noto Sans Symbols"/>
              <a:buChar char="▪"/>
            </a:pPr>
            <a:r>
              <a:rPr b="0" lang="en-GB" sz="2000" spc="-1" strike="noStrike">
                <a:solidFill>
                  <a:srgbClr val="ffffff"/>
                </a:solidFill>
                <a:latin typeface="Corbel"/>
                <a:ea typeface="Corbel"/>
              </a:rPr>
              <a:t>Edit ~/.bashrc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800" spc="-1" strike="noStrike">
                <a:solidFill>
                  <a:srgbClr val="ffffff"/>
                </a:solidFill>
                <a:latin typeface="Corbel"/>
                <a:ea typeface="Corbel"/>
              </a:rPr>
              <a:t>export KVHOME=&lt;path to </a:t>
            </a:r>
            <a:r>
              <a:rPr b="0" lang="en-GB" sz="2000" spc="-1" strike="noStrike">
                <a:solidFill>
                  <a:srgbClr val="ffffff"/>
                </a:solidFill>
                <a:latin typeface="Corbel"/>
                <a:ea typeface="Corbel"/>
              </a:rPr>
              <a:t>kv-ce-4.3.11</a:t>
            </a:r>
            <a:r>
              <a:rPr b="0" lang="en-GB" sz="1800" spc="-1" strike="noStrike">
                <a:solidFill>
                  <a:srgbClr val="ffffff"/>
                </a:solidFill>
                <a:latin typeface="Corbel"/>
                <a:ea typeface="Corbel"/>
              </a:rPr>
              <a:t>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800" spc="-1" strike="noStrike">
                <a:solidFill>
                  <a:srgbClr val="ffffff"/>
                </a:solidFill>
                <a:latin typeface="Corbel"/>
                <a:ea typeface="Corbel"/>
              </a:rPr>
              <a:t>export KVROOT=&lt;path to </a:t>
            </a:r>
            <a:r>
              <a:rPr b="0" lang="en-GB" sz="2000" spc="-1" strike="noStrike">
                <a:solidFill>
                  <a:srgbClr val="ffffff"/>
                </a:solidFill>
                <a:latin typeface="Corbel"/>
                <a:ea typeface="Corbel"/>
              </a:rPr>
              <a:t>kv-ce-4.3.11/kvroot</a:t>
            </a:r>
            <a:r>
              <a:rPr b="0" lang="en-GB" sz="1800" spc="-1" strike="noStrike">
                <a:solidFill>
                  <a:srgbClr val="ffffff"/>
                </a:solidFill>
                <a:latin typeface="Corbel"/>
                <a:ea typeface="Corbel"/>
              </a:rPr>
              <a:t>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d6ecff"/>
              </a:buClr>
              <a:buFont typeface="Noto Sans Symbols"/>
              <a:buChar char="▪"/>
            </a:pPr>
            <a:r>
              <a:rPr b="0" lang="en-GB" sz="2000" spc="-1" strike="noStrike">
                <a:solidFill>
                  <a:srgbClr val="ffffff"/>
                </a:solidFill>
                <a:latin typeface="Corbel"/>
                <a:ea typeface="Corbel"/>
              </a:rPr>
              <a:t>Start kvstore and test it.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800" spc="-1" strike="noStrike">
                <a:solidFill>
                  <a:srgbClr val="ffffff"/>
                </a:solidFill>
                <a:latin typeface="Corbel"/>
                <a:ea typeface="Corbel"/>
              </a:rPr>
              <a:t>java -jar $KVHOME/lib/kvstore.jar kvlite -verbose -root $KVROOT -store kvstore -host $HOSTNAME -port 5000 -secure-config disable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800" spc="-1" strike="noStrike">
                <a:solidFill>
                  <a:srgbClr val="ffffff"/>
                </a:solidFill>
                <a:latin typeface="Corbel"/>
                <a:ea typeface="Corbel"/>
              </a:rPr>
              <a:t>java -jar $KVHOME/lib/kvstore.jar ping -verbose -host $HOSTNAME -port 5000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800" spc="-1" strike="noStrike">
                <a:solidFill>
                  <a:srgbClr val="ffffff"/>
                </a:solidFill>
                <a:latin typeface="Corbel"/>
                <a:ea typeface="Corbel"/>
              </a:rPr>
              <a:t>java -jar $KVHOME/lib/kvstore.jar runadmin -verbose -host $HOSTNAME -port 5000 -store kvstore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000" spc="-1" strike="noStrike">
                <a:solidFill>
                  <a:srgbClr val="c1edff"/>
                </a:solidFill>
                <a:latin typeface="Consolas"/>
                <a:ea typeface="Consolas"/>
              </a:rPr>
              <a:t>KV CLI :: kv -&gt;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55680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Font typeface="Noto Sans Symbols"/>
              <a:buChar char="▪"/>
            </a:pPr>
            <a:r>
              <a:rPr b="0" lang="en-GB" sz="2000" spc="-1" strike="noStrike">
                <a:solidFill>
                  <a:srgbClr val="ffffff"/>
                </a:solidFill>
                <a:latin typeface="Corbel"/>
                <a:ea typeface="Corbel"/>
              </a:rPr>
              <a:t>show versions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d6ecff"/>
              </a:buClr>
              <a:buFont typeface="Noto Sans Symbols"/>
              <a:buChar char="▪"/>
            </a:pPr>
            <a:r>
              <a:rPr b="0" lang="en-GB" sz="2000" spc="-1" strike="noStrike">
                <a:solidFill>
                  <a:srgbClr val="ffffff"/>
                </a:solidFill>
                <a:latin typeface="Corbel"/>
                <a:ea typeface="Corbel"/>
              </a:rPr>
              <a:t>show topology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d6ecff"/>
              </a:buClr>
              <a:buFont typeface="Noto Sans Symbols"/>
              <a:buChar char="▪"/>
            </a:pPr>
            <a:r>
              <a:rPr b="0" lang="en-GB" sz="2000" spc="-1" strike="noStrike">
                <a:solidFill>
                  <a:srgbClr val="ffffff"/>
                </a:solidFill>
                <a:latin typeface="Corbel"/>
                <a:ea typeface="Corbel"/>
              </a:rPr>
              <a:t>verify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d6ecff"/>
              </a:buClr>
              <a:buFont typeface="Noto Sans Symbols"/>
              <a:buChar char="▪"/>
            </a:pPr>
            <a:r>
              <a:rPr b="0" lang="en-GB" sz="2000" spc="-1" strike="noStrike">
                <a:solidFill>
                  <a:srgbClr val="ffffff"/>
                </a:solidFill>
                <a:latin typeface="Corbel"/>
                <a:ea typeface="Corbel"/>
              </a:rPr>
              <a:t>history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d6ecff"/>
              </a:buClr>
              <a:buFont typeface="Noto Sans Symbols"/>
              <a:buChar char="▪"/>
            </a:pPr>
            <a:r>
              <a:rPr b="0" lang="en-GB" sz="2000" spc="-1" strike="noStrike">
                <a:solidFill>
                  <a:srgbClr val="ffffff"/>
                </a:solidFill>
                <a:latin typeface="Corbel"/>
                <a:ea typeface="Corbel"/>
              </a:rPr>
              <a:t>put kv -key &lt;key&gt; -value &lt;value&gt;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d6ecff"/>
              </a:buClr>
              <a:buFont typeface="Noto Sans Symbols"/>
              <a:buChar char="▪"/>
            </a:pPr>
            <a:r>
              <a:rPr b="0" lang="en-GB" sz="2000" spc="-1" strike="noStrike">
                <a:solidFill>
                  <a:srgbClr val="ffffff"/>
                </a:solidFill>
                <a:latin typeface="Corbel"/>
                <a:ea typeface="Corbel"/>
              </a:rPr>
              <a:t>get kv -key &lt;key&gt;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d6ecff"/>
              </a:buClr>
              <a:buFont typeface="Noto Sans Symbols"/>
              <a:buChar char="▪"/>
            </a:pPr>
            <a:r>
              <a:rPr b="0" lang="en-GB" sz="2000" spc="-1" strike="noStrike">
                <a:solidFill>
                  <a:srgbClr val="ffffff"/>
                </a:solidFill>
                <a:latin typeface="Corbel"/>
                <a:ea typeface="Corbel"/>
              </a:rPr>
              <a:t>get kv -key &lt;key&gt; -all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d6ecff"/>
              </a:buClr>
              <a:buFont typeface="Noto Sans Symbols"/>
              <a:buChar char="▪"/>
            </a:pPr>
            <a:r>
              <a:rPr b="0" lang="en-GB" sz="2000" spc="-1" strike="noStrike">
                <a:solidFill>
                  <a:srgbClr val="ffffff"/>
                </a:solidFill>
                <a:latin typeface="Corbel"/>
                <a:ea typeface="Corbel"/>
              </a:rPr>
              <a:t>delete kv -key &lt;key&gt;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d6ecff"/>
              </a:buClr>
              <a:buFont typeface="Noto Sans Symbols"/>
              <a:buChar char="▪"/>
            </a:pPr>
            <a:r>
              <a:rPr b="0" lang="en-GB" sz="2000" spc="-1" strike="noStrike">
                <a:solidFill>
                  <a:srgbClr val="ffffff"/>
                </a:solidFill>
                <a:latin typeface="Corbel"/>
                <a:ea typeface="Corbel"/>
              </a:rPr>
              <a:t>delete kv -key &lt;key&gt; -all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914400" y="3350520"/>
            <a:ext cx="7772040" cy="1388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000" spc="-1" strike="noStrike">
                <a:solidFill>
                  <a:srgbClr val="c1edff"/>
                </a:solidFill>
                <a:latin typeface="Consolas"/>
                <a:ea typeface="Consolas"/>
              </a:rPr>
              <a:t>Thank you!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914400" y="2126160"/>
            <a:ext cx="7772040" cy="1131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2023-01-04T04:12:30Z</dcterms:modified>
  <cp:revision>1</cp:revision>
  <dc:subject/>
  <dc:title/>
</cp:coreProperties>
</file>