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wmf" ContentType="image/x-wmf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10"/>
          <p:cNvSpPr/>
          <p:nvPr/>
        </p:nvSpPr>
        <p:spPr>
          <a:xfrm>
            <a:off x="0" y="6297480"/>
            <a:ext cx="12190320" cy="55872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Sunbeam Infotech</a:t>
            </a:r>
            <a:endParaRPr b="0" lang="en-IN" sz="1800" spc="-1" strike="noStrike">
              <a:latin typeface="Arial"/>
            </a:endParaRPr>
          </a:p>
        </p:txBody>
      </p:sp>
      <p:pic>
        <p:nvPicPr>
          <p:cNvPr id="1" name="Picture 12" descr=""/>
          <p:cNvPicPr/>
          <p:nvPr/>
        </p:nvPicPr>
        <p:blipFill>
          <a:blip r:embed="rId2"/>
          <a:stretch/>
        </p:blipFill>
        <p:spPr>
          <a:xfrm>
            <a:off x="11880" y="6319440"/>
            <a:ext cx="483120" cy="483120"/>
          </a:xfrm>
          <a:prstGeom prst="rect">
            <a:avLst/>
          </a:prstGeom>
          <a:ln w="0">
            <a:noFill/>
          </a:ln>
        </p:spPr>
      </p:pic>
      <p:sp>
        <p:nvSpPr>
          <p:cNvPr id="2" name="TextBox 13"/>
          <p:cNvSpPr/>
          <p:nvPr/>
        </p:nvSpPr>
        <p:spPr>
          <a:xfrm>
            <a:off x="10455480" y="6445800"/>
            <a:ext cx="175104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Arial"/>
                <a:ea typeface="DejaVu Sans"/>
              </a:rPr>
              <a:t>www.sunbeaminfo.com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3" name="Rectangle 6"/>
          <p:cNvSpPr/>
          <p:nvPr/>
        </p:nvSpPr>
        <p:spPr>
          <a:xfrm>
            <a:off x="-2160" y="867600"/>
            <a:ext cx="12192480" cy="62640"/>
          </a:xfrm>
          <a:prstGeom prst="rect">
            <a:avLst/>
          </a:prstGeom>
          <a:solidFill>
            <a:srgbClr val="3d5580"/>
          </a:solidFill>
          <a:ln>
            <a:solidFill>
              <a:srgbClr val="3254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" name="TextBox 8"/>
          <p:cNvSpPr/>
          <p:nvPr/>
        </p:nvSpPr>
        <p:spPr>
          <a:xfrm>
            <a:off x="365760" y="6591600"/>
            <a:ext cx="182880" cy="36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en-IN" sz="4400" spc="-1" strike="noStrike">
                <a:latin typeface="Arial"/>
              </a:rPr>
              <a:t>Click to edit the title text format</a:t>
            </a:r>
            <a:endParaRPr b="0" lang="en-IN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latin typeface="Arial"/>
              </a:rPr>
              <a:t>Click to edit the outline text format</a:t>
            </a:r>
            <a:endParaRPr b="0" lang="en-IN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latin typeface="Arial"/>
              </a:rPr>
              <a:t>Second Outline Level</a:t>
            </a:r>
            <a:endParaRPr b="0" lang="en-IN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latin typeface="Arial"/>
              </a:rPr>
              <a:t>Third Outline Level</a:t>
            </a:r>
            <a:endParaRPr b="0" lang="en-IN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latin typeface="Arial"/>
              </a:rPr>
              <a:t>Fourth Outline Level</a:t>
            </a:r>
            <a:endParaRPr b="0" lang="en-IN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Fifth Outline Level</a:t>
            </a:r>
            <a:endParaRPr b="0" lang="en-IN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Sixth Outline Level</a:t>
            </a:r>
            <a:endParaRPr b="0" lang="en-IN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latin typeface="Arial"/>
              </a:rPr>
              <a:t>Seventh Outline Level</a:t>
            </a:r>
            <a:endParaRPr b="0" lang="en-IN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wmf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Radis</a:t>
            </a:r>
            <a:endParaRPr b="0" lang="en-IN" sz="2800" spc="-1" strike="noStrike">
              <a:latin typeface="Arial"/>
            </a:endParaRPr>
          </a:p>
        </p:txBody>
      </p:sp>
      <p:pic>
        <p:nvPicPr>
          <p:cNvPr id="44" name="Content Placeholder 3" descr=""/>
          <p:cNvPicPr/>
          <p:nvPr/>
        </p:nvPicPr>
        <p:blipFill>
          <a:blip r:embed="rId1"/>
          <a:stretch/>
        </p:blipFill>
        <p:spPr>
          <a:xfrm>
            <a:off x="4155480" y="2570400"/>
            <a:ext cx="3340800" cy="27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Ordered Set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Sorted Sets are similar to Redis Sets, non-repeating collections of Strings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difference is, every member of a Sorted Set is associated with a score, that is used in order to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take the sorted set ordered, from the smallest to the greatest score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While members are unique, the scores may be repeated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0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1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zadd colors 2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zrangebyscore colors 0 2</a:t>
            </a:r>
            <a:endParaRPr b="0" lang="en-IN" sz="1800" spc="-1" strike="noStrike">
              <a:latin typeface="Arial"/>
            </a:endParaRPr>
          </a:p>
          <a:p>
            <a:pPr marL="457200">
              <a:lnSpc>
                <a:spcPct val="90000"/>
              </a:lnSpc>
              <a:spcBef>
                <a:spcPts val="499"/>
              </a:spcBef>
              <a:buNone/>
              <a:tabLst>
                <a:tab algn="l" pos="0"/>
              </a:tabLst>
            </a:pP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160200" y="2970720"/>
            <a:ext cx="11867760" cy="1975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4800" spc="-1" strike="noStrike">
                <a:solidFill>
                  <a:srgbClr val="2f5597"/>
                </a:solidFill>
                <a:latin typeface="Arial"/>
              </a:rPr>
              <a:t>Pub-Sub</a:t>
            </a:r>
            <a:endParaRPr b="0" lang="en-IN" sz="4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Publish / Subscribe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SUBSCRIBE channel-pattern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receive notifications from given channels.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PUBLISH channel "message"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send message to channel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channel-pattern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channels.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UNSUBSCRIBE channel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stop receiving notifications from given channel.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PUBSUB command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monitor pub-sub subsystem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e.g. PUBSUB channels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0" y="2767320"/>
            <a:ext cx="11867760" cy="1833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5400" spc="-1" strike="noStrike">
                <a:solidFill>
                  <a:srgbClr val="2f5597"/>
                </a:solidFill>
                <a:latin typeface="Arial"/>
              </a:rPr>
              <a:t>Advanced Redis</a:t>
            </a:r>
            <a:endParaRPr b="0" lang="en-IN" sz="5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103;p16"/>
          <p:cNvSpPr/>
          <p:nvPr/>
        </p:nvSpPr>
        <p:spPr>
          <a:xfrm>
            <a:off x="312120" y="1152720"/>
            <a:ext cx="10306800" cy="341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marL="457200" indent="-355680">
              <a:lnSpc>
                <a:spcPct val="100000"/>
              </a:lnSpc>
              <a:spcBef>
                <a:spcPts val="700"/>
              </a:spcBef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  <a:ea typeface="Corbel"/>
              </a:rPr>
              <a:t>Transaction: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            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Puts multiple commands in a queue and execute them at once.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MULTI: begin transaction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All commands after this are queued.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EXEC: execute all commands from start of transaction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DISCARD: discard all commands from start of transaction</a:t>
            </a:r>
            <a:endParaRPr b="0" lang="en-IN" sz="1800" spc="-1" strike="noStrike">
              <a:latin typeface="Arial"/>
            </a:endParaRPr>
          </a:p>
          <a:p>
            <a:pPr marL="457200" indent="-355680">
              <a:lnSpc>
                <a:spcPct val="100000"/>
              </a:lnSpc>
              <a:buClr>
                <a:srgbClr val="d6ecff"/>
              </a:buClr>
              <a:buFont typeface="Noto Sans Symbols"/>
              <a:buChar char="▪"/>
            </a:pPr>
            <a:r>
              <a:rPr b="0" lang="en-GB" sz="2000" spc="-1" strike="noStrike">
                <a:solidFill>
                  <a:srgbClr val="000000"/>
                </a:solidFill>
                <a:latin typeface="Corbel"/>
                <a:ea typeface="Corbel"/>
              </a:rPr>
              <a:t>Pipeline: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            </a:t>
            </a: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Client sends multiple commands to server in a batch.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Saves network round-trip each time.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All commands may not execute in a transaction.</a:t>
            </a:r>
            <a:endParaRPr b="0" lang="en-IN" sz="1800" spc="-1" strike="noStrike">
              <a:latin typeface="Arial"/>
            </a:endParaRPr>
          </a:p>
          <a:p>
            <a:pPr lvl="1" marL="914400" indent="-343080">
              <a:lnSpc>
                <a:spcPct val="100000"/>
              </a:lnSpc>
              <a:buClr>
                <a:srgbClr val="ea157a"/>
              </a:buClr>
              <a:buFont typeface="Noto Sans Symbols"/>
              <a:buChar char="▫"/>
            </a:pPr>
            <a:r>
              <a:rPr b="0" lang="en-GB" sz="1800" spc="-1" strike="noStrike">
                <a:solidFill>
                  <a:srgbClr val="000000"/>
                </a:solidFill>
                <a:latin typeface="Corbel"/>
                <a:ea typeface="Corbel"/>
              </a:rPr>
              <a:t>echo -en "PING\r\nSET key value\r\nGET key\r\n" | nc localhost 6379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40000" y="180000"/>
            <a:ext cx="6658920" cy="53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Transactions and Pipeline</a:t>
            </a:r>
            <a:endParaRPr b="0" lang="en-IN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Introduction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160200" y="109008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an open source, advanced key-value store and a solution for building high performance, scalable web applications developed in 2009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REmote DIctionary Server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is maintained and developed by Salvatore Sanfilippo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Based on data structures: strings, hashes, sets, lists, sorted sets, geospatial, indexes, hyperloglogs.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Redis has three main peculiarities that sets it apart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holds its database entirely in the memory, using the disk only for persistence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has a relatively rich set of data types when compared to many key-value data stores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1" lang="en-US" sz="1800" spc="-1" strike="noStrike">
                <a:solidFill>
                  <a:srgbClr val="000000"/>
                </a:solidFill>
                <a:latin typeface="Arial"/>
              </a:rPr>
              <a:t>Redis can replicate data to any number of slaves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IN" sz="2800" spc="-1" strike="noStrike">
                <a:solidFill>
                  <a:srgbClr val="3d5580"/>
                </a:solidFill>
                <a:latin typeface="Calibri"/>
                <a:ea typeface="Menlo"/>
              </a:rPr>
              <a:t>Features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Speed: 110,000 SET/s and 81000 GET/s on entry-level Linux system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Pipeline: Multiple commands execution for faster execution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Persistence: Whole data accessed from memory, asynchronously persisted on disk with flexible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policies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Data Structure: Based on data structures like Strings, Hashes, Sets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Atomic operations: Data is manipulated atomically by multiple clients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Supported Languages: Drivers available for C/C++, Java, Python, R, PHP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Master/Slave replication: Easy config and fast execution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Shading: Distributing across cluster. Based on client driver capability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Portable: Developed in C. Work on all UNIX variants. Not supported on Windows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Installation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160200" y="90000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install Redis on Ubuntu, go to the terminal and type the following commands −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update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&gt; sudo apt-get install redis-server</a:t>
            </a:r>
            <a:endParaRPr b="0" lang="en-IN" sz="18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Start Redis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redis-server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 client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	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&gt; redis-cli</a:t>
            </a: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>
              <a:buNone/>
            </a:pPr>
            <a:endParaRPr b="0" lang="en-IN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-256680" y="3041640"/>
            <a:ext cx="11867760" cy="1071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IN" sz="4800" spc="-1" strike="noStrike">
                <a:solidFill>
                  <a:srgbClr val="2f5597"/>
                </a:solidFill>
                <a:latin typeface="Arial"/>
              </a:rPr>
              <a:t>Data Types</a:t>
            </a:r>
            <a:endParaRPr b="0" lang="en-IN" sz="4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Strings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string is a sequence of bytes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Strings in Redis are binary safe, meaning they have a known length not determined by any special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terminating characters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Thus, you can store anything up to 512 megabytes in one string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set name “pune”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get name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Hashes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507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Redis hash is a collection of key value pairs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Hashes are maps between string fields and string values.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Hence, they are used to represent objects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Every hash can store up to 232 - 1 field-value pairs (more than 4 billion)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hset user:test username test password sunbeam address pune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hegetall user:test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username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heget user:test address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if a key is missing hget will return the value as n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nil → similar to null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value is not available</a:t>
            </a:r>
            <a:endParaRPr b="0" lang="en-IN" sz="2000" spc="-1" strike="noStrike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b="0" lang="en-IN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Lists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Lists are simply lists of strings, sorted by insertion order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add elements to a Redis List on the head or on the tail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length of a list is 232 - 1 elements (4294967295, more than 4 billion of elements per list).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lpush colors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lrange colors 0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60200" y="114480"/>
            <a:ext cx="11867760" cy="642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  <a:buNone/>
            </a:pPr>
            <a:r>
              <a:rPr b="1" lang="en-US" sz="2800" spc="-1" strike="noStrike">
                <a:solidFill>
                  <a:srgbClr val="3d5580"/>
                </a:solidFill>
                <a:latin typeface="Calibri"/>
                <a:ea typeface="Menlo"/>
              </a:rPr>
              <a:t>Sets</a:t>
            </a:r>
            <a:endParaRPr b="0" lang="en-IN" sz="28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160200" y="1202760"/>
            <a:ext cx="11867760" cy="48942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Redis Sets are an unordered collection of strings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Redis, you can add, remove, and test for the existence of members in O(1) time complexity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max number of members in a set is 232 - 1 (4294967295, more than 4 billion of members per set)</a:t>
            </a:r>
            <a:endParaRPr b="0" lang="en-IN" sz="2000" spc="-1" strike="noStrike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E.g.</a:t>
            </a:r>
            <a:endParaRPr b="0" lang="en-IN" sz="20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red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green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sadd colors blue</a:t>
            </a:r>
            <a:endParaRPr b="0" lang="en-IN" sz="1800" spc="-1" strike="noStrike">
              <a:latin typeface="Arial"/>
            </a:endParaRPr>
          </a:p>
          <a:p>
            <a:pPr lvl="1" marL="685800" indent="-228600">
              <a:lnSpc>
                <a:spcPct val="90000"/>
              </a:lnSpc>
              <a:spcBef>
                <a:spcPts val="499"/>
              </a:spcBef>
              <a:buClr>
                <a:srgbClr val="3d5580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redis-cli&gt; smembers colors 0 2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Application>LibreOffice/7.3.7.2$Linux_X86_64 LibreOffice_project/30$Build-2</Application>
  <AppVersion>15.0000</AppVersion>
  <Words>1201</Words>
  <Paragraphs>148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2022-12-26T04:01:00Z</dcterms:created>
  <dc:creator>sunbeam</dc:creator>
  <dc:description/>
  <dc:language>en-IN</dc:language>
  <cp:lastModifiedBy/>
  <dcterms:modified xsi:type="dcterms:W3CDTF">2024-12-06T19:17:07Z</dcterms:modified>
  <cp:revision>15</cp:revision>
  <dc:subject/>
  <dc:title>Radis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20</vt:i4>
  </property>
</Properties>
</file>