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92" r:id="rId5"/>
    <p:sldId id="393" r:id="rId6"/>
    <p:sldId id="394" r:id="rId7"/>
    <p:sldId id="395" r:id="rId8"/>
    <p:sldId id="396" r:id="rId9"/>
    <p:sldId id="397" r:id="rId10"/>
    <p:sldId id="398" r:id="rId11"/>
    <p:sldId id="3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6327" autoAdjust="0"/>
  </p:normalViewPr>
  <p:slideViewPr>
    <p:cSldViewPr snapToGrid="0">
      <p:cViewPr varScale="1">
        <p:scale>
          <a:sx n="65" d="100"/>
          <a:sy n="65" d="100"/>
        </p:scale>
        <p:origin x="72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1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7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3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49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97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68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5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9" name="Rectangle 8"/>
          <p:cNvSpPr/>
          <p:nvPr/>
        </p:nvSpPr>
        <p:spPr>
          <a:xfrm>
            <a:off x="2214622" y="247020"/>
            <a:ext cx="83877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Government College of Engineering, </a:t>
            </a:r>
            <a:r>
              <a:rPr lang="en-US" sz="3200" b="1" dirty="0" err="1">
                <a:solidFill>
                  <a:schemeClr val="bg1"/>
                </a:solidFill>
              </a:rPr>
              <a:t>Jalgaon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(An Autonomous Institute of Government of Maharashtra)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48720" y="1532680"/>
            <a:ext cx="10301468" cy="5030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i="1" dirty="0">
                <a:solidFill>
                  <a:srgbClr val="FF0000"/>
                </a:solidFill>
                <a:latin typeface="Baskerville Old Face" pitchFamily="18" charset="0"/>
              </a:rPr>
              <a:t>ISA Tools – Presentation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Subject: SH 386U IOM				 </a:t>
            </a:r>
            <a:r>
              <a:rPr lang="en-US" sz="2400" dirty="0" err="1"/>
              <a:t>Sem</a:t>
            </a:r>
            <a:r>
              <a:rPr lang="en-US" sz="2400" dirty="0"/>
              <a:t>: III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Branch: S.Y. B.Tech. CO 2024-25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400" dirty="0"/>
              <a:t>Topic Name:</a:t>
            </a:r>
            <a:r>
              <a:rPr lang="en-IN" sz="4400" dirty="0"/>
              <a:t>Project Selection and Appraisal </a:t>
            </a:r>
            <a:endParaRPr lang="en-US" sz="4400" u="sng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Name of the Student: </a:t>
            </a:r>
            <a:r>
              <a:rPr lang="en-US" sz="2400" dirty="0" err="1"/>
              <a:t>Himanshu</a:t>
            </a:r>
            <a:r>
              <a:rPr lang="en-US" sz="2400" dirty="0"/>
              <a:t> Ganesh </a:t>
            </a:r>
            <a:r>
              <a:rPr lang="en-US" sz="2400" dirty="0" err="1"/>
              <a:t>Firke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PRN No: DSY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Name of the faculty: Dr. Shashank R. Zope</a:t>
            </a:r>
          </a:p>
        </p:txBody>
      </p:sp>
    </p:spTree>
    <p:extLst>
      <p:ext uri="{BB962C8B-B14F-4D97-AF65-F5344CB8AC3E}">
        <p14:creationId xmlns:p14="http://schemas.microsoft.com/office/powerpoint/2010/main" val="26033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1746746"/>
            <a:ext cx="6297018" cy="1630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6416"/>
              </a:lnSpc>
            </a:pPr>
            <a:r>
              <a:rPr lang="en-US" sz="5125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Project Selection and Appraisal</a:t>
            </a:r>
            <a:endParaRPr lang="en-US" sz="5125" dirty="0"/>
          </a:p>
        </p:txBody>
      </p:sp>
      <p:sp>
        <p:nvSpPr>
          <p:cNvPr id="4" name="Text 1"/>
          <p:cNvSpPr/>
          <p:nvPr/>
        </p:nvSpPr>
        <p:spPr>
          <a:xfrm>
            <a:off x="661492" y="3660577"/>
            <a:ext cx="6297018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2375"/>
              </a:lnSpc>
            </a:pPr>
            <a:r>
              <a:rPr lang="en-US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Project selection and appraisal are crucial for success. A systematic approach ensures that projects align with strategic goals, optimize resource allocation, and minimize risk.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61492" y="4794548"/>
            <a:ext cx="302419" cy="302419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2" y="4800898"/>
            <a:ext cx="289719" cy="28971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58367" y="4780459"/>
            <a:ext cx="2132906" cy="330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833" b="1" dirty="0">
                <a:solidFill>
                  <a:srgbClr val="2C282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by Himanshu Firke</a:t>
            </a:r>
            <a:endParaRPr lang="en-US" sz="1833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5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492" y="1518841"/>
            <a:ext cx="10869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SWOT (Strength, Weakness, Opportunities, Threats) Analysis</a:t>
            </a:r>
            <a:endParaRPr lang="en-US" sz="3708" dirty="0"/>
          </a:p>
        </p:txBody>
      </p:sp>
      <p:sp>
        <p:nvSpPr>
          <p:cNvPr id="3" name="Text 1"/>
          <p:cNvSpPr/>
          <p:nvPr/>
        </p:nvSpPr>
        <p:spPr>
          <a:xfrm>
            <a:off x="661492" y="3172619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Strengths</a:t>
            </a:r>
            <a:endParaRPr lang="en-US" sz="1833" dirty="0"/>
          </a:p>
        </p:txBody>
      </p:sp>
      <p:sp>
        <p:nvSpPr>
          <p:cNvPr id="4" name="Text 2"/>
          <p:cNvSpPr/>
          <p:nvPr/>
        </p:nvSpPr>
        <p:spPr>
          <a:xfrm>
            <a:off x="661492" y="3656906"/>
            <a:ext cx="3315097" cy="1512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Internal capabilities that provide a competitive advantage. This could include strong brand recognition, talented workforce, or innovative technology.</a:t>
            </a:r>
            <a:endParaRPr lang="en-US" sz="1458" dirty="0"/>
          </a:p>
        </p:txBody>
      </p:sp>
      <p:sp>
        <p:nvSpPr>
          <p:cNvPr id="5" name="Text 3"/>
          <p:cNvSpPr/>
          <p:nvPr/>
        </p:nvSpPr>
        <p:spPr>
          <a:xfrm>
            <a:off x="4444107" y="3172619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Weaknesses</a:t>
            </a:r>
            <a:endParaRPr lang="en-US" sz="1833" dirty="0"/>
          </a:p>
        </p:txBody>
      </p:sp>
      <p:sp>
        <p:nvSpPr>
          <p:cNvPr id="6" name="Text 4"/>
          <p:cNvSpPr/>
          <p:nvPr/>
        </p:nvSpPr>
        <p:spPr>
          <a:xfrm>
            <a:off x="4444107" y="3656906"/>
            <a:ext cx="3315097" cy="1512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Areas where the organization lacks resources or expertise. Examples include limited market reach, outdated equipment, or inefficient processes.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8226723" y="3172619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Opportunities</a:t>
            </a:r>
            <a:endParaRPr lang="en-US" sz="1833" dirty="0"/>
          </a:p>
        </p:txBody>
      </p:sp>
      <p:sp>
        <p:nvSpPr>
          <p:cNvPr id="8" name="Text 6"/>
          <p:cNvSpPr/>
          <p:nvPr/>
        </p:nvSpPr>
        <p:spPr>
          <a:xfrm>
            <a:off x="8226722" y="3656906"/>
            <a:ext cx="3315097" cy="1512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Favorable external factors that can be leveraged for growth. This could be expanding into new markets, adopting emerging technologies, or partnering with other companies.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3949247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33492" y="564357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Cash Flow Analysis</a:t>
            </a:r>
            <a:endParaRPr lang="en-US" sz="3708" dirty="0"/>
          </a:p>
        </p:txBody>
      </p:sp>
      <p:sp>
        <p:nvSpPr>
          <p:cNvPr id="4" name="Shape 1"/>
          <p:cNvSpPr/>
          <p:nvPr/>
        </p:nvSpPr>
        <p:spPr>
          <a:xfrm>
            <a:off x="5504259" y="1438474"/>
            <a:ext cx="25400" cy="4855071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</p:sp>
      <p:sp>
        <p:nvSpPr>
          <p:cNvPr id="5" name="Shape 2"/>
          <p:cNvSpPr/>
          <p:nvPr/>
        </p:nvSpPr>
        <p:spPr>
          <a:xfrm>
            <a:off x="5704185" y="1851025"/>
            <a:ext cx="661492" cy="2540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</p:sp>
      <p:sp>
        <p:nvSpPr>
          <p:cNvPr id="6" name="Shape 3"/>
          <p:cNvSpPr/>
          <p:nvPr/>
        </p:nvSpPr>
        <p:spPr>
          <a:xfrm>
            <a:off x="5304333" y="1651099"/>
            <a:ext cx="425252" cy="42525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7" name="Text 4"/>
          <p:cNvSpPr/>
          <p:nvPr/>
        </p:nvSpPr>
        <p:spPr>
          <a:xfrm>
            <a:off x="5456238" y="1721942"/>
            <a:ext cx="121344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208" dirty="0"/>
          </a:p>
        </p:txBody>
      </p:sp>
      <p:sp>
        <p:nvSpPr>
          <p:cNvPr id="8" name="Text 5"/>
          <p:cNvSpPr/>
          <p:nvPr/>
        </p:nvSpPr>
        <p:spPr>
          <a:xfrm>
            <a:off x="6556574" y="1627485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Inflows</a:t>
            </a:r>
            <a:endParaRPr lang="en-US" sz="1833" dirty="0"/>
          </a:p>
        </p:txBody>
      </p:sp>
      <p:sp>
        <p:nvSpPr>
          <p:cNvPr id="9" name="Text 6"/>
          <p:cNvSpPr/>
          <p:nvPr/>
        </p:nvSpPr>
        <p:spPr>
          <a:xfrm>
            <a:off x="6556573" y="2036168"/>
            <a:ext cx="4973935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Money coming into the project from various sources, such as sales revenue, grants, or investments.</a:t>
            </a:r>
            <a:endParaRPr lang="en-US" sz="1458" dirty="0"/>
          </a:p>
        </p:txBody>
      </p:sp>
      <p:sp>
        <p:nvSpPr>
          <p:cNvPr id="10" name="Shape 7"/>
          <p:cNvSpPr/>
          <p:nvPr/>
        </p:nvSpPr>
        <p:spPr>
          <a:xfrm>
            <a:off x="5704185" y="3431580"/>
            <a:ext cx="661492" cy="2540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</p:sp>
      <p:sp>
        <p:nvSpPr>
          <p:cNvPr id="11" name="Shape 8"/>
          <p:cNvSpPr/>
          <p:nvPr/>
        </p:nvSpPr>
        <p:spPr>
          <a:xfrm>
            <a:off x="5304333" y="3231654"/>
            <a:ext cx="425252" cy="42525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2" name="Text 9"/>
          <p:cNvSpPr/>
          <p:nvPr/>
        </p:nvSpPr>
        <p:spPr>
          <a:xfrm>
            <a:off x="5447308" y="3302496"/>
            <a:ext cx="139204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208" dirty="0"/>
          </a:p>
        </p:txBody>
      </p:sp>
      <p:sp>
        <p:nvSpPr>
          <p:cNvPr id="13" name="Text 10"/>
          <p:cNvSpPr/>
          <p:nvPr/>
        </p:nvSpPr>
        <p:spPr>
          <a:xfrm>
            <a:off x="6556574" y="3208040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Outflows</a:t>
            </a:r>
            <a:endParaRPr lang="en-US" sz="1833" dirty="0"/>
          </a:p>
        </p:txBody>
      </p:sp>
      <p:sp>
        <p:nvSpPr>
          <p:cNvPr id="14" name="Text 11"/>
          <p:cNvSpPr/>
          <p:nvPr/>
        </p:nvSpPr>
        <p:spPr>
          <a:xfrm>
            <a:off x="6556573" y="3616722"/>
            <a:ext cx="4973935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Money leaving the project, including operational costs, capital expenditures, and debt repayments.</a:t>
            </a:r>
            <a:endParaRPr lang="en-US" sz="1458" dirty="0"/>
          </a:p>
        </p:txBody>
      </p:sp>
      <p:sp>
        <p:nvSpPr>
          <p:cNvPr id="15" name="Shape 12"/>
          <p:cNvSpPr/>
          <p:nvPr/>
        </p:nvSpPr>
        <p:spPr>
          <a:xfrm>
            <a:off x="5704185" y="5012134"/>
            <a:ext cx="661492" cy="2540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</p:sp>
      <p:sp>
        <p:nvSpPr>
          <p:cNvPr id="16" name="Shape 13"/>
          <p:cNvSpPr/>
          <p:nvPr/>
        </p:nvSpPr>
        <p:spPr>
          <a:xfrm>
            <a:off x="5304333" y="4812208"/>
            <a:ext cx="425252" cy="42525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7" name="Text 14"/>
          <p:cNvSpPr/>
          <p:nvPr/>
        </p:nvSpPr>
        <p:spPr>
          <a:xfrm>
            <a:off x="5447904" y="4883051"/>
            <a:ext cx="138113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208" dirty="0"/>
          </a:p>
        </p:txBody>
      </p:sp>
      <p:sp>
        <p:nvSpPr>
          <p:cNvPr id="18" name="Text 15"/>
          <p:cNvSpPr/>
          <p:nvPr/>
        </p:nvSpPr>
        <p:spPr>
          <a:xfrm>
            <a:off x="6556574" y="4788594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Net Cash Flow</a:t>
            </a:r>
            <a:endParaRPr lang="en-US" sz="1833" dirty="0"/>
          </a:p>
        </p:txBody>
      </p:sp>
      <p:sp>
        <p:nvSpPr>
          <p:cNvPr id="19" name="Text 16"/>
          <p:cNvSpPr/>
          <p:nvPr/>
        </p:nvSpPr>
        <p:spPr>
          <a:xfrm>
            <a:off x="6556573" y="5197277"/>
            <a:ext cx="4973935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Difference between inflows and outflows. Positive net cash flow indicates a healthy project, while negative flow indicates a cash shortage.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114353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1828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188" y="2801442"/>
            <a:ext cx="4365724" cy="545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291"/>
              </a:lnSpc>
            </a:pPr>
            <a:r>
              <a:rPr lang="en-US" sz="3417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Payback Period</a:t>
            </a:r>
            <a:endParaRPr lang="en-US" sz="3417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3609082"/>
            <a:ext cx="3656508" cy="698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5813" y="4569519"/>
            <a:ext cx="2182813" cy="272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708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Investment</a:t>
            </a:r>
            <a:endParaRPr lang="en-US" sz="1708" dirty="0"/>
          </a:p>
        </p:txBody>
      </p:sp>
      <p:sp>
        <p:nvSpPr>
          <p:cNvPr id="6" name="Text 2"/>
          <p:cNvSpPr/>
          <p:nvPr/>
        </p:nvSpPr>
        <p:spPr>
          <a:xfrm>
            <a:off x="785813" y="4947146"/>
            <a:ext cx="3307258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67"/>
              </a:lnSpc>
            </a:pPr>
            <a:r>
              <a:rPr lang="en-US" sz="1375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initial cost of launching the project. It includes expenses like equipment, training, and marketing.</a:t>
            </a:r>
            <a:endParaRPr lang="en-US" sz="137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696" y="3609082"/>
            <a:ext cx="3656508" cy="6985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442321" y="4569519"/>
            <a:ext cx="2182813" cy="272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708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Cash Flows</a:t>
            </a:r>
            <a:endParaRPr lang="en-US" sz="1708" dirty="0"/>
          </a:p>
        </p:txBody>
      </p:sp>
      <p:sp>
        <p:nvSpPr>
          <p:cNvPr id="9" name="Text 4"/>
          <p:cNvSpPr/>
          <p:nvPr/>
        </p:nvSpPr>
        <p:spPr>
          <a:xfrm>
            <a:off x="4442321" y="4947146"/>
            <a:ext cx="3307258" cy="1117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67"/>
              </a:lnSpc>
            </a:pPr>
            <a:r>
              <a:rPr lang="en-US" sz="1375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revenue generated by the project throughout its lifecycle. It's essential to estimate cash flows accurately to determine the payback period.</a:t>
            </a:r>
            <a:endParaRPr lang="en-US" sz="1375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205" y="3609082"/>
            <a:ext cx="3656508" cy="6985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098830" y="4569519"/>
            <a:ext cx="2182813" cy="272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708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Payback Point</a:t>
            </a:r>
            <a:endParaRPr lang="en-US" sz="1708" dirty="0"/>
          </a:p>
        </p:txBody>
      </p:sp>
      <p:sp>
        <p:nvSpPr>
          <p:cNvPr id="12" name="Text 6"/>
          <p:cNvSpPr/>
          <p:nvPr/>
        </p:nvSpPr>
        <p:spPr>
          <a:xfrm>
            <a:off x="8098830" y="4947146"/>
            <a:ext cx="3307258" cy="1117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67"/>
              </a:lnSpc>
            </a:pPr>
            <a:r>
              <a:rPr lang="en-US" sz="1375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point in time when the cumulative cash inflows equal the initial investment. This indicates the project has paid for itself.</a:t>
            </a:r>
            <a:endParaRPr lang="en-US" sz="1375" dirty="0"/>
          </a:p>
        </p:txBody>
      </p:sp>
    </p:spTree>
    <p:extLst>
      <p:ext uri="{BB962C8B-B14F-4D97-AF65-F5344CB8AC3E}">
        <p14:creationId xmlns:p14="http://schemas.microsoft.com/office/powerpoint/2010/main" val="24350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31556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8296" y="2824956"/>
            <a:ext cx="10895409" cy="1157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541"/>
              </a:lnSpc>
            </a:pPr>
            <a:r>
              <a:rPr lang="en-US" sz="3625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Aligning Strategic Objectives with Project Evaluation</a:t>
            </a:r>
            <a:endParaRPr lang="en-US" sz="3625" dirty="0"/>
          </a:p>
        </p:txBody>
      </p:sp>
      <p:sp>
        <p:nvSpPr>
          <p:cNvPr id="4" name="Shape 1"/>
          <p:cNvSpPr/>
          <p:nvPr/>
        </p:nvSpPr>
        <p:spPr>
          <a:xfrm>
            <a:off x="648296" y="4469011"/>
            <a:ext cx="416719" cy="416719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797124" y="4538365"/>
            <a:ext cx="118963" cy="2779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167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167" dirty="0"/>
          </a:p>
        </p:txBody>
      </p:sp>
      <p:sp>
        <p:nvSpPr>
          <p:cNvPr id="6" name="Text 3"/>
          <p:cNvSpPr/>
          <p:nvPr/>
        </p:nvSpPr>
        <p:spPr>
          <a:xfrm>
            <a:off x="1250256" y="4469011"/>
            <a:ext cx="2315568" cy="289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Project Alignment</a:t>
            </a:r>
            <a:endParaRPr lang="en-US" sz="1792" dirty="0"/>
          </a:p>
        </p:txBody>
      </p:sp>
      <p:sp>
        <p:nvSpPr>
          <p:cNvPr id="7" name="Text 4"/>
          <p:cNvSpPr/>
          <p:nvPr/>
        </p:nvSpPr>
        <p:spPr>
          <a:xfrm>
            <a:off x="1250256" y="4869557"/>
            <a:ext cx="2906316" cy="1481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Projects should directly contribute to the organization's strategic goals, ensuring resource allocation is focused and impactful.</a:t>
            </a:r>
            <a:endParaRPr lang="en-US" sz="1458" dirty="0"/>
          </a:p>
        </p:txBody>
      </p:sp>
      <p:sp>
        <p:nvSpPr>
          <p:cNvPr id="8" name="Shape 5"/>
          <p:cNvSpPr/>
          <p:nvPr/>
        </p:nvSpPr>
        <p:spPr>
          <a:xfrm>
            <a:off x="4341813" y="4469011"/>
            <a:ext cx="416719" cy="416719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9" name="Text 6"/>
          <p:cNvSpPr/>
          <p:nvPr/>
        </p:nvSpPr>
        <p:spPr>
          <a:xfrm>
            <a:off x="4481910" y="4538365"/>
            <a:ext cx="136426" cy="2779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167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167" dirty="0"/>
          </a:p>
        </p:txBody>
      </p:sp>
      <p:sp>
        <p:nvSpPr>
          <p:cNvPr id="10" name="Text 7"/>
          <p:cNvSpPr/>
          <p:nvPr/>
        </p:nvSpPr>
        <p:spPr>
          <a:xfrm>
            <a:off x="4943773" y="4469011"/>
            <a:ext cx="2814340" cy="289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Performance Measurement</a:t>
            </a:r>
            <a:endParaRPr lang="en-US" sz="1792" dirty="0"/>
          </a:p>
        </p:txBody>
      </p:sp>
      <p:sp>
        <p:nvSpPr>
          <p:cNvPr id="11" name="Text 8"/>
          <p:cNvSpPr/>
          <p:nvPr/>
        </p:nvSpPr>
        <p:spPr>
          <a:xfrm>
            <a:off x="4943773" y="4869557"/>
            <a:ext cx="2906316" cy="1481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performance indicators should be defined and tracked to measure the project's progress and success in achieving strategic objectives.</a:t>
            </a:r>
            <a:endParaRPr lang="en-US" sz="1458" dirty="0"/>
          </a:p>
        </p:txBody>
      </p:sp>
      <p:sp>
        <p:nvSpPr>
          <p:cNvPr id="12" name="Shape 9"/>
          <p:cNvSpPr/>
          <p:nvPr/>
        </p:nvSpPr>
        <p:spPr>
          <a:xfrm>
            <a:off x="8035331" y="4469011"/>
            <a:ext cx="416719" cy="416719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13" name="Text 10"/>
          <p:cNvSpPr/>
          <p:nvPr/>
        </p:nvSpPr>
        <p:spPr>
          <a:xfrm>
            <a:off x="8176022" y="4538365"/>
            <a:ext cx="135334" cy="2779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167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167" dirty="0"/>
          </a:p>
        </p:txBody>
      </p:sp>
      <p:sp>
        <p:nvSpPr>
          <p:cNvPr id="14" name="Text 11"/>
          <p:cNvSpPr/>
          <p:nvPr/>
        </p:nvSpPr>
        <p:spPr>
          <a:xfrm>
            <a:off x="8637290" y="4469011"/>
            <a:ext cx="2315568" cy="289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Decision Making</a:t>
            </a:r>
            <a:endParaRPr lang="en-US" sz="1792" dirty="0"/>
          </a:p>
        </p:txBody>
      </p:sp>
      <p:sp>
        <p:nvSpPr>
          <p:cNvPr id="15" name="Text 12"/>
          <p:cNvSpPr/>
          <p:nvPr/>
        </p:nvSpPr>
        <p:spPr>
          <a:xfrm>
            <a:off x="8637290" y="4869557"/>
            <a:ext cx="2906316" cy="1481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project evaluation should consider the project's alignment with strategic goals, its financial viability, and its potential impact on the organization.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34843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818853"/>
            <a:ext cx="6297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Takeaways and Conclusion</a:t>
            </a:r>
            <a:endParaRPr lang="en-US" sz="3708" dirty="0"/>
          </a:p>
        </p:txBody>
      </p:sp>
      <p:sp>
        <p:nvSpPr>
          <p:cNvPr id="4" name="Shape 1"/>
          <p:cNvSpPr/>
          <p:nvPr/>
        </p:nvSpPr>
        <p:spPr>
          <a:xfrm>
            <a:off x="661492" y="2283619"/>
            <a:ext cx="6297018" cy="3755430"/>
          </a:xfrm>
          <a:prstGeom prst="roundRect">
            <a:avLst>
              <a:gd name="adj" fmla="val 75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67842" y="2289969"/>
            <a:ext cx="6284318" cy="11467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56853" y="2409726"/>
            <a:ext cx="2760960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Strategic Alignment</a:t>
            </a:r>
            <a:endParaRPr lang="en-US" sz="1458" dirty="0"/>
          </a:p>
        </p:txBody>
      </p:sp>
      <p:sp>
        <p:nvSpPr>
          <p:cNvPr id="7" name="Text 4"/>
          <p:cNvSpPr/>
          <p:nvPr/>
        </p:nvSpPr>
        <p:spPr>
          <a:xfrm>
            <a:off x="4002187" y="2409726"/>
            <a:ext cx="2760960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Projects should be aligned with the organization's strategic goals.</a:t>
            </a:r>
            <a:endParaRPr lang="en-US" sz="1458" dirty="0"/>
          </a:p>
        </p:txBody>
      </p:sp>
      <p:sp>
        <p:nvSpPr>
          <p:cNvPr id="8" name="Shape 5"/>
          <p:cNvSpPr/>
          <p:nvPr/>
        </p:nvSpPr>
        <p:spPr>
          <a:xfrm>
            <a:off x="667842" y="3436739"/>
            <a:ext cx="6284318" cy="11467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856853" y="3556496"/>
            <a:ext cx="2760960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Financial Viability</a:t>
            </a:r>
            <a:endParaRPr lang="en-US" sz="1458" dirty="0"/>
          </a:p>
        </p:txBody>
      </p:sp>
      <p:sp>
        <p:nvSpPr>
          <p:cNvPr id="10" name="Text 7"/>
          <p:cNvSpPr/>
          <p:nvPr/>
        </p:nvSpPr>
        <p:spPr>
          <a:xfrm>
            <a:off x="4002187" y="3556496"/>
            <a:ext cx="2760960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project should be financially sustainable, with a positive return on investment.</a:t>
            </a:r>
            <a:endParaRPr lang="en-US" sz="1458" dirty="0"/>
          </a:p>
        </p:txBody>
      </p:sp>
      <p:sp>
        <p:nvSpPr>
          <p:cNvPr id="11" name="Shape 8"/>
          <p:cNvSpPr/>
          <p:nvPr/>
        </p:nvSpPr>
        <p:spPr>
          <a:xfrm>
            <a:off x="667842" y="4583510"/>
            <a:ext cx="6284318" cy="14491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856853" y="4703267"/>
            <a:ext cx="2760960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Risk Mitigation</a:t>
            </a:r>
            <a:endParaRPr lang="en-US" sz="1458" dirty="0"/>
          </a:p>
        </p:txBody>
      </p:sp>
      <p:sp>
        <p:nvSpPr>
          <p:cNvPr id="13" name="Text 10"/>
          <p:cNvSpPr/>
          <p:nvPr/>
        </p:nvSpPr>
        <p:spPr>
          <a:xfrm>
            <a:off x="4002187" y="4703267"/>
            <a:ext cx="2760960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Potential risks should be identified and addressed through a comprehensive risk management plan.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34406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942" y="1411214"/>
            <a:ext cx="5491571" cy="28714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92D05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9844196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6" id="{C39D9A21-4858-4087-9FF0-28F21031D048}" vid="{7480821C-154D-4ED6-BEAB-DBC9D20F13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1AF751-E016-414F-92E5-F2DC739E0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93354B-8927-46EE-B294-4D51952A09C2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230e9df3-be65-4c73-a93b-d1236ebd677e"/>
    <ds:schemaRef ds:uri="71af3243-3dd4-4a8d-8c0d-dd76da1f02a5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413</Words>
  <Application>Microsoft Office PowerPoint</Application>
  <PresentationFormat>Widescreen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Alice</vt:lpstr>
      <vt:lpstr>Arial</vt:lpstr>
      <vt:lpstr>Baskerville Old Face</vt:lpstr>
      <vt:lpstr>Calibri</vt:lpstr>
      <vt:lpstr>Ebrima</vt:lpstr>
      <vt:lpstr>Lora</vt:lpstr>
      <vt:lpstr>Times New Roman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shivraj yadav</dc:creator>
  <cp:lastModifiedBy>Admin</cp:lastModifiedBy>
  <cp:revision>55</cp:revision>
  <dcterms:created xsi:type="dcterms:W3CDTF">2023-09-14T18:45:47Z</dcterms:created>
  <dcterms:modified xsi:type="dcterms:W3CDTF">2024-10-15T13:26:59Z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