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1" r:id="rId6"/>
    <p:sldId id="260" r:id="rId7"/>
    <p:sldId id="262"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6,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7991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December 6,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8233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December 6,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43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December 6,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1776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December 6,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0938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December 6,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52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December 6,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1341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December 6,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3966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December 6,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715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December 6,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87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December 6,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4905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December 6,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3697813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4192BB-9602-E302-6F0E-E1E154E6C96B}"/>
              </a:ext>
            </a:extLst>
          </p:cNvPr>
          <p:cNvSpPr>
            <a:spLocks noGrp="1"/>
          </p:cNvSpPr>
          <p:nvPr>
            <p:ph type="ctrTitle"/>
          </p:nvPr>
        </p:nvSpPr>
        <p:spPr>
          <a:xfrm>
            <a:off x="898230" y="0"/>
            <a:ext cx="3765497" cy="2384898"/>
          </a:xfrm>
        </p:spPr>
        <p:txBody>
          <a:bodyPr anchor="b">
            <a:normAutofit/>
          </a:bodyPr>
          <a:lstStyle/>
          <a:p>
            <a:r>
              <a:rPr lang="en-CA" sz="4400" b="1" dirty="0"/>
              <a:t>Deep Learning Final Project</a:t>
            </a:r>
          </a:p>
        </p:txBody>
      </p:sp>
      <p:sp>
        <p:nvSpPr>
          <p:cNvPr id="3" name="Subtitle 2">
            <a:extLst>
              <a:ext uri="{FF2B5EF4-FFF2-40B4-BE49-F238E27FC236}">
                <a16:creationId xmlns:a16="http://schemas.microsoft.com/office/drawing/2014/main" id="{D2E69B74-3268-A5ED-FF1A-CFAADBB17EBD}"/>
              </a:ext>
            </a:extLst>
          </p:cNvPr>
          <p:cNvSpPr>
            <a:spLocks noGrp="1"/>
          </p:cNvSpPr>
          <p:nvPr>
            <p:ph type="subTitle" idx="1"/>
          </p:nvPr>
        </p:nvSpPr>
        <p:spPr>
          <a:xfrm>
            <a:off x="579366" y="2886865"/>
            <a:ext cx="3565525" cy="3746090"/>
          </a:xfrm>
        </p:spPr>
        <p:txBody>
          <a:bodyPr>
            <a:normAutofit fontScale="32500" lnSpcReduction="20000"/>
          </a:bodyPr>
          <a:lstStyle/>
          <a:p>
            <a:r>
              <a:rPr lang="en-CA" sz="9800" b="1" dirty="0">
                <a:solidFill>
                  <a:schemeClr val="tx1">
                    <a:alpha val="60000"/>
                  </a:schemeClr>
                </a:solidFill>
              </a:rPr>
              <a:t>Group 4</a:t>
            </a:r>
            <a:endParaRPr lang="en-CA" sz="3200" b="1" dirty="0">
              <a:solidFill>
                <a:schemeClr val="tx1">
                  <a:alpha val="60000"/>
                </a:schemeClr>
              </a:solidFill>
            </a:endParaRPr>
          </a:p>
          <a:p>
            <a:pPr marL="457200">
              <a:lnSpc>
                <a:spcPct val="115000"/>
              </a:lnSpc>
            </a:pPr>
            <a:r>
              <a:rPr lang="en-US" sz="8000" b="1" dirty="0">
                <a:effectLst/>
                <a:latin typeface="Calibri" panose="020F0502020204030204" pitchFamily="34" charset="0"/>
                <a:ea typeface="Times New Roman" panose="02020603050405020304" pitchFamily="18" charset="0"/>
                <a:cs typeface="Times New Roman" panose="02020603050405020304" pitchFamily="18" charset="0"/>
              </a:rPr>
              <a:t>Harpreet Kaur </a:t>
            </a:r>
            <a:endParaRPr lang="en-CA"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8000" b="1" dirty="0">
                <a:effectLst/>
                <a:latin typeface="Calibri" panose="020F0502020204030204" pitchFamily="34" charset="0"/>
                <a:ea typeface="Times New Roman" panose="02020603050405020304" pitchFamily="18" charset="0"/>
                <a:cs typeface="Times New Roman" panose="02020603050405020304" pitchFamily="18" charset="0"/>
              </a:rPr>
              <a:t>Priyanka Awasthi</a:t>
            </a:r>
            <a:endParaRPr lang="en-CA"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8000" b="1" dirty="0" err="1">
                <a:effectLst/>
                <a:latin typeface="Calibri" panose="020F0502020204030204" pitchFamily="34" charset="0"/>
                <a:ea typeface="Times New Roman" panose="02020603050405020304" pitchFamily="18" charset="0"/>
                <a:cs typeface="Times New Roman" panose="02020603050405020304" pitchFamily="18" charset="0"/>
              </a:rPr>
              <a:t>Shivraj</a:t>
            </a:r>
            <a:r>
              <a:rPr lang="en-US" sz="8000" b="1" dirty="0">
                <a:effectLst/>
                <a:latin typeface="Calibri" panose="020F0502020204030204" pitchFamily="34" charset="0"/>
                <a:ea typeface="Times New Roman" panose="02020603050405020304" pitchFamily="18" charset="0"/>
                <a:cs typeface="Times New Roman" panose="02020603050405020304" pitchFamily="18" charset="0"/>
              </a:rPr>
              <a:t> Suryakant Dhumal</a:t>
            </a:r>
            <a:endParaRPr lang="en-CA"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8000" b="1" dirty="0">
                <a:effectLst/>
                <a:latin typeface="Calibri" panose="020F0502020204030204" pitchFamily="34" charset="0"/>
                <a:ea typeface="Times New Roman" panose="02020603050405020304" pitchFamily="18" charset="0"/>
                <a:cs typeface="Times New Roman" panose="02020603050405020304" pitchFamily="18" charset="0"/>
              </a:rPr>
              <a:t>Vignesh Ram </a:t>
            </a:r>
            <a:r>
              <a:rPr lang="en-US" sz="8000" b="1" dirty="0" err="1">
                <a:effectLst/>
                <a:latin typeface="Calibri" panose="020F0502020204030204" pitchFamily="34" charset="0"/>
                <a:ea typeface="Times New Roman" panose="02020603050405020304" pitchFamily="18" charset="0"/>
                <a:cs typeface="Times New Roman" panose="02020603050405020304" pitchFamily="18" charset="0"/>
              </a:rPr>
              <a:t>Sundararaman</a:t>
            </a:r>
            <a:endParaRPr lang="en-CA" sz="8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sz="3200" b="1"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n abstract genetic concept">
            <a:extLst>
              <a:ext uri="{FF2B5EF4-FFF2-40B4-BE49-F238E27FC236}">
                <a16:creationId xmlns:a16="http://schemas.microsoft.com/office/drawing/2014/main" id="{21684A99-1BEB-8321-EED6-918AD0CEEB4B}"/>
              </a:ext>
            </a:extLst>
          </p:cNvPr>
          <p:cNvPicPr>
            <a:picLocks noChangeAspect="1"/>
          </p:cNvPicPr>
          <p:nvPr/>
        </p:nvPicPr>
        <p:blipFill rotWithShape="1">
          <a:blip r:embed="rId2"/>
          <a:srcRect t="7703" r="-2" b="224"/>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810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Model 7 - Continued</a:t>
            </a:r>
          </a:p>
        </p:txBody>
      </p:sp>
      <p:sp>
        <p:nvSpPr>
          <p:cNvPr id="4" name="Content Placeholder 2">
            <a:extLst>
              <a:ext uri="{FF2B5EF4-FFF2-40B4-BE49-F238E27FC236}">
                <a16:creationId xmlns:a16="http://schemas.microsoft.com/office/drawing/2014/main" id="{1F1627A1-50D9-A1A5-844D-A6B1067C4E9D}"/>
              </a:ext>
            </a:extLst>
          </p:cNvPr>
          <p:cNvSpPr txBox="1">
            <a:spLocks/>
          </p:cNvSpPr>
          <p:nvPr/>
        </p:nvSpPr>
        <p:spPr>
          <a:xfrm>
            <a:off x="629264" y="1406013"/>
            <a:ext cx="11013198" cy="462116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CA" dirty="0">
                <a:latin typeface="Calibri" panose="020F0502020204030204" pitchFamily="34" charset="0"/>
                <a:ea typeface="Times New Roman" panose="02020603050405020304" pitchFamily="18" charset="0"/>
                <a:cs typeface="Times New Roman" panose="02020603050405020304" pitchFamily="18" charset="0"/>
              </a:rPr>
              <a:t>Plot of accuracy and loss</a:t>
            </a:r>
          </a:p>
          <a:p>
            <a:pPr marL="0" indent="0">
              <a:lnSpc>
                <a:spcPct val="115000"/>
              </a:lnSpc>
              <a:buFont typeface="Arial" panose="020B0604020202020204" pitchFamily="34" charset="0"/>
              <a:buNone/>
            </a:pP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CA" dirty="0">
              <a:latin typeface="Calibri" panose="020F0502020204030204" pitchFamily="34" charset="0"/>
              <a:ea typeface="Calibri" panose="020F0502020204030204" pitchFamily="34" charset="0"/>
              <a:cs typeface="Calibri" panose="020F0502020204030204" pitchFamily="34" charset="0"/>
            </a:endParaRPr>
          </a:p>
          <a:p>
            <a:pPr marL="0" indent="0">
              <a:buFont typeface="Arial" panose="020B0604020202020204" pitchFamily="34" charset="0"/>
              <a:buNone/>
            </a:pPr>
            <a:endParaRPr lang="en-CA" dirty="0"/>
          </a:p>
        </p:txBody>
      </p:sp>
      <p:pic>
        <p:nvPicPr>
          <p:cNvPr id="6" name="Picture 5">
            <a:extLst>
              <a:ext uri="{FF2B5EF4-FFF2-40B4-BE49-F238E27FC236}">
                <a16:creationId xmlns:a16="http://schemas.microsoft.com/office/drawing/2014/main" id="{21FB344C-CD0B-0DDF-E00A-07C382737E14}"/>
              </a:ext>
            </a:extLst>
          </p:cNvPr>
          <p:cNvPicPr>
            <a:picLocks noChangeAspect="1"/>
          </p:cNvPicPr>
          <p:nvPr/>
        </p:nvPicPr>
        <p:blipFill>
          <a:blip r:embed="rId2"/>
          <a:stretch>
            <a:fillRect/>
          </a:stretch>
        </p:blipFill>
        <p:spPr>
          <a:xfrm>
            <a:off x="629264" y="2141801"/>
            <a:ext cx="7236542" cy="4253609"/>
          </a:xfrm>
          <a:prstGeom prst="rect">
            <a:avLst/>
          </a:prstGeom>
        </p:spPr>
      </p:pic>
    </p:spTree>
    <p:extLst>
      <p:ext uri="{BB962C8B-B14F-4D97-AF65-F5344CB8AC3E}">
        <p14:creationId xmlns:p14="http://schemas.microsoft.com/office/powerpoint/2010/main" val="111655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Model 7 - Continued</a:t>
            </a:r>
          </a:p>
        </p:txBody>
      </p:sp>
      <p:sp>
        <p:nvSpPr>
          <p:cNvPr id="4" name="Content Placeholder 2">
            <a:extLst>
              <a:ext uri="{FF2B5EF4-FFF2-40B4-BE49-F238E27FC236}">
                <a16:creationId xmlns:a16="http://schemas.microsoft.com/office/drawing/2014/main" id="{1F1627A1-50D9-A1A5-844D-A6B1067C4E9D}"/>
              </a:ext>
            </a:extLst>
          </p:cNvPr>
          <p:cNvSpPr txBox="1">
            <a:spLocks/>
          </p:cNvSpPr>
          <p:nvPr/>
        </p:nvSpPr>
        <p:spPr>
          <a:xfrm>
            <a:off x="629264" y="1406013"/>
            <a:ext cx="11013198" cy="462116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CA" dirty="0">
                <a:latin typeface="Calibri" panose="020F0502020204030204" pitchFamily="34" charset="0"/>
                <a:ea typeface="Times New Roman" panose="02020603050405020304" pitchFamily="18" charset="0"/>
                <a:cs typeface="Times New Roman" panose="02020603050405020304" pitchFamily="18" charset="0"/>
              </a:rPr>
              <a:t>Model Plot</a:t>
            </a:r>
          </a:p>
          <a:p>
            <a:pPr marL="0" indent="0">
              <a:lnSpc>
                <a:spcPct val="115000"/>
              </a:lnSpc>
              <a:buFont typeface="Arial" panose="020B0604020202020204" pitchFamily="34" charset="0"/>
              <a:buNone/>
            </a:pP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CA" dirty="0">
              <a:latin typeface="Calibri" panose="020F0502020204030204" pitchFamily="34" charset="0"/>
              <a:ea typeface="Calibri" panose="020F0502020204030204" pitchFamily="34" charset="0"/>
              <a:cs typeface="Calibri" panose="020F0502020204030204" pitchFamily="34" charset="0"/>
            </a:endParaRPr>
          </a:p>
          <a:p>
            <a:pPr marL="0" indent="0">
              <a:buFont typeface="Arial" panose="020B0604020202020204" pitchFamily="34" charset="0"/>
              <a:buNone/>
            </a:pPr>
            <a:endParaRPr lang="en-CA" dirty="0"/>
          </a:p>
        </p:txBody>
      </p:sp>
      <p:pic>
        <p:nvPicPr>
          <p:cNvPr id="5" name="Picture 4">
            <a:extLst>
              <a:ext uri="{FF2B5EF4-FFF2-40B4-BE49-F238E27FC236}">
                <a16:creationId xmlns:a16="http://schemas.microsoft.com/office/drawing/2014/main" id="{FB7CEC9B-317A-0E82-0C80-D66E4825FEB2}"/>
              </a:ext>
            </a:extLst>
          </p:cNvPr>
          <p:cNvPicPr>
            <a:picLocks noChangeAspect="1"/>
          </p:cNvPicPr>
          <p:nvPr/>
        </p:nvPicPr>
        <p:blipFill>
          <a:blip r:embed="rId2"/>
          <a:stretch>
            <a:fillRect/>
          </a:stretch>
        </p:blipFill>
        <p:spPr>
          <a:xfrm>
            <a:off x="549538" y="2262751"/>
            <a:ext cx="11484077" cy="3950297"/>
          </a:xfrm>
          <a:prstGeom prst="rect">
            <a:avLst/>
          </a:prstGeom>
        </p:spPr>
      </p:pic>
    </p:spTree>
    <p:extLst>
      <p:ext uri="{BB962C8B-B14F-4D97-AF65-F5344CB8AC3E}">
        <p14:creationId xmlns:p14="http://schemas.microsoft.com/office/powerpoint/2010/main" val="347380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8299B-267B-E30F-6A37-823964D30166}"/>
              </a:ext>
            </a:extLst>
          </p:cNvPr>
          <p:cNvSpPr>
            <a:spLocks noGrp="1"/>
          </p:cNvSpPr>
          <p:nvPr>
            <p:ph type="title"/>
          </p:nvPr>
        </p:nvSpPr>
        <p:spPr>
          <a:xfrm>
            <a:off x="550864" y="340274"/>
            <a:ext cx="3008413" cy="780604"/>
          </a:xfrm>
        </p:spPr>
        <p:txBody>
          <a:bodyPr wrap="square" anchor="b">
            <a:normAutofit/>
          </a:bodyPr>
          <a:lstStyle/>
          <a:p>
            <a:r>
              <a:rPr lang="en-US" sz="4000" b="1" kern="0" dirty="0">
                <a:effectLst/>
                <a:latin typeface="Calibri Light" panose="020F0302020204030204" pitchFamily="34" charset="0"/>
                <a:ea typeface="Times New Roman" panose="02020603050405020304" pitchFamily="18" charset="0"/>
                <a:cs typeface="Times New Roman" panose="02020603050405020304" pitchFamily="18" charset="0"/>
              </a:rPr>
              <a:t>Results</a:t>
            </a:r>
            <a:endParaRPr lang="en-CA" dirty="0"/>
          </a:p>
        </p:txBody>
      </p:sp>
      <p:sp>
        <p:nvSpPr>
          <p:cNvPr id="3" name="Content Placeholder 2">
            <a:extLst>
              <a:ext uri="{FF2B5EF4-FFF2-40B4-BE49-F238E27FC236}">
                <a16:creationId xmlns:a16="http://schemas.microsoft.com/office/drawing/2014/main" id="{F1AD3AAE-8C1A-B0AA-5A1B-AA78C83116CB}"/>
              </a:ext>
            </a:extLst>
          </p:cNvPr>
          <p:cNvSpPr>
            <a:spLocks noGrp="1"/>
          </p:cNvSpPr>
          <p:nvPr>
            <p:ph idx="1"/>
          </p:nvPr>
        </p:nvSpPr>
        <p:spPr>
          <a:xfrm>
            <a:off x="363795" y="1461152"/>
            <a:ext cx="3752594" cy="4631673"/>
          </a:xfrm>
        </p:spPr>
        <p:txBody>
          <a:bodyPr anchor="t">
            <a:normAutofit/>
          </a:bodyPr>
          <a:lstStyle/>
          <a:p>
            <a:pPr marL="0" indent="0">
              <a:lnSpc>
                <a:spcPct val="100000"/>
              </a:lnSpc>
              <a:spcBef>
                <a:spcPts val="1800"/>
              </a:spcBef>
              <a:spcAft>
                <a:spcPts val="600"/>
              </a:spcAft>
              <a:buNone/>
            </a:pPr>
            <a:r>
              <a:rPr lang="en-US" sz="1800" b="1" kern="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Our findings demonstrate that a large, deep convolutional neural network is capable of breaking records on a very difficult dataset when utilizing only supervised learning. It is noteworthy that removing just one convolutional layer causes our network's performance to suffer. Initially, we noticed that the performance increased with each model, for instance, model 1 has the validation accuracy of only 50% however, this accuracy increased with each model. The best model is MODEL7 with validation accuracy of 53%, drop rate of 10% -50%, learning rate was default value of 0.001.</a:t>
            </a:r>
            <a:endParaRPr lang="en-CA" sz="1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descr="Pins pinned on a white surface and connecting a black thread">
            <a:extLst>
              <a:ext uri="{FF2B5EF4-FFF2-40B4-BE49-F238E27FC236}">
                <a16:creationId xmlns:a16="http://schemas.microsoft.com/office/drawing/2014/main" id="{2AEF94E7-C873-6C41-B567-7AB802188CBA}"/>
              </a:ext>
            </a:extLst>
          </p:cNvPr>
          <p:cNvPicPr>
            <a:picLocks noChangeAspect="1"/>
          </p:cNvPicPr>
          <p:nvPr/>
        </p:nvPicPr>
        <p:blipFill rotWithShape="1">
          <a:blip r:embed="rId2"/>
          <a:srcRect r="25627"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3" name="Rectangle 2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72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51A6-2180-54B1-96B0-A2009D0DEF25}"/>
              </a:ext>
            </a:extLst>
          </p:cNvPr>
          <p:cNvSpPr>
            <a:spLocks noGrp="1"/>
          </p:cNvSpPr>
          <p:nvPr>
            <p:ph type="title"/>
          </p:nvPr>
        </p:nvSpPr>
        <p:spPr>
          <a:xfrm>
            <a:off x="412142" y="549275"/>
            <a:ext cx="11101176" cy="610931"/>
          </a:xfrm>
        </p:spPr>
        <p:txBody>
          <a:bodyPr/>
          <a:lstStyle/>
          <a:p>
            <a:r>
              <a:rPr lang="en-US" sz="3600" b="1" kern="0" dirty="0">
                <a:effectLst/>
                <a:latin typeface="Calibri Light" panose="020F0302020204030204" pitchFamily="34" charset="0"/>
                <a:ea typeface="Times New Roman" panose="02020603050405020304" pitchFamily="18" charset="0"/>
                <a:cs typeface="Times New Roman" panose="02020603050405020304" pitchFamily="18" charset="0"/>
              </a:rPr>
              <a:t>Objective</a:t>
            </a:r>
            <a:endParaRPr lang="en-CA" dirty="0"/>
          </a:p>
        </p:txBody>
      </p:sp>
      <p:sp>
        <p:nvSpPr>
          <p:cNvPr id="3" name="Content Placeholder 2">
            <a:extLst>
              <a:ext uri="{FF2B5EF4-FFF2-40B4-BE49-F238E27FC236}">
                <a16:creationId xmlns:a16="http://schemas.microsoft.com/office/drawing/2014/main" id="{D9DD88D2-44B9-EE46-1EAD-AA669D63E9BB}"/>
              </a:ext>
            </a:extLst>
          </p:cNvPr>
          <p:cNvSpPr>
            <a:spLocks noGrp="1"/>
          </p:cNvSpPr>
          <p:nvPr>
            <p:ph idx="1"/>
          </p:nvPr>
        </p:nvSpPr>
        <p:spPr>
          <a:xfrm>
            <a:off x="412142" y="1312238"/>
            <a:ext cx="11090274" cy="718491"/>
          </a:xfrm>
        </p:spPr>
        <p:txBody>
          <a:bodyPr>
            <a:normAutofit fontScale="92500" lnSpcReduction="20000"/>
          </a:bodyPr>
          <a:lstStyle/>
          <a:p>
            <a:pPr marL="0" indent="0" algn="just">
              <a:lnSpc>
                <a:spcPct val="115000"/>
              </a:lnSpc>
              <a:spcAft>
                <a:spcPts val="800"/>
              </a:spcAft>
              <a:buNone/>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Our objective is to use TensorFlow to explore Convolutional Neural Network and to</a:t>
            </a:r>
            <a:r>
              <a:rPr lang="en-CA" sz="2200" dirty="0">
                <a:latin typeface="Calibri" panose="020F0502020204030204" pitchFamily="34" charset="0"/>
                <a:ea typeface="Times New Roman" panose="02020603050405020304" pitchFamily="18" charset="0"/>
                <a:cs typeface="Times New Roman" panose="02020603050405020304" pitchFamily="18" charset="0"/>
              </a:rPr>
              <a:t> </a:t>
            </a: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optimize a network for a complex visual classification task.</a:t>
            </a:r>
            <a:endParaRPr lang="en-CA"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CA" sz="3600" b="1" kern="0" dirty="0">
              <a:solidFill>
                <a:schemeClr val="tx1"/>
              </a:solidFill>
              <a:latin typeface="Calibri Light" panose="020F03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E6F78A21-F6A3-F3A9-64C5-EBF3E67C6775}"/>
              </a:ext>
            </a:extLst>
          </p:cNvPr>
          <p:cNvSpPr txBox="1">
            <a:spLocks/>
          </p:cNvSpPr>
          <p:nvPr/>
        </p:nvSpPr>
        <p:spPr>
          <a:xfrm>
            <a:off x="423044" y="2182761"/>
            <a:ext cx="11209842" cy="879988"/>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600" b="1" kern="0" dirty="0">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n-CA" sz="20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8B90D46-921C-9CA6-D724-69D9E6A0664F}"/>
              </a:ext>
            </a:extLst>
          </p:cNvPr>
          <p:cNvSpPr txBox="1">
            <a:spLocks/>
          </p:cNvSpPr>
          <p:nvPr/>
        </p:nvSpPr>
        <p:spPr>
          <a:xfrm>
            <a:off x="482828" y="2855535"/>
            <a:ext cx="11090274" cy="2945497"/>
          </a:xfrm>
          <a:prstGeom prst="rect">
            <a:avLst/>
          </a:prstGeom>
        </p:spPr>
        <p:txBody>
          <a:bodyPr vert="horz" wrap="square" lIns="0" tIns="0" rIns="0" bIns="0" rtlCol="0">
            <a:normAutofit fontScale="250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5000"/>
              </a:lnSpc>
              <a:buNone/>
            </a:pPr>
            <a:r>
              <a:rPr lang="en-US" sz="8000" dirty="0">
                <a:latin typeface="Calibri" panose="020F0502020204030204" pitchFamily="34" charset="0"/>
                <a:cs typeface="Times New Roman" panose="02020603050405020304" pitchFamily="18" charset="0"/>
              </a:rPr>
              <a:t>We require a model with a big learning capacity to learn about thousands of objects from millions of photos. Our model should also have a ton of previous knowledge to make up for all the data we don't have because the object recognition task is so complex that it cannot even be specified by a dataset as large as ImageNet. Convolutional neural networks (CNN) constitute one such class of models [16, 11, 13, 18, 15, 22, 26]. By changing their depth and width, they may adjust their capacity. They also make robust and generally accurate assumptions about the nature of images (namely, stationarity of statistics and locality of pixel dependencies). Thus, CNNs have improved performance compared to traditional feedforward neural networks with similar-sized layers. </a:t>
            </a:r>
            <a:endParaRPr lang="en-CA" sz="8000" dirty="0">
              <a:latin typeface="Calibri" panose="020F0502020204030204" pitchFamily="34" charset="0"/>
              <a:cs typeface="Times New Roman" panose="02020603050405020304" pitchFamily="18" charset="0"/>
            </a:endParaRPr>
          </a:p>
          <a:p>
            <a:pPr algn="just"/>
            <a:endParaRPr lang="en-CA" sz="3600" b="1" kern="0" dirty="0">
              <a:solidFill>
                <a:schemeClr val="tx1"/>
              </a:solidFill>
              <a:latin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22281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1F9B-C91A-87BD-BF35-061FAB9320D2}"/>
              </a:ext>
            </a:extLst>
          </p:cNvPr>
          <p:cNvSpPr>
            <a:spLocks noGrp="1"/>
          </p:cNvSpPr>
          <p:nvPr>
            <p:ph type="title"/>
          </p:nvPr>
        </p:nvSpPr>
        <p:spPr>
          <a:xfrm>
            <a:off x="599233" y="390883"/>
            <a:ext cx="10993533" cy="748583"/>
          </a:xfrm>
        </p:spPr>
        <p:txBody>
          <a:bodyPr>
            <a:normAutofit/>
          </a:bodyPr>
          <a:lstStyle/>
          <a:p>
            <a:r>
              <a:rPr lang="en-US" sz="3600" b="1" kern="0" dirty="0">
                <a:latin typeface="Calibri Light" panose="020F0302020204030204" pitchFamily="34" charset="0"/>
                <a:cs typeface="Times New Roman" panose="02020603050405020304" pitchFamily="18" charset="0"/>
              </a:rPr>
              <a:t>Convolutional Neural Network </a:t>
            </a:r>
            <a:endParaRPr lang="en-CA" sz="3600" b="1" kern="0" dirty="0">
              <a:latin typeface="Calibri Light" panose="020F03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519D3A-DD24-4FAB-B4FE-AB8F6DB8CE30}"/>
              </a:ext>
            </a:extLst>
          </p:cNvPr>
          <p:cNvSpPr>
            <a:spLocks noGrp="1"/>
          </p:cNvSpPr>
          <p:nvPr>
            <p:ph idx="1"/>
          </p:nvPr>
        </p:nvSpPr>
        <p:spPr>
          <a:xfrm>
            <a:off x="647603" y="1297859"/>
            <a:ext cx="10993533" cy="4794966"/>
          </a:xfrm>
        </p:spPr>
        <p:txBody>
          <a:bodyPr>
            <a:normAutofit/>
          </a:bodyPr>
          <a:lstStyle/>
          <a:p>
            <a:pPr marL="0" indent="0" algn="just">
              <a:lnSpc>
                <a:spcPct val="115000"/>
              </a:lnSpc>
              <a:spcAft>
                <a:spcPts val="800"/>
              </a:spcAft>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Convolutional Neural Network or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ConvNets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is a special type of neural network that is used to analyze and process images. It derives its name from the ‘Convolutional’ layer that it employs as a filter. This filter the images fed to it of specific features that is then activated. A feature map is therefore generated by passing the images through these filters to detect features, it’s position in the image and its strength that is relevant to the class.</a:t>
            </a:r>
          </a:p>
          <a:p>
            <a:pPr marL="0" indent="0" algn="just">
              <a:lnSpc>
                <a:spcPct val="115000"/>
              </a:lnSpc>
              <a:spcAft>
                <a:spcPts val="800"/>
              </a:spcAft>
              <a:buNone/>
            </a:pPr>
            <a:endParaRPr lang="en-CA" sz="20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800"/>
              </a:spcAft>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We are given a dataset called the CIFAR-10 consisting of tiny (32 x 32) color images in 10 classes, it includes 50,000 training and 10,000 test images. Using this dataset, we used Python to experiment with the images like opening and viewing the images, resizing, and rearranging the images. Using TensorFlow, we built a convolutional neural network on at least three different image variants.</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92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72F0-028D-E056-FA12-59F5F58D5629}"/>
              </a:ext>
            </a:extLst>
          </p:cNvPr>
          <p:cNvSpPr>
            <a:spLocks noGrp="1"/>
          </p:cNvSpPr>
          <p:nvPr>
            <p:ph type="title"/>
          </p:nvPr>
        </p:nvSpPr>
        <p:spPr>
          <a:xfrm>
            <a:off x="835997" y="547946"/>
            <a:ext cx="11091600" cy="660093"/>
          </a:xfrm>
        </p:spPr>
        <p:txBody>
          <a:bodyPr/>
          <a:lstStyle/>
          <a:p>
            <a:r>
              <a:rPr lang="en-CA" sz="3600" b="1" kern="0" dirty="0">
                <a:latin typeface="Calibri Light" panose="020F0302020204030204" pitchFamily="34" charset="0"/>
                <a:cs typeface="Times New Roman" panose="02020603050405020304" pitchFamily="18" charset="0"/>
              </a:rPr>
              <a:t>Task and Algorithm</a:t>
            </a:r>
          </a:p>
        </p:txBody>
      </p:sp>
      <p:sp>
        <p:nvSpPr>
          <p:cNvPr id="3" name="Content Placeholder 2">
            <a:extLst>
              <a:ext uri="{FF2B5EF4-FFF2-40B4-BE49-F238E27FC236}">
                <a16:creationId xmlns:a16="http://schemas.microsoft.com/office/drawing/2014/main" id="{3168EBB4-F368-D75B-4D7D-75791EA120C4}"/>
              </a:ext>
            </a:extLst>
          </p:cNvPr>
          <p:cNvSpPr>
            <a:spLocks noGrp="1"/>
          </p:cNvSpPr>
          <p:nvPr>
            <p:ph idx="1"/>
          </p:nvPr>
        </p:nvSpPr>
        <p:spPr>
          <a:xfrm>
            <a:off x="549536" y="1453105"/>
            <a:ext cx="11091600" cy="4855619"/>
          </a:xfrm>
        </p:spPr>
        <p:txBody>
          <a:bodyPr>
            <a:normAutofit lnSpcReduction="10000"/>
          </a:bodyPr>
          <a:lstStyle/>
          <a:p>
            <a:pPr algn="just">
              <a:lnSpc>
                <a:spcPct val="115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Convolutional neural network is interesting because it automatically generates feature map for the images through the filters (the Convolutional Layer). This makes it very efficient and accurate for image recognition which eventually has a plethora of applications. Some of the top applications of it are image classification, recommendation systems, image and video recognition to name a few.</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With the CIFAR-10 dataset, we have access to over 50,000 labelled images.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Tensorflow</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to read images from the subdirectories and auto label the images based on the subdirectory names.</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a:t>
            </a:r>
            <a:r>
              <a:rPr lang="en-US" sz="2000" dirty="0" err="1">
                <a:latin typeface="Calibri" panose="020F0502020204030204" pitchFamily="34" charset="0"/>
                <a:ea typeface="Times New Roman" panose="02020603050405020304" pitchFamily="18" charset="0"/>
                <a:cs typeface="Times New Roman" panose="02020603050405020304" pitchFamily="18" charset="0"/>
              </a:rPr>
              <a:t>T</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ensorflow</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library makes it quite straightforward to use convolutional neural network for our application. Specifically, we used pickle to load the data, we used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keras.layers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to build various layers on our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ConvNet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 brief for convolutional neural network). Each of these files is a Python "pickled" object produced with Pickle. The system first uses various layers of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relu</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activation layers and a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softmax</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Using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relu</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in the activation layer helps us ensure that we don’t suffer from the vanishing gradient problem. Qualitatively, what it’s doing is controlling input neuron values and only allowing ‘pertinent’ information to be retained and propagated forward to the next layers.</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CA" dirty="0"/>
          </a:p>
        </p:txBody>
      </p:sp>
    </p:spTree>
    <p:extLst>
      <p:ext uri="{BB962C8B-B14F-4D97-AF65-F5344CB8AC3E}">
        <p14:creationId xmlns:p14="http://schemas.microsoft.com/office/powerpoint/2010/main" val="405815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72F0-028D-E056-FA12-59F5F58D5629}"/>
              </a:ext>
            </a:extLst>
          </p:cNvPr>
          <p:cNvSpPr>
            <a:spLocks noGrp="1"/>
          </p:cNvSpPr>
          <p:nvPr>
            <p:ph type="title"/>
          </p:nvPr>
        </p:nvSpPr>
        <p:spPr>
          <a:xfrm>
            <a:off x="796668" y="431288"/>
            <a:ext cx="11091600" cy="660093"/>
          </a:xfrm>
        </p:spPr>
        <p:txBody>
          <a:bodyPr>
            <a:normAutofit fontScale="90000"/>
          </a:bodyPr>
          <a:lstStyle/>
          <a:p>
            <a:r>
              <a:rPr lang="en-US" sz="4000" b="1" kern="0" dirty="0">
                <a:latin typeface="Calibri Light" panose="020F0302020204030204" pitchFamily="34" charset="0"/>
                <a:cs typeface="Times New Roman" panose="02020603050405020304" pitchFamily="18" charset="0"/>
              </a:rPr>
              <a:t>Methodology</a:t>
            </a:r>
            <a:br>
              <a:rPr lang="en-CA" sz="3600" b="1" kern="0" dirty="0">
                <a:latin typeface="Calibri Light" panose="020F0302020204030204" pitchFamily="34" charset="0"/>
                <a:cs typeface="Times New Roman" panose="02020603050405020304" pitchFamily="18" charset="0"/>
              </a:rPr>
            </a:br>
            <a:endParaRPr lang="en-CA" sz="3600" b="1" kern="0" dirty="0">
              <a:latin typeface="Calibri Light" panose="020F03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68EBB4-F368-D75B-4D7D-75791EA120C4}"/>
              </a:ext>
            </a:extLst>
          </p:cNvPr>
          <p:cNvSpPr>
            <a:spLocks noGrp="1"/>
          </p:cNvSpPr>
          <p:nvPr>
            <p:ph idx="1"/>
          </p:nvPr>
        </p:nvSpPr>
        <p:spPr>
          <a:xfrm>
            <a:off x="549536" y="1453106"/>
            <a:ext cx="10718232" cy="4082456"/>
          </a:xfrm>
        </p:spPr>
        <p:txBody>
          <a:bodyPr>
            <a:normAutofit/>
          </a:bodyPr>
          <a:lstStyle/>
          <a:p>
            <a:pPr algn="just">
              <a:lnSpc>
                <a:spcPct val="115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We first tried to understand how our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ConvNet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application is attempting to predict the class of the images, we analyzed what features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ConvNet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is paying attention to by analyzing what features get highlighted when passed through convolutional layers. We do this by building a model that will take an image as input and output the intermediate representation for all layers. We achieved this with the help of image class from the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keras.preprocessing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sub module of the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tensorflow</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library.</a:t>
            </a:r>
          </a:p>
          <a:p>
            <a:pPr algn="just">
              <a:lnSpc>
                <a:spcPct val="115000"/>
              </a:lnSpc>
              <a:spcAft>
                <a:spcPts val="800"/>
              </a:spcAft>
            </a:pP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We can visually look at how accurate the model is, history class and plotting it using the matplotlib. The graph shows us the accuracy on our training and validation data set. It is important to see that the accuracy on the validation set is as close to the training set as possible so that the model is generalized and not under-fitted or over-fitted.</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CA" dirty="0"/>
          </a:p>
        </p:txBody>
      </p:sp>
    </p:spTree>
    <p:extLst>
      <p:ext uri="{BB962C8B-B14F-4D97-AF65-F5344CB8AC3E}">
        <p14:creationId xmlns:p14="http://schemas.microsoft.com/office/powerpoint/2010/main" val="163423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The Architecture of our Project</a:t>
            </a:r>
          </a:p>
        </p:txBody>
      </p:sp>
      <p:sp>
        <p:nvSpPr>
          <p:cNvPr id="3" name="Content Placeholder 2">
            <a:extLst>
              <a:ext uri="{FF2B5EF4-FFF2-40B4-BE49-F238E27FC236}">
                <a16:creationId xmlns:a16="http://schemas.microsoft.com/office/drawing/2014/main" id="{576F67BC-F68D-D009-196B-179E763EC577}"/>
              </a:ext>
            </a:extLst>
          </p:cNvPr>
          <p:cNvSpPr>
            <a:spLocks noGrp="1"/>
          </p:cNvSpPr>
          <p:nvPr>
            <p:ph idx="1"/>
          </p:nvPr>
        </p:nvSpPr>
        <p:spPr>
          <a:xfrm>
            <a:off x="627939" y="1406014"/>
            <a:ext cx="11013198" cy="4424516"/>
          </a:xfrm>
        </p:spPr>
        <p:txBody>
          <a:bodyPr>
            <a:normAutofit lnSpcReduction="10000"/>
          </a:bodyPr>
          <a:lstStyle/>
          <a:p>
            <a:pPr marL="0" indent="0">
              <a:lnSpc>
                <a:spcPct val="115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section describes the overall architecture of CNN, the net contains five layers for model 1, six layers for model 2 and six layers for model 3; the first five are convolutional and the remaining three are fully connected. We used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input_shape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of [32, 32, 3] because CIFAR-10 data has 32*32 pixels, so it’s 32 for each channel of </a:t>
            </a:r>
            <a:r>
              <a:rPr lang="en-US" sz="1800" dirty="0">
                <a:latin typeface="Calibri" panose="020F0502020204030204" pitchFamily="34" charset="0"/>
                <a:ea typeface="Times New Roman" panose="02020603050405020304" pitchFamily="18" charset="0"/>
                <a:cs typeface="Times New Roman" panose="02020603050405020304" pitchFamily="18" charset="0"/>
              </a:rPr>
              <a:t>RGB.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output of the last fully connected layer is fed to a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softmax</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which produces a distribution over the </a:t>
            </a:r>
            <a:r>
              <a:rPr lang="en-US" sz="1800" dirty="0">
                <a:latin typeface="Calibri" panose="020F0502020204030204" pitchFamily="34" charset="0"/>
                <a:ea typeface="Times New Roman" panose="02020603050405020304" pitchFamily="18" charset="0"/>
                <a:cs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ifferent class labels. </a:t>
            </a: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r>
              <a:rPr lang="en-US" b="1" dirty="0">
                <a:effectLst/>
                <a:latin typeface="Calibri" panose="020F0502020204030204" pitchFamily="34" charset="0"/>
                <a:ea typeface="Times New Roman" panose="02020603050405020304" pitchFamily="18" charset="0"/>
                <a:cs typeface="Times New Roman" panose="02020603050405020304" pitchFamily="18" charset="0"/>
              </a:rPr>
              <a:t>Dropout</a:t>
            </a:r>
            <a:endParaRPr lang="en-CA"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very effective method to lower test errors is to combine the predictions of several independent models, but it appears to be too expensive for large neural networks, which already require several days to train. However, there is a very effective form of model combination that only incurs a factor of two in training expenses. The neurons that are in this fashion "dropped out" do not contribute to the forward pass or backpropagation. </a:t>
            </a:r>
          </a:p>
          <a:p>
            <a:pPr marL="0" indent="0">
              <a:lnSpc>
                <a:spcPct val="115000"/>
              </a:lnSpc>
              <a:spcAft>
                <a:spcPts val="80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dropout rate in our model1 is 10% as we used dropout (0.1) for model 1. However, we changed our dropout rate to 50% from 10% in other models as all the guidance we got from research articles suggested a dropout rate of approximately 50% is good for a model.</a:t>
            </a:r>
            <a:endParaRPr lang="en-US" sz="18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12339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Model 7</a:t>
            </a:r>
          </a:p>
        </p:txBody>
      </p:sp>
      <p:sp>
        <p:nvSpPr>
          <p:cNvPr id="3" name="Content Placeholder 2">
            <a:extLst>
              <a:ext uri="{FF2B5EF4-FFF2-40B4-BE49-F238E27FC236}">
                <a16:creationId xmlns:a16="http://schemas.microsoft.com/office/drawing/2014/main" id="{576F67BC-F68D-D009-196B-179E763EC577}"/>
              </a:ext>
            </a:extLst>
          </p:cNvPr>
          <p:cNvSpPr>
            <a:spLocks noGrp="1"/>
          </p:cNvSpPr>
          <p:nvPr>
            <p:ph idx="1"/>
          </p:nvPr>
        </p:nvSpPr>
        <p:spPr>
          <a:xfrm>
            <a:off x="627939" y="1307691"/>
            <a:ext cx="11013198" cy="452283"/>
          </a:xfrm>
        </p:spPr>
        <p:txBody>
          <a:bodyPr>
            <a:normAutofit/>
          </a:bodyPr>
          <a:lstStyle/>
          <a:p>
            <a:pPr marL="0" indent="0">
              <a:lnSpc>
                <a:spcPct val="115000"/>
              </a:lnSpc>
              <a:spcAft>
                <a:spcPts val="800"/>
              </a:spcAft>
              <a:buNone/>
            </a:pPr>
            <a:r>
              <a:rPr lang="en-CA" sz="1800" dirty="0">
                <a:effectLst/>
                <a:latin typeface="Calibri" panose="020F0502020204030204" pitchFamily="34" charset="0"/>
                <a:ea typeface="Times New Roman" panose="02020603050405020304" pitchFamily="18" charset="0"/>
                <a:cs typeface="Times New Roman" panose="02020603050405020304" pitchFamily="18" charset="0"/>
              </a:rPr>
              <a:t>Out of all seven models we ran, model 7 depicts the best performance</a:t>
            </a:r>
          </a:p>
          <a:p>
            <a:pPr marL="0" indent="0">
              <a:lnSpc>
                <a:spcPct val="115000"/>
              </a:lnSpc>
              <a:spcAft>
                <a:spcPts val="800"/>
              </a:spcAft>
              <a:buNone/>
            </a:pP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dirty="0"/>
          </a:p>
        </p:txBody>
      </p:sp>
      <p:sp>
        <p:nvSpPr>
          <p:cNvPr id="4" name="Content Placeholder 2">
            <a:extLst>
              <a:ext uri="{FF2B5EF4-FFF2-40B4-BE49-F238E27FC236}">
                <a16:creationId xmlns:a16="http://schemas.microsoft.com/office/drawing/2014/main" id="{1F1627A1-50D9-A1A5-844D-A6B1067C4E9D}"/>
              </a:ext>
            </a:extLst>
          </p:cNvPr>
          <p:cNvSpPr txBox="1">
            <a:spLocks/>
          </p:cNvSpPr>
          <p:nvPr/>
        </p:nvSpPr>
        <p:spPr>
          <a:xfrm>
            <a:off x="627939" y="1936955"/>
            <a:ext cx="11013198" cy="462116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CA" dirty="0">
                <a:latin typeface="Calibri" panose="020F0502020204030204" pitchFamily="34" charset="0"/>
                <a:ea typeface="Times New Roman" panose="02020603050405020304" pitchFamily="18" charset="0"/>
                <a:cs typeface="Times New Roman" panose="02020603050405020304" pitchFamily="18" charset="0"/>
              </a:rPr>
              <a:t>Creating the convolutional base for Model – 7 and addition of Dense layers</a:t>
            </a:r>
          </a:p>
          <a:p>
            <a:pPr marL="0" indent="0">
              <a:lnSpc>
                <a:spcPct val="115000"/>
              </a:lnSpc>
              <a:buFont typeface="Arial" panose="020B0604020202020204" pitchFamily="34" charset="0"/>
              <a:buNone/>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Font typeface="Arial" panose="020B0604020202020204" pitchFamily="34" charset="0"/>
              <a:buNone/>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CA" dirty="0"/>
          </a:p>
        </p:txBody>
      </p:sp>
      <p:pic>
        <p:nvPicPr>
          <p:cNvPr id="6" name="Picture 5">
            <a:extLst>
              <a:ext uri="{FF2B5EF4-FFF2-40B4-BE49-F238E27FC236}">
                <a16:creationId xmlns:a16="http://schemas.microsoft.com/office/drawing/2014/main" id="{F2423218-C2FD-56D4-2A22-A63900B885F1}"/>
              </a:ext>
            </a:extLst>
          </p:cNvPr>
          <p:cNvPicPr>
            <a:picLocks noChangeAspect="1"/>
          </p:cNvPicPr>
          <p:nvPr/>
        </p:nvPicPr>
        <p:blipFill>
          <a:blip r:embed="rId2"/>
          <a:stretch>
            <a:fillRect/>
          </a:stretch>
        </p:blipFill>
        <p:spPr>
          <a:xfrm>
            <a:off x="627938" y="2518390"/>
            <a:ext cx="9472391" cy="3031919"/>
          </a:xfrm>
          <a:prstGeom prst="rect">
            <a:avLst/>
          </a:prstGeom>
        </p:spPr>
      </p:pic>
    </p:spTree>
    <p:extLst>
      <p:ext uri="{BB962C8B-B14F-4D97-AF65-F5344CB8AC3E}">
        <p14:creationId xmlns:p14="http://schemas.microsoft.com/office/powerpoint/2010/main" val="40577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Model 7 - Continued</a:t>
            </a:r>
          </a:p>
        </p:txBody>
      </p:sp>
      <p:sp>
        <p:nvSpPr>
          <p:cNvPr id="4" name="Content Placeholder 2">
            <a:extLst>
              <a:ext uri="{FF2B5EF4-FFF2-40B4-BE49-F238E27FC236}">
                <a16:creationId xmlns:a16="http://schemas.microsoft.com/office/drawing/2014/main" id="{1F1627A1-50D9-A1A5-844D-A6B1067C4E9D}"/>
              </a:ext>
            </a:extLst>
          </p:cNvPr>
          <p:cNvSpPr txBox="1">
            <a:spLocks/>
          </p:cNvSpPr>
          <p:nvPr/>
        </p:nvSpPr>
        <p:spPr>
          <a:xfrm>
            <a:off x="627939" y="1936955"/>
            <a:ext cx="11013198" cy="462116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CA" dirty="0">
                <a:latin typeface="Calibri" panose="020F0502020204030204" pitchFamily="34" charset="0"/>
                <a:ea typeface="Times New Roman" panose="02020603050405020304" pitchFamily="18" charset="0"/>
                <a:cs typeface="Times New Roman" panose="02020603050405020304" pitchFamily="18" charset="0"/>
              </a:rPr>
              <a:t>Compile the model</a:t>
            </a:r>
          </a:p>
          <a:p>
            <a:pPr marL="0" indent="0">
              <a:lnSpc>
                <a:spcPct val="115000"/>
              </a:lnSpc>
              <a:buFont typeface="Arial" panose="020B0604020202020204" pitchFamily="34" charset="0"/>
              <a:buNone/>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buFont typeface="Arial" panose="020B0604020202020204" pitchFamily="34" charset="0"/>
              <a:buNone/>
            </a:pPr>
            <a:endParaRPr lang="en-CA"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CA" dirty="0">
                <a:latin typeface="Calibri" panose="020F0502020204030204" pitchFamily="34" charset="0"/>
                <a:ea typeface="Calibri" panose="020F0502020204030204" pitchFamily="34" charset="0"/>
                <a:cs typeface="Calibri" panose="020F0502020204030204" pitchFamily="34" charset="0"/>
              </a:rPr>
              <a:t>Training the model</a:t>
            </a:r>
          </a:p>
          <a:p>
            <a:pPr marL="0" indent="0">
              <a:buFont typeface="Arial" panose="020B0604020202020204" pitchFamily="34" charset="0"/>
              <a:buNone/>
            </a:pPr>
            <a:endParaRPr lang="en-CA" dirty="0"/>
          </a:p>
        </p:txBody>
      </p:sp>
      <p:pic>
        <p:nvPicPr>
          <p:cNvPr id="11" name="Picture 10">
            <a:extLst>
              <a:ext uri="{FF2B5EF4-FFF2-40B4-BE49-F238E27FC236}">
                <a16:creationId xmlns:a16="http://schemas.microsoft.com/office/drawing/2014/main" id="{89C4E403-61EC-2955-04FF-6FDD7E503777}"/>
              </a:ext>
            </a:extLst>
          </p:cNvPr>
          <p:cNvPicPr>
            <a:picLocks noChangeAspect="1"/>
          </p:cNvPicPr>
          <p:nvPr/>
        </p:nvPicPr>
        <p:blipFill>
          <a:blip r:embed="rId2"/>
          <a:stretch>
            <a:fillRect/>
          </a:stretch>
        </p:blipFill>
        <p:spPr>
          <a:xfrm>
            <a:off x="627939" y="2636451"/>
            <a:ext cx="9541067" cy="792549"/>
          </a:xfrm>
          <a:prstGeom prst="rect">
            <a:avLst/>
          </a:prstGeom>
        </p:spPr>
      </p:pic>
      <p:pic>
        <p:nvPicPr>
          <p:cNvPr id="13" name="Picture 12">
            <a:extLst>
              <a:ext uri="{FF2B5EF4-FFF2-40B4-BE49-F238E27FC236}">
                <a16:creationId xmlns:a16="http://schemas.microsoft.com/office/drawing/2014/main" id="{FFDB9E2D-8EC6-5E3A-7D26-2A0C8AA12855}"/>
              </a:ext>
            </a:extLst>
          </p:cNvPr>
          <p:cNvPicPr>
            <a:picLocks noChangeAspect="1"/>
          </p:cNvPicPr>
          <p:nvPr/>
        </p:nvPicPr>
        <p:blipFill>
          <a:blip r:embed="rId3"/>
          <a:stretch>
            <a:fillRect/>
          </a:stretch>
        </p:blipFill>
        <p:spPr>
          <a:xfrm>
            <a:off x="627939" y="4483509"/>
            <a:ext cx="10882303" cy="693480"/>
          </a:xfrm>
          <a:prstGeom prst="rect">
            <a:avLst/>
          </a:prstGeom>
        </p:spPr>
      </p:pic>
    </p:spTree>
    <p:extLst>
      <p:ext uri="{BB962C8B-B14F-4D97-AF65-F5344CB8AC3E}">
        <p14:creationId xmlns:p14="http://schemas.microsoft.com/office/powerpoint/2010/main" val="389271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6DF-22C6-872C-839B-61C45FA60198}"/>
              </a:ext>
            </a:extLst>
          </p:cNvPr>
          <p:cNvSpPr>
            <a:spLocks noGrp="1"/>
          </p:cNvSpPr>
          <p:nvPr>
            <p:ph type="title"/>
          </p:nvPr>
        </p:nvSpPr>
        <p:spPr>
          <a:xfrm>
            <a:off x="629264" y="549275"/>
            <a:ext cx="11013197" cy="856738"/>
          </a:xfrm>
        </p:spPr>
        <p:txBody>
          <a:bodyPr>
            <a:normAutofit/>
          </a:bodyPr>
          <a:lstStyle/>
          <a:p>
            <a:r>
              <a:rPr lang="en-CA" sz="3600" b="1" kern="0" dirty="0">
                <a:latin typeface="Calibri Light" panose="020F0302020204030204" pitchFamily="34" charset="0"/>
                <a:cs typeface="Times New Roman" panose="02020603050405020304" pitchFamily="18" charset="0"/>
              </a:rPr>
              <a:t>Model 7 - Continued</a:t>
            </a:r>
          </a:p>
        </p:txBody>
      </p:sp>
      <p:sp>
        <p:nvSpPr>
          <p:cNvPr id="4" name="Content Placeholder 2">
            <a:extLst>
              <a:ext uri="{FF2B5EF4-FFF2-40B4-BE49-F238E27FC236}">
                <a16:creationId xmlns:a16="http://schemas.microsoft.com/office/drawing/2014/main" id="{1F1627A1-50D9-A1A5-844D-A6B1067C4E9D}"/>
              </a:ext>
            </a:extLst>
          </p:cNvPr>
          <p:cNvSpPr txBox="1">
            <a:spLocks/>
          </p:cNvSpPr>
          <p:nvPr/>
        </p:nvSpPr>
        <p:spPr>
          <a:xfrm>
            <a:off x="629263" y="1687564"/>
            <a:ext cx="11013198" cy="462116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Font typeface="Arial" panose="020B0604020202020204" pitchFamily="34" charset="0"/>
              <a:buNone/>
            </a:pPr>
            <a:r>
              <a:rPr lang="en-CA" dirty="0">
                <a:latin typeface="Calibri" panose="020F0502020204030204" pitchFamily="34" charset="0"/>
                <a:ea typeface="Times New Roman" panose="02020603050405020304" pitchFamily="18" charset="0"/>
                <a:cs typeface="Times New Roman" panose="02020603050405020304" pitchFamily="18" charset="0"/>
              </a:rPr>
              <a:t>Evaluate the model</a:t>
            </a:r>
          </a:p>
          <a:p>
            <a:pPr marL="0" indent="0">
              <a:buFont typeface="Arial" panose="020B0604020202020204" pitchFamily="34" charset="0"/>
              <a:buNone/>
            </a:pPr>
            <a:endParaRPr lang="en-CA" dirty="0">
              <a:latin typeface="Calibri" panose="020F0502020204030204" pitchFamily="34" charset="0"/>
              <a:ea typeface="Calibri" panose="020F0502020204030204" pitchFamily="34" charset="0"/>
              <a:cs typeface="Calibri" panose="020F0502020204030204" pitchFamily="34" charset="0"/>
            </a:endParaRPr>
          </a:p>
          <a:p>
            <a:pPr marL="0" indent="0">
              <a:buFont typeface="Arial" panose="020B0604020202020204" pitchFamily="34" charset="0"/>
              <a:buNone/>
            </a:pPr>
            <a:endParaRPr lang="en-CA" dirty="0"/>
          </a:p>
        </p:txBody>
      </p:sp>
      <p:pic>
        <p:nvPicPr>
          <p:cNvPr id="5" name="Picture 4">
            <a:extLst>
              <a:ext uri="{FF2B5EF4-FFF2-40B4-BE49-F238E27FC236}">
                <a16:creationId xmlns:a16="http://schemas.microsoft.com/office/drawing/2014/main" id="{737A30A2-BFF8-F845-78AC-1ACA7BA13155}"/>
              </a:ext>
            </a:extLst>
          </p:cNvPr>
          <p:cNvPicPr>
            <a:picLocks noChangeAspect="1"/>
          </p:cNvPicPr>
          <p:nvPr/>
        </p:nvPicPr>
        <p:blipFill>
          <a:blip r:embed="rId2"/>
          <a:stretch>
            <a:fillRect/>
          </a:stretch>
        </p:blipFill>
        <p:spPr>
          <a:xfrm>
            <a:off x="629263" y="2293980"/>
            <a:ext cx="8809705" cy="2073648"/>
          </a:xfrm>
          <a:prstGeom prst="rect">
            <a:avLst/>
          </a:prstGeom>
        </p:spPr>
      </p:pic>
    </p:spTree>
    <p:extLst>
      <p:ext uri="{BB962C8B-B14F-4D97-AF65-F5344CB8AC3E}">
        <p14:creationId xmlns:p14="http://schemas.microsoft.com/office/powerpoint/2010/main" val="124830783"/>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Slice</Template>
  <TotalTime>377</TotalTime>
  <Words>1134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Calibri Light</vt:lpstr>
      <vt:lpstr>3DFloatVTI</vt:lpstr>
      <vt:lpstr>Deep Learning Final Project</vt:lpstr>
      <vt:lpstr>Objective</vt:lpstr>
      <vt:lpstr>Convolutional Neural Network </vt:lpstr>
      <vt:lpstr>Task and Algorithm</vt:lpstr>
      <vt:lpstr>Methodology </vt:lpstr>
      <vt:lpstr>The Architecture of our Project</vt:lpstr>
      <vt:lpstr>Model 7</vt:lpstr>
      <vt:lpstr>Model 7 - Continued</vt:lpstr>
      <vt:lpstr>Model 7 - Continued</vt:lpstr>
      <vt:lpstr>Model 7 - Continued</vt:lpstr>
      <vt:lpstr>Model 7 - Continued</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Final Project</dc:title>
  <dc:creator>Priyanka Awasthi</dc:creator>
  <cp:lastModifiedBy>Shivraj Dhumal</cp:lastModifiedBy>
  <cp:revision>9</cp:revision>
  <dcterms:created xsi:type="dcterms:W3CDTF">2022-12-06T22:10:47Z</dcterms:created>
  <dcterms:modified xsi:type="dcterms:W3CDTF">2022-12-07T04:29:12Z</dcterms:modified>
</cp:coreProperties>
</file>