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6"/>
  </p:notesMasterIdLst>
  <p:handoutMasterIdLst>
    <p:handoutMasterId r:id="rId27"/>
  </p:handoutMasterIdLst>
  <p:sldIdLst>
    <p:sldId id="256" r:id="rId2"/>
    <p:sldId id="260" r:id="rId3"/>
    <p:sldId id="265" r:id="rId4"/>
    <p:sldId id="266" r:id="rId5"/>
    <p:sldId id="264" r:id="rId6"/>
    <p:sldId id="267" r:id="rId7"/>
    <p:sldId id="268" r:id="rId8"/>
    <p:sldId id="269" r:id="rId9"/>
    <p:sldId id="270" r:id="rId10"/>
    <p:sldId id="272" r:id="rId11"/>
    <p:sldId id="271"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48" autoAdjust="0"/>
  </p:normalViewPr>
  <p:slideViewPr>
    <p:cSldViewPr snapToGrid="0">
      <p:cViewPr varScale="1">
        <p:scale>
          <a:sx n="82" d="100"/>
          <a:sy n="82" d="100"/>
        </p:scale>
        <p:origin x="629"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3/20/2023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3/20/2023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1805911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2745532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2968903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463297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43472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273545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132625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2896480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8461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dirty="0"/>
          </a:p>
        </p:txBody>
      </p:sp>
    </p:spTree>
    <p:extLst>
      <p:ext uri="{BB962C8B-B14F-4D97-AF65-F5344CB8AC3E}">
        <p14:creationId xmlns:p14="http://schemas.microsoft.com/office/powerpoint/2010/main" val="2249479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3741396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dirty="0"/>
          </a:p>
        </p:txBody>
      </p:sp>
    </p:spTree>
    <p:extLst>
      <p:ext uri="{BB962C8B-B14F-4D97-AF65-F5344CB8AC3E}">
        <p14:creationId xmlns:p14="http://schemas.microsoft.com/office/powerpoint/2010/main" val="1663242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dirty="0"/>
          </a:p>
        </p:txBody>
      </p:sp>
    </p:spTree>
    <p:extLst>
      <p:ext uri="{BB962C8B-B14F-4D97-AF65-F5344CB8AC3E}">
        <p14:creationId xmlns:p14="http://schemas.microsoft.com/office/powerpoint/2010/main" val="157633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dirty="0"/>
          </a:p>
        </p:txBody>
      </p:sp>
    </p:spTree>
    <p:extLst>
      <p:ext uri="{BB962C8B-B14F-4D97-AF65-F5344CB8AC3E}">
        <p14:creationId xmlns:p14="http://schemas.microsoft.com/office/powerpoint/2010/main" val="54492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87323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212665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271887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41928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460541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558328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dirty="0"/>
          </a:p>
        </p:txBody>
      </p:sp>
    </p:spTree>
    <p:extLst>
      <p:ext uri="{BB962C8B-B14F-4D97-AF65-F5344CB8AC3E}">
        <p14:creationId xmlns:p14="http://schemas.microsoft.com/office/powerpoint/2010/main" val="274348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D713CAF-C078-4CF9-A1F5-1F2F368011F8}" type="datetime1">
              <a:rPr lang="en-US" smtClean="0"/>
              <a:t>3/20/2023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01904F-823D-4AFC-B4A0-DBD8324E9252}"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593AD2-44C3-49E6-AF98-E03D175F1EBA}" type="datetime1">
              <a:rPr lang="en-US" smtClean="0"/>
              <a:t>3/20/2023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BA7F9-EB5C-46FE-8066-CE17A64BC44F}" type="datetime1">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594DE7E-9E5D-40C1-8FCE-CBE58FA5AF66}" type="datetime1">
              <a:rPr lang="en-US" smtClean="0"/>
              <a:t>3/20/2023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2FE726-42A9-4234-9DC0-AD648E2C2EF9}" type="datetime1">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45C6CF-FA07-42CC-ADB5-71A8ED423BE5}" type="datetime1">
              <a:rPr lang="en-US" smtClean="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F93AB4-C311-482F-B941-66286B4348D0}" type="datetime1">
              <a:rPr lang="en-US" smtClean="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9735C8-157D-4D0E-A470-C9EE2C8D051E}" type="datetime1">
              <a:rPr lang="en-US" smtClean="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BCB3492-2137-48DE-AFDA-AD22909479F6}" type="datetime1">
              <a:rPr lang="en-US" smtClean="0"/>
              <a:t>3/20/2023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26563-F6A9-4BE8-B823-BFFAA8909E59}" type="datetime1">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7644A04-CE4B-407F-AF8F-3F0EA038A861}" type="datetime1">
              <a:rPr lang="en-US" smtClean="0"/>
              <a:t>3/20/2023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youtu.be/WFm4TGNcw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Computer vision project</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690958"/>
          </a:xfrm>
        </p:spPr>
        <p:txBody>
          <a:bodyPr>
            <a:normAutofit fontScale="92500"/>
          </a:bodyPr>
          <a:lstStyle/>
          <a:p>
            <a:r>
              <a:rPr lang="en-US" sz="2200" dirty="0">
                <a:solidFill>
                  <a:srgbClr val="7CEBFF"/>
                </a:solidFill>
              </a:rPr>
              <a:t>Neural image style transfer using </a:t>
            </a:r>
            <a:r>
              <a:rPr lang="en-US" sz="2200" dirty="0" err="1">
                <a:solidFill>
                  <a:srgbClr val="7CEBFF"/>
                </a:solidFill>
              </a:rPr>
              <a:t>cnn</a:t>
            </a:r>
            <a:r>
              <a:rPr lang="en-US" sz="2200" dirty="0">
                <a:solidFill>
                  <a:srgbClr val="7CEBFF"/>
                </a:solidFill>
              </a:rPr>
              <a:t> (convolutional neural network)</a:t>
            </a:r>
            <a:endParaRPr lang="en-US" sz="2400" dirty="0">
              <a:solidFill>
                <a:srgbClr val="7CEBFF"/>
              </a:solidFill>
            </a:endParaRPr>
          </a:p>
        </p:txBody>
      </p:sp>
      <p:sp>
        <p:nvSpPr>
          <p:cNvPr id="4" name="Slide Number Placeholder 3">
            <a:extLst>
              <a:ext uri="{FF2B5EF4-FFF2-40B4-BE49-F238E27FC236}">
                <a16:creationId xmlns:a16="http://schemas.microsoft.com/office/drawing/2014/main" id="{CBCB34FE-AFA6-D37C-E753-648A30166818}"/>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5" name="TextBox 4">
            <a:extLst>
              <a:ext uri="{FF2B5EF4-FFF2-40B4-BE49-F238E27FC236}">
                <a16:creationId xmlns:a16="http://schemas.microsoft.com/office/drawing/2014/main" id="{7C4A0F0A-7E55-6A65-B5D1-A5C5A46D3AF4}"/>
              </a:ext>
            </a:extLst>
          </p:cNvPr>
          <p:cNvSpPr txBox="1"/>
          <p:nvPr/>
        </p:nvSpPr>
        <p:spPr>
          <a:xfrm>
            <a:off x="617260" y="5918095"/>
            <a:ext cx="10626128" cy="369332"/>
          </a:xfrm>
          <a:prstGeom prst="rect">
            <a:avLst/>
          </a:prstGeom>
          <a:noFill/>
        </p:spPr>
        <p:txBody>
          <a:bodyPr wrap="square" rtlCol="0">
            <a:spAutoFit/>
          </a:bodyPr>
          <a:lstStyle/>
          <a:p>
            <a:r>
              <a:rPr lang="en-US" dirty="0">
                <a:solidFill>
                  <a:schemeClr val="bg1">
                    <a:lumMod val="95000"/>
                  </a:schemeClr>
                </a:solidFill>
                <a:hlinkClick r:id="rId4">
                  <a:extLst>
                    <a:ext uri="{A12FA001-AC4F-418D-AE19-62706E023703}">
                      <ahyp:hlinkClr xmlns:ahyp="http://schemas.microsoft.com/office/drawing/2018/hyperlinkcolor" val="tx"/>
                    </a:ext>
                  </a:extLst>
                </a:hlinkClick>
              </a:rPr>
              <a:t>Video Presentation:  https://youtu.be/WFm4TGNcwps</a:t>
            </a:r>
            <a:endParaRPr lang="en-US" dirty="0">
              <a:solidFill>
                <a:schemeClr val="bg1">
                  <a:lumMod val="95000"/>
                </a:schemeClr>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CALCULATING CONTENT LOSS</a:t>
            </a:r>
          </a:p>
        </p:txBody>
      </p:sp>
      <p:pic>
        <p:nvPicPr>
          <p:cNvPr id="4098" name="Picture 2">
            <a:extLst>
              <a:ext uri="{FF2B5EF4-FFF2-40B4-BE49-F238E27FC236}">
                <a16:creationId xmlns:a16="http://schemas.microsoft.com/office/drawing/2014/main" id="{4479FA6E-8720-64F2-7DD8-443804FDE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93" y="2438400"/>
            <a:ext cx="7662655" cy="345842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FB6202B-B9F9-0F75-57AA-BD7B9D364DB1}"/>
              </a:ext>
            </a:extLst>
          </p:cNvPr>
          <p:cNvSpPr>
            <a:spLocks noGrp="1"/>
          </p:cNvSpPr>
          <p:nvPr>
            <p:ph sz="half" idx="1"/>
          </p:nvPr>
        </p:nvSpPr>
        <p:spPr>
          <a:xfrm>
            <a:off x="8243848" y="2061547"/>
            <a:ext cx="3745001" cy="4212126"/>
          </a:xfrm>
        </p:spPr>
        <p:txBody>
          <a:bodyPr anchor="ctr">
            <a:normAutofit/>
          </a:bodyPr>
          <a:lstStyle/>
          <a:p>
            <a:r>
              <a:rPr lang="en-US" dirty="0"/>
              <a:t>Last feature maps of the content image are used from the neural network because it consists of learned features like objects of parts of objects.</a:t>
            </a:r>
          </a:p>
        </p:txBody>
      </p:sp>
      <p:sp>
        <p:nvSpPr>
          <p:cNvPr id="7" name="Slide Number Placeholder 6">
            <a:extLst>
              <a:ext uri="{FF2B5EF4-FFF2-40B4-BE49-F238E27FC236}">
                <a16:creationId xmlns:a16="http://schemas.microsoft.com/office/drawing/2014/main" id="{A30FE775-F348-42E1-099B-CF99FAB6F93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24214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CALCULATING STYLE LOSS</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4377030" cy="3633047"/>
          </a:xfrm>
        </p:spPr>
        <p:txBody>
          <a:bodyPr anchor="ctr">
            <a:normAutofit/>
          </a:bodyPr>
          <a:lstStyle/>
          <a:p>
            <a:r>
              <a:rPr lang="en-US" dirty="0"/>
              <a:t>Using style loss, we can check how much style related details of the style image are in the generated image.</a:t>
            </a:r>
          </a:p>
          <a:p>
            <a:r>
              <a:rPr lang="en-US" dirty="0"/>
              <a:t>To achieve that, the similar correlation of the activations between the style image and the generated image are measured by correlation matrix called as gram matrix.</a:t>
            </a:r>
          </a:p>
        </p:txBody>
      </p:sp>
      <p:pic>
        <p:nvPicPr>
          <p:cNvPr id="3074" name="Picture 2">
            <a:extLst>
              <a:ext uri="{FF2B5EF4-FFF2-40B4-BE49-F238E27FC236}">
                <a16:creationId xmlns:a16="http://schemas.microsoft.com/office/drawing/2014/main" id="{76F91C3C-B502-2811-6A67-A2F37D2DE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223" y="2393950"/>
            <a:ext cx="6877050" cy="34671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0DF5725-218D-3BBF-C5A1-679C0A3F0AAA}"/>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7514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CALCULATING STYLE LOSS</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4377030" cy="3633047"/>
          </a:xfrm>
        </p:spPr>
        <p:txBody>
          <a:bodyPr anchor="ctr">
            <a:normAutofit/>
          </a:bodyPr>
          <a:lstStyle/>
          <a:p>
            <a:r>
              <a:rPr lang="en-US" dirty="0"/>
              <a:t>Unlike in content loss, in style loss we use all the layers in the CNN.</a:t>
            </a:r>
          </a:p>
          <a:p>
            <a:r>
              <a:rPr lang="en-US" dirty="0"/>
              <a:t>We need to transfer every detail of the style image to the generated image and need to compute style loss from each layer of the encoder (Pre-trained CNN Model) where different details are found.</a:t>
            </a:r>
          </a:p>
        </p:txBody>
      </p:sp>
      <p:pic>
        <p:nvPicPr>
          <p:cNvPr id="5122" name="Picture 2">
            <a:extLst>
              <a:ext uri="{FF2B5EF4-FFF2-40B4-BE49-F238E27FC236}">
                <a16:creationId xmlns:a16="http://schemas.microsoft.com/office/drawing/2014/main" id="{A1EC8111-E9D4-BD5E-84AA-D05CF78851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223" y="2611812"/>
            <a:ext cx="6987971" cy="32492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17CD563C-079F-8CC5-116F-D9D3528E264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93266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Why use gram matrix?</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02535" y="2090987"/>
            <a:ext cx="3223891" cy="3049024"/>
          </a:xfrm>
        </p:spPr>
        <p:txBody>
          <a:bodyPr anchor="ctr">
            <a:normAutofit/>
          </a:bodyPr>
          <a:lstStyle/>
          <a:p>
            <a:r>
              <a:rPr lang="en-US" dirty="0"/>
              <a:t>Gram matrix only takes into account whether the style related features are present in the image weights, textures and shapes.</a:t>
            </a:r>
          </a:p>
          <a:p>
            <a:r>
              <a:rPr lang="en-US" dirty="0"/>
              <a:t>The gram matrix is a dot product of feature maps of a layer that summarizes the activations that co-occur.</a:t>
            </a:r>
          </a:p>
        </p:txBody>
      </p:sp>
      <p:pic>
        <p:nvPicPr>
          <p:cNvPr id="6146" name="Picture 2">
            <a:extLst>
              <a:ext uri="{FF2B5EF4-FFF2-40B4-BE49-F238E27FC236}">
                <a16:creationId xmlns:a16="http://schemas.microsoft.com/office/drawing/2014/main" id="{BB2A2081-C147-AC96-42BF-5EA1648FA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426" y="3048410"/>
            <a:ext cx="8060564" cy="273265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5F95366-50A1-AF8C-414C-2BE573CCB7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8465" y="556293"/>
            <a:ext cx="4208106" cy="231875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4155981-4BBE-3CB8-2C0F-C6932AC0EF8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44607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Calculating total loss</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02535" y="2090986"/>
            <a:ext cx="3223891" cy="3693993"/>
          </a:xfrm>
        </p:spPr>
        <p:txBody>
          <a:bodyPr anchor="ctr">
            <a:normAutofit/>
          </a:bodyPr>
          <a:lstStyle/>
          <a:p>
            <a:r>
              <a:rPr lang="en-US" dirty="0"/>
              <a:t>The total loss is calculated as weighted loss of content and style losses.</a:t>
            </a:r>
          </a:p>
          <a:p>
            <a:r>
              <a:rPr lang="en-US" dirty="0"/>
              <a:t>The α and β are used to control how much amount of content and style are to be represented in the generated image.</a:t>
            </a:r>
          </a:p>
          <a:p>
            <a:r>
              <a:rPr lang="en-US" dirty="0"/>
              <a:t>The main goal of total loss calculation is to minimize the total loss.</a:t>
            </a:r>
          </a:p>
        </p:txBody>
      </p:sp>
      <p:pic>
        <p:nvPicPr>
          <p:cNvPr id="7170" name="Picture 2">
            <a:extLst>
              <a:ext uri="{FF2B5EF4-FFF2-40B4-BE49-F238E27FC236}">
                <a16:creationId xmlns:a16="http://schemas.microsoft.com/office/drawing/2014/main" id="{AFF8C354-8A8C-11F9-A291-7F41D2E62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944" y="601149"/>
            <a:ext cx="5477065" cy="183414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D86C6016-B07B-480D-DB19-4DC3CC977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952" y="2435290"/>
            <a:ext cx="7576857" cy="427342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213211D-7179-04DE-D33B-84DAC12E26F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17112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Code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6188417" y="2228003"/>
            <a:ext cx="5422392" cy="3633047"/>
          </a:xfrm>
        </p:spPr>
        <p:txBody>
          <a:bodyPr anchor="ctr">
            <a:normAutofit/>
          </a:bodyPr>
          <a:lstStyle/>
          <a:p>
            <a:r>
              <a:rPr lang="en-US" dirty="0"/>
              <a:t>We are using mainly </a:t>
            </a:r>
            <a:r>
              <a:rPr lang="en-US" dirty="0" err="1"/>
              <a:t>tensorflow</a:t>
            </a:r>
            <a:r>
              <a:rPr lang="en-US" dirty="0"/>
              <a:t> libraries or modules, matplotlib to visualize the images and other libraries like </a:t>
            </a:r>
            <a:r>
              <a:rPr lang="en-US" dirty="0" err="1"/>
              <a:t>Pillow.Image</a:t>
            </a:r>
            <a:endParaRPr lang="en-US" dirty="0"/>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468947" y="5956137"/>
            <a:ext cx="1141863" cy="414926"/>
          </a:xfrm>
        </p:spPr>
        <p:txBody>
          <a:bodyPr/>
          <a:lstStyle/>
          <a:p>
            <a:fld id="{D57F1E4F-1CFF-5643-939E-217C01CDF565}" type="slidenum">
              <a:rPr lang="en-US" smtClean="0"/>
              <a:pPr/>
              <a:t>15</a:t>
            </a:fld>
            <a:endParaRPr lang="en-US" dirty="0"/>
          </a:p>
        </p:txBody>
      </p:sp>
      <p:pic>
        <p:nvPicPr>
          <p:cNvPr id="6" name="Picture 5">
            <a:extLst>
              <a:ext uri="{FF2B5EF4-FFF2-40B4-BE49-F238E27FC236}">
                <a16:creationId xmlns:a16="http://schemas.microsoft.com/office/drawing/2014/main" id="{7C043039-9C9F-AC56-87F3-8A4F7AC30B76}"/>
              </a:ext>
            </a:extLst>
          </p:cNvPr>
          <p:cNvPicPr>
            <a:picLocks noChangeAspect="1"/>
          </p:cNvPicPr>
          <p:nvPr/>
        </p:nvPicPr>
        <p:blipFill>
          <a:blip r:embed="rId3"/>
          <a:stretch>
            <a:fillRect/>
          </a:stretch>
        </p:blipFill>
        <p:spPr>
          <a:xfrm>
            <a:off x="540092" y="1925605"/>
            <a:ext cx="5648325" cy="4686300"/>
          </a:xfrm>
          <a:prstGeom prst="rect">
            <a:avLst/>
          </a:prstGeom>
        </p:spPr>
      </p:pic>
    </p:spTree>
    <p:extLst>
      <p:ext uri="{BB962C8B-B14F-4D97-AF65-F5344CB8AC3E}">
        <p14:creationId xmlns:p14="http://schemas.microsoft.com/office/powerpoint/2010/main" val="4007987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Code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81192" y="4306529"/>
            <a:ext cx="9901069" cy="1554521"/>
          </a:xfrm>
        </p:spPr>
        <p:txBody>
          <a:bodyPr anchor="ctr">
            <a:normAutofit/>
          </a:bodyPr>
          <a:lstStyle/>
          <a:p>
            <a:r>
              <a:rPr lang="en-US" dirty="0"/>
              <a:t>Download the content and style images</a:t>
            </a:r>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D57F1E4F-1CFF-5643-939E-217C01CDF565}" type="slidenum">
              <a:rPr lang="en-US" smtClean="0"/>
              <a:pPr>
                <a:spcAft>
                  <a:spcPts val="600"/>
                </a:spcAft>
              </a:pPr>
              <a:t>16</a:t>
            </a:fld>
            <a:endParaRPr lang="en-US"/>
          </a:p>
        </p:txBody>
      </p:sp>
      <p:pic>
        <p:nvPicPr>
          <p:cNvPr id="9" name="Picture 8">
            <a:extLst>
              <a:ext uri="{FF2B5EF4-FFF2-40B4-BE49-F238E27FC236}">
                <a16:creationId xmlns:a16="http://schemas.microsoft.com/office/drawing/2014/main" id="{B6602403-6ED3-2272-DB5D-61CCFBDDA8E0}"/>
              </a:ext>
            </a:extLst>
          </p:cNvPr>
          <p:cNvPicPr>
            <a:picLocks noChangeAspect="1"/>
          </p:cNvPicPr>
          <p:nvPr/>
        </p:nvPicPr>
        <p:blipFill>
          <a:blip r:embed="rId3"/>
          <a:stretch>
            <a:fillRect/>
          </a:stretch>
        </p:blipFill>
        <p:spPr>
          <a:xfrm>
            <a:off x="535863" y="2447925"/>
            <a:ext cx="9991725" cy="1962150"/>
          </a:xfrm>
          <a:prstGeom prst="rect">
            <a:avLst/>
          </a:prstGeom>
        </p:spPr>
      </p:pic>
    </p:spTree>
    <p:extLst>
      <p:ext uri="{BB962C8B-B14F-4D97-AF65-F5344CB8AC3E}">
        <p14:creationId xmlns:p14="http://schemas.microsoft.com/office/powerpoint/2010/main" val="491065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Code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8996515" y="2228003"/>
            <a:ext cx="2614293" cy="3633047"/>
          </a:xfrm>
        </p:spPr>
        <p:txBody>
          <a:bodyPr anchor="ctr">
            <a:normAutofit/>
          </a:bodyPr>
          <a:lstStyle/>
          <a:p>
            <a:r>
              <a:rPr lang="en-US" dirty="0"/>
              <a:t>Using matplotlib, we visualize both the input images – the content image and the style image</a:t>
            </a:r>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468947" y="5956137"/>
            <a:ext cx="1141863" cy="414926"/>
          </a:xfrm>
        </p:spPr>
        <p:txBody>
          <a:bodyPr/>
          <a:lstStyle/>
          <a:p>
            <a:fld id="{D57F1E4F-1CFF-5643-939E-217C01CDF565}" type="slidenum">
              <a:rPr lang="en-US" smtClean="0"/>
              <a:pPr/>
              <a:t>17</a:t>
            </a:fld>
            <a:endParaRPr lang="en-US" dirty="0"/>
          </a:p>
        </p:txBody>
      </p:sp>
      <p:pic>
        <p:nvPicPr>
          <p:cNvPr id="7" name="Picture 6">
            <a:extLst>
              <a:ext uri="{FF2B5EF4-FFF2-40B4-BE49-F238E27FC236}">
                <a16:creationId xmlns:a16="http://schemas.microsoft.com/office/drawing/2014/main" id="{5641FE79-D0BC-2282-C5AD-E85D832EC58C}"/>
              </a:ext>
            </a:extLst>
          </p:cNvPr>
          <p:cNvPicPr>
            <a:picLocks noChangeAspect="1"/>
          </p:cNvPicPr>
          <p:nvPr/>
        </p:nvPicPr>
        <p:blipFill>
          <a:blip r:embed="rId3"/>
          <a:stretch>
            <a:fillRect/>
          </a:stretch>
        </p:blipFill>
        <p:spPr>
          <a:xfrm>
            <a:off x="442451" y="1992920"/>
            <a:ext cx="8249265" cy="4631619"/>
          </a:xfrm>
          <a:prstGeom prst="rect">
            <a:avLst/>
          </a:prstGeom>
        </p:spPr>
      </p:pic>
    </p:spTree>
    <p:extLst>
      <p:ext uri="{BB962C8B-B14F-4D97-AF65-F5344CB8AC3E}">
        <p14:creationId xmlns:p14="http://schemas.microsoft.com/office/powerpoint/2010/main" val="394537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Code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12364" y="5178876"/>
            <a:ext cx="9901069" cy="1554521"/>
          </a:xfrm>
        </p:spPr>
        <p:txBody>
          <a:bodyPr anchor="ctr">
            <a:normAutofit/>
          </a:bodyPr>
          <a:lstStyle/>
          <a:p>
            <a:r>
              <a:rPr lang="en-US" dirty="0"/>
              <a:t>Load the VGG-19 pre-trained model from </a:t>
            </a:r>
            <a:r>
              <a:rPr lang="en-US" dirty="0" err="1"/>
              <a:t>tf.keras</a:t>
            </a:r>
            <a:endParaRPr lang="en-US" dirty="0"/>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D57F1E4F-1CFF-5643-939E-217C01CDF565}" type="slidenum">
              <a:rPr lang="en-US" smtClean="0"/>
              <a:pPr>
                <a:spcAft>
                  <a:spcPts val="600"/>
                </a:spcAft>
              </a:pPr>
              <a:t>18</a:t>
            </a:fld>
            <a:endParaRPr lang="en-US"/>
          </a:p>
        </p:txBody>
      </p:sp>
      <p:pic>
        <p:nvPicPr>
          <p:cNvPr id="11" name="Picture 10">
            <a:extLst>
              <a:ext uri="{FF2B5EF4-FFF2-40B4-BE49-F238E27FC236}">
                <a16:creationId xmlns:a16="http://schemas.microsoft.com/office/drawing/2014/main" id="{6CEC36EC-0D7C-7532-8135-BDC99CFE0168}"/>
              </a:ext>
            </a:extLst>
          </p:cNvPr>
          <p:cNvPicPr>
            <a:picLocks noChangeAspect="1"/>
          </p:cNvPicPr>
          <p:nvPr/>
        </p:nvPicPr>
        <p:blipFill>
          <a:blip r:embed="rId3"/>
          <a:stretch>
            <a:fillRect/>
          </a:stretch>
        </p:blipFill>
        <p:spPr>
          <a:xfrm>
            <a:off x="387528" y="2497394"/>
            <a:ext cx="11292108" cy="2681482"/>
          </a:xfrm>
          <a:prstGeom prst="rect">
            <a:avLst/>
          </a:prstGeom>
        </p:spPr>
      </p:pic>
    </p:spTree>
    <p:extLst>
      <p:ext uri="{BB962C8B-B14F-4D97-AF65-F5344CB8AC3E}">
        <p14:creationId xmlns:p14="http://schemas.microsoft.com/office/powerpoint/2010/main" val="3956132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Code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12364" y="5178876"/>
            <a:ext cx="9901069" cy="1554521"/>
          </a:xfrm>
        </p:spPr>
        <p:txBody>
          <a:bodyPr anchor="ctr">
            <a:normAutofit/>
          </a:bodyPr>
          <a:lstStyle/>
          <a:p>
            <a:r>
              <a:rPr lang="en-US" dirty="0"/>
              <a:t>Set the content layers and style layers based on the names from the VGG-19 network</a:t>
            </a:r>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D57F1E4F-1CFF-5643-939E-217C01CDF565}" type="slidenum">
              <a:rPr lang="en-US" smtClean="0"/>
              <a:pPr>
                <a:spcAft>
                  <a:spcPts val="600"/>
                </a:spcAft>
              </a:pPr>
              <a:t>19</a:t>
            </a:fld>
            <a:endParaRPr lang="en-US"/>
          </a:p>
        </p:txBody>
      </p:sp>
      <p:pic>
        <p:nvPicPr>
          <p:cNvPr id="6" name="Picture 5">
            <a:extLst>
              <a:ext uri="{FF2B5EF4-FFF2-40B4-BE49-F238E27FC236}">
                <a16:creationId xmlns:a16="http://schemas.microsoft.com/office/drawing/2014/main" id="{52CED513-D83C-272F-359C-CC2AB0786A54}"/>
              </a:ext>
            </a:extLst>
          </p:cNvPr>
          <p:cNvPicPr>
            <a:picLocks noChangeAspect="1"/>
          </p:cNvPicPr>
          <p:nvPr/>
        </p:nvPicPr>
        <p:blipFill>
          <a:blip r:embed="rId3"/>
          <a:stretch>
            <a:fillRect/>
          </a:stretch>
        </p:blipFill>
        <p:spPr>
          <a:xfrm>
            <a:off x="427857" y="1958463"/>
            <a:ext cx="8499834" cy="3715263"/>
          </a:xfrm>
          <a:prstGeom prst="rect">
            <a:avLst/>
          </a:prstGeom>
        </p:spPr>
      </p:pic>
    </p:spTree>
    <p:extLst>
      <p:ext uri="{BB962C8B-B14F-4D97-AF65-F5344CB8AC3E}">
        <p14:creationId xmlns:p14="http://schemas.microsoft.com/office/powerpoint/2010/main" val="406499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924704"/>
            <a:ext cx="3081576" cy="642839"/>
          </a:xfrm>
        </p:spPr>
        <p:txBody>
          <a:bodyPr>
            <a:normAutofit/>
          </a:bodyPr>
          <a:lstStyle/>
          <a:p>
            <a:r>
              <a:rPr lang="en-US" dirty="0">
                <a:solidFill>
                  <a:srgbClr val="FFFFFF"/>
                </a:solidFill>
              </a:rPr>
              <a:t>Mentor</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1739245"/>
            <a:ext cx="3081576" cy="462779"/>
          </a:xfrm>
        </p:spPr>
        <p:txBody>
          <a:bodyPr>
            <a:normAutofit fontScale="85000" lnSpcReduction="10000"/>
          </a:bodyPr>
          <a:lstStyle/>
          <a:p>
            <a:r>
              <a:rPr lang="en-US" dirty="0">
                <a:solidFill>
                  <a:schemeClr val="bg2"/>
                </a:solidFill>
              </a:rPr>
              <a:t>Professor </a:t>
            </a:r>
            <a:r>
              <a:rPr lang="en-US" b="1" dirty="0">
                <a:solidFill>
                  <a:schemeClr val="bg2"/>
                </a:solidFill>
              </a:rPr>
              <a:t>Babatunde </a:t>
            </a:r>
            <a:r>
              <a:rPr lang="en-US" b="1" dirty="0" err="1">
                <a:solidFill>
                  <a:schemeClr val="bg2"/>
                </a:solidFill>
              </a:rPr>
              <a:t>Giwa</a:t>
            </a:r>
            <a:endParaRPr lang="en-US" b="1"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4" name="Title 1">
            <a:extLst>
              <a:ext uri="{FF2B5EF4-FFF2-40B4-BE49-F238E27FC236}">
                <a16:creationId xmlns:a16="http://schemas.microsoft.com/office/drawing/2014/main" id="{A4722100-E1A5-EA0A-41D9-C8F84C0E7107}"/>
              </a:ext>
            </a:extLst>
          </p:cNvPr>
          <p:cNvSpPr txBox="1">
            <a:spLocks/>
          </p:cNvSpPr>
          <p:nvPr/>
        </p:nvSpPr>
        <p:spPr>
          <a:xfrm>
            <a:off x="8296275" y="2380314"/>
            <a:ext cx="3081576" cy="642839"/>
          </a:xfrm>
          <a:prstGeom prst="rect">
            <a:avLst/>
          </a:prstGeom>
          <a:effectLst/>
        </p:spPr>
        <p:txBody>
          <a:bodyPr vert="horz" lIns="91440" tIns="45720" rIns="91440" bIns="45720" rtlCol="0" anchor="b">
            <a:normAutofit fontScale="77500" lnSpcReduction="20000"/>
          </a:bodyPr>
          <a:lstStyle>
            <a:lvl1pPr algn="l" defTabSz="457200" rtl="0" eaLnBrk="1" latinLnBrk="0" hangingPunct="1">
              <a:spcBef>
                <a:spcPct val="0"/>
              </a:spcBef>
              <a:buNone/>
              <a:defRPr sz="3600" b="0"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rgbClr val="FFFFFF"/>
                </a:solidFill>
              </a:rPr>
              <a:t>Group Members</a:t>
            </a:r>
          </a:p>
        </p:txBody>
      </p:sp>
      <p:sp>
        <p:nvSpPr>
          <p:cNvPr id="6" name="Subtitle 2">
            <a:extLst>
              <a:ext uri="{FF2B5EF4-FFF2-40B4-BE49-F238E27FC236}">
                <a16:creationId xmlns:a16="http://schemas.microsoft.com/office/drawing/2014/main" id="{B1ADF81C-233C-DBBC-E74B-240C810C4E74}"/>
              </a:ext>
            </a:extLst>
          </p:cNvPr>
          <p:cNvSpPr txBox="1">
            <a:spLocks/>
          </p:cNvSpPr>
          <p:nvPr/>
        </p:nvSpPr>
        <p:spPr>
          <a:xfrm>
            <a:off x="8296275" y="3194856"/>
            <a:ext cx="3081576" cy="158241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bg2"/>
                </a:solidFill>
              </a:rPr>
              <a:t>Javid SADR</a:t>
            </a:r>
          </a:p>
          <a:p>
            <a:r>
              <a:rPr lang="en-US" dirty="0">
                <a:solidFill>
                  <a:schemeClr val="bg2"/>
                </a:solidFill>
              </a:rPr>
              <a:t>NONSO </a:t>
            </a:r>
            <a:r>
              <a:rPr lang="en-US" dirty="0" err="1">
                <a:solidFill>
                  <a:schemeClr val="bg2"/>
                </a:solidFill>
              </a:rPr>
              <a:t>Ukwuma</a:t>
            </a:r>
            <a:endParaRPr lang="en-US" dirty="0">
              <a:solidFill>
                <a:schemeClr val="bg2"/>
              </a:solidFill>
            </a:endParaRPr>
          </a:p>
          <a:p>
            <a:r>
              <a:rPr lang="en-US" dirty="0">
                <a:solidFill>
                  <a:schemeClr val="bg2"/>
                </a:solidFill>
              </a:rPr>
              <a:t>YUKTI </a:t>
            </a:r>
            <a:r>
              <a:rPr lang="en-US" dirty="0" err="1">
                <a:solidFill>
                  <a:schemeClr val="bg2"/>
                </a:solidFill>
              </a:rPr>
              <a:t>kakkar</a:t>
            </a:r>
            <a:endParaRPr lang="en-US" dirty="0">
              <a:solidFill>
                <a:schemeClr val="bg2"/>
              </a:solidFill>
            </a:endParaRPr>
          </a:p>
          <a:p>
            <a:r>
              <a:rPr lang="en-US" dirty="0">
                <a:solidFill>
                  <a:schemeClr val="bg2"/>
                </a:solidFill>
              </a:rPr>
              <a:t>Shivraj </a:t>
            </a:r>
            <a:r>
              <a:rPr lang="en-US" dirty="0" err="1">
                <a:solidFill>
                  <a:schemeClr val="bg2"/>
                </a:solidFill>
              </a:rPr>
              <a:t>dhumal</a:t>
            </a:r>
            <a:endParaRPr lang="en-US" dirty="0">
              <a:solidFill>
                <a:schemeClr val="bg2"/>
              </a:solidFill>
            </a:endParaRPr>
          </a:p>
        </p:txBody>
      </p:sp>
      <p:sp>
        <p:nvSpPr>
          <p:cNvPr id="7" name="Slide Number Placeholder 6">
            <a:extLst>
              <a:ext uri="{FF2B5EF4-FFF2-40B4-BE49-F238E27FC236}">
                <a16:creationId xmlns:a16="http://schemas.microsoft.com/office/drawing/2014/main" id="{615DFC04-ED3C-9BF2-1B84-5D23E87C5A7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01347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Code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435624" y="3112265"/>
            <a:ext cx="5004123" cy="2674168"/>
          </a:xfrm>
        </p:spPr>
        <p:txBody>
          <a:bodyPr anchor="ctr">
            <a:normAutofit/>
          </a:bodyPr>
          <a:lstStyle/>
          <a:p>
            <a:r>
              <a:rPr lang="en-US" dirty="0"/>
              <a:t>Using </a:t>
            </a:r>
            <a:r>
              <a:rPr lang="en-US" dirty="0" err="1"/>
              <a:t>tf.GradientTape</a:t>
            </a:r>
            <a:r>
              <a:rPr lang="en-US" dirty="0"/>
              <a:t> to update the image</a:t>
            </a:r>
          </a:p>
          <a:p>
            <a:r>
              <a:rPr lang="en-US" dirty="0"/>
              <a:t>Defining the </a:t>
            </a:r>
            <a:r>
              <a:rPr lang="en-US" dirty="0" err="1"/>
              <a:t>train_step</a:t>
            </a:r>
            <a:r>
              <a:rPr lang="en-US" dirty="0"/>
              <a:t> function to perform gradient calculation and update image pixel values for each train step epoch</a:t>
            </a:r>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D57F1E4F-1CFF-5643-939E-217C01CDF565}" type="slidenum">
              <a:rPr lang="en-US" smtClean="0"/>
              <a:pPr>
                <a:spcAft>
                  <a:spcPts val="600"/>
                </a:spcAft>
              </a:pPr>
              <a:t>20</a:t>
            </a:fld>
            <a:endParaRPr lang="en-US"/>
          </a:p>
        </p:txBody>
      </p:sp>
      <p:pic>
        <p:nvPicPr>
          <p:cNvPr id="7" name="Picture 6">
            <a:extLst>
              <a:ext uri="{FF2B5EF4-FFF2-40B4-BE49-F238E27FC236}">
                <a16:creationId xmlns:a16="http://schemas.microsoft.com/office/drawing/2014/main" id="{2A2697FE-F86C-6D51-42B4-BDD948F88E7A}"/>
              </a:ext>
            </a:extLst>
          </p:cNvPr>
          <p:cNvPicPr>
            <a:picLocks noChangeAspect="1"/>
          </p:cNvPicPr>
          <p:nvPr/>
        </p:nvPicPr>
        <p:blipFill>
          <a:blip r:embed="rId3"/>
          <a:stretch>
            <a:fillRect/>
          </a:stretch>
        </p:blipFill>
        <p:spPr>
          <a:xfrm>
            <a:off x="435624" y="1964800"/>
            <a:ext cx="5116091" cy="833971"/>
          </a:xfrm>
          <a:prstGeom prst="rect">
            <a:avLst/>
          </a:prstGeom>
        </p:spPr>
      </p:pic>
      <p:pic>
        <p:nvPicPr>
          <p:cNvPr id="11" name="Picture 10">
            <a:extLst>
              <a:ext uri="{FF2B5EF4-FFF2-40B4-BE49-F238E27FC236}">
                <a16:creationId xmlns:a16="http://schemas.microsoft.com/office/drawing/2014/main" id="{E4C41C2A-AA35-D63F-2BF3-C4C83EF3F894}"/>
              </a:ext>
            </a:extLst>
          </p:cNvPr>
          <p:cNvPicPr>
            <a:picLocks noChangeAspect="1"/>
          </p:cNvPicPr>
          <p:nvPr/>
        </p:nvPicPr>
        <p:blipFill>
          <a:blip r:embed="rId4"/>
          <a:stretch>
            <a:fillRect/>
          </a:stretch>
        </p:blipFill>
        <p:spPr>
          <a:xfrm>
            <a:off x="5812971" y="1852321"/>
            <a:ext cx="6275226" cy="4692934"/>
          </a:xfrm>
          <a:prstGeom prst="rect">
            <a:avLst/>
          </a:prstGeom>
        </p:spPr>
      </p:pic>
    </p:spTree>
    <p:extLst>
      <p:ext uri="{BB962C8B-B14F-4D97-AF65-F5344CB8AC3E}">
        <p14:creationId xmlns:p14="http://schemas.microsoft.com/office/powerpoint/2010/main" val="272623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Code Overview</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454287" y="2295247"/>
            <a:ext cx="3856456" cy="4114884"/>
          </a:xfrm>
        </p:spPr>
        <p:txBody>
          <a:bodyPr anchor="ctr">
            <a:normAutofit/>
          </a:bodyPr>
          <a:lstStyle/>
          <a:p>
            <a:r>
              <a:rPr lang="en-US" dirty="0"/>
              <a:t>Run the optimization and display the final image</a:t>
            </a:r>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D57F1E4F-1CFF-5643-939E-217C01CDF565}" type="slidenum">
              <a:rPr lang="en-US" smtClean="0"/>
              <a:pPr>
                <a:spcAft>
                  <a:spcPts val="600"/>
                </a:spcAft>
              </a:pPr>
              <a:t>21</a:t>
            </a:fld>
            <a:endParaRPr lang="en-US"/>
          </a:p>
        </p:txBody>
      </p:sp>
      <p:pic>
        <p:nvPicPr>
          <p:cNvPr id="6" name="Picture 5">
            <a:extLst>
              <a:ext uri="{FF2B5EF4-FFF2-40B4-BE49-F238E27FC236}">
                <a16:creationId xmlns:a16="http://schemas.microsoft.com/office/drawing/2014/main" id="{AE3C24D1-9BB5-C13A-9C3F-B95B3FB3792B}"/>
              </a:ext>
            </a:extLst>
          </p:cNvPr>
          <p:cNvPicPr>
            <a:picLocks noChangeAspect="1"/>
          </p:cNvPicPr>
          <p:nvPr/>
        </p:nvPicPr>
        <p:blipFill>
          <a:blip r:embed="rId3"/>
          <a:stretch>
            <a:fillRect/>
          </a:stretch>
        </p:blipFill>
        <p:spPr>
          <a:xfrm>
            <a:off x="4637314" y="1926353"/>
            <a:ext cx="7437180" cy="4779248"/>
          </a:xfrm>
          <a:prstGeom prst="rect">
            <a:avLst/>
          </a:prstGeom>
        </p:spPr>
      </p:pic>
    </p:spTree>
    <p:extLst>
      <p:ext uri="{BB962C8B-B14F-4D97-AF65-F5344CB8AC3E}">
        <p14:creationId xmlns:p14="http://schemas.microsoft.com/office/powerpoint/2010/main" val="156344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The result</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454287" y="2295247"/>
            <a:ext cx="3856456" cy="4114884"/>
          </a:xfrm>
        </p:spPr>
        <p:txBody>
          <a:bodyPr anchor="ctr">
            <a:normAutofit/>
          </a:bodyPr>
          <a:lstStyle/>
          <a:p>
            <a:r>
              <a:rPr lang="en-US" dirty="0"/>
              <a:t>Viewing the generated image after merging the style from style image on the content image</a:t>
            </a:r>
          </a:p>
        </p:txBody>
      </p:sp>
      <p:sp>
        <p:nvSpPr>
          <p:cNvPr id="4" name="Slide Number Placeholder 3">
            <a:extLst>
              <a:ext uri="{FF2B5EF4-FFF2-40B4-BE49-F238E27FC236}">
                <a16:creationId xmlns:a16="http://schemas.microsoft.com/office/drawing/2014/main" id="{028E6E52-6130-BF0C-4D5D-4276AB81CBFD}"/>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D57F1E4F-1CFF-5643-939E-217C01CDF565}" type="slidenum">
              <a:rPr lang="en-US" smtClean="0"/>
              <a:pPr>
                <a:spcAft>
                  <a:spcPts val="600"/>
                </a:spcAft>
              </a:pPr>
              <a:t>22</a:t>
            </a:fld>
            <a:endParaRPr lang="en-US"/>
          </a:p>
        </p:txBody>
      </p:sp>
      <p:pic>
        <p:nvPicPr>
          <p:cNvPr id="7" name="Picture 6">
            <a:extLst>
              <a:ext uri="{FF2B5EF4-FFF2-40B4-BE49-F238E27FC236}">
                <a16:creationId xmlns:a16="http://schemas.microsoft.com/office/drawing/2014/main" id="{F7CACC49-400A-DF13-F972-F416F7093956}"/>
              </a:ext>
            </a:extLst>
          </p:cNvPr>
          <p:cNvPicPr>
            <a:picLocks noChangeAspect="1"/>
          </p:cNvPicPr>
          <p:nvPr/>
        </p:nvPicPr>
        <p:blipFill>
          <a:blip r:embed="rId3"/>
          <a:stretch>
            <a:fillRect/>
          </a:stretch>
        </p:blipFill>
        <p:spPr>
          <a:xfrm>
            <a:off x="4758709" y="2000014"/>
            <a:ext cx="7153275" cy="4705350"/>
          </a:xfrm>
          <a:prstGeom prst="rect">
            <a:avLst/>
          </a:prstGeom>
        </p:spPr>
      </p:pic>
    </p:spTree>
    <p:extLst>
      <p:ext uri="{BB962C8B-B14F-4D97-AF65-F5344CB8AC3E}">
        <p14:creationId xmlns:p14="http://schemas.microsoft.com/office/powerpoint/2010/main" val="2480047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Computer vision project</a:t>
            </a:r>
          </a:p>
        </p:txBody>
      </p:sp>
      <p:sp>
        <p:nvSpPr>
          <p:cNvPr id="4" name="Slide Number Placeholder 3">
            <a:extLst>
              <a:ext uri="{FF2B5EF4-FFF2-40B4-BE49-F238E27FC236}">
                <a16:creationId xmlns:a16="http://schemas.microsoft.com/office/drawing/2014/main" id="{CBCB34FE-AFA6-D37C-E753-648A30166818}"/>
              </a:ext>
            </a:extLst>
          </p:cNvPr>
          <p:cNvSpPr>
            <a:spLocks noGrp="1"/>
          </p:cNvSpPr>
          <p:nvPr>
            <p:ph type="sldNum" sz="quarter" idx="12"/>
          </p:nvPr>
        </p:nvSpPr>
        <p:spPr>
          <a:xfrm>
            <a:off x="10558300" y="5956137"/>
            <a:ext cx="1052510" cy="365125"/>
          </a:xfrm>
        </p:spPr>
        <p:txBody>
          <a:bodyPr anchor="ctr">
            <a:normAutofit/>
          </a:bodyPr>
          <a:lstStyle/>
          <a:p>
            <a:pPr>
              <a:spcAft>
                <a:spcPts val="600"/>
              </a:spcAft>
            </a:pPr>
            <a:fld id="{D57F1E4F-1CFF-5643-939E-217C01CDF565}" type="slidenum">
              <a:rPr lang="en-US" smtClean="0"/>
              <a:pPr>
                <a:spcAft>
                  <a:spcPts val="600"/>
                </a:spcAft>
              </a:pPr>
              <a:t>23</a:t>
            </a:fld>
            <a:endParaRPr lang="en-US"/>
          </a:p>
        </p:txBody>
      </p:sp>
      <p:sp>
        <p:nvSpPr>
          <p:cNvPr id="9" name="TextBox 8">
            <a:extLst>
              <a:ext uri="{FF2B5EF4-FFF2-40B4-BE49-F238E27FC236}">
                <a16:creationId xmlns:a16="http://schemas.microsoft.com/office/drawing/2014/main" id="{95CE245F-3CD2-8AFE-14CC-653C266BA514}"/>
              </a:ext>
            </a:extLst>
          </p:cNvPr>
          <p:cNvSpPr txBox="1"/>
          <p:nvPr/>
        </p:nvSpPr>
        <p:spPr>
          <a:xfrm>
            <a:off x="301272" y="2126361"/>
            <a:ext cx="11408647" cy="3908762"/>
          </a:xfrm>
          <a:prstGeom prst="rect">
            <a:avLst/>
          </a:prstGeom>
          <a:noFill/>
        </p:spPr>
        <p:txBody>
          <a:bodyPr wrap="square">
            <a:spAutoFit/>
          </a:bodyPr>
          <a:lstStyle/>
          <a:p>
            <a:pPr marL="0" marR="0" algn="ctr">
              <a:spcBef>
                <a:spcPts val="0"/>
              </a:spcBef>
              <a:spcAft>
                <a:spcPts val="0"/>
              </a:spcAft>
            </a:pPr>
            <a:r>
              <a:rPr lang="en-CA" sz="2000" dirty="0">
                <a:effectLst/>
                <a:latin typeface="Calibri" panose="020F0502020204030204" pitchFamily="34" charset="0"/>
                <a:ea typeface="Calibri" panose="020F0502020204030204" pitchFamily="34" charset="0"/>
                <a:cs typeface="Times New Roman" panose="02020603050405020304" pitchFamily="18" charset="0"/>
              </a:rPr>
              <a:t>AIGS 1010 – Final Project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CA"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Group 2 - Participation Report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0"/>
              </a:spcAft>
            </a:pPr>
            <a:r>
              <a:rPr lang="en-CA" sz="1600" dirty="0">
                <a:solidFill>
                  <a:srgbClr val="2F5496"/>
                </a:solidFill>
                <a:effectLst/>
                <a:latin typeface="Calibri" panose="020F0502020204030204" pitchFamily="34" charset="0"/>
                <a:ea typeface="Calibri" panose="020F0502020204030204" pitchFamily="34" charset="0"/>
                <a:cs typeface="Times New Roman" panose="02020603050405020304" pitchFamily="18" charset="0"/>
              </a:rPr>
              <a:t> </a:t>
            </a: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Project Progress and Contributions: Throughout the course of the project, our group made significant progress in implementing neural image style transfer using CNN. Here's a summary of our contributions: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Task completed by each group member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Shivraj Dhumal:</a:t>
            </a: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Conducted research on existing literature related to neural image style transfer and helped implement the neural style transfer algorithm using CNN. Also helped write the project report and presentation.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Javid Sadr:</a:t>
            </a: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Worked on brainstorming and researching for references. Also contributed to the project report and presentation. Conducted experiments to evaluate the performance of the neural style transfer algorithm on different images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Yukti</a:t>
            </a: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Kakkar:</a:t>
            </a: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Helped test the algorithm on different images. Also contributed to the project report and presentation. Conducted experiments to evaluate the performance of the neural style transfer algorithm on different images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Nonso</a:t>
            </a: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1400" b="1"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Ukwuma</a:t>
            </a: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Conducted experiments to evaluate the performance of the neural style transfer algorithm on different images and provided valuable insights on improving the algorithm's performance. Also contributed to the project report and presentation.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r>
              <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Overall, each member of our group played a crucial role in the project's success, and we all contributed to the project report and presentation.</a:t>
            </a:r>
            <a:endParaRPr lang="en-US" sz="1400" dirty="0"/>
          </a:p>
        </p:txBody>
      </p:sp>
    </p:spTree>
    <p:extLst>
      <p:ext uri="{BB962C8B-B14F-4D97-AF65-F5344CB8AC3E}">
        <p14:creationId xmlns:p14="http://schemas.microsoft.com/office/powerpoint/2010/main" val="156959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Thank you</a:t>
            </a:r>
          </a:p>
        </p:txBody>
      </p:sp>
      <p:sp>
        <p:nvSpPr>
          <p:cNvPr id="3" name="Slide Number Placeholder 2">
            <a:extLst>
              <a:ext uri="{FF2B5EF4-FFF2-40B4-BE49-F238E27FC236}">
                <a16:creationId xmlns:a16="http://schemas.microsoft.com/office/drawing/2014/main" id="{72B4F807-C93D-13EF-AEAA-1F4312AEA9F9}"/>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11266" name="Picture 2">
            <a:extLst>
              <a:ext uri="{FF2B5EF4-FFF2-40B4-BE49-F238E27FC236}">
                <a16:creationId xmlns:a16="http://schemas.microsoft.com/office/drawing/2014/main" id="{89D25394-9459-444F-542C-027EA9CAA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5765" y="898689"/>
            <a:ext cx="5915083" cy="390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introduction</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81193" y="1940718"/>
            <a:ext cx="4197285" cy="4536590"/>
          </a:xfrm>
        </p:spPr>
        <p:txBody>
          <a:bodyPr anchor="ctr">
            <a:normAutofit/>
          </a:bodyPr>
          <a:lstStyle/>
          <a:p>
            <a:r>
              <a:rPr lang="en-US" dirty="0">
                <a:sym typeface="Nunito Light"/>
              </a:rPr>
              <a:t>Neural Image Style Transfer is a way to transfer style (texture, color, </a:t>
            </a:r>
            <a:r>
              <a:rPr lang="en-US" dirty="0" err="1">
                <a:sym typeface="Nunito Light"/>
              </a:rPr>
              <a:t>etc</a:t>
            </a:r>
            <a:r>
              <a:rPr lang="en-US" dirty="0">
                <a:sym typeface="Nunito Light"/>
              </a:rPr>
              <a:t>) from one image called as Style Image on to the primary image called as content image using Convolutional Neural Network algorithm in machine learning. </a:t>
            </a:r>
          </a:p>
          <a:p>
            <a:r>
              <a:rPr lang="en-US" dirty="0">
                <a:sym typeface="Nunito Light"/>
              </a:rPr>
              <a:t>It makes use of transfer learning approach wherein the most relevant parts or layers of a pre-trained sophisticated machine learning model are used. </a:t>
            </a:r>
          </a:p>
          <a:p>
            <a:r>
              <a:rPr lang="en-US" dirty="0">
                <a:sym typeface="Nunito Light"/>
              </a:rPr>
              <a:t>VGG-19, a convolutional neural network that is 19 layers deep is used.</a:t>
            </a:r>
            <a:endParaRPr lang="en-US" dirty="0"/>
          </a:p>
        </p:txBody>
      </p:sp>
      <p:pic>
        <p:nvPicPr>
          <p:cNvPr id="9220" name="Picture 4" descr="How to style transfer your own images - GoDataDriven">
            <a:extLst>
              <a:ext uri="{FF2B5EF4-FFF2-40B4-BE49-F238E27FC236}">
                <a16:creationId xmlns:a16="http://schemas.microsoft.com/office/drawing/2014/main" id="{21781D39-E2BB-80C2-CBAE-785FBC4C0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1210" y="1940718"/>
            <a:ext cx="6550405" cy="319929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7187DAD-4A17-B6DA-5FA1-438ED9D0615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411645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PREVIEW</a:t>
            </a:r>
          </a:p>
        </p:txBody>
      </p:sp>
      <p:pic>
        <p:nvPicPr>
          <p:cNvPr id="5" name="Picture 4" descr="Graphical user interface, website&#10;&#10;Description automatically generated">
            <a:extLst>
              <a:ext uri="{FF2B5EF4-FFF2-40B4-BE49-F238E27FC236}">
                <a16:creationId xmlns:a16="http://schemas.microsoft.com/office/drawing/2014/main" id="{36D0680F-3BC7-94F7-0338-34AD55C4865F}"/>
              </a:ext>
            </a:extLst>
          </p:cNvPr>
          <p:cNvPicPr>
            <a:picLocks noChangeAspect="1"/>
          </p:cNvPicPr>
          <p:nvPr/>
        </p:nvPicPr>
        <p:blipFill rotWithShape="1">
          <a:blip r:embed="rId3"/>
          <a:srcRect l="1494" r="3" b="3"/>
          <a:stretch/>
        </p:blipFill>
        <p:spPr>
          <a:xfrm>
            <a:off x="453372" y="2096248"/>
            <a:ext cx="6635686" cy="4445965"/>
          </a:xfrm>
          <a:prstGeom prst="rect">
            <a:avLst/>
          </a:prstGeom>
          <a:noFill/>
        </p:spPr>
      </p:pic>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7354528" y="3242607"/>
            <a:ext cx="4256280" cy="2285002"/>
          </a:xfrm>
        </p:spPr>
        <p:txBody>
          <a:bodyPr anchor="ctr">
            <a:normAutofit/>
          </a:bodyPr>
          <a:lstStyle/>
          <a:p>
            <a:pPr marL="0" marR="0" lvl="0" indent="0" defTabSz="457200" rtl="0" eaLnBrk="1" fontAlgn="auto" latinLnBrk="0" hangingPunct="1">
              <a:spcBef>
                <a:spcPct val="20000"/>
              </a:spcBef>
              <a:spcAft>
                <a:spcPts val="600"/>
              </a:spcAft>
              <a:buClr>
                <a:srgbClr val="4590B8"/>
              </a:buClr>
              <a:buSzPct val="92000"/>
              <a:buNone/>
              <a:tabLst/>
              <a:defRPr/>
            </a:pPr>
            <a:r>
              <a:rPr kumimoji="0" lang="en-US" b="0" i="0" u="none" strike="noStrike" kern="1200" cap="none" spc="0" normalizeH="0" baseline="0" noProof="0" dirty="0">
                <a:ln>
                  <a:noFill/>
                </a:ln>
                <a:effectLst/>
                <a:uLnTx/>
                <a:uFillTx/>
              </a:rPr>
              <a:t>Use a primary content image and apply styling or effect from another image (style image) to get the resulting output image (generated image) using the concept of style transfer using Convolutional Neural Network.</a:t>
            </a:r>
          </a:p>
        </p:txBody>
      </p:sp>
      <p:sp>
        <p:nvSpPr>
          <p:cNvPr id="6" name="Slide Number Placeholder 5">
            <a:extLst>
              <a:ext uri="{FF2B5EF4-FFF2-40B4-BE49-F238E27FC236}">
                <a16:creationId xmlns:a16="http://schemas.microsoft.com/office/drawing/2014/main" id="{A529CE06-E63F-D5CA-7E57-32BA6C38FB6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3955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What is  VGG-19?</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7413523" y="2224081"/>
            <a:ext cx="4305441" cy="4271119"/>
          </a:xfrm>
        </p:spPr>
        <p:txBody>
          <a:bodyPr anchor="ctr">
            <a:normAutofit/>
          </a:bodyPr>
          <a:lstStyle/>
          <a:p>
            <a:r>
              <a:rPr lang="en-US" dirty="0"/>
              <a:t>VGG-19 is a convolutional neural network consisting of 19 layers (16 convolutional layers and 3 fully connected layers, 5 </a:t>
            </a:r>
            <a:r>
              <a:rPr lang="en-US" dirty="0" err="1"/>
              <a:t>MaxPooling</a:t>
            </a:r>
            <a:r>
              <a:rPr lang="en-US" dirty="0"/>
              <a:t> layers and 1 SoftMax layer. </a:t>
            </a:r>
          </a:p>
          <a:p>
            <a:r>
              <a:rPr lang="en-US" dirty="0"/>
              <a:t>Trained on the ImageNet database with about a million images of 1000 categories.</a:t>
            </a:r>
          </a:p>
          <a:p>
            <a:r>
              <a:rPr lang="en-US" dirty="0"/>
              <a:t>VGG-19 can recognize low-level features using earlier layers and high-level features using deep layers. </a:t>
            </a:r>
          </a:p>
        </p:txBody>
      </p:sp>
      <p:pic>
        <p:nvPicPr>
          <p:cNvPr id="8194" name="Picture 2">
            <a:extLst>
              <a:ext uri="{FF2B5EF4-FFF2-40B4-BE49-F238E27FC236}">
                <a16:creationId xmlns:a16="http://schemas.microsoft.com/office/drawing/2014/main" id="{3D346339-4B33-8CF7-101C-7816A76F4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09" y="2228002"/>
            <a:ext cx="7229314" cy="414480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80BDEAE-CCF2-16C4-A157-175564B3128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5962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What is  Transfer learning?</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01138" y="2259208"/>
            <a:ext cx="4806884" cy="4062054"/>
          </a:xfrm>
        </p:spPr>
        <p:txBody>
          <a:bodyPr anchor="ctr">
            <a:normAutofit/>
          </a:bodyPr>
          <a:lstStyle/>
          <a:p>
            <a:r>
              <a:rPr lang="en-US" dirty="0"/>
              <a:t>Training machine learning models requires a lot of data, which is not always available. This is where transfer learning comes into play as it leverages previously trained models.</a:t>
            </a:r>
          </a:p>
          <a:p>
            <a:r>
              <a:rPr lang="en-US" dirty="0"/>
              <a:t>Transfer learning is a popular approach in machine learning where a pre-trained model developed for a task is reused as the starting point for a model on a second task. </a:t>
            </a:r>
          </a:p>
          <a:p>
            <a:r>
              <a:rPr lang="en-US"/>
              <a:t>VGG-19 </a:t>
            </a:r>
            <a:r>
              <a:rPr lang="en-US" dirty="0"/>
              <a:t>is one such model which is trained on high end GPUs for weeks which demands using high end resources and time.</a:t>
            </a:r>
          </a:p>
        </p:txBody>
      </p:sp>
      <p:sp>
        <p:nvSpPr>
          <p:cNvPr id="4" name="Slide Number Placeholder 3">
            <a:extLst>
              <a:ext uri="{FF2B5EF4-FFF2-40B4-BE49-F238E27FC236}">
                <a16:creationId xmlns:a16="http://schemas.microsoft.com/office/drawing/2014/main" id="{9FC60FB8-B9E0-D32A-7A32-22A3D12ED18A}"/>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14338" name="Picture 2" descr="What you must know about Transfer Learning | by Zahra Elhamraoui |  DataDrivenInvestor">
            <a:extLst>
              <a:ext uri="{FF2B5EF4-FFF2-40B4-BE49-F238E27FC236}">
                <a16:creationId xmlns:a16="http://schemas.microsoft.com/office/drawing/2014/main" id="{E0511955-E281-7132-A069-F0FDF7FE4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912" y="2228003"/>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426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Steps Involved in neural style transfer</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anchor="ctr">
            <a:normAutofit/>
          </a:bodyPr>
          <a:lstStyle/>
          <a:p>
            <a:pPr algn="l">
              <a:buFont typeface="+mj-lt"/>
              <a:buAutoNum type="arabicPeriod"/>
            </a:pPr>
            <a:r>
              <a:rPr lang="en-US" b="0" i="0" dirty="0">
                <a:solidFill>
                  <a:srgbClr val="212121"/>
                </a:solidFill>
                <a:effectLst/>
                <a:latin typeface="Roboto" panose="02000000000000000000" pitchFamily="2" charset="0"/>
              </a:rPr>
              <a:t>Compute the features for each of the images (content, style and generated image)</a:t>
            </a:r>
          </a:p>
          <a:p>
            <a:pPr algn="l">
              <a:buFont typeface="+mj-lt"/>
              <a:buAutoNum type="arabicPeriod"/>
            </a:pPr>
            <a:r>
              <a:rPr lang="en-US" b="0" i="0" dirty="0">
                <a:solidFill>
                  <a:srgbClr val="212121"/>
                </a:solidFill>
                <a:effectLst/>
                <a:latin typeface="Roboto" panose="02000000000000000000" pitchFamily="2" charset="0"/>
              </a:rPr>
              <a:t>Compute content loss and style loss</a:t>
            </a:r>
          </a:p>
          <a:p>
            <a:pPr algn="l">
              <a:buFont typeface="+mj-lt"/>
              <a:buAutoNum type="arabicPeriod"/>
            </a:pPr>
            <a:r>
              <a:rPr lang="en-US" b="0" i="0" dirty="0">
                <a:solidFill>
                  <a:srgbClr val="212121"/>
                </a:solidFill>
                <a:effectLst/>
                <a:latin typeface="Roboto" panose="02000000000000000000" pitchFamily="2" charset="0"/>
              </a:rPr>
              <a:t>Compute total combined loss</a:t>
            </a:r>
          </a:p>
          <a:p>
            <a:pPr algn="l">
              <a:buFont typeface="+mj-lt"/>
              <a:buAutoNum type="arabicPeriod"/>
            </a:pPr>
            <a:r>
              <a:rPr lang="en-US" b="0" i="0" dirty="0">
                <a:solidFill>
                  <a:srgbClr val="212121"/>
                </a:solidFill>
                <a:effectLst/>
                <a:latin typeface="Roboto" panose="02000000000000000000" pitchFamily="2" charset="0"/>
              </a:rPr>
              <a:t>Backpropagate the gradient to update the generated image weight pixels.</a:t>
            </a:r>
          </a:p>
        </p:txBody>
      </p:sp>
      <p:sp>
        <p:nvSpPr>
          <p:cNvPr id="4" name="Slide Number Placeholder 3">
            <a:extLst>
              <a:ext uri="{FF2B5EF4-FFF2-40B4-BE49-F238E27FC236}">
                <a16:creationId xmlns:a16="http://schemas.microsoft.com/office/drawing/2014/main" id="{E3D9E208-DA36-BB43-F675-ACF1E3526C45}"/>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5366" name="Picture 6" descr="Artistic Style Transfer with Deep Neural Networks">
            <a:extLst>
              <a:ext uri="{FF2B5EF4-FFF2-40B4-BE49-F238E27FC236}">
                <a16:creationId xmlns:a16="http://schemas.microsoft.com/office/drawing/2014/main" id="{2B19F8BF-7926-A210-F3CD-41870F49E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687" y="2228002"/>
            <a:ext cx="6047190" cy="379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33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The cost function</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2"/>
          </p:nvPr>
        </p:nvSpPr>
        <p:spPr>
          <a:xfrm>
            <a:off x="7678993" y="2487561"/>
            <a:ext cx="3931815" cy="2851355"/>
          </a:xfrm>
        </p:spPr>
        <p:txBody>
          <a:bodyPr anchor="ctr">
            <a:normAutofit/>
          </a:bodyPr>
          <a:lstStyle/>
          <a:p>
            <a:r>
              <a:rPr lang="en-US" dirty="0"/>
              <a:t>In style transfer, the weights and biases of the neural net are kept constant while the target image is updated by changing the pixel values. </a:t>
            </a:r>
          </a:p>
          <a:p>
            <a:r>
              <a:rPr lang="en-US" dirty="0"/>
              <a:t>This process takes place until the cost function has the minimum loss.</a:t>
            </a:r>
          </a:p>
        </p:txBody>
      </p:sp>
      <p:pic>
        <p:nvPicPr>
          <p:cNvPr id="1026" name="Picture 2">
            <a:extLst>
              <a:ext uri="{FF2B5EF4-FFF2-40B4-BE49-F238E27FC236}">
                <a16:creationId xmlns:a16="http://schemas.microsoft.com/office/drawing/2014/main" id="{1C2A860F-147D-939E-F349-F09492060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45" y="2703871"/>
            <a:ext cx="7635392" cy="285135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8E887D1-170E-DF40-014F-9F08A12E4008}"/>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65553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anchor="b">
            <a:normAutofit/>
          </a:bodyPr>
          <a:lstStyle/>
          <a:p>
            <a:r>
              <a:rPr lang="en-US" dirty="0"/>
              <a:t>CALCULATING CONTENT LOSS</a:t>
            </a:r>
          </a:p>
        </p:txBody>
      </p:sp>
      <p:sp>
        <p:nvSpPr>
          <p:cNvPr id="3" name="Subtitle 2">
            <a:extLst>
              <a:ext uri="{FF2B5EF4-FFF2-40B4-BE49-F238E27FC236}">
                <a16:creationId xmlns:a16="http://schemas.microsoft.com/office/drawing/2014/main" id="{48B6CF59-4E5B-494D-A2F7-97ADD01E6497}"/>
              </a:ext>
            </a:extLst>
          </p:cNvPr>
          <p:cNvSpPr>
            <a:spLocks noGrp="1"/>
          </p:cNvSpPr>
          <p:nvPr>
            <p:ph sz="half" idx="1"/>
          </p:nvPr>
        </p:nvSpPr>
        <p:spPr>
          <a:xfrm>
            <a:off x="581193" y="2139512"/>
            <a:ext cx="3745001" cy="4212126"/>
          </a:xfrm>
        </p:spPr>
        <p:txBody>
          <a:bodyPr anchor="ctr">
            <a:normAutofit/>
          </a:bodyPr>
          <a:lstStyle/>
          <a:p>
            <a:r>
              <a:rPr lang="en-US" dirty="0"/>
              <a:t>Content loss is the loss of content between the generated image and the input image. </a:t>
            </a:r>
          </a:p>
          <a:p>
            <a:r>
              <a:rPr lang="en-US" dirty="0"/>
              <a:t>The details from content image are copied to the generated image using MSE (mean squared error).</a:t>
            </a:r>
          </a:p>
        </p:txBody>
      </p:sp>
      <p:pic>
        <p:nvPicPr>
          <p:cNvPr id="2052" name="Picture 4">
            <a:extLst>
              <a:ext uri="{FF2B5EF4-FFF2-40B4-BE49-F238E27FC236}">
                <a16:creationId xmlns:a16="http://schemas.microsoft.com/office/drawing/2014/main" id="{6A48E578-098F-1442-E853-644A1CC08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902" y="2899902"/>
            <a:ext cx="6715125" cy="25527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1DAE624-AAD0-8E69-FF6B-A71DDF6CBFC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6381229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291</TotalTime>
  <Words>1082</Words>
  <Application>Microsoft Office PowerPoint</Application>
  <PresentationFormat>Widescreen</PresentationFormat>
  <Paragraphs>129</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Gill Sans MT</vt:lpstr>
      <vt:lpstr>Roboto</vt:lpstr>
      <vt:lpstr>Wingdings 2</vt:lpstr>
      <vt:lpstr>Dividend</vt:lpstr>
      <vt:lpstr>Computer vision project</vt:lpstr>
      <vt:lpstr>Mentor</vt:lpstr>
      <vt:lpstr>introduction</vt:lpstr>
      <vt:lpstr>PREVIEW</vt:lpstr>
      <vt:lpstr>What is  VGG-19?</vt:lpstr>
      <vt:lpstr>What is  Transfer learning?</vt:lpstr>
      <vt:lpstr>Steps Involved in neural style transfer</vt:lpstr>
      <vt:lpstr>The cost function</vt:lpstr>
      <vt:lpstr>CALCULATING CONTENT LOSS</vt:lpstr>
      <vt:lpstr>CALCULATING CONTENT LOSS</vt:lpstr>
      <vt:lpstr>CALCULATING STYLE LOSS</vt:lpstr>
      <vt:lpstr>CALCULATING STYLE LOSS</vt:lpstr>
      <vt:lpstr>Why use gram matrix?</vt:lpstr>
      <vt:lpstr>Calculating total loss</vt:lpstr>
      <vt:lpstr>Code Overview</vt:lpstr>
      <vt:lpstr>Code Overview</vt:lpstr>
      <vt:lpstr>Code Overview</vt:lpstr>
      <vt:lpstr>Code Overview</vt:lpstr>
      <vt:lpstr>Code Overview</vt:lpstr>
      <vt:lpstr>Code Overview</vt:lpstr>
      <vt:lpstr>Code Overview</vt:lpstr>
      <vt:lpstr>The result</vt:lpstr>
      <vt:lpstr>Computer vision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vision project</dc:title>
  <dc:creator>Shivraj Dhumal</dc:creator>
  <cp:lastModifiedBy>Shivraj Dhumal</cp:lastModifiedBy>
  <cp:revision>118</cp:revision>
  <dcterms:created xsi:type="dcterms:W3CDTF">2023-03-20T15:47:20Z</dcterms:created>
  <dcterms:modified xsi:type="dcterms:W3CDTF">2023-03-21T02:16:01Z</dcterms:modified>
</cp:coreProperties>
</file>