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55" r:id="rId3"/>
    <p:sldId id="257" r:id="rId4"/>
    <p:sldId id="258" r:id="rId5"/>
    <p:sldId id="300" r:id="rId6"/>
    <p:sldId id="271" r:id="rId7"/>
    <p:sldId id="302" r:id="rId8"/>
    <p:sldId id="346" r:id="rId9"/>
    <p:sldId id="286" r:id="rId10"/>
    <p:sldId id="304" r:id="rId11"/>
    <p:sldId id="305" r:id="rId12"/>
    <p:sldId id="306" r:id="rId13"/>
    <p:sldId id="307" r:id="rId14"/>
    <p:sldId id="308" r:id="rId15"/>
    <p:sldId id="309" r:id="rId16"/>
    <p:sldId id="288" r:id="rId17"/>
    <p:sldId id="311" r:id="rId18"/>
    <p:sldId id="347" r:id="rId19"/>
    <p:sldId id="290" r:id="rId20"/>
    <p:sldId id="348" r:id="rId21"/>
    <p:sldId id="349" r:id="rId22"/>
    <p:sldId id="322" r:id="rId23"/>
    <p:sldId id="324" r:id="rId24"/>
    <p:sldId id="325" r:id="rId25"/>
    <p:sldId id="329" r:id="rId26"/>
    <p:sldId id="350" r:id="rId27"/>
    <p:sldId id="351" r:id="rId28"/>
    <p:sldId id="330" r:id="rId29"/>
    <p:sldId id="341" r:id="rId30"/>
    <p:sldId id="291" r:id="rId31"/>
    <p:sldId id="343" r:id="rId32"/>
    <p:sldId id="352" r:id="rId33"/>
    <p:sldId id="354" r:id="rId34"/>
    <p:sldId id="353" r:id="rId35"/>
    <p:sldId id="264" r:id="rId36"/>
    <p:sldId id="356"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4AC00-D917-4639-A202-0F96BC1A7FED}" v="811" dt="2023-11-30T14:29:17.243"/>
    <p1510:client id="{3C6BD941-BD82-4C5E-8461-1BCEC6E871BC}" v="29" dt="2023-11-30T14:56:02.193"/>
    <p1510:client id="{47CC0414-D214-40BE-B311-A5EA0BA26393}" v="2142" dt="2023-11-30T14:48:57.883"/>
    <p1510:client id="{51192575-908A-40E2-B530-4678AA489EB5}" v="1486" dt="2023-11-30T14:11:41.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0" autoAdjust="0"/>
  </p:normalViewPr>
  <p:slideViewPr>
    <p:cSldViewPr snapToGrid="0">
      <p:cViewPr varScale="1">
        <p:scale>
          <a:sx n="82" d="100"/>
          <a:sy n="82" d="100"/>
        </p:scale>
        <p:origin x="7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866F914-126C-46B7-984E-CB34FE5DB986}" type="doc">
      <dgm:prSet loTypeId="urn:microsoft.com/office/officeart/2016/7/layout/BasicLinearProcessNumbered" loCatId="process" qsTypeId="urn:microsoft.com/office/officeart/2005/8/quickstyle/simple5" qsCatId="simple" csTypeId="urn:microsoft.com/office/officeart/2005/8/colors/colorful5" csCatId="colorful" phldr="1"/>
      <dgm:spPr/>
      <dgm:t>
        <a:bodyPr/>
        <a:lstStyle/>
        <a:p>
          <a:endParaRPr lang="en-US"/>
        </a:p>
      </dgm:t>
    </dgm:pt>
    <dgm:pt modelId="{3B25175A-94B7-4C92-8F8F-C4540D2D4ADF}">
      <dgm:prSet/>
      <dgm:spPr/>
      <dgm:t>
        <a:bodyPr/>
        <a:lstStyle/>
        <a:p>
          <a:r>
            <a:rPr lang="en-US"/>
            <a:t>Identify Missing Data and Deal with it Appropriately</a:t>
          </a:r>
        </a:p>
      </dgm:t>
    </dgm:pt>
    <dgm:pt modelId="{38871432-D717-48DB-91BD-EF3135F432BB}" type="parTrans" cxnId="{56803DD1-54CD-43DF-82A3-366C5CEF8B8C}">
      <dgm:prSet/>
      <dgm:spPr/>
      <dgm:t>
        <a:bodyPr/>
        <a:lstStyle/>
        <a:p>
          <a:endParaRPr lang="en-US"/>
        </a:p>
      </dgm:t>
    </dgm:pt>
    <dgm:pt modelId="{03170563-E375-4303-A764-9BE55EA207B2}" type="sibTrans" cxnId="{56803DD1-54CD-43DF-82A3-366C5CEF8B8C}">
      <dgm:prSet phldrT="1"/>
      <dgm:spPr/>
      <dgm:t>
        <a:bodyPr/>
        <a:lstStyle/>
        <a:p>
          <a:r>
            <a:rPr lang="en-US"/>
            <a:t>1</a:t>
          </a:r>
        </a:p>
      </dgm:t>
    </dgm:pt>
    <dgm:pt modelId="{7677B038-1106-4ADA-9EAC-8653842D62FD}">
      <dgm:prSet/>
      <dgm:spPr/>
      <dgm:t>
        <a:bodyPr/>
        <a:lstStyle/>
        <a:p>
          <a:r>
            <a:rPr lang="en-US"/>
            <a:t>Identify Outliers in the Dataset</a:t>
          </a:r>
        </a:p>
      </dgm:t>
    </dgm:pt>
    <dgm:pt modelId="{A09AAD60-9DB3-4A47-A82E-358BB1EF48F5}" type="parTrans" cxnId="{44C52E1E-8975-4A96-9889-9F4AB63821DB}">
      <dgm:prSet/>
      <dgm:spPr/>
      <dgm:t>
        <a:bodyPr/>
        <a:lstStyle/>
        <a:p>
          <a:endParaRPr lang="en-US"/>
        </a:p>
      </dgm:t>
    </dgm:pt>
    <dgm:pt modelId="{7174712A-A946-4F18-83C9-31B4AB1F3CB6}" type="sibTrans" cxnId="{44C52E1E-8975-4A96-9889-9F4AB63821DB}">
      <dgm:prSet phldrT="2"/>
      <dgm:spPr/>
      <dgm:t>
        <a:bodyPr/>
        <a:lstStyle/>
        <a:p>
          <a:r>
            <a:rPr lang="en-US"/>
            <a:t>2</a:t>
          </a:r>
        </a:p>
      </dgm:t>
    </dgm:pt>
    <dgm:pt modelId="{5AD0CD83-08FC-47C2-A466-DE73FC6B505C}">
      <dgm:prSet/>
      <dgm:spPr/>
      <dgm:t>
        <a:bodyPr/>
        <a:lstStyle/>
        <a:p>
          <a:r>
            <a:rPr lang="en-IN"/>
            <a:t>Analyse Data Imbalance</a:t>
          </a:r>
          <a:endParaRPr lang="en-US"/>
        </a:p>
      </dgm:t>
    </dgm:pt>
    <dgm:pt modelId="{615F71F6-A449-4442-BAEB-6F1802CBE874}" type="parTrans" cxnId="{A995D3D0-7161-40BE-981D-2A109A854072}">
      <dgm:prSet/>
      <dgm:spPr/>
      <dgm:t>
        <a:bodyPr/>
        <a:lstStyle/>
        <a:p>
          <a:endParaRPr lang="en-US"/>
        </a:p>
      </dgm:t>
    </dgm:pt>
    <dgm:pt modelId="{B7B67D11-1254-4859-A170-2A769971F98C}" type="sibTrans" cxnId="{A995D3D0-7161-40BE-981D-2A109A854072}">
      <dgm:prSet phldrT="3"/>
      <dgm:spPr/>
      <dgm:t>
        <a:bodyPr/>
        <a:lstStyle/>
        <a:p>
          <a:r>
            <a:rPr lang="en-US"/>
            <a:t>3</a:t>
          </a:r>
        </a:p>
      </dgm:t>
    </dgm:pt>
    <dgm:pt modelId="{5B1CFE38-6B07-4827-A834-51F38BA8876B}">
      <dgm:prSet/>
      <dgm:spPr/>
      <dgm:t>
        <a:bodyPr/>
        <a:lstStyle/>
        <a:p>
          <a:r>
            <a:rPr lang="en-IN"/>
            <a:t>Perform Univariate, Segmented Univariate, and Bivariate Analysis</a:t>
          </a:r>
          <a:endParaRPr lang="en-US"/>
        </a:p>
      </dgm:t>
    </dgm:pt>
    <dgm:pt modelId="{8D281C0E-BDF0-4A52-A7A8-E2A30936C7AD}" type="parTrans" cxnId="{CDDDD748-642F-4B66-9919-1A72DA154F8A}">
      <dgm:prSet/>
      <dgm:spPr/>
      <dgm:t>
        <a:bodyPr/>
        <a:lstStyle/>
        <a:p>
          <a:endParaRPr lang="en-US"/>
        </a:p>
      </dgm:t>
    </dgm:pt>
    <dgm:pt modelId="{2E4E119D-2A57-48FA-ABA0-30D4BA483701}" type="sibTrans" cxnId="{CDDDD748-642F-4B66-9919-1A72DA154F8A}">
      <dgm:prSet phldrT="4"/>
      <dgm:spPr/>
      <dgm:t>
        <a:bodyPr/>
        <a:lstStyle/>
        <a:p>
          <a:r>
            <a:rPr lang="en-US"/>
            <a:t>4</a:t>
          </a:r>
        </a:p>
      </dgm:t>
    </dgm:pt>
    <dgm:pt modelId="{749456BA-8C45-4459-BC4B-E8FC8D56E417}">
      <dgm:prSet/>
      <dgm:spPr/>
      <dgm:t>
        <a:bodyPr/>
        <a:lstStyle/>
        <a:p>
          <a:r>
            <a:rPr lang="en-US"/>
            <a:t>Identify Top Correlations for Different Scenarios</a:t>
          </a:r>
        </a:p>
      </dgm:t>
    </dgm:pt>
    <dgm:pt modelId="{5C030EDB-C134-4520-B469-DE6BD909DF2B}" type="parTrans" cxnId="{701D25FB-028E-45A9-BE10-07BC160770DE}">
      <dgm:prSet/>
      <dgm:spPr/>
      <dgm:t>
        <a:bodyPr/>
        <a:lstStyle/>
        <a:p>
          <a:endParaRPr lang="en-US"/>
        </a:p>
      </dgm:t>
    </dgm:pt>
    <dgm:pt modelId="{CEE4F7E3-5414-4841-B5E0-9D21D9F29E0C}" type="sibTrans" cxnId="{701D25FB-028E-45A9-BE10-07BC160770DE}">
      <dgm:prSet phldrT="5"/>
      <dgm:spPr/>
      <dgm:t>
        <a:bodyPr/>
        <a:lstStyle/>
        <a:p>
          <a:r>
            <a:rPr lang="en-US"/>
            <a:t>5</a:t>
          </a:r>
        </a:p>
      </dgm:t>
    </dgm:pt>
    <dgm:pt modelId="{1E2407C2-72C6-4DB1-8A52-1EBE899EBED8}" type="pres">
      <dgm:prSet presAssocID="{D866F914-126C-46B7-984E-CB34FE5DB986}" presName="Name0" presStyleCnt="0">
        <dgm:presLayoutVars>
          <dgm:animLvl val="lvl"/>
          <dgm:resizeHandles val="exact"/>
        </dgm:presLayoutVars>
      </dgm:prSet>
      <dgm:spPr/>
    </dgm:pt>
    <dgm:pt modelId="{59BC55C3-35A8-4DC7-A574-7CB26DED7315}" type="pres">
      <dgm:prSet presAssocID="{3B25175A-94B7-4C92-8F8F-C4540D2D4ADF}" presName="compositeNode" presStyleCnt="0">
        <dgm:presLayoutVars>
          <dgm:bulletEnabled val="1"/>
        </dgm:presLayoutVars>
      </dgm:prSet>
      <dgm:spPr/>
    </dgm:pt>
    <dgm:pt modelId="{3C863F50-A8C2-46DD-9EA8-713C7E6FDE9C}" type="pres">
      <dgm:prSet presAssocID="{3B25175A-94B7-4C92-8F8F-C4540D2D4ADF}" presName="bgRect" presStyleLbl="bgAccFollowNode1" presStyleIdx="0" presStyleCnt="5"/>
      <dgm:spPr/>
    </dgm:pt>
    <dgm:pt modelId="{FED584DE-4BC9-4CDE-9962-448891DDD1FC}" type="pres">
      <dgm:prSet presAssocID="{03170563-E375-4303-A764-9BE55EA207B2}" presName="sibTransNodeCircle" presStyleLbl="alignNode1" presStyleIdx="0" presStyleCnt="10">
        <dgm:presLayoutVars>
          <dgm:chMax val="0"/>
          <dgm:bulletEnabled/>
        </dgm:presLayoutVars>
      </dgm:prSet>
      <dgm:spPr/>
    </dgm:pt>
    <dgm:pt modelId="{5887C2F0-450F-4C1A-865D-A9282D42BABB}" type="pres">
      <dgm:prSet presAssocID="{3B25175A-94B7-4C92-8F8F-C4540D2D4ADF}" presName="bottomLine" presStyleLbl="alignNode1" presStyleIdx="1" presStyleCnt="10">
        <dgm:presLayoutVars/>
      </dgm:prSet>
      <dgm:spPr/>
    </dgm:pt>
    <dgm:pt modelId="{D81B60FE-196A-47CF-BAB2-6EAAB63F5284}" type="pres">
      <dgm:prSet presAssocID="{3B25175A-94B7-4C92-8F8F-C4540D2D4ADF}" presName="nodeText" presStyleLbl="bgAccFollowNode1" presStyleIdx="0" presStyleCnt="5">
        <dgm:presLayoutVars>
          <dgm:bulletEnabled val="1"/>
        </dgm:presLayoutVars>
      </dgm:prSet>
      <dgm:spPr/>
    </dgm:pt>
    <dgm:pt modelId="{EF96BF7B-7FA5-4DC7-AAA8-10A94EBE68F1}" type="pres">
      <dgm:prSet presAssocID="{03170563-E375-4303-A764-9BE55EA207B2}" presName="sibTrans" presStyleCnt="0"/>
      <dgm:spPr/>
    </dgm:pt>
    <dgm:pt modelId="{A26012B4-F62A-4FEB-9AF7-6540082EB763}" type="pres">
      <dgm:prSet presAssocID="{7677B038-1106-4ADA-9EAC-8653842D62FD}" presName="compositeNode" presStyleCnt="0">
        <dgm:presLayoutVars>
          <dgm:bulletEnabled val="1"/>
        </dgm:presLayoutVars>
      </dgm:prSet>
      <dgm:spPr/>
    </dgm:pt>
    <dgm:pt modelId="{737DA47D-87A6-46D1-8DB4-A98EBC8EA0A0}" type="pres">
      <dgm:prSet presAssocID="{7677B038-1106-4ADA-9EAC-8653842D62FD}" presName="bgRect" presStyleLbl="bgAccFollowNode1" presStyleIdx="1" presStyleCnt="5"/>
      <dgm:spPr/>
    </dgm:pt>
    <dgm:pt modelId="{A67F4E64-58E3-4498-875A-ADECB232B0CB}" type="pres">
      <dgm:prSet presAssocID="{7174712A-A946-4F18-83C9-31B4AB1F3CB6}" presName="sibTransNodeCircle" presStyleLbl="alignNode1" presStyleIdx="2" presStyleCnt="10">
        <dgm:presLayoutVars>
          <dgm:chMax val="0"/>
          <dgm:bulletEnabled/>
        </dgm:presLayoutVars>
      </dgm:prSet>
      <dgm:spPr/>
    </dgm:pt>
    <dgm:pt modelId="{F914D8F6-749E-4E02-9EFB-BC4372438D77}" type="pres">
      <dgm:prSet presAssocID="{7677B038-1106-4ADA-9EAC-8653842D62FD}" presName="bottomLine" presStyleLbl="alignNode1" presStyleIdx="3" presStyleCnt="10">
        <dgm:presLayoutVars/>
      </dgm:prSet>
      <dgm:spPr/>
    </dgm:pt>
    <dgm:pt modelId="{7B7407FE-4852-4EF3-AE70-509395BF643C}" type="pres">
      <dgm:prSet presAssocID="{7677B038-1106-4ADA-9EAC-8653842D62FD}" presName="nodeText" presStyleLbl="bgAccFollowNode1" presStyleIdx="1" presStyleCnt="5">
        <dgm:presLayoutVars>
          <dgm:bulletEnabled val="1"/>
        </dgm:presLayoutVars>
      </dgm:prSet>
      <dgm:spPr/>
    </dgm:pt>
    <dgm:pt modelId="{92A8F77D-10C3-473E-957B-E2628C7E825D}" type="pres">
      <dgm:prSet presAssocID="{7174712A-A946-4F18-83C9-31B4AB1F3CB6}" presName="sibTrans" presStyleCnt="0"/>
      <dgm:spPr/>
    </dgm:pt>
    <dgm:pt modelId="{4943993D-1ABC-4843-813A-EAEB03D27587}" type="pres">
      <dgm:prSet presAssocID="{5AD0CD83-08FC-47C2-A466-DE73FC6B505C}" presName="compositeNode" presStyleCnt="0">
        <dgm:presLayoutVars>
          <dgm:bulletEnabled val="1"/>
        </dgm:presLayoutVars>
      </dgm:prSet>
      <dgm:spPr/>
    </dgm:pt>
    <dgm:pt modelId="{8C056660-7A58-40DD-85E1-8EF02B230A0D}" type="pres">
      <dgm:prSet presAssocID="{5AD0CD83-08FC-47C2-A466-DE73FC6B505C}" presName="bgRect" presStyleLbl="bgAccFollowNode1" presStyleIdx="2" presStyleCnt="5"/>
      <dgm:spPr/>
    </dgm:pt>
    <dgm:pt modelId="{A2574654-9471-4217-8B6C-3868CF756C60}" type="pres">
      <dgm:prSet presAssocID="{B7B67D11-1254-4859-A170-2A769971F98C}" presName="sibTransNodeCircle" presStyleLbl="alignNode1" presStyleIdx="4" presStyleCnt="10">
        <dgm:presLayoutVars>
          <dgm:chMax val="0"/>
          <dgm:bulletEnabled/>
        </dgm:presLayoutVars>
      </dgm:prSet>
      <dgm:spPr/>
    </dgm:pt>
    <dgm:pt modelId="{5F82C207-C93B-46EF-AFFC-885CE85181CF}" type="pres">
      <dgm:prSet presAssocID="{5AD0CD83-08FC-47C2-A466-DE73FC6B505C}" presName="bottomLine" presStyleLbl="alignNode1" presStyleIdx="5" presStyleCnt="10">
        <dgm:presLayoutVars/>
      </dgm:prSet>
      <dgm:spPr/>
    </dgm:pt>
    <dgm:pt modelId="{19323B6D-5560-46A7-A3F0-AA1A82880D3B}" type="pres">
      <dgm:prSet presAssocID="{5AD0CD83-08FC-47C2-A466-DE73FC6B505C}" presName="nodeText" presStyleLbl="bgAccFollowNode1" presStyleIdx="2" presStyleCnt="5">
        <dgm:presLayoutVars>
          <dgm:bulletEnabled val="1"/>
        </dgm:presLayoutVars>
      </dgm:prSet>
      <dgm:spPr/>
    </dgm:pt>
    <dgm:pt modelId="{81502D1C-F77B-4F1D-AFE2-2ECB75E47A8B}" type="pres">
      <dgm:prSet presAssocID="{B7B67D11-1254-4859-A170-2A769971F98C}" presName="sibTrans" presStyleCnt="0"/>
      <dgm:spPr/>
    </dgm:pt>
    <dgm:pt modelId="{D9C1CC7E-4646-4573-9240-560846564CC3}" type="pres">
      <dgm:prSet presAssocID="{5B1CFE38-6B07-4827-A834-51F38BA8876B}" presName="compositeNode" presStyleCnt="0">
        <dgm:presLayoutVars>
          <dgm:bulletEnabled val="1"/>
        </dgm:presLayoutVars>
      </dgm:prSet>
      <dgm:spPr/>
    </dgm:pt>
    <dgm:pt modelId="{D9F6B40B-C7C0-47E2-BF0D-79FB33DBD789}" type="pres">
      <dgm:prSet presAssocID="{5B1CFE38-6B07-4827-A834-51F38BA8876B}" presName="bgRect" presStyleLbl="bgAccFollowNode1" presStyleIdx="3" presStyleCnt="5"/>
      <dgm:spPr/>
    </dgm:pt>
    <dgm:pt modelId="{2DFD08C1-93E5-4D69-BC05-6A5847A25157}" type="pres">
      <dgm:prSet presAssocID="{2E4E119D-2A57-48FA-ABA0-30D4BA483701}" presName="sibTransNodeCircle" presStyleLbl="alignNode1" presStyleIdx="6" presStyleCnt="10">
        <dgm:presLayoutVars>
          <dgm:chMax val="0"/>
          <dgm:bulletEnabled/>
        </dgm:presLayoutVars>
      </dgm:prSet>
      <dgm:spPr/>
    </dgm:pt>
    <dgm:pt modelId="{63A1E267-EA2B-4AE9-AF10-A264D8E7A7CE}" type="pres">
      <dgm:prSet presAssocID="{5B1CFE38-6B07-4827-A834-51F38BA8876B}" presName="bottomLine" presStyleLbl="alignNode1" presStyleIdx="7" presStyleCnt="10">
        <dgm:presLayoutVars/>
      </dgm:prSet>
      <dgm:spPr/>
    </dgm:pt>
    <dgm:pt modelId="{1CD0E617-F63F-449C-A865-E1A1D216E13A}" type="pres">
      <dgm:prSet presAssocID="{5B1CFE38-6B07-4827-A834-51F38BA8876B}" presName="nodeText" presStyleLbl="bgAccFollowNode1" presStyleIdx="3" presStyleCnt="5">
        <dgm:presLayoutVars>
          <dgm:bulletEnabled val="1"/>
        </dgm:presLayoutVars>
      </dgm:prSet>
      <dgm:spPr/>
    </dgm:pt>
    <dgm:pt modelId="{038044DC-101E-4D0D-8FE5-DF808A29CC4E}" type="pres">
      <dgm:prSet presAssocID="{2E4E119D-2A57-48FA-ABA0-30D4BA483701}" presName="sibTrans" presStyleCnt="0"/>
      <dgm:spPr/>
    </dgm:pt>
    <dgm:pt modelId="{ED196C8A-3D96-464F-9B3F-8DAE92C3FB3D}" type="pres">
      <dgm:prSet presAssocID="{749456BA-8C45-4459-BC4B-E8FC8D56E417}" presName="compositeNode" presStyleCnt="0">
        <dgm:presLayoutVars>
          <dgm:bulletEnabled val="1"/>
        </dgm:presLayoutVars>
      </dgm:prSet>
      <dgm:spPr/>
    </dgm:pt>
    <dgm:pt modelId="{0B9F4E7C-B2E1-4965-B2EB-186ADE0776BF}" type="pres">
      <dgm:prSet presAssocID="{749456BA-8C45-4459-BC4B-E8FC8D56E417}" presName="bgRect" presStyleLbl="bgAccFollowNode1" presStyleIdx="4" presStyleCnt="5"/>
      <dgm:spPr/>
    </dgm:pt>
    <dgm:pt modelId="{070A47C6-6EDD-4F3E-B67B-F9810EED50C3}" type="pres">
      <dgm:prSet presAssocID="{CEE4F7E3-5414-4841-B5E0-9D21D9F29E0C}" presName="sibTransNodeCircle" presStyleLbl="alignNode1" presStyleIdx="8" presStyleCnt="10">
        <dgm:presLayoutVars>
          <dgm:chMax val="0"/>
          <dgm:bulletEnabled/>
        </dgm:presLayoutVars>
      </dgm:prSet>
      <dgm:spPr/>
    </dgm:pt>
    <dgm:pt modelId="{F5A6AF68-87F9-405E-8E48-FA6A22A2EADF}" type="pres">
      <dgm:prSet presAssocID="{749456BA-8C45-4459-BC4B-E8FC8D56E417}" presName="bottomLine" presStyleLbl="alignNode1" presStyleIdx="9" presStyleCnt="10">
        <dgm:presLayoutVars/>
      </dgm:prSet>
      <dgm:spPr/>
    </dgm:pt>
    <dgm:pt modelId="{61A2F645-B3A3-4F73-BB04-06BE141B86DB}" type="pres">
      <dgm:prSet presAssocID="{749456BA-8C45-4459-BC4B-E8FC8D56E417}" presName="nodeText" presStyleLbl="bgAccFollowNode1" presStyleIdx="4" presStyleCnt="5">
        <dgm:presLayoutVars>
          <dgm:bulletEnabled val="1"/>
        </dgm:presLayoutVars>
      </dgm:prSet>
      <dgm:spPr/>
    </dgm:pt>
  </dgm:ptLst>
  <dgm:cxnLst>
    <dgm:cxn modelId="{58C86103-04AE-4F46-BC53-E37CEF26C940}" type="presOf" srcId="{2E4E119D-2A57-48FA-ABA0-30D4BA483701}" destId="{2DFD08C1-93E5-4D69-BC05-6A5847A25157}" srcOrd="0" destOrd="0" presId="urn:microsoft.com/office/officeart/2016/7/layout/BasicLinearProcessNumbered"/>
    <dgm:cxn modelId="{082DC813-29AE-447C-9C52-8910B34344A2}" type="presOf" srcId="{7174712A-A946-4F18-83C9-31B4AB1F3CB6}" destId="{A67F4E64-58E3-4498-875A-ADECB232B0CB}" srcOrd="0" destOrd="0" presId="urn:microsoft.com/office/officeart/2016/7/layout/BasicLinearProcessNumbered"/>
    <dgm:cxn modelId="{44C52E1E-8975-4A96-9889-9F4AB63821DB}" srcId="{D866F914-126C-46B7-984E-CB34FE5DB986}" destId="{7677B038-1106-4ADA-9EAC-8653842D62FD}" srcOrd="1" destOrd="0" parTransId="{A09AAD60-9DB3-4A47-A82E-358BB1EF48F5}" sibTransId="{7174712A-A946-4F18-83C9-31B4AB1F3CB6}"/>
    <dgm:cxn modelId="{2B30912F-A1F0-4942-90BD-DA994A48B331}" type="presOf" srcId="{749456BA-8C45-4459-BC4B-E8FC8D56E417}" destId="{61A2F645-B3A3-4F73-BB04-06BE141B86DB}" srcOrd="1" destOrd="0" presId="urn:microsoft.com/office/officeart/2016/7/layout/BasicLinearProcessNumbered"/>
    <dgm:cxn modelId="{E5A08C5E-DC01-4098-A1A7-E07172D7D2DF}" type="presOf" srcId="{5B1CFE38-6B07-4827-A834-51F38BA8876B}" destId="{1CD0E617-F63F-449C-A865-E1A1D216E13A}" srcOrd="1" destOrd="0" presId="urn:microsoft.com/office/officeart/2016/7/layout/BasicLinearProcessNumbered"/>
    <dgm:cxn modelId="{7FF9D160-0A51-4AEB-A5F5-16C0ECC027CC}" type="presOf" srcId="{3B25175A-94B7-4C92-8F8F-C4540D2D4ADF}" destId="{D81B60FE-196A-47CF-BAB2-6EAAB63F5284}" srcOrd="1" destOrd="0" presId="urn:microsoft.com/office/officeart/2016/7/layout/BasicLinearProcessNumbered"/>
    <dgm:cxn modelId="{9ADA9346-62B7-4C40-9379-2C8DD4CC3318}" type="presOf" srcId="{7677B038-1106-4ADA-9EAC-8653842D62FD}" destId="{737DA47D-87A6-46D1-8DB4-A98EBC8EA0A0}" srcOrd="0" destOrd="0" presId="urn:microsoft.com/office/officeart/2016/7/layout/BasicLinearProcessNumbered"/>
    <dgm:cxn modelId="{CDDDD748-642F-4B66-9919-1A72DA154F8A}" srcId="{D866F914-126C-46B7-984E-CB34FE5DB986}" destId="{5B1CFE38-6B07-4827-A834-51F38BA8876B}" srcOrd="3" destOrd="0" parTransId="{8D281C0E-BDF0-4A52-A7A8-E2A30936C7AD}" sibTransId="{2E4E119D-2A57-48FA-ABA0-30D4BA483701}"/>
    <dgm:cxn modelId="{AA0B424C-6E5E-422A-B570-7442031AEBC9}" type="presOf" srcId="{7677B038-1106-4ADA-9EAC-8653842D62FD}" destId="{7B7407FE-4852-4EF3-AE70-509395BF643C}" srcOrd="1" destOrd="0" presId="urn:microsoft.com/office/officeart/2016/7/layout/BasicLinearProcessNumbered"/>
    <dgm:cxn modelId="{E1C4E54E-3896-47AB-9782-99508FCB7307}" type="presOf" srcId="{3B25175A-94B7-4C92-8F8F-C4540D2D4ADF}" destId="{3C863F50-A8C2-46DD-9EA8-713C7E6FDE9C}" srcOrd="0" destOrd="0" presId="urn:microsoft.com/office/officeart/2016/7/layout/BasicLinearProcessNumbered"/>
    <dgm:cxn modelId="{1F963078-AD32-40E2-84D4-91520A02CCCC}" type="presOf" srcId="{CEE4F7E3-5414-4841-B5E0-9D21D9F29E0C}" destId="{070A47C6-6EDD-4F3E-B67B-F9810EED50C3}" srcOrd="0" destOrd="0" presId="urn:microsoft.com/office/officeart/2016/7/layout/BasicLinearProcessNumbered"/>
    <dgm:cxn modelId="{0BF0D07C-EAB5-4F4F-90B9-D5257DBF1A30}" type="presOf" srcId="{5AD0CD83-08FC-47C2-A466-DE73FC6B505C}" destId="{8C056660-7A58-40DD-85E1-8EF02B230A0D}" srcOrd="0" destOrd="0" presId="urn:microsoft.com/office/officeart/2016/7/layout/BasicLinearProcessNumbered"/>
    <dgm:cxn modelId="{957D9F95-4644-4CEE-B090-D7B6EE2D105E}" type="presOf" srcId="{D866F914-126C-46B7-984E-CB34FE5DB986}" destId="{1E2407C2-72C6-4DB1-8A52-1EBE899EBED8}" srcOrd="0" destOrd="0" presId="urn:microsoft.com/office/officeart/2016/7/layout/BasicLinearProcessNumbered"/>
    <dgm:cxn modelId="{F15B1F9B-E2E5-4853-ADC2-BA13982A4F51}" type="presOf" srcId="{5B1CFE38-6B07-4827-A834-51F38BA8876B}" destId="{D9F6B40B-C7C0-47E2-BF0D-79FB33DBD789}" srcOrd="0" destOrd="0" presId="urn:microsoft.com/office/officeart/2016/7/layout/BasicLinearProcessNumbered"/>
    <dgm:cxn modelId="{EA52C9A8-3CF7-4FED-B117-8979FE630FC1}" type="presOf" srcId="{03170563-E375-4303-A764-9BE55EA207B2}" destId="{FED584DE-4BC9-4CDE-9962-448891DDD1FC}" srcOrd="0" destOrd="0" presId="urn:microsoft.com/office/officeart/2016/7/layout/BasicLinearProcessNumbered"/>
    <dgm:cxn modelId="{190FFAC1-BF98-493B-B4B8-58BC8DEA242C}" type="presOf" srcId="{B7B67D11-1254-4859-A170-2A769971F98C}" destId="{A2574654-9471-4217-8B6C-3868CF756C60}" srcOrd="0" destOrd="0" presId="urn:microsoft.com/office/officeart/2016/7/layout/BasicLinearProcessNumbered"/>
    <dgm:cxn modelId="{A995D3D0-7161-40BE-981D-2A109A854072}" srcId="{D866F914-126C-46B7-984E-CB34FE5DB986}" destId="{5AD0CD83-08FC-47C2-A466-DE73FC6B505C}" srcOrd="2" destOrd="0" parTransId="{615F71F6-A449-4442-BAEB-6F1802CBE874}" sibTransId="{B7B67D11-1254-4859-A170-2A769971F98C}"/>
    <dgm:cxn modelId="{56803DD1-54CD-43DF-82A3-366C5CEF8B8C}" srcId="{D866F914-126C-46B7-984E-CB34FE5DB986}" destId="{3B25175A-94B7-4C92-8F8F-C4540D2D4ADF}" srcOrd="0" destOrd="0" parTransId="{38871432-D717-48DB-91BD-EF3135F432BB}" sibTransId="{03170563-E375-4303-A764-9BE55EA207B2}"/>
    <dgm:cxn modelId="{ED8862D5-DE80-4D5D-926F-71A6E1A28B81}" type="presOf" srcId="{749456BA-8C45-4459-BC4B-E8FC8D56E417}" destId="{0B9F4E7C-B2E1-4965-B2EB-186ADE0776BF}" srcOrd="0" destOrd="0" presId="urn:microsoft.com/office/officeart/2016/7/layout/BasicLinearProcessNumbered"/>
    <dgm:cxn modelId="{04EB74F9-1BEC-4365-8221-91B7345231BF}" type="presOf" srcId="{5AD0CD83-08FC-47C2-A466-DE73FC6B505C}" destId="{19323B6D-5560-46A7-A3F0-AA1A82880D3B}" srcOrd="1" destOrd="0" presId="urn:microsoft.com/office/officeart/2016/7/layout/BasicLinearProcessNumbered"/>
    <dgm:cxn modelId="{701D25FB-028E-45A9-BE10-07BC160770DE}" srcId="{D866F914-126C-46B7-984E-CB34FE5DB986}" destId="{749456BA-8C45-4459-BC4B-E8FC8D56E417}" srcOrd="4" destOrd="0" parTransId="{5C030EDB-C134-4520-B469-DE6BD909DF2B}" sibTransId="{CEE4F7E3-5414-4841-B5E0-9D21D9F29E0C}"/>
    <dgm:cxn modelId="{26BEE31C-B8A0-40D4-A09A-5CD894BC3C28}" type="presParOf" srcId="{1E2407C2-72C6-4DB1-8A52-1EBE899EBED8}" destId="{59BC55C3-35A8-4DC7-A574-7CB26DED7315}" srcOrd="0" destOrd="0" presId="urn:microsoft.com/office/officeart/2016/7/layout/BasicLinearProcessNumbered"/>
    <dgm:cxn modelId="{60835145-A07A-49D2-B301-AE5A28D1D1E9}" type="presParOf" srcId="{59BC55C3-35A8-4DC7-A574-7CB26DED7315}" destId="{3C863F50-A8C2-46DD-9EA8-713C7E6FDE9C}" srcOrd="0" destOrd="0" presId="urn:microsoft.com/office/officeart/2016/7/layout/BasicLinearProcessNumbered"/>
    <dgm:cxn modelId="{AD1A4A7E-F105-4625-9090-5FBF2424C5E9}" type="presParOf" srcId="{59BC55C3-35A8-4DC7-A574-7CB26DED7315}" destId="{FED584DE-4BC9-4CDE-9962-448891DDD1FC}" srcOrd="1" destOrd="0" presId="urn:microsoft.com/office/officeart/2016/7/layout/BasicLinearProcessNumbered"/>
    <dgm:cxn modelId="{C3C2FAE1-A85E-4E15-8B52-1B666EB5B9F7}" type="presParOf" srcId="{59BC55C3-35A8-4DC7-A574-7CB26DED7315}" destId="{5887C2F0-450F-4C1A-865D-A9282D42BABB}" srcOrd="2" destOrd="0" presId="urn:microsoft.com/office/officeart/2016/7/layout/BasicLinearProcessNumbered"/>
    <dgm:cxn modelId="{738EAD8B-98A0-4BDC-B59E-182783221182}" type="presParOf" srcId="{59BC55C3-35A8-4DC7-A574-7CB26DED7315}" destId="{D81B60FE-196A-47CF-BAB2-6EAAB63F5284}" srcOrd="3" destOrd="0" presId="urn:microsoft.com/office/officeart/2016/7/layout/BasicLinearProcessNumbered"/>
    <dgm:cxn modelId="{72C5454E-4538-42B9-ADF0-DE284FB42C22}" type="presParOf" srcId="{1E2407C2-72C6-4DB1-8A52-1EBE899EBED8}" destId="{EF96BF7B-7FA5-4DC7-AAA8-10A94EBE68F1}" srcOrd="1" destOrd="0" presId="urn:microsoft.com/office/officeart/2016/7/layout/BasicLinearProcessNumbered"/>
    <dgm:cxn modelId="{3F71EB9B-ED0D-431D-A3AB-800C8AA2E74B}" type="presParOf" srcId="{1E2407C2-72C6-4DB1-8A52-1EBE899EBED8}" destId="{A26012B4-F62A-4FEB-9AF7-6540082EB763}" srcOrd="2" destOrd="0" presId="urn:microsoft.com/office/officeart/2016/7/layout/BasicLinearProcessNumbered"/>
    <dgm:cxn modelId="{E9456F98-AE92-4AFD-9D73-F8E4B12303D0}" type="presParOf" srcId="{A26012B4-F62A-4FEB-9AF7-6540082EB763}" destId="{737DA47D-87A6-46D1-8DB4-A98EBC8EA0A0}" srcOrd="0" destOrd="0" presId="urn:microsoft.com/office/officeart/2016/7/layout/BasicLinearProcessNumbered"/>
    <dgm:cxn modelId="{061FC127-279D-47AF-ADAB-0E13CF1AB034}" type="presParOf" srcId="{A26012B4-F62A-4FEB-9AF7-6540082EB763}" destId="{A67F4E64-58E3-4498-875A-ADECB232B0CB}" srcOrd="1" destOrd="0" presId="urn:microsoft.com/office/officeart/2016/7/layout/BasicLinearProcessNumbered"/>
    <dgm:cxn modelId="{68E6FC12-2E9D-4149-A6B5-42F1B51AAC88}" type="presParOf" srcId="{A26012B4-F62A-4FEB-9AF7-6540082EB763}" destId="{F914D8F6-749E-4E02-9EFB-BC4372438D77}" srcOrd="2" destOrd="0" presId="urn:microsoft.com/office/officeart/2016/7/layout/BasicLinearProcessNumbered"/>
    <dgm:cxn modelId="{C72FFC85-FD39-4AB6-85CF-55EAEF758FF9}" type="presParOf" srcId="{A26012B4-F62A-4FEB-9AF7-6540082EB763}" destId="{7B7407FE-4852-4EF3-AE70-509395BF643C}" srcOrd="3" destOrd="0" presId="urn:microsoft.com/office/officeart/2016/7/layout/BasicLinearProcessNumbered"/>
    <dgm:cxn modelId="{43ED7925-08D5-49F5-BCD2-698B460D9CEC}" type="presParOf" srcId="{1E2407C2-72C6-4DB1-8A52-1EBE899EBED8}" destId="{92A8F77D-10C3-473E-957B-E2628C7E825D}" srcOrd="3" destOrd="0" presId="urn:microsoft.com/office/officeart/2016/7/layout/BasicLinearProcessNumbered"/>
    <dgm:cxn modelId="{58F17304-7217-4FED-AC48-92B33A2BCA0E}" type="presParOf" srcId="{1E2407C2-72C6-4DB1-8A52-1EBE899EBED8}" destId="{4943993D-1ABC-4843-813A-EAEB03D27587}" srcOrd="4" destOrd="0" presId="urn:microsoft.com/office/officeart/2016/7/layout/BasicLinearProcessNumbered"/>
    <dgm:cxn modelId="{1183DF83-E935-4762-9449-811E513153E0}" type="presParOf" srcId="{4943993D-1ABC-4843-813A-EAEB03D27587}" destId="{8C056660-7A58-40DD-85E1-8EF02B230A0D}" srcOrd="0" destOrd="0" presId="urn:microsoft.com/office/officeart/2016/7/layout/BasicLinearProcessNumbered"/>
    <dgm:cxn modelId="{37D97237-0C95-490D-9CEB-ED2912D36371}" type="presParOf" srcId="{4943993D-1ABC-4843-813A-EAEB03D27587}" destId="{A2574654-9471-4217-8B6C-3868CF756C60}" srcOrd="1" destOrd="0" presId="urn:microsoft.com/office/officeart/2016/7/layout/BasicLinearProcessNumbered"/>
    <dgm:cxn modelId="{5A92F9B1-10E4-4177-A122-B9E7D95DFD70}" type="presParOf" srcId="{4943993D-1ABC-4843-813A-EAEB03D27587}" destId="{5F82C207-C93B-46EF-AFFC-885CE85181CF}" srcOrd="2" destOrd="0" presId="urn:microsoft.com/office/officeart/2016/7/layout/BasicLinearProcessNumbered"/>
    <dgm:cxn modelId="{5CDC6447-29CA-42EB-970E-28B5213E6810}" type="presParOf" srcId="{4943993D-1ABC-4843-813A-EAEB03D27587}" destId="{19323B6D-5560-46A7-A3F0-AA1A82880D3B}" srcOrd="3" destOrd="0" presId="urn:microsoft.com/office/officeart/2016/7/layout/BasicLinearProcessNumbered"/>
    <dgm:cxn modelId="{9C48910A-8D67-4031-BC2D-D0A5E8BE2D49}" type="presParOf" srcId="{1E2407C2-72C6-4DB1-8A52-1EBE899EBED8}" destId="{81502D1C-F77B-4F1D-AFE2-2ECB75E47A8B}" srcOrd="5" destOrd="0" presId="urn:microsoft.com/office/officeart/2016/7/layout/BasicLinearProcessNumbered"/>
    <dgm:cxn modelId="{B893A265-3BD9-4567-814A-3065909D81B9}" type="presParOf" srcId="{1E2407C2-72C6-4DB1-8A52-1EBE899EBED8}" destId="{D9C1CC7E-4646-4573-9240-560846564CC3}" srcOrd="6" destOrd="0" presId="urn:microsoft.com/office/officeart/2016/7/layout/BasicLinearProcessNumbered"/>
    <dgm:cxn modelId="{70B30CE8-8AEF-4FF2-9D37-095402A8549B}" type="presParOf" srcId="{D9C1CC7E-4646-4573-9240-560846564CC3}" destId="{D9F6B40B-C7C0-47E2-BF0D-79FB33DBD789}" srcOrd="0" destOrd="0" presId="urn:microsoft.com/office/officeart/2016/7/layout/BasicLinearProcessNumbered"/>
    <dgm:cxn modelId="{7A141E62-0D66-4F19-B9C8-9B72A425447E}" type="presParOf" srcId="{D9C1CC7E-4646-4573-9240-560846564CC3}" destId="{2DFD08C1-93E5-4D69-BC05-6A5847A25157}" srcOrd="1" destOrd="0" presId="urn:microsoft.com/office/officeart/2016/7/layout/BasicLinearProcessNumbered"/>
    <dgm:cxn modelId="{3AE6243E-239E-419E-8903-42875BB93208}" type="presParOf" srcId="{D9C1CC7E-4646-4573-9240-560846564CC3}" destId="{63A1E267-EA2B-4AE9-AF10-A264D8E7A7CE}" srcOrd="2" destOrd="0" presId="urn:microsoft.com/office/officeart/2016/7/layout/BasicLinearProcessNumbered"/>
    <dgm:cxn modelId="{D868E37B-AF99-44F3-9DCA-21D813AD2C59}" type="presParOf" srcId="{D9C1CC7E-4646-4573-9240-560846564CC3}" destId="{1CD0E617-F63F-449C-A865-E1A1D216E13A}" srcOrd="3" destOrd="0" presId="urn:microsoft.com/office/officeart/2016/7/layout/BasicLinearProcessNumbered"/>
    <dgm:cxn modelId="{FB0304D6-6106-445A-8473-0D65B2727C25}" type="presParOf" srcId="{1E2407C2-72C6-4DB1-8A52-1EBE899EBED8}" destId="{038044DC-101E-4D0D-8FE5-DF808A29CC4E}" srcOrd="7" destOrd="0" presId="urn:microsoft.com/office/officeart/2016/7/layout/BasicLinearProcessNumbered"/>
    <dgm:cxn modelId="{37CE732B-EDFA-415F-BD72-2AA79076E74B}" type="presParOf" srcId="{1E2407C2-72C6-4DB1-8A52-1EBE899EBED8}" destId="{ED196C8A-3D96-464F-9B3F-8DAE92C3FB3D}" srcOrd="8" destOrd="0" presId="urn:microsoft.com/office/officeart/2016/7/layout/BasicLinearProcessNumbered"/>
    <dgm:cxn modelId="{8955304B-5734-4B96-B9E0-54FA1940DB6B}" type="presParOf" srcId="{ED196C8A-3D96-464F-9B3F-8DAE92C3FB3D}" destId="{0B9F4E7C-B2E1-4965-B2EB-186ADE0776BF}" srcOrd="0" destOrd="0" presId="urn:microsoft.com/office/officeart/2016/7/layout/BasicLinearProcessNumbered"/>
    <dgm:cxn modelId="{BA3F2424-8164-4693-8F6E-45B4438B04E3}" type="presParOf" srcId="{ED196C8A-3D96-464F-9B3F-8DAE92C3FB3D}" destId="{070A47C6-6EDD-4F3E-B67B-F9810EED50C3}" srcOrd="1" destOrd="0" presId="urn:microsoft.com/office/officeart/2016/7/layout/BasicLinearProcessNumbered"/>
    <dgm:cxn modelId="{84C6F071-F5EF-4BE3-898C-84AC6799E74C}" type="presParOf" srcId="{ED196C8A-3D96-464F-9B3F-8DAE92C3FB3D}" destId="{F5A6AF68-87F9-405E-8E48-FA6A22A2EADF}" srcOrd="2" destOrd="0" presId="urn:microsoft.com/office/officeart/2016/7/layout/BasicLinearProcessNumbered"/>
    <dgm:cxn modelId="{B5DBA3BD-BC08-4BB1-8E77-EA68DC521849}" type="presParOf" srcId="{ED196C8A-3D96-464F-9B3F-8DAE92C3FB3D}" destId="{61A2F645-B3A3-4F73-BB04-06BE141B86D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15F6C-49E2-4241-B4BD-5A76ED090EB6}"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FA533FDE-CD95-4A18-8910-58B37756A10D}">
      <dgm:prSet/>
      <dgm:spPr/>
      <dgm:t>
        <a:bodyPr/>
        <a:lstStyle/>
        <a:p>
          <a:pPr>
            <a:lnSpc>
              <a:spcPct val="100000"/>
            </a:lnSpc>
          </a:pPr>
          <a:br>
            <a:rPr lang="en-US" b="0" dirty="0"/>
          </a:br>
          <a:r>
            <a:rPr lang="en-US" b="0" dirty="0">
              <a:solidFill>
                <a:srgbClr val="CECAC3"/>
              </a:solidFill>
            </a:rPr>
            <a:t>The Bank Loan Case Study project focuses on using Exploratory Data Analysis (EDA) to analyze data patterns and prevent the rejection of qualified loan applicants. The goal is to utilize Excel, data visualization, and statistical techniques for a thorough data analysis. This project aims to extract valuable insights and identify patterns that can indicate whether a customer may face challenges in repaying their installments.</a:t>
          </a:r>
        </a:p>
      </dgm:t>
    </dgm:pt>
    <dgm:pt modelId="{09C9EAC7-478D-46E9-BC2D-1B00628453A3}" type="parTrans" cxnId="{C95EAAA5-CAF6-41F3-9062-090A43873048}">
      <dgm:prSet/>
      <dgm:spPr/>
      <dgm:t>
        <a:bodyPr/>
        <a:lstStyle/>
        <a:p>
          <a:endParaRPr lang="en-US"/>
        </a:p>
      </dgm:t>
    </dgm:pt>
    <dgm:pt modelId="{DB9F0FC5-9A74-45ED-9235-2EB69B66C743}" type="sibTrans" cxnId="{C95EAAA5-CAF6-41F3-9062-090A43873048}">
      <dgm:prSet/>
      <dgm:spPr/>
      <dgm:t>
        <a:bodyPr/>
        <a:lstStyle/>
        <a:p>
          <a:pPr>
            <a:lnSpc>
              <a:spcPct val="100000"/>
            </a:lnSpc>
          </a:pPr>
          <a:endParaRPr lang="en-US"/>
        </a:p>
      </dgm:t>
    </dgm:pt>
    <dgm:pt modelId="{069A8A51-4AD0-42E7-8CC8-AF155BFEEC84}" type="pres">
      <dgm:prSet presAssocID="{01715F6C-49E2-4241-B4BD-5A76ED090EB6}" presName="root" presStyleCnt="0">
        <dgm:presLayoutVars>
          <dgm:dir/>
          <dgm:resizeHandles val="exact"/>
        </dgm:presLayoutVars>
      </dgm:prSet>
      <dgm:spPr/>
    </dgm:pt>
    <dgm:pt modelId="{7B76B9DE-CE78-411F-B4A8-171098DDC19E}" type="pres">
      <dgm:prSet presAssocID="{FA533FDE-CD95-4A18-8910-58B37756A10D}" presName="compNode" presStyleCnt="0"/>
      <dgm:spPr/>
    </dgm:pt>
    <dgm:pt modelId="{7517C1BF-3846-4AFA-A9B5-6D447A060605}" type="pres">
      <dgm:prSet presAssocID="{FA533FDE-CD95-4A18-8910-58B37756A10D}" presName="bgRect" presStyleLbl="bgShp" presStyleIdx="0" presStyleCnt="1"/>
      <dgm:spPr/>
    </dgm:pt>
    <dgm:pt modelId="{98198073-50D6-4092-AC51-F23125EEBE47}" type="pres">
      <dgm:prSet presAssocID="{FA533FDE-CD95-4A18-8910-58B37756A10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41E208A2-3386-4C01-9587-D14FAAA286FF}" type="pres">
      <dgm:prSet presAssocID="{FA533FDE-CD95-4A18-8910-58B37756A10D}" presName="spaceRect" presStyleCnt="0"/>
      <dgm:spPr/>
    </dgm:pt>
    <dgm:pt modelId="{076792B1-5559-4D46-AAC2-5635C0881B45}" type="pres">
      <dgm:prSet presAssocID="{FA533FDE-CD95-4A18-8910-58B37756A10D}" presName="parTx" presStyleLbl="revTx" presStyleIdx="0" presStyleCnt="1">
        <dgm:presLayoutVars>
          <dgm:chMax val="0"/>
          <dgm:chPref val="0"/>
        </dgm:presLayoutVars>
      </dgm:prSet>
      <dgm:spPr/>
    </dgm:pt>
  </dgm:ptLst>
  <dgm:cxnLst>
    <dgm:cxn modelId="{C95EAAA5-CAF6-41F3-9062-090A43873048}" srcId="{01715F6C-49E2-4241-B4BD-5A76ED090EB6}" destId="{FA533FDE-CD95-4A18-8910-58B37756A10D}" srcOrd="0" destOrd="0" parTransId="{09C9EAC7-478D-46E9-BC2D-1B00628453A3}" sibTransId="{DB9F0FC5-9A74-45ED-9235-2EB69B66C743}"/>
    <dgm:cxn modelId="{76B9B5C9-A73D-426B-8F70-A40850307E79}" type="presOf" srcId="{01715F6C-49E2-4241-B4BD-5A76ED090EB6}" destId="{069A8A51-4AD0-42E7-8CC8-AF155BFEEC84}" srcOrd="0" destOrd="0" presId="urn:microsoft.com/office/officeart/2018/2/layout/IconVerticalSolidList"/>
    <dgm:cxn modelId="{ADB294D2-5595-4FD7-B559-D031B478A2A0}" type="presOf" srcId="{FA533FDE-CD95-4A18-8910-58B37756A10D}" destId="{076792B1-5559-4D46-AAC2-5635C0881B45}" srcOrd="0" destOrd="0" presId="urn:microsoft.com/office/officeart/2018/2/layout/IconVerticalSolidList"/>
    <dgm:cxn modelId="{C9347495-43D7-4C6B-AB6B-AEC97D50BF7A}" type="presParOf" srcId="{069A8A51-4AD0-42E7-8CC8-AF155BFEEC84}" destId="{7B76B9DE-CE78-411F-B4A8-171098DDC19E}" srcOrd="0" destOrd="0" presId="urn:microsoft.com/office/officeart/2018/2/layout/IconVerticalSolidList"/>
    <dgm:cxn modelId="{728EC57C-D5FA-4A43-A73D-B03B3246DFCD}" type="presParOf" srcId="{7B76B9DE-CE78-411F-B4A8-171098DDC19E}" destId="{7517C1BF-3846-4AFA-A9B5-6D447A060605}" srcOrd="0" destOrd="0" presId="urn:microsoft.com/office/officeart/2018/2/layout/IconVerticalSolidList"/>
    <dgm:cxn modelId="{1CEF8204-D478-44C4-9CDD-ED207D0D42DB}" type="presParOf" srcId="{7B76B9DE-CE78-411F-B4A8-171098DDC19E}" destId="{98198073-50D6-4092-AC51-F23125EEBE47}" srcOrd="1" destOrd="0" presId="urn:microsoft.com/office/officeart/2018/2/layout/IconVerticalSolidList"/>
    <dgm:cxn modelId="{7A0CF38F-A567-47B5-B4DA-7B30D7BD97AF}" type="presParOf" srcId="{7B76B9DE-CE78-411F-B4A8-171098DDC19E}" destId="{41E208A2-3386-4C01-9587-D14FAAA286FF}" srcOrd="2" destOrd="0" presId="urn:microsoft.com/office/officeart/2018/2/layout/IconVerticalSolidList"/>
    <dgm:cxn modelId="{32779D17-A8C5-4F4D-AF53-2EA592E2811B}" type="presParOf" srcId="{7B76B9DE-CE78-411F-B4A8-171098DDC19E}" destId="{076792B1-5559-4D46-AAC2-5635C0881B4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E08D45-2DF9-4BAA-9F8D-6B5E4522971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53AFBF9-166B-410E-8951-A074228624B3}">
      <dgm:prSet/>
      <dgm:spPr/>
      <dgm:t>
        <a:bodyPr/>
        <a:lstStyle/>
        <a:p>
          <a:pPr>
            <a:defRPr cap="all"/>
          </a:pPr>
          <a:r>
            <a:rPr lang="en-IN" b="1"/>
            <a:t>Some information is missing in our data. We've removed columns with a lot of missing info and filled in the gaps using typical values like the middle number or the most common one.</a:t>
          </a:r>
          <a:endParaRPr lang="en-US"/>
        </a:p>
      </dgm:t>
    </dgm:pt>
    <dgm:pt modelId="{6AEF45B3-7563-48B4-8AC9-CED7A26D7DD1}" type="parTrans" cxnId="{E35AC2FD-BDC1-4771-BC1E-FEF6F4706AFA}">
      <dgm:prSet/>
      <dgm:spPr/>
      <dgm:t>
        <a:bodyPr/>
        <a:lstStyle/>
        <a:p>
          <a:endParaRPr lang="en-US"/>
        </a:p>
      </dgm:t>
    </dgm:pt>
    <dgm:pt modelId="{F27C3BDB-82DC-4946-BD5D-E168DFA41603}" type="sibTrans" cxnId="{E35AC2FD-BDC1-4771-BC1E-FEF6F4706AFA}">
      <dgm:prSet/>
      <dgm:spPr/>
      <dgm:t>
        <a:bodyPr/>
        <a:lstStyle/>
        <a:p>
          <a:endParaRPr lang="en-US"/>
        </a:p>
      </dgm:t>
    </dgm:pt>
    <dgm:pt modelId="{A109D8CF-B842-4582-AE02-651316B123DB}">
      <dgm:prSet/>
      <dgm:spPr/>
      <dgm:t>
        <a:bodyPr/>
        <a:lstStyle/>
        <a:p>
          <a:pPr>
            <a:defRPr cap="all"/>
          </a:pPr>
          <a:r>
            <a:rPr lang="en-IN" b="1"/>
            <a:t>Our data has some weird values that don't fit the usual pattern. We need to use special methods to handle these oddities.</a:t>
          </a:r>
          <a:endParaRPr lang="en-US"/>
        </a:p>
      </dgm:t>
    </dgm:pt>
    <dgm:pt modelId="{3C22D15C-212D-4FD3-8997-4BED5D08E18B}" type="parTrans" cxnId="{73B79E10-BF94-4379-8E20-E550E3B85BD4}">
      <dgm:prSet/>
      <dgm:spPr/>
      <dgm:t>
        <a:bodyPr/>
        <a:lstStyle/>
        <a:p>
          <a:endParaRPr lang="en-US"/>
        </a:p>
      </dgm:t>
    </dgm:pt>
    <dgm:pt modelId="{CBC11C1F-6095-4972-9AF3-CAC545C97411}" type="sibTrans" cxnId="{73B79E10-BF94-4379-8E20-E550E3B85BD4}">
      <dgm:prSet/>
      <dgm:spPr/>
      <dgm:t>
        <a:bodyPr/>
        <a:lstStyle/>
        <a:p>
          <a:endParaRPr lang="en-US"/>
        </a:p>
      </dgm:t>
    </dgm:pt>
    <dgm:pt modelId="{8EC13419-B5CC-4B9C-A117-92FE5FABCF9A}">
      <dgm:prSet/>
      <dgm:spPr/>
      <dgm:t>
        <a:bodyPr/>
        <a:lstStyle/>
        <a:p>
          <a:pPr>
            <a:defRPr cap="all"/>
          </a:pPr>
          <a:r>
            <a:rPr lang="en-IN" b="1"/>
            <a:t>The data is not spread out evenly across different categories.</a:t>
          </a:r>
          <a:endParaRPr lang="en-US"/>
        </a:p>
      </dgm:t>
    </dgm:pt>
    <dgm:pt modelId="{C0CF6A93-50C1-4A55-B87A-4A31CDEDA20B}" type="parTrans" cxnId="{2D9E219F-BE5F-4A9A-9BCA-7B42DC33EB3B}">
      <dgm:prSet/>
      <dgm:spPr/>
      <dgm:t>
        <a:bodyPr/>
        <a:lstStyle/>
        <a:p>
          <a:endParaRPr lang="en-US"/>
        </a:p>
      </dgm:t>
    </dgm:pt>
    <dgm:pt modelId="{35BD4ED4-F62B-4A22-A606-A3484B245A8F}" type="sibTrans" cxnId="{2D9E219F-BE5F-4A9A-9BCA-7B42DC33EB3B}">
      <dgm:prSet/>
      <dgm:spPr/>
      <dgm:t>
        <a:bodyPr/>
        <a:lstStyle/>
        <a:p>
          <a:endParaRPr lang="en-US"/>
        </a:p>
      </dgm:t>
    </dgm:pt>
    <dgm:pt modelId="{04E0EE60-8EF6-4740-90F2-3D9B2EFEF505}">
      <dgm:prSet/>
      <dgm:spPr/>
      <dgm:t>
        <a:bodyPr/>
        <a:lstStyle/>
        <a:p>
          <a:pPr>
            <a:defRPr cap="all"/>
          </a:pPr>
          <a:r>
            <a:rPr lang="en-IN" b="1"/>
            <a:t>People with lower incomes, who are married, working, and around 38-39 years old, tend to apply for loans the most. Interestingly, they also have a higher chance of not repaying those loans.</a:t>
          </a:r>
          <a:endParaRPr lang="en-US"/>
        </a:p>
      </dgm:t>
    </dgm:pt>
    <dgm:pt modelId="{C796C750-8392-4BDE-B027-EE752D64541F}" type="parTrans" cxnId="{EB33370C-1877-40F8-A7FB-8C9E2806BAB5}">
      <dgm:prSet/>
      <dgm:spPr/>
      <dgm:t>
        <a:bodyPr/>
        <a:lstStyle/>
        <a:p>
          <a:endParaRPr lang="en-US"/>
        </a:p>
      </dgm:t>
    </dgm:pt>
    <dgm:pt modelId="{A99927CB-56EE-43B4-8267-DA9135E2ACFF}" type="sibTrans" cxnId="{EB33370C-1877-40F8-A7FB-8C9E2806BAB5}">
      <dgm:prSet/>
      <dgm:spPr/>
      <dgm:t>
        <a:bodyPr/>
        <a:lstStyle/>
        <a:p>
          <a:endParaRPr lang="en-US"/>
        </a:p>
      </dgm:t>
    </dgm:pt>
    <dgm:pt modelId="{359447AA-CD75-4BF9-8F01-0FAB8060345D}">
      <dgm:prSet/>
      <dgm:spPr/>
      <dgm:t>
        <a:bodyPr/>
        <a:lstStyle/>
        <a:p>
          <a:pPr>
            <a:defRPr cap="all"/>
          </a:pPr>
          <a:r>
            <a:rPr lang="en-IN" b="1"/>
            <a:t>Different pieces of information in our data are connected, and the most linked one is something called "DAYS_BIRTH."</a:t>
          </a:r>
          <a:endParaRPr lang="en-US"/>
        </a:p>
      </dgm:t>
    </dgm:pt>
    <dgm:pt modelId="{7196E709-72B4-41D4-8365-8F47B96D52CB}" type="parTrans" cxnId="{CE6618DE-0C73-43CD-85D9-5F7459A8FF21}">
      <dgm:prSet/>
      <dgm:spPr/>
      <dgm:t>
        <a:bodyPr/>
        <a:lstStyle/>
        <a:p>
          <a:endParaRPr lang="en-US"/>
        </a:p>
      </dgm:t>
    </dgm:pt>
    <dgm:pt modelId="{032E9C93-11F9-44D3-B014-3106CFD4A2B0}" type="sibTrans" cxnId="{CE6618DE-0C73-43CD-85D9-5F7459A8FF21}">
      <dgm:prSet/>
      <dgm:spPr/>
      <dgm:t>
        <a:bodyPr/>
        <a:lstStyle/>
        <a:p>
          <a:endParaRPr lang="en-US"/>
        </a:p>
      </dgm:t>
    </dgm:pt>
    <dgm:pt modelId="{92792041-0F27-4AAD-97CB-1A474D35015C}" type="pres">
      <dgm:prSet presAssocID="{0AE08D45-2DF9-4BAA-9F8D-6B5E45229710}" presName="root" presStyleCnt="0">
        <dgm:presLayoutVars>
          <dgm:dir/>
          <dgm:resizeHandles val="exact"/>
        </dgm:presLayoutVars>
      </dgm:prSet>
      <dgm:spPr/>
    </dgm:pt>
    <dgm:pt modelId="{E3BAF55C-4033-4CDA-9846-8B6AAF26314C}" type="pres">
      <dgm:prSet presAssocID="{B53AFBF9-166B-410E-8951-A074228624B3}" presName="compNode" presStyleCnt="0"/>
      <dgm:spPr/>
    </dgm:pt>
    <dgm:pt modelId="{7556FE60-62B1-42FE-A648-D15B214D5F5D}" type="pres">
      <dgm:prSet presAssocID="{B53AFBF9-166B-410E-8951-A074228624B3}" presName="iconBgRect" presStyleLbl="bgShp" presStyleIdx="0" presStyleCnt="5"/>
      <dgm:spPr>
        <a:prstGeom prst="round2DiagRect">
          <a:avLst>
            <a:gd name="adj1" fmla="val 29727"/>
            <a:gd name="adj2" fmla="val 0"/>
          </a:avLst>
        </a:prstGeom>
      </dgm:spPr>
    </dgm:pt>
    <dgm:pt modelId="{5314FC10-8EF2-4C84-9D60-D460584C7A53}" type="pres">
      <dgm:prSet presAssocID="{B53AFBF9-166B-410E-8951-A074228624B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4E095E68-917E-4FAA-ADBA-4B82EA1F8B1B}" type="pres">
      <dgm:prSet presAssocID="{B53AFBF9-166B-410E-8951-A074228624B3}" presName="spaceRect" presStyleCnt="0"/>
      <dgm:spPr/>
    </dgm:pt>
    <dgm:pt modelId="{27578963-7F83-4D5D-81BC-57DC319C933A}" type="pres">
      <dgm:prSet presAssocID="{B53AFBF9-166B-410E-8951-A074228624B3}" presName="textRect" presStyleLbl="revTx" presStyleIdx="0" presStyleCnt="5">
        <dgm:presLayoutVars>
          <dgm:chMax val="1"/>
          <dgm:chPref val="1"/>
        </dgm:presLayoutVars>
      </dgm:prSet>
      <dgm:spPr/>
    </dgm:pt>
    <dgm:pt modelId="{0037FDC2-E5F1-4350-94D9-82012D1E405B}" type="pres">
      <dgm:prSet presAssocID="{F27C3BDB-82DC-4946-BD5D-E168DFA41603}" presName="sibTrans" presStyleCnt="0"/>
      <dgm:spPr/>
    </dgm:pt>
    <dgm:pt modelId="{1EBA5C06-9224-49DF-BC96-67FA0E0C997F}" type="pres">
      <dgm:prSet presAssocID="{A109D8CF-B842-4582-AE02-651316B123DB}" presName="compNode" presStyleCnt="0"/>
      <dgm:spPr/>
    </dgm:pt>
    <dgm:pt modelId="{BEF359D3-ADD3-4376-BF27-C8D8B7C40F60}" type="pres">
      <dgm:prSet presAssocID="{A109D8CF-B842-4582-AE02-651316B123DB}" presName="iconBgRect" presStyleLbl="bgShp" presStyleIdx="1" presStyleCnt="5"/>
      <dgm:spPr>
        <a:prstGeom prst="round2DiagRect">
          <a:avLst>
            <a:gd name="adj1" fmla="val 29727"/>
            <a:gd name="adj2" fmla="val 0"/>
          </a:avLst>
        </a:prstGeom>
      </dgm:spPr>
    </dgm:pt>
    <dgm:pt modelId="{A06772BE-9FA2-4138-B3D3-AA2EF1F3A38D}" type="pres">
      <dgm:prSet presAssocID="{A109D8CF-B842-4582-AE02-651316B123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6F39789C-009E-4F55-8947-75E4BFEC7D9C}" type="pres">
      <dgm:prSet presAssocID="{A109D8CF-B842-4582-AE02-651316B123DB}" presName="spaceRect" presStyleCnt="0"/>
      <dgm:spPr/>
    </dgm:pt>
    <dgm:pt modelId="{6A701A7F-A195-4424-B6C0-C139C668CD51}" type="pres">
      <dgm:prSet presAssocID="{A109D8CF-B842-4582-AE02-651316B123DB}" presName="textRect" presStyleLbl="revTx" presStyleIdx="1" presStyleCnt="5">
        <dgm:presLayoutVars>
          <dgm:chMax val="1"/>
          <dgm:chPref val="1"/>
        </dgm:presLayoutVars>
      </dgm:prSet>
      <dgm:spPr/>
    </dgm:pt>
    <dgm:pt modelId="{BDD84958-E005-4F75-9636-CE3B08F99D3A}" type="pres">
      <dgm:prSet presAssocID="{CBC11C1F-6095-4972-9AF3-CAC545C97411}" presName="sibTrans" presStyleCnt="0"/>
      <dgm:spPr/>
    </dgm:pt>
    <dgm:pt modelId="{276129E1-058B-4314-A1AD-BBDA89FEFF23}" type="pres">
      <dgm:prSet presAssocID="{8EC13419-B5CC-4B9C-A117-92FE5FABCF9A}" presName="compNode" presStyleCnt="0"/>
      <dgm:spPr/>
    </dgm:pt>
    <dgm:pt modelId="{F1C4129D-799C-4FBD-AA75-CFEAF5257C4F}" type="pres">
      <dgm:prSet presAssocID="{8EC13419-B5CC-4B9C-A117-92FE5FABCF9A}" presName="iconBgRect" presStyleLbl="bgShp" presStyleIdx="2" presStyleCnt="5"/>
      <dgm:spPr>
        <a:prstGeom prst="round2DiagRect">
          <a:avLst>
            <a:gd name="adj1" fmla="val 29727"/>
            <a:gd name="adj2" fmla="val 0"/>
          </a:avLst>
        </a:prstGeom>
      </dgm:spPr>
    </dgm:pt>
    <dgm:pt modelId="{C70CD3DE-DF3D-4458-8A56-7073A152B460}" type="pres">
      <dgm:prSet presAssocID="{8EC13419-B5CC-4B9C-A117-92FE5FABCF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A6E6996F-0E9E-4D5D-8FBF-F65B0733B390}" type="pres">
      <dgm:prSet presAssocID="{8EC13419-B5CC-4B9C-A117-92FE5FABCF9A}" presName="spaceRect" presStyleCnt="0"/>
      <dgm:spPr/>
    </dgm:pt>
    <dgm:pt modelId="{FAE985E7-EF1E-4514-A39B-F7C48FE75661}" type="pres">
      <dgm:prSet presAssocID="{8EC13419-B5CC-4B9C-A117-92FE5FABCF9A}" presName="textRect" presStyleLbl="revTx" presStyleIdx="2" presStyleCnt="5">
        <dgm:presLayoutVars>
          <dgm:chMax val="1"/>
          <dgm:chPref val="1"/>
        </dgm:presLayoutVars>
      </dgm:prSet>
      <dgm:spPr/>
    </dgm:pt>
    <dgm:pt modelId="{FA97CF25-8F07-4DF3-A2EE-A09C10D5BE91}" type="pres">
      <dgm:prSet presAssocID="{35BD4ED4-F62B-4A22-A606-A3484B245A8F}" presName="sibTrans" presStyleCnt="0"/>
      <dgm:spPr/>
    </dgm:pt>
    <dgm:pt modelId="{371BA389-44C8-4D21-BE68-018EC5AE99C8}" type="pres">
      <dgm:prSet presAssocID="{04E0EE60-8EF6-4740-90F2-3D9B2EFEF505}" presName="compNode" presStyleCnt="0"/>
      <dgm:spPr/>
    </dgm:pt>
    <dgm:pt modelId="{290060C7-F451-4C6B-BD47-40B29040E01D}" type="pres">
      <dgm:prSet presAssocID="{04E0EE60-8EF6-4740-90F2-3D9B2EFEF505}" presName="iconBgRect" presStyleLbl="bgShp" presStyleIdx="3" presStyleCnt="5"/>
      <dgm:spPr>
        <a:prstGeom prst="round2DiagRect">
          <a:avLst>
            <a:gd name="adj1" fmla="val 29727"/>
            <a:gd name="adj2" fmla="val 0"/>
          </a:avLst>
        </a:prstGeom>
      </dgm:spPr>
    </dgm:pt>
    <dgm:pt modelId="{781C630B-3B9C-4E9A-B572-1B959D9DFB9A}" type="pres">
      <dgm:prSet presAssocID="{04E0EE60-8EF6-4740-90F2-3D9B2EFEF5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34E45BDC-2499-43F1-B06F-40EB8354648E}" type="pres">
      <dgm:prSet presAssocID="{04E0EE60-8EF6-4740-90F2-3D9B2EFEF505}" presName="spaceRect" presStyleCnt="0"/>
      <dgm:spPr/>
    </dgm:pt>
    <dgm:pt modelId="{A65CD7C1-706A-46D7-8128-6617A6A68B3D}" type="pres">
      <dgm:prSet presAssocID="{04E0EE60-8EF6-4740-90F2-3D9B2EFEF505}" presName="textRect" presStyleLbl="revTx" presStyleIdx="3" presStyleCnt="5">
        <dgm:presLayoutVars>
          <dgm:chMax val="1"/>
          <dgm:chPref val="1"/>
        </dgm:presLayoutVars>
      </dgm:prSet>
      <dgm:spPr/>
    </dgm:pt>
    <dgm:pt modelId="{DE088B77-5B50-42FE-9B78-EDE089223428}" type="pres">
      <dgm:prSet presAssocID="{A99927CB-56EE-43B4-8267-DA9135E2ACFF}" presName="sibTrans" presStyleCnt="0"/>
      <dgm:spPr/>
    </dgm:pt>
    <dgm:pt modelId="{EE57DE0B-A77A-4757-B9DB-6F666F02B956}" type="pres">
      <dgm:prSet presAssocID="{359447AA-CD75-4BF9-8F01-0FAB8060345D}" presName="compNode" presStyleCnt="0"/>
      <dgm:spPr/>
    </dgm:pt>
    <dgm:pt modelId="{8DAD2E8D-8779-46E3-A123-46B56E556671}" type="pres">
      <dgm:prSet presAssocID="{359447AA-CD75-4BF9-8F01-0FAB8060345D}" presName="iconBgRect" presStyleLbl="bgShp" presStyleIdx="4" presStyleCnt="5"/>
      <dgm:spPr>
        <a:prstGeom prst="round2DiagRect">
          <a:avLst>
            <a:gd name="adj1" fmla="val 29727"/>
            <a:gd name="adj2" fmla="val 0"/>
          </a:avLst>
        </a:prstGeom>
      </dgm:spPr>
    </dgm:pt>
    <dgm:pt modelId="{2909F139-33D1-4C01-9AFD-810A1D69C7C4}" type="pres">
      <dgm:prSet presAssocID="{359447AA-CD75-4BF9-8F01-0FAB806034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67D0FFEE-ABD1-49FB-91E9-A355F3541B65}" type="pres">
      <dgm:prSet presAssocID="{359447AA-CD75-4BF9-8F01-0FAB8060345D}" presName="spaceRect" presStyleCnt="0"/>
      <dgm:spPr/>
    </dgm:pt>
    <dgm:pt modelId="{60021CAB-2544-437A-8779-E18F4BC1DAA7}" type="pres">
      <dgm:prSet presAssocID="{359447AA-CD75-4BF9-8F01-0FAB8060345D}" presName="textRect" presStyleLbl="revTx" presStyleIdx="4" presStyleCnt="5">
        <dgm:presLayoutVars>
          <dgm:chMax val="1"/>
          <dgm:chPref val="1"/>
        </dgm:presLayoutVars>
      </dgm:prSet>
      <dgm:spPr/>
    </dgm:pt>
  </dgm:ptLst>
  <dgm:cxnLst>
    <dgm:cxn modelId="{EB33370C-1877-40F8-A7FB-8C9E2806BAB5}" srcId="{0AE08D45-2DF9-4BAA-9F8D-6B5E45229710}" destId="{04E0EE60-8EF6-4740-90F2-3D9B2EFEF505}" srcOrd="3" destOrd="0" parTransId="{C796C750-8392-4BDE-B027-EE752D64541F}" sibTransId="{A99927CB-56EE-43B4-8267-DA9135E2ACFF}"/>
    <dgm:cxn modelId="{73B79E10-BF94-4379-8E20-E550E3B85BD4}" srcId="{0AE08D45-2DF9-4BAA-9F8D-6B5E45229710}" destId="{A109D8CF-B842-4582-AE02-651316B123DB}" srcOrd="1" destOrd="0" parTransId="{3C22D15C-212D-4FD3-8997-4BED5D08E18B}" sibTransId="{CBC11C1F-6095-4972-9AF3-CAC545C97411}"/>
    <dgm:cxn modelId="{D5F7956D-259A-494A-99BD-39B1FF27306D}" type="presOf" srcId="{A109D8CF-B842-4582-AE02-651316B123DB}" destId="{6A701A7F-A195-4424-B6C0-C139C668CD51}" srcOrd="0" destOrd="0" presId="urn:microsoft.com/office/officeart/2018/5/layout/IconLeafLabelList"/>
    <dgm:cxn modelId="{2D9E219F-BE5F-4A9A-9BCA-7B42DC33EB3B}" srcId="{0AE08D45-2DF9-4BAA-9F8D-6B5E45229710}" destId="{8EC13419-B5CC-4B9C-A117-92FE5FABCF9A}" srcOrd="2" destOrd="0" parTransId="{C0CF6A93-50C1-4A55-B87A-4A31CDEDA20B}" sibTransId="{35BD4ED4-F62B-4A22-A606-A3484B245A8F}"/>
    <dgm:cxn modelId="{734FEF9F-6301-4F2A-8AB6-FDED12D18772}" type="presOf" srcId="{0AE08D45-2DF9-4BAA-9F8D-6B5E45229710}" destId="{92792041-0F27-4AAD-97CB-1A474D35015C}" srcOrd="0" destOrd="0" presId="urn:microsoft.com/office/officeart/2018/5/layout/IconLeafLabelList"/>
    <dgm:cxn modelId="{381AB0B6-5BCF-42A8-B306-186E4AD9CD44}" type="presOf" srcId="{B53AFBF9-166B-410E-8951-A074228624B3}" destId="{27578963-7F83-4D5D-81BC-57DC319C933A}" srcOrd="0" destOrd="0" presId="urn:microsoft.com/office/officeart/2018/5/layout/IconLeafLabelList"/>
    <dgm:cxn modelId="{74F724B8-EE43-4D43-B43B-4EC29FE7D91B}" type="presOf" srcId="{8EC13419-B5CC-4B9C-A117-92FE5FABCF9A}" destId="{FAE985E7-EF1E-4514-A39B-F7C48FE75661}" srcOrd="0" destOrd="0" presId="urn:microsoft.com/office/officeart/2018/5/layout/IconLeafLabelList"/>
    <dgm:cxn modelId="{7C9A14C6-D6F4-401C-BCAC-968C94286954}" type="presOf" srcId="{04E0EE60-8EF6-4740-90F2-3D9B2EFEF505}" destId="{A65CD7C1-706A-46D7-8128-6617A6A68B3D}" srcOrd="0" destOrd="0" presId="urn:microsoft.com/office/officeart/2018/5/layout/IconLeafLabelList"/>
    <dgm:cxn modelId="{9BAB12CD-AB04-4E63-A70D-1D189D9E786B}" type="presOf" srcId="{359447AA-CD75-4BF9-8F01-0FAB8060345D}" destId="{60021CAB-2544-437A-8779-E18F4BC1DAA7}" srcOrd="0" destOrd="0" presId="urn:microsoft.com/office/officeart/2018/5/layout/IconLeafLabelList"/>
    <dgm:cxn modelId="{CE6618DE-0C73-43CD-85D9-5F7459A8FF21}" srcId="{0AE08D45-2DF9-4BAA-9F8D-6B5E45229710}" destId="{359447AA-CD75-4BF9-8F01-0FAB8060345D}" srcOrd="4" destOrd="0" parTransId="{7196E709-72B4-41D4-8365-8F47B96D52CB}" sibTransId="{032E9C93-11F9-44D3-B014-3106CFD4A2B0}"/>
    <dgm:cxn modelId="{E35AC2FD-BDC1-4771-BC1E-FEF6F4706AFA}" srcId="{0AE08D45-2DF9-4BAA-9F8D-6B5E45229710}" destId="{B53AFBF9-166B-410E-8951-A074228624B3}" srcOrd="0" destOrd="0" parTransId="{6AEF45B3-7563-48B4-8AC9-CED7A26D7DD1}" sibTransId="{F27C3BDB-82DC-4946-BD5D-E168DFA41603}"/>
    <dgm:cxn modelId="{126193F8-6907-4F46-8557-60A35227373D}" type="presParOf" srcId="{92792041-0F27-4AAD-97CB-1A474D35015C}" destId="{E3BAF55C-4033-4CDA-9846-8B6AAF26314C}" srcOrd="0" destOrd="0" presId="urn:microsoft.com/office/officeart/2018/5/layout/IconLeafLabelList"/>
    <dgm:cxn modelId="{46B4002A-87A3-40F4-B347-8A728802CAE7}" type="presParOf" srcId="{E3BAF55C-4033-4CDA-9846-8B6AAF26314C}" destId="{7556FE60-62B1-42FE-A648-D15B214D5F5D}" srcOrd="0" destOrd="0" presId="urn:microsoft.com/office/officeart/2018/5/layout/IconLeafLabelList"/>
    <dgm:cxn modelId="{B30CDDE2-27B9-431E-901C-990611AFE36A}" type="presParOf" srcId="{E3BAF55C-4033-4CDA-9846-8B6AAF26314C}" destId="{5314FC10-8EF2-4C84-9D60-D460584C7A53}" srcOrd="1" destOrd="0" presId="urn:microsoft.com/office/officeart/2018/5/layout/IconLeafLabelList"/>
    <dgm:cxn modelId="{541AFDD7-D799-40B4-92A4-C31E28A93C44}" type="presParOf" srcId="{E3BAF55C-4033-4CDA-9846-8B6AAF26314C}" destId="{4E095E68-917E-4FAA-ADBA-4B82EA1F8B1B}" srcOrd="2" destOrd="0" presId="urn:microsoft.com/office/officeart/2018/5/layout/IconLeafLabelList"/>
    <dgm:cxn modelId="{53DC6C4E-BF87-41E5-AE18-EC2F99AB042C}" type="presParOf" srcId="{E3BAF55C-4033-4CDA-9846-8B6AAF26314C}" destId="{27578963-7F83-4D5D-81BC-57DC319C933A}" srcOrd="3" destOrd="0" presId="urn:microsoft.com/office/officeart/2018/5/layout/IconLeafLabelList"/>
    <dgm:cxn modelId="{72434A7C-C116-46D0-BEDD-ABF2AE00545E}" type="presParOf" srcId="{92792041-0F27-4AAD-97CB-1A474D35015C}" destId="{0037FDC2-E5F1-4350-94D9-82012D1E405B}" srcOrd="1" destOrd="0" presId="urn:microsoft.com/office/officeart/2018/5/layout/IconLeafLabelList"/>
    <dgm:cxn modelId="{8FFC0ECF-A581-4A4B-8DFD-ECFC67CB4D8B}" type="presParOf" srcId="{92792041-0F27-4AAD-97CB-1A474D35015C}" destId="{1EBA5C06-9224-49DF-BC96-67FA0E0C997F}" srcOrd="2" destOrd="0" presId="urn:microsoft.com/office/officeart/2018/5/layout/IconLeafLabelList"/>
    <dgm:cxn modelId="{747F81DB-14E0-4D21-95E9-A991CE3CB531}" type="presParOf" srcId="{1EBA5C06-9224-49DF-BC96-67FA0E0C997F}" destId="{BEF359D3-ADD3-4376-BF27-C8D8B7C40F60}" srcOrd="0" destOrd="0" presId="urn:microsoft.com/office/officeart/2018/5/layout/IconLeafLabelList"/>
    <dgm:cxn modelId="{B9241D52-8F6C-43EB-825B-B6E0C9CFE1D9}" type="presParOf" srcId="{1EBA5C06-9224-49DF-BC96-67FA0E0C997F}" destId="{A06772BE-9FA2-4138-B3D3-AA2EF1F3A38D}" srcOrd="1" destOrd="0" presId="urn:microsoft.com/office/officeart/2018/5/layout/IconLeafLabelList"/>
    <dgm:cxn modelId="{C7DDF3A0-094B-4C2E-9557-D7F6C9680F91}" type="presParOf" srcId="{1EBA5C06-9224-49DF-BC96-67FA0E0C997F}" destId="{6F39789C-009E-4F55-8947-75E4BFEC7D9C}" srcOrd="2" destOrd="0" presId="urn:microsoft.com/office/officeart/2018/5/layout/IconLeafLabelList"/>
    <dgm:cxn modelId="{CBFD7D3F-F607-427F-B316-0C7A35C56E62}" type="presParOf" srcId="{1EBA5C06-9224-49DF-BC96-67FA0E0C997F}" destId="{6A701A7F-A195-4424-B6C0-C139C668CD51}" srcOrd="3" destOrd="0" presId="urn:microsoft.com/office/officeart/2018/5/layout/IconLeafLabelList"/>
    <dgm:cxn modelId="{7AE44D67-F52C-468A-BAB9-39A857B36901}" type="presParOf" srcId="{92792041-0F27-4AAD-97CB-1A474D35015C}" destId="{BDD84958-E005-4F75-9636-CE3B08F99D3A}" srcOrd="3" destOrd="0" presId="urn:microsoft.com/office/officeart/2018/5/layout/IconLeafLabelList"/>
    <dgm:cxn modelId="{C4347960-1D3A-4511-A96F-32DD67079F56}" type="presParOf" srcId="{92792041-0F27-4AAD-97CB-1A474D35015C}" destId="{276129E1-058B-4314-A1AD-BBDA89FEFF23}" srcOrd="4" destOrd="0" presId="urn:microsoft.com/office/officeart/2018/5/layout/IconLeafLabelList"/>
    <dgm:cxn modelId="{967CA00E-DD24-4D60-8110-10C2CD4D3708}" type="presParOf" srcId="{276129E1-058B-4314-A1AD-BBDA89FEFF23}" destId="{F1C4129D-799C-4FBD-AA75-CFEAF5257C4F}" srcOrd="0" destOrd="0" presId="urn:microsoft.com/office/officeart/2018/5/layout/IconLeafLabelList"/>
    <dgm:cxn modelId="{7BFB612A-734A-4BE1-AC6E-8DDA6A80C134}" type="presParOf" srcId="{276129E1-058B-4314-A1AD-BBDA89FEFF23}" destId="{C70CD3DE-DF3D-4458-8A56-7073A152B460}" srcOrd="1" destOrd="0" presId="urn:microsoft.com/office/officeart/2018/5/layout/IconLeafLabelList"/>
    <dgm:cxn modelId="{0B7B9D3B-BA14-4866-AAC7-07FDBB7E65CF}" type="presParOf" srcId="{276129E1-058B-4314-A1AD-BBDA89FEFF23}" destId="{A6E6996F-0E9E-4D5D-8FBF-F65B0733B390}" srcOrd="2" destOrd="0" presId="urn:microsoft.com/office/officeart/2018/5/layout/IconLeafLabelList"/>
    <dgm:cxn modelId="{DEC3B428-E518-462C-8BE4-76D90E2EF404}" type="presParOf" srcId="{276129E1-058B-4314-A1AD-BBDA89FEFF23}" destId="{FAE985E7-EF1E-4514-A39B-F7C48FE75661}" srcOrd="3" destOrd="0" presId="urn:microsoft.com/office/officeart/2018/5/layout/IconLeafLabelList"/>
    <dgm:cxn modelId="{3271F857-0330-43F6-B806-1B7DA7EA6E3B}" type="presParOf" srcId="{92792041-0F27-4AAD-97CB-1A474D35015C}" destId="{FA97CF25-8F07-4DF3-A2EE-A09C10D5BE91}" srcOrd="5" destOrd="0" presId="urn:microsoft.com/office/officeart/2018/5/layout/IconLeafLabelList"/>
    <dgm:cxn modelId="{B9D815AA-89C0-438C-98BB-2F1478E4A355}" type="presParOf" srcId="{92792041-0F27-4AAD-97CB-1A474D35015C}" destId="{371BA389-44C8-4D21-BE68-018EC5AE99C8}" srcOrd="6" destOrd="0" presId="urn:microsoft.com/office/officeart/2018/5/layout/IconLeafLabelList"/>
    <dgm:cxn modelId="{0035CE2D-0520-40B3-9770-5F54A0BEF6EC}" type="presParOf" srcId="{371BA389-44C8-4D21-BE68-018EC5AE99C8}" destId="{290060C7-F451-4C6B-BD47-40B29040E01D}" srcOrd="0" destOrd="0" presId="urn:microsoft.com/office/officeart/2018/5/layout/IconLeafLabelList"/>
    <dgm:cxn modelId="{5415C234-5E3F-4AF3-B201-23EF2E137A37}" type="presParOf" srcId="{371BA389-44C8-4D21-BE68-018EC5AE99C8}" destId="{781C630B-3B9C-4E9A-B572-1B959D9DFB9A}" srcOrd="1" destOrd="0" presId="urn:microsoft.com/office/officeart/2018/5/layout/IconLeafLabelList"/>
    <dgm:cxn modelId="{8BCC1DBF-C822-4D5F-935D-E181B0448A11}" type="presParOf" srcId="{371BA389-44C8-4D21-BE68-018EC5AE99C8}" destId="{34E45BDC-2499-43F1-B06F-40EB8354648E}" srcOrd="2" destOrd="0" presId="urn:microsoft.com/office/officeart/2018/5/layout/IconLeafLabelList"/>
    <dgm:cxn modelId="{1EB33BD9-4800-46E3-9DA4-6F484FC5A5E9}" type="presParOf" srcId="{371BA389-44C8-4D21-BE68-018EC5AE99C8}" destId="{A65CD7C1-706A-46D7-8128-6617A6A68B3D}" srcOrd="3" destOrd="0" presId="urn:microsoft.com/office/officeart/2018/5/layout/IconLeafLabelList"/>
    <dgm:cxn modelId="{6F74785F-8632-4205-B0BD-815202D43D27}" type="presParOf" srcId="{92792041-0F27-4AAD-97CB-1A474D35015C}" destId="{DE088B77-5B50-42FE-9B78-EDE089223428}" srcOrd="7" destOrd="0" presId="urn:microsoft.com/office/officeart/2018/5/layout/IconLeafLabelList"/>
    <dgm:cxn modelId="{1D9B61F2-0085-4410-8B2D-5DA934998D02}" type="presParOf" srcId="{92792041-0F27-4AAD-97CB-1A474D35015C}" destId="{EE57DE0B-A77A-4757-B9DB-6F666F02B956}" srcOrd="8" destOrd="0" presId="urn:microsoft.com/office/officeart/2018/5/layout/IconLeafLabelList"/>
    <dgm:cxn modelId="{D69061F5-E4B0-41D1-B400-3E895E81D147}" type="presParOf" srcId="{EE57DE0B-A77A-4757-B9DB-6F666F02B956}" destId="{8DAD2E8D-8779-46E3-A123-46B56E556671}" srcOrd="0" destOrd="0" presId="urn:microsoft.com/office/officeart/2018/5/layout/IconLeafLabelList"/>
    <dgm:cxn modelId="{6F14EB33-A6E0-45E4-99E5-76B587C9261A}" type="presParOf" srcId="{EE57DE0B-A77A-4757-B9DB-6F666F02B956}" destId="{2909F139-33D1-4C01-9AFD-810A1D69C7C4}" srcOrd="1" destOrd="0" presId="urn:microsoft.com/office/officeart/2018/5/layout/IconLeafLabelList"/>
    <dgm:cxn modelId="{514AB0FF-2CC0-4A9A-BF66-7AB88D57D9ED}" type="presParOf" srcId="{EE57DE0B-A77A-4757-B9DB-6F666F02B956}" destId="{67D0FFEE-ABD1-49FB-91E9-A355F3541B65}" srcOrd="2" destOrd="0" presId="urn:microsoft.com/office/officeart/2018/5/layout/IconLeafLabelList"/>
    <dgm:cxn modelId="{C7283845-D1F4-47A7-AC86-C8A2F85B4AA8}" type="presParOf" srcId="{EE57DE0B-A77A-4757-B9DB-6F666F02B956}" destId="{60021CAB-2544-437A-8779-E18F4BC1DAA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63F50-A8C2-46DD-9EA8-713C7E6FDE9C}">
      <dsp:nvSpPr>
        <dsp:cNvPr id="0" name=""/>
        <dsp:cNvSpPr/>
      </dsp:nvSpPr>
      <dsp:spPr>
        <a:xfrm>
          <a:off x="3594" y="813467"/>
          <a:ext cx="1946002" cy="2724403"/>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1718" tIns="330200" rIns="151718" bIns="330200" numCol="1" spcCol="1270" anchor="t" anchorCtr="0">
          <a:noAutofit/>
        </a:bodyPr>
        <a:lstStyle/>
        <a:p>
          <a:pPr marL="0" lvl="0" indent="0" algn="l" defTabSz="711200">
            <a:lnSpc>
              <a:spcPct val="90000"/>
            </a:lnSpc>
            <a:spcBef>
              <a:spcPct val="0"/>
            </a:spcBef>
            <a:spcAft>
              <a:spcPct val="35000"/>
            </a:spcAft>
            <a:buNone/>
          </a:pPr>
          <a:r>
            <a:rPr lang="en-US" sz="1600" kern="1200"/>
            <a:t>Identify Missing Data and Deal with it Appropriately</a:t>
          </a:r>
        </a:p>
      </dsp:txBody>
      <dsp:txXfrm>
        <a:off x="3594" y="1848740"/>
        <a:ext cx="1946002" cy="1634641"/>
      </dsp:txXfrm>
    </dsp:sp>
    <dsp:sp modelId="{FED584DE-4BC9-4CDE-9962-448891DDD1FC}">
      <dsp:nvSpPr>
        <dsp:cNvPr id="0" name=""/>
        <dsp:cNvSpPr/>
      </dsp:nvSpPr>
      <dsp:spPr>
        <a:xfrm>
          <a:off x="567934" y="1085907"/>
          <a:ext cx="817320" cy="81732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205601"/>
        <a:ext cx="577932" cy="577932"/>
      </dsp:txXfrm>
    </dsp:sp>
    <dsp:sp modelId="{5887C2F0-450F-4C1A-865D-A9282D42BABB}">
      <dsp:nvSpPr>
        <dsp:cNvPr id="0" name=""/>
        <dsp:cNvSpPr/>
      </dsp:nvSpPr>
      <dsp:spPr>
        <a:xfrm>
          <a:off x="3594" y="3537798"/>
          <a:ext cx="1946002" cy="72"/>
        </a:xfrm>
        <a:prstGeom prst="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w="6350" cap="flat" cmpd="sng" algn="ctr">
          <a:solidFill>
            <a:schemeClr val="accent5">
              <a:hueOff val="-750949"/>
              <a:satOff val="-1935"/>
              <a:lumOff val="-130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7DA47D-87A6-46D1-8DB4-A98EBC8EA0A0}">
      <dsp:nvSpPr>
        <dsp:cNvPr id="0" name=""/>
        <dsp:cNvSpPr/>
      </dsp:nvSpPr>
      <dsp:spPr>
        <a:xfrm>
          <a:off x="2144196" y="813467"/>
          <a:ext cx="1946002" cy="2724403"/>
        </a:xfrm>
        <a:prstGeom prst="rect">
          <a:avLst/>
        </a:prstGeom>
        <a:solidFill>
          <a:schemeClr val="accent5">
            <a:tint val="40000"/>
            <a:alpha val="90000"/>
            <a:hueOff val="-1684941"/>
            <a:satOff val="-5708"/>
            <a:lumOff val="-732"/>
            <a:alphaOff val="0"/>
          </a:schemeClr>
        </a:solidFill>
        <a:ln w="6350" cap="flat" cmpd="sng" algn="ctr">
          <a:solidFill>
            <a:schemeClr val="accent5">
              <a:tint val="40000"/>
              <a:alpha val="90000"/>
              <a:hueOff val="-1684941"/>
              <a:satOff val="-5708"/>
              <a:lumOff val="-73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1718" tIns="330200" rIns="151718" bIns="330200" numCol="1" spcCol="1270" anchor="t" anchorCtr="0">
          <a:noAutofit/>
        </a:bodyPr>
        <a:lstStyle/>
        <a:p>
          <a:pPr marL="0" lvl="0" indent="0" algn="l" defTabSz="711200">
            <a:lnSpc>
              <a:spcPct val="90000"/>
            </a:lnSpc>
            <a:spcBef>
              <a:spcPct val="0"/>
            </a:spcBef>
            <a:spcAft>
              <a:spcPct val="35000"/>
            </a:spcAft>
            <a:buNone/>
          </a:pPr>
          <a:r>
            <a:rPr lang="en-US" sz="1600" kern="1200"/>
            <a:t>Identify Outliers in the Dataset</a:t>
          </a:r>
        </a:p>
      </dsp:txBody>
      <dsp:txXfrm>
        <a:off x="2144196" y="1848740"/>
        <a:ext cx="1946002" cy="1634641"/>
      </dsp:txXfrm>
    </dsp:sp>
    <dsp:sp modelId="{A67F4E64-58E3-4498-875A-ADECB232B0CB}">
      <dsp:nvSpPr>
        <dsp:cNvPr id="0" name=""/>
        <dsp:cNvSpPr/>
      </dsp:nvSpPr>
      <dsp:spPr>
        <a:xfrm>
          <a:off x="2708537" y="1085907"/>
          <a:ext cx="817320" cy="817320"/>
        </a:xfrm>
        <a:prstGeom prst="ellipse">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w="6350" cap="flat" cmpd="sng" algn="ctr">
          <a:solidFill>
            <a:schemeClr val="accent5">
              <a:hueOff val="-1501898"/>
              <a:satOff val="-3871"/>
              <a:lumOff val="-26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205601"/>
        <a:ext cx="577932" cy="577932"/>
      </dsp:txXfrm>
    </dsp:sp>
    <dsp:sp modelId="{F914D8F6-749E-4E02-9EFB-BC4372438D77}">
      <dsp:nvSpPr>
        <dsp:cNvPr id="0" name=""/>
        <dsp:cNvSpPr/>
      </dsp:nvSpPr>
      <dsp:spPr>
        <a:xfrm>
          <a:off x="2144196" y="3537798"/>
          <a:ext cx="1946002" cy="72"/>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C056660-7A58-40DD-85E1-8EF02B230A0D}">
      <dsp:nvSpPr>
        <dsp:cNvPr id="0" name=""/>
        <dsp:cNvSpPr/>
      </dsp:nvSpPr>
      <dsp:spPr>
        <a:xfrm>
          <a:off x="4284798" y="813467"/>
          <a:ext cx="1946002" cy="2724403"/>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1718" tIns="330200" rIns="151718" bIns="330200" numCol="1" spcCol="1270" anchor="t" anchorCtr="0">
          <a:noAutofit/>
        </a:bodyPr>
        <a:lstStyle/>
        <a:p>
          <a:pPr marL="0" lvl="0" indent="0" algn="l" defTabSz="711200">
            <a:lnSpc>
              <a:spcPct val="90000"/>
            </a:lnSpc>
            <a:spcBef>
              <a:spcPct val="0"/>
            </a:spcBef>
            <a:spcAft>
              <a:spcPct val="35000"/>
            </a:spcAft>
            <a:buNone/>
          </a:pPr>
          <a:r>
            <a:rPr lang="en-IN" sz="1600" kern="1200"/>
            <a:t>Analyse Data Imbalance</a:t>
          </a:r>
          <a:endParaRPr lang="en-US" sz="1600" kern="1200"/>
        </a:p>
      </dsp:txBody>
      <dsp:txXfrm>
        <a:off x="4284798" y="1848740"/>
        <a:ext cx="1946002" cy="1634641"/>
      </dsp:txXfrm>
    </dsp:sp>
    <dsp:sp modelId="{A2574654-9471-4217-8B6C-3868CF756C60}">
      <dsp:nvSpPr>
        <dsp:cNvPr id="0" name=""/>
        <dsp:cNvSpPr/>
      </dsp:nvSpPr>
      <dsp:spPr>
        <a:xfrm>
          <a:off x="4849139" y="1085907"/>
          <a:ext cx="817320" cy="817320"/>
        </a:xfrm>
        <a:prstGeom prst="ellipse">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w="6350" cap="flat" cmpd="sng" algn="ctr">
          <a:solidFill>
            <a:schemeClr val="accent5">
              <a:hueOff val="-3003797"/>
              <a:satOff val="-7742"/>
              <a:lumOff val="-522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205601"/>
        <a:ext cx="577932" cy="577932"/>
      </dsp:txXfrm>
    </dsp:sp>
    <dsp:sp modelId="{5F82C207-C93B-46EF-AFFC-885CE85181CF}">
      <dsp:nvSpPr>
        <dsp:cNvPr id="0" name=""/>
        <dsp:cNvSpPr/>
      </dsp:nvSpPr>
      <dsp:spPr>
        <a:xfrm>
          <a:off x="4284798" y="3537798"/>
          <a:ext cx="1946002" cy="72"/>
        </a:xfrm>
        <a:prstGeom prst="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w="6350" cap="flat" cmpd="sng" algn="ctr">
          <a:solidFill>
            <a:schemeClr val="accent5">
              <a:hueOff val="-3754746"/>
              <a:satOff val="-9677"/>
              <a:lumOff val="-653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9F6B40B-C7C0-47E2-BF0D-79FB33DBD789}">
      <dsp:nvSpPr>
        <dsp:cNvPr id="0" name=""/>
        <dsp:cNvSpPr/>
      </dsp:nvSpPr>
      <dsp:spPr>
        <a:xfrm>
          <a:off x="6425401" y="813467"/>
          <a:ext cx="1946002" cy="2724403"/>
        </a:xfrm>
        <a:prstGeom prst="rect">
          <a:avLst/>
        </a:prstGeom>
        <a:solidFill>
          <a:schemeClr val="accent5">
            <a:tint val="40000"/>
            <a:alpha val="90000"/>
            <a:hueOff val="-5054821"/>
            <a:satOff val="-17124"/>
            <a:lumOff val="-2196"/>
            <a:alphaOff val="0"/>
          </a:schemeClr>
        </a:solidFill>
        <a:ln w="6350" cap="flat" cmpd="sng" algn="ctr">
          <a:solidFill>
            <a:schemeClr val="accent5">
              <a:tint val="40000"/>
              <a:alpha val="90000"/>
              <a:hueOff val="-5054821"/>
              <a:satOff val="-17124"/>
              <a:lumOff val="-219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1718" tIns="330200" rIns="151718" bIns="330200" numCol="1" spcCol="1270" anchor="t" anchorCtr="0">
          <a:noAutofit/>
        </a:bodyPr>
        <a:lstStyle/>
        <a:p>
          <a:pPr marL="0" lvl="0" indent="0" algn="l" defTabSz="711200">
            <a:lnSpc>
              <a:spcPct val="90000"/>
            </a:lnSpc>
            <a:spcBef>
              <a:spcPct val="0"/>
            </a:spcBef>
            <a:spcAft>
              <a:spcPct val="35000"/>
            </a:spcAft>
            <a:buNone/>
          </a:pPr>
          <a:r>
            <a:rPr lang="en-IN" sz="1600" kern="1200"/>
            <a:t>Perform Univariate, Segmented Univariate, and Bivariate Analysis</a:t>
          </a:r>
          <a:endParaRPr lang="en-US" sz="1600" kern="1200"/>
        </a:p>
      </dsp:txBody>
      <dsp:txXfrm>
        <a:off x="6425401" y="1848740"/>
        <a:ext cx="1946002" cy="1634641"/>
      </dsp:txXfrm>
    </dsp:sp>
    <dsp:sp modelId="{2DFD08C1-93E5-4D69-BC05-6A5847A25157}">
      <dsp:nvSpPr>
        <dsp:cNvPr id="0" name=""/>
        <dsp:cNvSpPr/>
      </dsp:nvSpPr>
      <dsp:spPr>
        <a:xfrm>
          <a:off x="6989741" y="1085907"/>
          <a:ext cx="817320" cy="817320"/>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205601"/>
        <a:ext cx="577932" cy="577932"/>
      </dsp:txXfrm>
    </dsp:sp>
    <dsp:sp modelId="{63A1E267-EA2B-4AE9-AF10-A264D8E7A7CE}">
      <dsp:nvSpPr>
        <dsp:cNvPr id="0" name=""/>
        <dsp:cNvSpPr/>
      </dsp:nvSpPr>
      <dsp:spPr>
        <a:xfrm>
          <a:off x="6425401" y="3537798"/>
          <a:ext cx="1946002" cy="72"/>
        </a:xfrm>
        <a:prstGeom prst="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w="6350" cap="flat" cmpd="sng" algn="ctr">
          <a:solidFill>
            <a:schemeClr val="accent5">
              <a:hueOff val="-5256644"/>
              <a:satOff val="-13548"/>
              <a:lumOff val="-915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B9F4E7C-B2E1-4965-B2EB-186ADE0776BF}">
      <dsp:nvSpPr>
        <dsp:cNvPr id="0" name=""/>
        <dsp:cNvSpPr/>
      </dsp:nvSpPr>
      <dsp:spPr>
        <a:xfrm>
          <a:off x="8566003" y="813467"/>
          <a:ext cx="1946002" cy="2724403"/>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1718" tIns="330200" rIns="151718" bIns="330200" numCol="1" spcCol="1270" anchor="t" anchorCtr="0">
          <a:noAutofit/>
        </a:bodyPr>
        <a:lstStyle/>
        <a:p>
          <a:pPr marL="0" lvl="0" indent="0" algn="l" defTabSz="711200">
            <a:lnSpc>
              <a:spcPct val="90000"/>
            </a:lnSpc>
            <a:spcBef>
              <a:spcPct val="0"/>
            </a:spcBef>
            <a:spcAft>
              <a:spcPct val="35000"/>
            </a:spcAft>
            <a:buNone/>
          </a:pPr>
          <a:r>
            <a:rPr lang="en-US" sz="1600" kern="1200"/>
            <a:t>Identify Top Correlations for Different Scenarios</a:t>
          </a:r>
        </a:p>
      </dsp:txBody>
      <dsp:txXfrm>
        <a:off x="8566003" y="1848740"/>
        <a:ext cx="1946002" cy="1634641"/>
      </dsp:txXfrm>
    </dsp:sp>
    <dsp:sp modelId="{070A47C6-6EDD-4F3E-B67B-F9810EED50C3}">
      <dsp:nvSpPr>
        <dsp:cNvPr id="0" name=""/>
        <dsp:cNvSpPr/>
      </dsp:nvSpPr>
      <dsp:spPr>
        <a:xfrm>
          <a:off x="9130344" y="1085907"/>
          <a:ext cx="817320" cy="817320"/>
        </a:xfrm>
        <a:prstGeom prst="ellipse">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w="6350" cap="flat" cmpd="sng" algn="ctr">
          <a:solidFill>
            <a:schemeClr val="accent5">
              <a:hueOff val="-6007594"/>
              <a:satOff val="-15484"/>
              <a:lumOff val="-1045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205601"/>
        <a:ext cx="577932" cy="577932"/>
      </dsp:txXfrm>
    </dsp:sp>
    <dsp:sp modelId="{F5A6AF68-87F9-405E-8E48-FA6A22A2EADF}">
      <dsp:nvSpPr>
        <dsp:cNvPr id="0" name=""/>
        <dsp:cNvSpPr/>
      </dsp:nvSpPr>
      <dsp:spPr>
        <a:xfrm>
          <a:off x="8566003" y="3537798"/>
          <a:ext cx="1946002"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7C1BF-3846-4AFA-A9B5-6D447A060605}">
      <dsp:nvSpPr>
        <dsp:cNvPr id="0" name=""/>
        <dsp:cNvSpPr/>
      </dsp:nvSpPr>
      <dsp:spPr>
        <a:xfrm>
          <a:off x="0" y="2264727"/>
          <a:ext cx="11444286" cy="1941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98073-50D6-4092-AC51-F23125EEBE47}">
      <dsp:nvSpPr>
        <dsp:cNvPr id="0" name=""/>
        <dsp:cNvSpPr/>
      </dsp:nvSpPr>
      <dsp:spPr>
        <a:xfrm>
          <a:off x="587211" y="2701496"/>
          <a:ext cx="1067657" cy="1067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792B1-5559-4D46-AAC2-5635C0881B45}">
      <dsp:nvSpPr>
        <dsp:cNvPr id="0" name=""/>
        <dsp:cNvSpPr/>
      </dsp:nvSpPr>
      <dsp:spPr>
        <a:xfrm>
          <a:off x="2242080" y="2264727"/>
          <a:ext cx="9202205" cy="194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43" tIns="205443" rIns="205443" bIns="205443" numCol="1" spcCol="1270" anchor="ctr" anchorCtr="0">
          <a:noAutofit/>
        </a:bodyPr>
        <a:lstStyle/>
        <a:p>
          <a:pPr marL="0" lvl="0" indent="0" algn="l" defTabSz="711200">
            <a:lnSpc>
              <a:spcPct val="100000"/>
            </a:lnSpc>
            <a:spcBef>
              <a:spcPct val="0"/>
            </a:spcBef>
            <a:spcAft>
              <a:spcPct val="35000"/>
            </a:spcAft>
            <a:buNone/>
          </a:pPr>
          <a:br>
            <a:rPr lang="en-US" sz="1600" b="0" kern="1200" dirty="0"/>
          </a:br>
          <a:r>
            <a:rPr lang="en-US" sz="1600" b="0" kern="1200" dirty="0">
              <a:solidFill>
                <a:srgbClr val="CECAC3"/>
              </a:solidFill>
            </a:rPr>
            <a:t>The Bank Loan Case Study project focuses on using Exploratory Data Analysis (EDA) to analyze data patterns and prevent the rejection of qualified loan applicants. The goal is to utilize Excel, data visualization, and statistical techniques for a thorough data analysis. This project aims to extract valuable insights and identify patterns that can indicate whether a customer may face challenges in repaying their installments.</a:t>
          </a:r>
        </a:p>
      </dsp:txBody>
      <dsp:txXfrm>
        <a:off x="2242080" y="2264727"/>
        <a:ext cx="9202205" cy="19411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6FE60-62B1-42FE-A648-D15B214D5F5D}">
      <dsp:nvSpPr>
        <dsp:cNvPr id="0" name=""/>
        <dsp:cNvSpPr/>
      </dsp:nvSpPr>
      <dsp:spPr>
        <a:xfrm>
          <a:off x="478800" y="56317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4FC10-8EF2-4C84-9D60-D460584C7A53}">
      <dsp:nvSpPr>
        <dsp:cNvPr id="0" name=""/>
        <dsp:cNvSpPr/>
      </dsp:nvSpPr>
      <dsp:spPr>
        <a:xfrm>
          <a:off x="712800" y="79717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578963-7F83-4D5D-81BC-57DC319C933A}">
      <dsp:nvSpPr>
        <dsp:cNvPr id="0" name=""/>
        <dsp:cNvSpPr/>
      </dsp:nvSpPr>
      <dsp:spPr>
        <a:xfrm>
          <a:off x="127800" y="2003178"/>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Some information is missing in our data. We've removed columns with a lot of missing info and filled in the gaps using typical values like the middle number or the most common one.</a:t>
          </a:r>
          <a:endParaRPr lang="en-US" sz="1100" kern="1200"/>
        </a:p>
      </dsp:txBody>
      <dsp:txXfrm>
        <a:off x="127800" y="2003178"/>
        <a:ext cx="1800000" cy="1382519"/>
      </dsp:txXfrm>
    </dsp:sp>
    <dsp:sp modelId="{BEF359D3-ADD3-4376-BF27-C8D8B7C40F60}">
      <dsp:nvSpPr>
        <dsp:cNvPr id="0" name=""/>
        <dsp:cNvSpPr/>
      </dsp:nvSpPr>
      <dsp:spPr>
        <a:xfrm>
          <a:off x="2593800" y="56317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772BE-9FA2-4138-B3D3-AA2EF1F3A38D}">
      <dsp:nvSpPr>
        <dsp:cNvPr id="0" name=""/>
        <dsp:cNvSpPr/>
      </dsp:nvSpPr>
      <dsp:spPr>
        <a:xfrm>
          <a:off x="2827800" y="79717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701A7F-A195-4424-B6C0-C139C668CD51}">
      <dsp:nvSpPr>
        <dsp:cNvPr id="0" name=""/>
        <dsp:cNvSpPr/>
      </dsp:nvSpPr>
      <dsp:spPr>
        <a:xfrm>
          <a:off x="2242800" y="2003178"/>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Our data has some weird values that don't fit the usual pattern. We need to use special methods to handle these oddities.</a:t>
          </a:r>
          <a:endParaRPr lang="en-US" sz="1100" kern="1200"/>
        </a:p>
      </dsp:txBody>
      <dsp:txXfrm>
        <a:off x="2242800" y="2003178"/>
        <a:ext cx="1800000" cy="1382519"/>
      </dsp:txXfrm>
    </dsp:sp>
    <dsp:sp modelId="{F1C4129D-799C-4FBD-AA75-CFEAF5257C4F}">
      <dsp:nvSpPr>
        <dsp:cNvPr id="0" name=""/>
        <dsp:cNvSpPr/>
      </dsp:nvSpPr>
      <dsp:spPr>
        <a:xfrm>
          <a:off x="4708800" y="56317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CD3DE-DF3D-4458-8A56-7073A152B460}">
      <dsp:nvSpPr>
        <dsp:cNvPr id="0" name=""/>
        <dsp:cNvSpPr/>
      </dsp:nvSpPr>
      <dsp:spPr>
        <a:xfrm>
          <a:off x="4942800" y="79717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E985E7-EF1E-4514-A39B-F7C48FE75661}">
      <dsp:nvSpPr>
        <dsp:cNvPr id="0" name=""/>
        <dsp:cNvSpPr/>
      </dsp:nvSpPr>
      <dsp:spPr>
        <a:xfrm>
          <a:off x="4357800" y="2003178"/>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The data is not spread out evenly across different categories.</a:t>
          </a:r>
          <a:endParaRPr lang="en-US" sz="1100" kern="1200"/>
        </a:p>
      </dsp:txBody>
      <dsp:txXfrm>
        <a:off x="4357800" y="2003178"/>
        <a:ext cx="1800000" cy="1382519"/>
      </dsp:txXfrm>
    </dsp:sp>
    <dsp:sp modelId="{290060C7-F451-4C6B-BD47-40B29040E01D}">
      <dsp:nvSpPr>
        <dsp:cNvPr id="0" name=""/>
        <dsp:cNvSpPr/>
      </dsp:nvSpPr>
      <dsp:spPr>
        <a:xfrm>
          <a:off x="6823800" y="56317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C630B-3B9C-4E9A-B572-1B959D9DFB9A}">
      <dsp:nvSpPr>
        <dsp:cNvPr id="0" name=""/>
        <dsp:cNvSpPr/>
      </dsp:nvSpPr>
      <dsp:spPr>
        <a:xfrm>
          <a:off x="7057800" y="79717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5CD7C1-706A-46D7-8128-6617A6A68B3D}">
      <dsp:nvSpPr>
        <dsp:cNvPr id="0" name=""/>
        <dsp:cNvSpPr/>
      </dsp:nvSpPr>
      <dsp:spPr>
        <a:xfrm>
          <a:off x="6472800" y="2003178"/>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People with lower incomes, who are married, working, and around 38-39 years old, tend to apply for loans the most. Interestingly, they also have a higher chance of not repaying those loans.</a:t>
          </a:r>
          <a:endParaRPr lang="en-US" sz="1100" kern="1200"/>
        </a:p>
      </dsp:txBody>
      <dsp:txXfrm>
        <a:off x="6472800" y="2003178"/>
        <a:ext cx="1800000" cy="1382519"/>
      </dsp:txXfrm>
    </dsp:sp>
    <dsp:sp modelId="{8DAD2E8D-8779-46E3-A123-46B56E556671}">
      <dsp:nvSpPr>
        <dsp:cNvPr id="0" name=""/>
        <dsp:cNvSpPr/>
      </dsp:nvSpPr>
      <dsp:spPr>
        <a:xfrm>
          <a:off x="8938800" y="56317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9F139-33D1-4C01-9AFD-810A1D69C7C4}">
      <dsp:nvSpPr>
        <dsp:cNvPr id="0" name=""/>
        <dsp:cNvSpPr/>
      </dsp:nvSpPr>
      <dsp:spPr>
        <a:xfrm>
          <a:off x="9172800" y="79717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021CAB-2544-437A-8779-E18F4BC1DAA7}">
      <dsp:nvSpPr>
        <dsp:cNvPr id="0" name=""/>
        <dsp:cNvSpPr/>
      </dsp:nvSpPr>
      <dsp:spPr>
        <a:xfrm>
          <a:off x="8587800" y="2003178"/>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Different pieces of information in our data are connected, and the most linked one is something called "DAYS_BIRTH."</a:t>
          </a:r>
          <a:endParaRPr lang="en-US" sz="1100" kern="1200"/>
        </a:p>
      </dsp:txBody>
      <dsp:txXfrm>
        <a:off x="8587800" y="2003178"/>
        <a:ext cx="1800000" cy="138251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697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572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536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550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362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179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63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3202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762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9403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5662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103100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eCWYStVJzokbkv-pFOrA0p39suJL3IbL?usp=sharing"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eCWYStVJzokbkv-pFOrA0p39suJL3IbL?usp=sharing"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hand holding a pen and shading circles on a sheet">
            <a:extLst>
              <a:ext uri="{FF2B5EF4-FFF2-40B4-BE49-F238E27FC236}">
                <a16:creationId xmlns:a16="http://schemas.microsoft.com/office/drawing/2014/main" id="{D608E781-D036-B8A1-59ED-3504B3979715}"/>
              </a:ext>
            </a:extLst>
          </p:cNvPr>
          <p:cNvPicPr>
            <a:picLocks noChangeAspect="1"/>
          </p:cNvPicPr>
          <p:nvPr/>
        </p:nvPicPr>
        <p:blipFill rotWithShape="1">
          <a:blip r:embed="rId2">
            <a:duotone>
              <a:prstClr val="black"/>
              <a:prstClr val="white"/>
            </a:duotone>
          </a:blip>
          <a:srcRect l="29960" r="12224" b="3822"/>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6" y="1678666"/>
            <a:ext cx="5123515" cy="2369093"/>
          </a:xfrm>
        </p:spPr>
        <p:txBody>
          <a:bodyPr>
            <a:normAutofit/>
          </a:bodyPr>
          <a:lstStyle/>
          <a:p>
            <a:r>
              <a:rPr lang="en-US" sz="4800"/>
              <a:t>Task-6: </a:t>
            </a:r>
            <a:r>
              <a:rPr lang="en-IN" sz="4800" b="1"/>
              <a:t>Bank Loan Case Study</a:t>
            </a:r>
          </a:p>
        </p:txBody>
      </p:sp>
    </p:spTree>
    <p:extLst>
      <p:ext uri="{BB962C8B-B14F-4D97-AF65-F5344CB8AC3E}">
        <p14:creationId xmlns:p14="http://schemas.microsoft.com/office/powerpoint/2010/main" val="19501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a:bodyPr>
          <a:lstStyle/>
          <a:p>
            <a:r>
              <a:rPr lang="en-IN" b="1" dirty="0">
                <a:solidFill>
                  <a:schemeClr val="tx1"/>
                </a:solidFill>
              </a:rPr>
              <a:t>2) Identify Outliers in the Dataset:</a:t>
            </a:r>
          </a:p>
        </p:txBody>
      </p:sp>
      <p:sp>
        <p:nvSpPr>
          <p:cNvPr id="6" name="Rectangle 5"/>
          <p:cNvSpPr/>
          <p:nvPr/>
        </p:nvSpPr>
        <p:spPr>
          <a:xfrm>
            <a:off x="616374" y="1543298"/>
            <a:ext cx="1037463" cy="369332"/>
          </a:xfrm>
          <a:prstGeom prst="rect">
            <a:avLst/>
          </a:prstGeom>
        </p:spPr>
        <p:txBody>
          <a:bodyPr wrap="none">
            <a:spAutoFit/>
          </a:bodyPr>
          <a:lstStyle/>
          <a:p>
            <a:r>
              <a:rPr lang="en-IN" b="1" dirty="0"/>
              <a:t>Results:</a:t>
            </a:r>
            <a:endParaRPr lang="en-IN" dirty="0"/>
          </a:p>
        </p:txBody>
      </p:sp>
      <p:graphicFrame>
        <p:nvGraphicFramePr>
          <p:cNvPr id="5" name="Table 4">
            <a:extLst>
              <a:ext uri="{FF2B5EF4-FFF2-40B4-BE49-F238E27FC236}">
                <a16:creationId xmlns:a16="http://schemas.microsoft.com/office/drawing/2014/main" id="{65C10813-021A-3BC4-E8AC-C3A8B6437A1E}"/>
              </a:ext>
            </a:extLst>
          </p:cNvPr>
          <p:cNvGraphicFramePr>
            <a:graphicFrameLocks noGrp="1"/>
          </p:cNvGraphicFramePr>
          <p:nvPr>
            <p:extLst>
              <p:ext uri="{D42A27DB-BD31-4B8C-83A1-F6EECF244321}">
                <p14:modId xmlns:p14="http://schemas.microsoft.com/office/powerpoint/2010/main" val="4261269673"/>
              </p:ext>
            </p:extLst>
          </p:nvPr>
        </p:nvGraphicFramePr>
        <p:xfrm>
          <a:off x="523874" y="1809749"/>
          <a:ext cx="11175542" cy="4768588"/>
        </p:xfrm>
        <a:graphic>
          <a:graphicData uri="http://schemas.openxmlformats.org/drawingml/2006/table">
            <a:tbl>
              <a:tblPr firstRow="1" bandRow="1">
                <a:tableStyleId>{5C22544A-7EE6-4342-B048-85BDC9FD1C3A}</a:tableStyleId>
              </a:tblPr>
              <a:tblGrid>
                <a:gridCol w="3036131">
                  <a:extLst>
                    <a:ext uri="{9D8B030D-6E8A-4147-A177-3AD203B41FA5}">
                      <a16:colId xmlns:a16="http://schemas.microsoft.com/office/drawing/2014/main" val="3314576712"/>
                    </a:ext>
                  </a:extLst>
                </a:gridCol>
                <a:gridCol w="1421167">
                  <a:extLst>
                    <a:ext uri="{9D8B030D-6E8A-4147-A177-3AD203B41FA5}">
                      <a16:colId xmlns:a16="http://schemas.microsoft.com/office/drawing/2014/main" val="2653768767"/>
                    </a:ext>
                  </a:extLst>
                </a:gridCol>
                <a:gridCol w="1421167">
                  <a:extLst>
                    <a:ext uri="{9D8B030D-6E8A-4147-A177-3AD203B41FA5}">
                      <a16:colId xmlns:a16="http://schemas.microsoft.com/office/drawing/2014/main" val="1453791047"/>
                    </a:ext>
                  </a:extLst>
                </a:gridCol>
                <a:gridCol w="2562408">
                  <a:extLst>
                    <a:ext uri="{9D8B030D-6E8A-4147-A177-3AD203B41FA5}">
                      <a16:colId xmlns:a16="http://schemas.microsoft.com/office/drawing/2014/main" val="2643702329"/>
                    </a:ext>
                  </a:extLst>
                </a:gridCol>
                <a:gridCol w="1378101">
                  <a:extLst>
                    <a:ext uri="{9D8B030D-6E8A-4147-A177-3AD203B41FA5}">
                      <a16:colId xmlns:a16="http://schemas.microsoft.com/office/drawing/2014/main" val="1848509826"/>
                    </a:ext>
                  </a:extLst>
                </a:gridCol>
                <a:gridCol w="1356568">
                  <a:extLst>
                    <a:ext uri="{9D8B030D-6E8A-4147-A177-3AD203B41FA5}">
                      <a16:colId xmlns:a16="http://schemas.microsoft.com/office/drawing/2014/main" val="3152794016"/>
                    </a:ext>
                  </a:extLst>
                </a:gridCol>
              </a:tblGrid>
              <a:tr h="433508">
                <a:tc>
                  <a:txBody>
                    <a:bodyPr/>
                    <a:lstStyle/>
                    <a:p>
                      <a:pPr algn="l" fontAlgn="b"/>
                      <a:r>
                        <a:rPr lang="en-US" sz="1600" b="1" i="0" u="none" strike="noStrike" dirty="0">
                          <a:solidFill>
                            <a:srgbClr val="FFFFFF"/>
                          </a:solidFill>
                          <a:effectLst/>
                          <a:latin typeface="Calibri"/>
                        </a:rPr>
                        <a:t>Column</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600" b="1" i="0" u="none" strike="noStrike" dirty="0">
                          <a:solidFill>
                            <a:srgbClr val="000000"/>
                          </a:solidFill>
                          <a:effectLst/>
                          <a:latin typeface="Calibri"/>
                        </a:rPr>
                        <a:t>QUARTILE Q1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1600" b="1" i="0" u="none" strike="noStrike" dirty="0">
                          <a:solidFill>
                            <a:srgbClr val="000000"/>
                          </a:solidFill>
                          <a:effectLst/>
                          <a:latin typeface="Calibri"/>
                        </a:rPr>
                        <a:t>QUARTILE Q3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1600" b="1" i="0" u="none" strike="noStrike" dirty="0">
                          <a:solidFill>
                            <a:srgbClr val="000000"/>
                          </a:solidFill>
                          <a:effectLst/>
                          <a:latin typeface="Calibri"/>
                        </a:rPr>
                        <a:t>Inter Quartile Range  IQR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1600" b="0" i="0" u="none" strike="noStrike" dirty="0">
                          <a:solidFill>
                            <a:srgbClr val="006100"/>
                          </a:solidFill>
                          <a:effectLst/>
                          <a:latin typeface="Calibri"/>
                        </a:rPr>
                        <a:t>Lower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A3600"/>
                    </a:solidFill>
                  </a:tcPr>
                </a:tc>
                <a:tc>
                  <a:txBody>
                    <a:bodyPr/>
                    <a:lstStyle/>
                    <a:p>
                      <a:pPr algn="l" fontAlgn="b"/>
                      <a:r>
                        <a:rPr lang="en-US" sz="1600" b="0" i="0" u="none" strike="noStrike" dirty="0">
                          <a:solidFill>
                            <a:srgbClr val="9C0006"/>
                          </a:solidFill>
                          <a:effectLst/>
                          <a:latin typeface="Calibri"/>
                        </a:rPr>
                        <a:t>Upper Bound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613209991"/>
                  </a:ext>
                </a:extLst>
              </a:tr>
              <a:tr h="433508">
                <a:tc>
                  <a:txBody>
                    <a:bodyPr/>
                    <a:lstStyle/>
                    <a:p>
                      <a:pPr algn="l" fontAlgn="b"/>
                      <a:r>
                        <a:rPr lang="en-US" sz="1600" b="1" i="0" u="none" strike="noStrike" dirty="0">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-1.5</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825240414"/>
                  </a:ext>
                </a:extLst>
              </a:tr>
              <a:tr h="433508">
                <a:tc>
                  <a:txBody>
                    <a:bodyPr/>
                    <a:lstStyle/>
                    <a:p>
                      <a:pPr algn="l" fontAlgn="b"/>
                      <a:r>
                        <a:rPr lang="en-US" sz="1600" b="1" i="0" u="none" strike="noStrike" dirty="0">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112500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202500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90000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-22500</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337500</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2948507272"/>
                  </a:ext>
                </a:extLst>
              </a:tr>
              <a:tr h="433508">
                <a:tc>
                  <a:txBody>
                    <a:bodyPr/>
                    <a:lstStyle/>
                    <a:p>
                      <a:pPr algn="l" fontAlgn="b"/>
                      <a:r>
                        <a:rPr lang="en-US" sz="1600" b="1" i="0" u="none" strike="noStrike" dirty="0">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270000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808650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538650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-537975</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1616625</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171266312"/>
                  </a:ext>
                </a:extLst>
              </a:tr>
              <a:tr h="433508">
                <a:tc>
                  <a:txBody>
                    <a:bodyPr/>
                    <a:lstStyle/>
                    <a:p>
                      <a:pPr algn="l" fontAlgn="b"/>
                      <a:r>
                        <a:rPr lang="en-US" sz="1600" b="1" i="0" u="none" strike="noStrike" dirty="0">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16456.5</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34596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18139.5</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-10752.75</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61805.25</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227039322"/>
                  </a:ext>
                </a:extLst>
              </a:tr>
              <a:tr h="433508">
                <a:tc>
                  <a:txBody>
                    <a:bodyPr/>
                    <a:lstStyle/>
                    <a:p>
                      <a:pPr algn="l" fontAlgn="b"/>
                      <a:r>
                        <a:rPr lang="en-US" sz="1600" b="1" i="0" u="none" strike="noStrike" dirty="0">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238500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679500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441000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-423000</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1341000</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2693073230"/>
                  </a:ext>
                </a:extLst>
              </a:tr>
              <a:tr h="433508">
                <a:tc>
                  <a:txBody>
                    <a:bodyPr/>
                    <a:lstStyle/>
                    <a:p>
                      <a:pPr algn="l" fontAlgn="b"/>
                      <a:r>
                        <a:rPr lang="en-US" sz="1600" b="1" i="0" u="none" strike="noStrike" dirty="0">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-19644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-12378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7266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-30543</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-1479</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89375776"/>
                  </a:ext>
                </a:extLst>
              </a:tr>
              <a:tr h="433508">
                <a:tc>
                  <a:txBody>
                    <a:bodyPr/>
                    <a:lstStyle/>
                    <a:p>
                      <a:pPr algn="l" fontAlgn="b"/>
                      <a:r>
                        <a:rPr lang="en-US" sz="1600" b="1" i="0" u="none" strike="noStrike" dirty="0">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-2786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-292</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2494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-6527</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3449</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274905130"/>
                  </a:ext>
                </a:extLst>
              </a:tr>
              <a:tr h="433508">
                <a:tc>
                  <a:txBody>
                    <a:bodyPr/>
                    <a:lstStyle/>
                    <a:p>
                      <a:pPr algn="l" fontAlgn="b"/>
                      <a:r>
                        <a:rPr lang="en-US" sz="1600" b="1" i="0" u="none" strike="noStrike" dirty="0">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-7464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-1998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5466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-15663</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6201</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571187896"/>
                  </a:ext>
                </a:extLst>
              </a:tr>
              <a:tr h="433508">
                <a:tc>
                  <a:txBody>
                    <a:bodyPr/>
                    <a:lstStyle/>
                    <a:p>
                      <a:pPr algn="l" fontAlgn="b"/>
                      <a:r>
                        <a:rPr lang="en-US" sz="1600" b="1" i="0" u="none" strike="noStrike" dirty="0">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FFFFFF"/>
                          </a:solidFill>
                          <a:effectLst/>
                          <a:latin typeface="Calibri"/>
                        </a:rPr>
                        <a:t>-4297</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-1722</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2575</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-8159.5</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2140.5</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565398677"/>
                  </a:ext>
                </a:extLst>
              </a:tr>
              <a:tr h="433508">
                <a:tc>
                  <a:txBody>
                    <a:bodyPr/>
                    <a:lstStyle/>
                    <a:p>
                      <a:pPr algn="l" fontAlgn="b"/>
                      <a:r>
                        <a:rPr lang="en-US" sz="1600" b="1" i="0" u="none" strike="noStrike" dirty="0">
                          <a:solidFill>
                            <a:srgbClr val="FFFFFF"/>
                          </a:solidFill>
                          <a:effectLst/>
                          <a:latin typeface="Calibri"/>
                        </a:rPr>
                        <a:t>DAYS_LAST_PHONE_CHANGE</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1600" b="0" i="0" u="none" strike="noStrike" dirty="0">
                          <a:solidFill>
                            <a:srgbClr val="FFFFFF"/>
                          </a:solidFill>
                          <a:effectLst/>
                          <a:latin typeface="Calibri"/>
                        </a:rPr>
                        <a:t>-1573</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-270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1303</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FFFFFF"/>
                          </a:solidFill>
                          <a:effectLst/>
                          <a:latin typeface="Calibri"/>
                        </a:rPr>
                        <a:t>-3527.5</a:t>
                      </a:r>
                    </a:p>
                  </a:txBody>
                  <a:tcPr marL="9525" marR="9525" marT="9525" marB="0" anchor="b">
                    <a:lnL>
                      <a:noFill/>
                    </a:lnL>
                    <a:lnR>
                      <a:noFill/>
                    </a:lnR>
                    <a:lnT>
                      <a:noFill/>
                    </a:lnT>
                    <a:lnB>
                      <a:noFill/>
                    </a:lnB>
                    <a:solidFill>
                      <a:srgbClr val="FA3600"/>
                    </a:solidFill>
                  </a:tcPr>
                </a:tc>
                <a:tc>
                  <a:txBody>
                    <a:bodyPr/>
                    <a:lstStyle/>
                    <a:p>
                      <a:pPr algn="r" fontAlgn="b"/>
                      <a:r>
                        <a:rPr lang="en-US" sz="1600" b="0" i="0" u="none" strike="noStrike" dirty="0">
                          <a:solidFill>
                            <a:srgbClr val="FFFFFF"/>
                          </a:solidFill>
                          <a:effectLst/>
                          <a:latin typeface="Calibri"/>
                        </a:rPr>
                        <a:t>1684.5</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2714321680"/>
                  </a:ext>
                </a:extLst>
              </a:tr>
            </a:tbl>
          </a:graphicData>
        </a:graphic>
      </p:graphicFrame>
    </p:spTree>
    <p:extLst>
      <p:ext uri="{BB962C8B-B14F-4D97-AF65-F5344CB8AC3E}">
        <p14:creationId xmlns:p14="http://schemas.microsoft.com/office/powerpoint/2010/main" val="143354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a:bodyPr>
          <a:lstStyle/>
          <a:p>
            <a:r>
              <a:rPr lang="en-IN" b="1" dirty="0">
                <a:solidFill>
                  <a:schemeClr val="tx1"/>
                </a:solidFill>
              </a:rPr>
              <a:t>2) Identify Outliers in the Dataset:</a:t>
            </a:r>
          </a:p>
        </p:txBody>
      </p:sp>
      <p:sp>
        <p:nvSpPr>
          <p:cNvPr id="6" name="Rectangle 5"/>
          <p:cNvSpPr/>
          <p:nvPr/>
        </p:nvSpPr>
        <p:spPr>
          <a:xfrm>
            <a:off x="616374" y="1543298"/>
            <a:ext cx="1037463" cy="369332"/>
          </a:xfrm>
          <a:prstGeom prst="rect">
            <a:avLst/>
          </a:prstGeom>
        </p:spPr>
        <p:txBody>
          <a:bodyPr wrap="none">
            <a:spAutoFit/>
          </a:bodyPr>
          <a:lstStyle/>
          <a:p>
            <a:r>
              <a:rPr lang="en-IN" b="1" dirty="0"/>
              <a:t>Results:</a:t>
            </a:r>
            <a:endParaRPr lang="en-IN" dirty="0"/>
          </a:p>
        </p:txBody>
      </p:sp>
      <p:pic>
        <p:nvPicPr>
          <p:cNvPr id="8" name="Picture 7" descr="A screenshot of a graph&#10;&#10;Description automatically generated">
            <a:extLst>
              <a:ext uri="{FF2B5EF4-FFF2-40B4-BE49-F238E27FC236}">
                <a16:creationId xmlns:a16="http://schemas.microsoft.com/office/drawing/2014/main" id="{C30D7F98-3DFD-ADAC-8879-60C00176F0B6}"/>
              </a:ext>
            </a:extLst>
          </p:cNvPr>
          <p:cNvPicPr>
            <a:picLocks noChangeAspect="1"/>
          </p:cNvPicPr>
          <p:nvPr/>
        </p:nvPicPr>
        <p:blipFill>
          <a:blip r:embed="rId2"/>
          <a:stretch>
            <a:fillRect/>
          </a:stretch>
        </p:blipFill>
        <p:spPr>
          <a:xfrm>
            <a:off x="378620" y="2234241"/>
            <a:ext cx="11518104" cy="4330234"/>
          </a:xfrm>
          <a:prstGeom prst="rect">
            <a:avLst/>
          </a:prstGeom>
        </p:spPr>
      </p:pic>
    </p:spTree>
    <p:extLst>
      <p:ext uri="{BB962C8B-B14F-4D97-AF65-F5344CB8AC3E}">
        <p14:creationId xmlns:p14="http://schemas.microsoft.com/office/powerpoint/2010/main" val="357671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a:bodyPr>
          <a:lstStyle/>
          <a:p>
            <a:r>
              <a:rPr lang="en-IN" b="1" dirty="0">
                <a:solidFill>
                  <a:schemeClr val="tx1"/>
                </a:solidFill>
              </a:rPr>
              <a:t>2) Identify Outliers in the Dataset:</a:t>
            </a:r>
          </a:p>
        </p:txBody>
      </p:sp>
      <p:sp>
        <p:nvSpPr>
          <p:cNvPr id="6" name="Rectangle 5"/>
          <p:cNvSpPr/>
          <p:nvPr/>
        </p:nvSpPr>
        <p:spPr>
          <a:xfrm>
            <a:off x="616374" y="1543298"/>
            <a:ext cx="1037463" cy="369332"/>
          </a:xfrm>
          <a:prstGeom prst="rect">
            <a:avLst/>
          </a:prstGeom>
        </p:spPr>
        <p:txBody>
          <a:bodyPr wrap="none">
            <a:spAutoFit/>
          </a:bodyPr>
          <a:lstStyle/>
          <a:p>
            <a:r>
              <a:rPr lang="en-IN" b="1" dirty="0"/>
              <a:t>Results:</a:t>
            </a:r>
            <a:endParaRPr lang="en-IN" dirty="0"/>
          </a:p>
        </p:txBody>
      </p:sp>
      <p:pic>
        <p:nvPicPr>
          <p:cNvPr id="5" name="Picture 4" descr="A screenshot of a graph&#10;&#10;Description automatically generated">
            <a:extLst>
              <a:ext uri="{FF2B5EF4-FFF2-40B4-BE49-F238E27FC236}">
                <a16:creationId xmlns:a16="http://schemas.microsoft.com/office/drawing/2014/main" id="{E45BB9A3-2777-282B-B0AA-E7D68D0D25C5}"/>
              </a:ext>
            </a:extLst>
          </p:cNvPr>
          <p:cNvPicPr>
            <a:picLocks noChangeAspect="1"/>
          </p:cNvPicPr>
          <p:nvPr/>
        </p:nvPicPr>
        <p:blipFill>
          <a:blip r:embed="rId2"/>
          <a:stretch>
            <a:fillRect/>
          </a:stretch>
        </p:blipFill>
        <p:spPr>
          <a:xfrm>
            <a:off x="485776" y="1911868"/>
            <a:ext cx="11601449" cy="4951170"/>
          </a:xfrm>
          <a:prstGeom prst="rect">
            <a:avLst/>
          </a:prstGeom>
        </p:spPr>
      </p:pic>
    </p:spTree>
    <p:extLst>
      <p:ext uri="{BB962C8B-B14F-4D97-AF65-F5344CB8AC3E}">
        <p14:creationId xmlns:p14="http://schemas.microsoft.com/office/powerpoint/2010/main" val="149309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a:bodyPr>
          <a:lstStyle/>
          <a:p>
            <a:r>
              <a:rPr lang="en-IN" b="1" dirty="0">
                <a:solidFill>
                  <a:schemeClr val="tx1"/>
                </a:solidFill>
              </a:rPr>
              <a:t>2) Identify Outliers in the Dataset:</a:t>
            </a:r>
          </a:p>
        </p:txBody>
      </p:sp>
      <p:sp>
        <p:nvSpPr>
          <p:cNvPr id="6" name="Rectangle 5"/>
          <p:cNvSpPr/>
          <p:nvPr/>
        </p:nvSpPr>
        <p:spPr>
          <a:xfrm>
            <a:off x="616374" y="1543298"/>
            <a:ext cx="1037463" cy="369332"/>
          </a:xfrm>
          <a:prstGeom prst="rect">
            <a:avLst/>
          </a:prstGeom>
        </p:spPr>
        <p:txBody>
          <a:bodyPr wrap="none">
            <a:spAutoFit/>
          </a:bodyPr>
          <a:lstStyle/>
          <a:p>
            <a:r>
              <a:rPr lang="en-IN" b="1" dirty="0"/>
              <a:t>Results:</a:t>
            </a:r>
            <a:endParaRPr lang="en-IN" dirty="0"/>
          </a:p>
        </p:txBody>
      </p:sp>
      <p:pic>
        <p:nvPicPr>
          <p:cNvPr id="5" name="Picture 4" descr="A graph with numbers and lines&#10;&#10;Description automatically generated">
            <a:extLst>
              <a:ext uri="{FF2B5EF4-FFF2-40B4-BE49-F238E27FC236}">
                <a16:creationId xmlns:a16="http://schemas.microsoft.com/office/drawing/2014/main" id="{1FF1E72E-1A62-EFB2-8250-C7AEF48159A1}"/>
              </a:ext>
            </a:extLst>
          </p:cNvPr>
          <p:cNvPicPr>
            <a:picLocks noChangeAspect="1"/>
          </p:cNvPicPr>
          <p:nvPr/>
        </p:nvPicPr>
        <p:blipFill>
          <a:blip r:embed="rId2"/>
          <a:stretch>
            <a:fillRect/>
          </a:stretch>
        </p:blipFill>
        <p:spPr>
          <a:xfrm>
            <a:off x="283369" y="2224309"/>
            <a:ext cx="6136481" cy="4326287"/>
          </a:xfrm>
          <a:prstGeom prst="rect">
            <a:avLst/>
          </a:prstGeom>
        </p:spPr>
      </p:pic>
      <p:pic>
        <p:nvPicPr>
          <p:cNvPr id="7" name="Picture 6" descr="A graph with numbers and a blue rectangle&#10;&#10;Description automatically generated">
            <a:extLst>
              <a:ext uri="{FF2B5EF4-FFF2-40B4-BE49-F238E27FC236}">
                <a16:creationId xmlns:a16="http://schemas.microsoft.com/office/drawing/2014/main" id="{BF1DBA85-F371-4DBF-440E-1ED0227CE7DD}"/>
              </a:ext>
            </a:extLst>
          </p:cNvPr>
          <p:cNvPicPr>
            <a:picLocks noChangeAspect="1"/>
          </p:cNvPicPr>
          <p:nvPr/>
        </p:nvPicPr>
        <p:blipFill>
          <a:blip r:embed="rId3"/>
          <a:stretch>
            <a:fillRect/>
          </a:stretch>
        </p:blipFill>
        <p:spPr>
          <a:xfrm>
            <a:off x="6510338" y="2223211"/>
            <a:ext cx="5398293" cy="4328484"/>
          </a:xfrm>
          <a:prstGeom prst="rect">
            <a:avLst/>
          </a:prstGeom>
        </p:spPr>
      </p:pic>
    </p:spTree>
    <p:extLst>
      <p:ext uri="{BB962C8B-B14F-4D97-AF65-F5344CB8AC3E}">
        <p14:creationId xmlns:p14="http://schemas.microsoft.com/office/powerpoint/2010/main" val="686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030" y="-282893"/>
            <a:ext cx="10337386" cy="1463040"/>
          </a:xfrm>
        </p:spPr>
        <p:txBody>
          <a:bodyPr vert="horz" lIns="91440" tIns="45720" rIns="91440" bIns="45720" rtlCol="0" anchor="ctr">
            <a:normAutofit/>
          </a:bodyPr>
          <a:lstStyle/>
          <a:p>
            <a:r>
              <a:rPr lang="en-US" sz="3400" b="1" kern="1200">
                <a:solidFill>
                  <a:schemeClr val="tx1"/>
                </a:solidFill>
                <a:latin typeface="+mj-lt"/>
                <a:ea typeface="+mj-ea"/>
                <a:cs typeface="+mj-cs"/>
              </a:rPr>
              <a:t>2) Identify Outliers in the Dataset:</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988300-F1B5-39A5-C0A9-F07E9217B613}"/>
              </a:ext>
            </a:extLst>
          </p:cNvPr>
          <p:cNvPicPr>
            <a:picLocks noChangeAspect="1"/>
          </p:cNvPicPr>
          <p:nvPr/>
        </p:nvPicPr>
        <p:blipFill>
          <a:blip r:embed="rId2"/>
          <a:stretch>
            <a:fillRect/>
          </a:stretch>
        </p:blipFill>
        <p:spPr>
          <a:xfrm>
            <a:off x="261843" y="1190476"/>
            <a:ext cx="11525153" cy="5517335"/>
          </a:xfrm>
          <a:prstGeom prst="rect">
            <a:avLst/>
          </a:prstGeom>
        </p:spPr>
      </p:pic>
      <p:sp>
        <p:nvSpPr>
          <p:cNvPr id="6" name="Rectangle 5"/>
          <p:cNvSpPr/>
          <p:nvPr/>
        </p:nvSpPr>
        <p:spPr>
          <a:xfrm>
            <a:off x="687811" y="817017"/>
            <a:ext cx="933076" cy="369332"/>
          </a:xfrm>
          <a:prstGeom prst="rect">
            <a:avLst/>
          </a:prstGeom>
        </p:spPr>
        <p:txBody>
          <a:bodyPr wrap="none">
            <a:spAutoFit/>
          </a:bodyPr>
          <a:lstStyle/>
          <a:p>
            <a:pPr>
              <a:spcAft>
                <a:spcPts val="600"/>
              </a:spcAft>
            </a:pPr>
            <a:r>
              <a:rPr lang="en-IN" b="1" dirty="0"/>
              <a:t>Results:</a:t>
            </a:r>
            <a:endParaRPr lang="en-IN"/>
          </a:p>
        </p:txBody>
      </p:sp>
    </p:spTree>
    <p:extLst>
      <p:ext uri="{BB962C8B-B14F-4D97-AF65-F5344CB8AC3E}">
        <p14:creationId xmlns:p14="http://schemas.microsoft.com/office/powerpoint/2010/main" val="91970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IN" b="1"/>
              <a:t>2) Identify Outliers in the Dataset:</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5"/>
          <p:cNvSpPr/>
          <p:nvPr/>
        </p:nvSpPr>
        <p:spPr>
          <a:xfrm>
            <a:off x="863113" y="1711953"/>
            <a:ext cx="824585" cy="327782"/>
          </a:xfrm>
          <a:prstGeom prst="rect">
            <a:avLst/>
          </a:prstGeom>
        </p:spPr>
        <p:txBody>
          <a:bodyPr wrap="none">
            <a:spAutoFit/>
          </a:bodyPr>
          <a:lstStyle/>
          <a:p>
            <a:pPr defTabSz="777240">
              <a:spcAft>
                <a:spcPts val="600"/>
              </a:spcAft>
            </a:pPr>
            <a:r>
              <a:rPr lang="en-IN" sz="1530" b="1" kern="1200">
                <a:solidFill>
                  <a:schemeClr val="tx1"/>
                </a:solidFill>
                <a:latin typeface="+mn-lt"/>
                <a:ea typeface="+mn-ea"/>
                <a:cs typeface="+mn-cs"/>
              </a:rPr>
              <a:t>Results:</a:t>
            </a:r>
            <a:endParaRPr lang="en-IN"/>
          </a:p>
        </p:txBody>
      </p:sp>
      <p:pic>
        <p:nvPicPr>
          <p:cNvPr id="5" name="Picture 4" descr="A screenshot of a spreadsheet&#10;&#10;Description automatically generated">
            <a:extLst>
              <a:ext uri="{FF2B5EF4-FFF2-40B4-BE49-F238E27FC236}">
                <a16:creationId xmlns:a16="http://schemas.microsoft.com/office/drawing/2014/main" id="{C456FF72-46E7-DAB7-4ADD-6AD4E7B049AA}"/>
              </a:ext>
            </a:extLst>
          </p:cNvPr>
          <p:cNvPicPr>
            <a:picLocks noChangeAspect="1"/>
          </p:cNvPicPr>
          <p:nvPr/>
        </p:nvPicPr>
        <p:blipFill>
          <a:blip r:embed="rId2"/>
          <a:stretch>
            <a:fillRect/>
          </a:stretch>
        </p:blipFill>
        <p:spPr>
          <a:xfrm>
            <a:off x="419768" y="2247557"/>
            <a:ext cx="9564991" cy="4488670"/>
          </a:xfrm>
          <a:prstGeom prst="rect">
            <a:avLst/>
          </a:prstGeom>
        </p:spPr>
      </p:pic>
      <p:sp>
        <p:nvSpPr>
          <p:cNvPr id="7" name="TextBox 6">
            <a:extLst>
              <a:ext uri="{FF2B5EF4-FFF2-40B4-BE49-F238E27FC236}">
                <a16:creationId xmlns:a16="http://schemas.microsoft.com/office/drawing/2014/main" id="{E36D52D7-C8CA-1A39-BA0B-6D45A9AA8D5E}"/>
              </a:ext>
            </a:extLst>
          </p:cNvPr>
          <p:cNvSpPr txBox="1"/>
          <p:nvPr/>
        </p:nvSpPr>
        <p:spPr>
          <a:xfrm>
            <a:off x="10133825" y="2552755"/>
            <a:ext cx="190034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US" sz="2000" kern="1200">
                <a:solidFill>
                  <a:schemeClr val="tx1"/>
                </a:solidFill>
                <a:latin typeface="Trebuchet MS"/>
                <a:ea typeface="+mn-ea"/>
                <a:cs typeface="+mn-cs"/>
              </a:rPr>
              <a:t>highlighted the columns using conditional formatting of upper bound and lower bound</a:t>
            </a:r>
            <a:endParaRPr lang="en-US" sz="2800"/>
          </a:p>
        </p:txBody>
      </p:sp>
    </p:spTree>
    <p:extLst>
      <p:ext uri="{BB962C8B-B14F-4D97-AF65-F5344CB8AC3E}">
        <p14:creationId xmlns:p14="http://schemas.microsoft.com/office/powerpoint/2010/main" val="344285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IN" b="1"/>
              <a:t>3) Analyse Data Imbalance:</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2"/>
          <p:cNvSpPr>
            <a:spLocks/>
          </p:cNvSpPr>
          <p:nvPr/>
        </p:nvSpPr>
        <p:spPr>
          <a:xfrm>
            <a:off x="838200" y="2239805"/>
            <a:ext cx="10503694" cy="3454800"/>
          </a:xfrm>
          <a:prstGeom prst="rect">
            <a:avLst/>
          </a:prstGeom>
        </p:spPr>
        <p:txBody>
          <a:bodyPr lIns="91440" tIns="45720" rIns="91440" bIns="45720" anchor="t">
            <a:noAutofit/>
          </a:bodyPr>
          <a:lstStyle/>
          <a:p>
            <a:pPr defTabSz="1115568"/>
            <a:br>
              <a:rPr lang="en-US" sz="2800" dirty="0">
                <a:solidFill>
                  <a:schemeClr val="tx1">
                    <a:lumMod val="95000"/>
                    <a:lumOff val="5000"/>
                  </a:schemeClr>
                </a:solidFill>
              </a:rPr>
            </a:br>
            <a:r>
              <a:rPr lang="en-IN" dirty="0">
                <a:solidFill>
                  <a:schemeClr val="tx1">
                    <a:lumMod val="95000"/>
                    <a:lumOff val="5000"/>
                  </a:schemeClr>
                </a:solidFill>
                <a:ea typeface="+mn-lt"/>
                <a:cs typeface="+mn-lt"/>
              </a:rPr>
              <a:t> </a:t>
            </a:r>
            <a:r>
              <a:rPr lang="en-IN" sz="2800" dirty="0">
                <a:solidFill>
                  <a:schemeClr val="tx1">
                    <a:lumMod val="95000"/>
                    <a:lumOff val="5000"/>
                  </a:schemeClr>
                </a:solidFill>
                <a:ea typeface="+mn-lt"/>
                <a:cs typeface="+mn-lt"/>
              </a:rPr>
              <a:t>use the </a:t>
            </a:r>
            <a:r>
              <a:rPr lang="en-IN" sz="2800" b="1" kern="1200" dirty="0">
                <a:solidFill>
                  <a:schemeClr val="tx1">
                    <a:lumMod val="95000"/>
                    <a:lumOff val="5000"/>
                  </a:schemeClr>
                </a:solidFill>
                <a:latin typeface="Consolas"/>
              </a:rPr>
              <a:t>UNIQUE</a:t>
            </a:r>
            <a:r>
              <a:rPr lang="en-IN" sz="2800" dirty="0">
                <a:solidFill>
                  <a:schemeClr val="tx1">
                    <a:lumMod val="95000"/>
                    <a:lumOff val="5000"/>
                  </a:schemeClr>
                </a:solidFill>
                <a:ea typeface="+mn-lt"/>
                <a:cs typeface="+mn-lt"/>
              </a:rPr>
              <a:t> function to find the unique values in column B from cells 2 to 50000. Additionally</a:t>
            </a:r>
            <a:r>
              <a:rPr lang="en-IN" sz="2800" kern="1200" dirty="0">
                <a:solidFill>
                  <a:schemeClr val="tx1">
                    <a:lumMod val="95000"/>
                    <a:lumOff val="5000"/>
                  </a:schemeClr>
                </a:solidFill>
                <a:ea typeface="+mn-lt"/>
                <a:cs typeface="+mn-lt"/>
              </a:rPr>
              <a:t>,</a:t>
            </a:r>
            <a:r>
              <a:rPr lang="en-IN" sz="2800" dirty="0">
                <a:solidFill>
                  <a:schemeClr val="tx1">
                    <a:lumMod val="95000"/>
                    <a:lumOff val="5000"/>
                  </a:schemeClr>
                </a:solidFill>
                <a:ea typeface="+mn-lt"/>
                <a:cs typeface="+mn-lt"/>
              </a:rPr>
              <a:t> </a:t>
            </a:r>
            <a:endParaRPr lang="en-US" sz="2800">
              <a:solidFill>
                <a:schemeClr val="tx1">
                  <a:lumMod val="95000"/>
                  <a:lumOff val="5000"/>
                </a:schemeClr>
              </a:solidFill>
              <a:cs typeface="Calibri"/>
            </a:endParaRPr>
          </a:p>
          <a:p>
            <a:pPr defTabSz="1115568"/>
            <a:r>
              <a:rPr lang="en-IN" sz="2800" dirty="0">
                <a:solidFill>
                  <a:schemeClr val="tx1">
                    <a:lumMod val="95000"/>
                    <a:lumOff val="5000"/>
                  </a:schemeClr>
                </a:solidFill>
                <a:ea typeface="+mn-lt"/>
                <a:cs typeface="+mn-lt"/>
              </a:rPr>
              <a:t>the </a:t>
            </a:r>
            <a:r>
              <a:rPr lang="en-IN" sz="2800" b="1" dirty="0">
                <a:solidFill>
                  <a:schemeClr val="tx1">
                    <a:lumMod val="95000"/>
                    <a:lumOff val="5000"/>
                  </a:schemeClr>
                </a:solidFill>
                <a:latin typeface="Consolas"/>
              </a:rPr>
              <a:t>COUNTIF</a:t>
            </a:r>
            <a:r>
              <a:rPr lang="en-IN" sz="2800" dirty="0">
                <a:solidFill>
                  <a:schemeClr val="tx1">
                    <a:lumMod val="95000"/>
                    <a:lumOff val="5000"/>
                  </a:schemeClr>
                </a:solidFill>
                <a:ea typeface="+mn-lt"/>
                <a:cs typeface="+mn-lt"/>
              </a:rPr>
              <a:t> function to calculate the occurrences </a:t>
            </a:r>
            <a:r>
              <a:rPr lang="en-IN" sz="2800" kern="1200" dirty="0">
                <a:solidFill>
                  <a:schemeClr val="tx1">
                    <a:lumMod val="95000"/>
                    <a:lumOff val="5000"/>
                  </a:schemeClr>
                </a:solidFill>
                <a:ea typeface="+mn-lt"/>
                <a:cs typeface="+mn-lt"/>
              </a:rPr>
              <a:t>of </a:t>
            </a:r>
            <a:r>
              <a:rPr lang="en-IN" sz="2800" dirty="0">
                <a:solidFill>
                  <a:schemeClr val="tx1">
                    <a:lumMod val="95000"/>
                    <a:lumOff val="5000"/>
                  </a:schemeClr>
                </a:solidFill>
                <a:ea typeface="+mn-lt"/>
                <a:cs typeface="+mn-lt"/>
              </a:rPr>
              <a:t>either 1 or 0 </a:t>
            </a:r>
            <a:r>
              <a:rPr lang="en-IN" sz="2800" kern="1200" dirty="0">
                <a:solidFill>
                  <a:schemeClr val="tx1">
                    <a:lumMod val="95000"/>
                    <a:lumOff val="5000"/>
                  </a:schemeClr>
                </a:solidFill>
                <a:ea typeface="+mn-lt"/>
                <a:cs typeface="+mn-lt"/>
              </a:rPr>
              <a:t>in </a:t>
            </a:r>
            <a:r>
              <a:rPr lang="en-IN" sz="2800" dirty="0">
                <a:solidFill>
                  <a:schemeClr val="tx1">
                    <a:lumMod val="95000"/>
                    <a:lumOff val="5000"/>
                  </a:schemeClr>
                </a:solidFill>
                <a:ea typeface="+mn-lt"/>
                <a:cs typeface="+mn-lt"/>
              </a:rPr>
              <a:t>that </a:t>
            </a:r>
            <a:r>
              <a:rPr lang="en-IN" sz="2800" kern="1200" dirty="0">
                <a:solidFill>
                  <a:schemeClr val="tx1">
                    <a:lumMod val="95000"/>
                    <a:lumOff val="5000"/>
                  </a:schemeClr>
                </a:solidFill>
                <a:ea typeface="+mn-lt"/>
                <a:cs typeface="+mn-lt"/>
              </a:rPr>
              <a:t>column.</a:t>
            </a:r>
            <a:endParaRPr lang="en-IN" sz="2800">
              <a:solidFill>
                <a:schemeClr val="tx1">
                  <a:lumMod val="95000"/>
                  <a:lumOff val="5000"/>
                </a:schemeClr>
              </a:solidFill>
              <a:cs typeface="Calibri"/>
            </a:endParaRPr>
          </a:p>
          <a:p>
            <a:pPr defTabSz="1115568"/>
            <a:endParaRPr lang="en-IN" sz="2800" dirty="0">
              <a:solidFill>
                <a:schemeClr val="tx1">
                  <a:lumMod val="95000"/>
                  <a:lumOff val="5000"/>
                </a:schemeClr>
              </a:solidFill>
              <a:ea typeface="+mn-lt"/>
              <a:cs typeface="+mn-lt"/>
            </a:endParaRPr>
          </a:p>
          <a:p>
            <a:pPr defTabSz="1115568"/>
            <a:r>
              <a:rPr lang="en-IN" sz="2800" dirty="0">
                <a:solidFill>
                  <a:schemeClr val="tx1">
                    <a:lumMod val="95000"/>
                    <a:lumOff val="5000"/>
                  </a:schemeClr>
                </a:solidFill>
                <a:ea typeface="+mn-lt"/>
                <a:cs typeface="+mn-lt"/>
              </a:rPr>
              <a:t>for </a:t>
            </a:r>
            <a:r>
              <a:rPr lang="en-IN" sz="2800" kern="1200" dirty="0">
                <a:solidFill>
                  <a:schemeClr val="tx1">
                    <a:lumMod val="95000"/>
                    <a:lumOff val="5000"/>
                  </a:schemeClr>
                </a:solidFill>
                <a:ea typeface="+mn-lt"/>
                <a:cs typeface="+mn-lt"/>
              </a:rPr>
              <a:t>the </a:t>
            </a:r>
            <a:r>
              <a:rPr lang="en-IN" sz="2800" dirty="0">
                <a:solidFill>
                  <a:schemeClr val="tx1">
                    <a:lumMod val="95000"/>
                    <a:lumOff val="5000"/>
                  </a:schemeClr>
                </a:solidFill>
                <a:ea typeface="+mn-lt"/>
                <a:cs typeface="+mn-lt"/>
              </a:rPr>
              <a:t>imbalance </a:t>
            </a:r>
            <a:r>
              <a:rPr lang="en-IN" sz="2800" kern="1200" dirty="0">
                <a:solidFill>
                  <a:schemeClr val="tx1">
                    <a:lumMod val="95000"/>
                    <a:lumOff val="5000"/>
                  </a:schemeClr>
                </a:solidFill>
                <a:ea typeface="+mn-lt"/>
                <a:cs typeface="+mn-lt"/>
              </a:rPr>
              <a:t>ratio</a:t>
            </a:r>
            <a:r>
              <a:rPr lang="en-IN" sz="2800" dirty="0">
                <a:solidFill>
                  <a:schemeClr val="tx1">
                    <a:lumMod val="95000"/>
                    <a:lumOff val="5000"/>
                  </a:schemeClr>
                </a:solidFill>
                <a:ea typeface="+mn-lt"/>
                <a:cs typeface="+mn-lt"/>
              </a:rPr>
              <a:t>, o divide the count</a:t>
            </a:r>
            <a:r>
              <a:rPr lang="en-IN" sz="2800" kern="1200" dirty="0">
                <a:solidFill>
                  <a:schemeClr val="tx1">
                    <a:lumMod val="95000"/>
                    <a:lumOff val="5000"/>
                  </a:schemeClr>
                </a:solidFill>
                <a:ea typeface="+mn-lt"/>
                <a:cs typeface="+mn-lt"/>
              </a:rPr>
              <a:t> of </a:t>
            </a:r>
            <a:r>
              <a:rPr lang="en-IN" sz="2800" dirty="0">
                <a:solidFill>
                  <a:schemeClr val="tx1">
                    <a:lumMod val="95000"/>
                    <a:lumOff val="5000"/>
                  </a:schemeClr>
                </a:solidFill>
                <a:ea typeface="+mn-lt"/>
                <a:cs typeface="+mn-lt"/>
              </a:rPr>
              <a:t>occurrences for one scenario by the count for the other</a:t>
            </a:r>
            <a:r>
              <a:rPr lang="en-IN" sz="2800" kern="1200" dirty="0">
                <a:solidFill>
                  <a:schemeClr val="tx1">
                    <a:lumMod val="95000"/>
                    <a:lumOff val="5000"/>
                  </a:schemeClr>
                </a:solidFill>
                <a:ea typeface="+mn-lt"/>
                <a:cs typeface="+mn-lt"/>
              </a:rPr>
              <a:t>.</a:t>
            </a:r>
            <a:endParaRPr lang="en-IN" sz="2800" dirty="0">
              <a:solidFill>
                <a:schemeClr val="tx1">
                  <a:lumMod val="95000"/>
                  <a:lumOff val="5000"/>
                </a:schemeClr>
              </a:solidFill>
              <a:ea typeface="+mn-lt"/>
              <a:cs typeface="+mn-lt"/>
            </a:endParaRPr>
          </a:p>
          <a:p>
            <a:pPr defTabSz="1115568">
              <a:spcAft>
                <a:spcPts val="600"/>
              </a:spcAft>
            </a:pPr>
            <a:endParaRPr lang="en-IN" sz="3200" dirty="0">
              <a:solidFill>
                <a:schemeClr val="tx1">
                  <a:lumMod val="95000"/>
                  <a:lumOff val="5000"/>
                </a:schemeClr>
              </a:solidFill>
              <a:cs typeface="Calibri"/>
            </a:endParaRPr>
          </a:p>
        </p:txBody>
      </p:sp>
      <p:sp>
        <p:nvSpPr>
          <p:cNvPr id="6" name="Rectangle 5"/>
          <p:cNvSpPr/>
          <p:nvPr/>
        </p:nvSpPr>
        <p:spPr>
          <a:xfrm>
            <a:off x="754856" y="1818480"/>
            <a:ext cx="2036135" cy="423193"/>
          </a:xfrm>
          <a:prstGeom prst="rect">
            <a:avLst/>
          </a:prstGeom>
        </p:spPr>
        <p:txBody>
          <a:bodyPr wrap="none" lIns="91440" tIns="45720" rIns="91440" bIns="45720" anchor="t">
            <a:spAutoFit/>
          </a:bodyPr>
          <a:lstStyle/>
          <a:p>
            <a:pPr defTabSz="1115568">
              <a:spcAft>
                <a:spcPts val="600"/>
              </a:spcAft>
            </a:pPr>
            <a:r>
              <a:rPr lang="en-IN" sz="2150" b="1" kern="1200" dirty="0">
                <a:latin typeface="+mn-lt"/>
                <a:ea typeface="+mn-ea"/>
                <a:cs typeface="+mn-cs"/>
              </a:rPr>
              <a:t>Functions used:</a:t>
            </a:r>
            <a:endParaRPr lang="en-IN" sz="2150" dirty="0"/>
          </a:p>
        </p:txBody>
      </p:sp>
    </p:spTree>
    <p:extLst>
      <p:ext uri="{BB962C8B-B14F-4D97-AF65-F5344CB8AC3E}">
        <p14:creationId xmlns:p14="http://schemas.microsoft.com/office/powerpoint/2010/main" val="136418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24" y="142422"/>
            <a:ext cx="8596668" cy="660400"/>
          </a:xfrm>
        </p:spPr>
        <p:txBody>
          <a:bodyPr>
            <a:normAutofit/>
          </a:bodyPr>
          <a:lstStyle/>
          <a:p>
            <a:r>
              <a:rPr lang="en-IN" b="1" dirty="0">
                <a:solidFill>
                  <a:schemeClr val="tx1"/>
                </a:solidFill>
              </a:rPr>
              <a:t>3) Analyse Data Imbalance:</a:t>
            </a:r>
          </a:p>
        </p:txBody>
      </p:sp>
      <p:graphicFrame>
        <p:nvGraphicFramePr>
          <p:cNvPr id="8" name="Table 7">
            <a:extLst>
              <a:ext uri="{FF2B5EF4-FFF2-40B4-BE49-F238E27FC236}">
                <a16:creationId xmlns:a16="http://schemas.microsoft.com/office/drawing/2014/main" id="{165E50D0-B8D5-4F09-A270-C1D0C7DB1199}"/>
              </a:ext>
            </a:extLst>
          </p:cNvPr>
          <p:cNvGraphicFramePr>
            <a:graphicFrameLocks noGrp="1"/>
          </p:cNvGraphicFramePr>
          <p:nvPr>
            <p:extLst>
              <p:ext uri="{D42A27DB-BD31-4B8C-83A1-F6EECF244321}">
                <p14:modId xmlns:p14="http://schemas.microsoft.com/office/powerpoint/2010/main" val="1290621002"/>
              </p:ext>
            </p:extLst>
          </p:nvPr>
        </p:nvGraphicFramePr>
        <p:xfrm>
          <a:off x="511968" y="785813"/>
          <a:ext cx="4000637" cy="969525"/>
        </p:xfrm>
        <a:graphic>
          <a:graphicData uri="http://schemas.openxmlformats.org/drawingml/2006/table">
            <a:tbl>
              <a:tblPr firstRow="1" bandRow="1">
                <a:tableStyleId>{5C22544A-7EE6-4342-B048-85BDC9FD1C3A}</a:tableStyleId>
              </a:tblPr>
              <a:tblGrid>
                <a:gridCol w="903492">
                  <a:extLst>
                    <a:ext uri="{9D8B030D-6E8A-4147-A177-3AD203B41FA5}">
                      <a16:colId xmlns:a16="http://schemas.microsoft.com/office/drawing/2014/main" val="3387297487"/>
                    </a:ext>
                  </a:extLst>
                </a:gridCol>
                <a:gridCol w="1192110">
                  <a:extLst>
                    <a:ext uri="{9D8B030D-6E8A-4147-A177-3AD203B41FA5}">
                      <a16:colId xmlns:a16="http://schemas.microsoft.com/office/drawing/2014/main" val="762192"/>
                    </a:ext>
                  </a:extLst>
                </a:gridCol>
                <a:gridCol w="1905035">
                  <a:extLst>
                    <a:ext uri="{9D8B030D-6E8A-4147-A177-3AD203B41FA5}">
                      <a16:colId xmlns:a16="http://schemas.microsoft.com/office/drawing/2014/main" val="2197787806"/>
                    </a:ext>
                  </a:extLst>
                </a:gridCol>
              </a:tblGrid>
              <a:tr h="401835">
                <a:tc>
                  <a:txBody>
                    <a:bodyPr/>
                    <a:lstStyle/>
                    <a:p>
                      <a:pPr algn="l" fontAlgn="b"/>
                      <a:r>
                        <a:rPr lang="en-US" sz="1800" b="0" i="0" u="none" strike="noStrike" dirty="0">
                          <a:solidFill>
                            <a:srgbClr val="000000"/>
                          </a:solidFill>
                          <a:effectLst/>
                          <a:latin typeface="Calibri"/>
                        </a:rPr>
                        <a:t>TARGET</a:t>
                      </a:r>
                    </a:p>
                  </a:txBody>
                  <a:tcPr marL="9525" marR="9525" marT="9525" marB="0" anchor="b">
                    <a:lnL>
                      <a:noFill/>
                    </a:lnL>
                    <a:lnR>
                      <a:noFill/>
                    </a:lnR>
                    <a:lnT>
                      <a:noFill/>
                    </a:lnT>
                    <a:lnB>
                      <a:noFill/>
                    </a:lnB>
                    <a:noFill/>
                  </a:tcPr>
                </a:tc>
                <a:tc>
                  <a:txBody>
                    <a:bodyPr/>
                    <a:lstStyle/>
                    <a:p>
                      <a:pPr algn="l" fontAlgn="b"/>
                      <a:r>
                        <a:rPr lang="en-US" sz="1800" b="1" i="0" u="none" strike="noStrike" dirty="0">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tc>
                  <a:txBody>
                    <a:bodyPr/>
                    <a:lstStyle/>
                    <a:p>
                      <a:pPr algn="l" fontAlgn="b"/>
                      <a:r>
                        <a:rPr lang="en-US" sz="1800" b="1" i="0" u="none" strike="noStrike">
                          <a:solidFill>
                            <a:srgbClr val="FFFFFF"/>
                          </a:solidFill>
                          <a:effectLst/>
                          <a:latin typeface="Calibri"/>
                        </a:rPr>
                        <a:t>imbalance ratio</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2578717835"/>
                  </a:ext>
                </a:extLst>
              </a:tr>
              <a:tr h="182880">
                <a:tc>
                  <a:txBody>
                    <a:bodyPr/>
                    <a:lstStyle/>
                    <a:p>
                      <a:pPr algn="r" fontAlgn="b"/>
                      <a:r>
                        <a:rPr lang="en-US" sz="1800" b="0" i="0" u="none" strike="noStrike" dirty="0">
                          <a:solidFill>
                            <a:srgbClr val="000000"/>
                          </a:solidFill>
                          <a:effectLst/>
                          <a:latin typeface="Calibri"/>
                        </a:rPr>
                        <a:t>1</a:t>
                      </a:r>
                    </a:p>
                  </a:txBody>
                  <a:tcPr marL="9525" marR="9525" marT="9525" marB="0" anchor="b">
                    <a:lnL>
                      <a:noFill/>
                    </a:lnL>
                    <a:lnR>
                      <a:noFill/>
                    </a:lnR>
                    <a:lnT>
                      <a:noFill/>
                    </a:lnT>
                    <a:lnB>
                      <a:noFill/>
                    </a:lnB>
                    <a:noFill/>
                  </a:tcPr>
                </a:tc>
                <a:tc>
                  <a:txBody>
                    <a:bodyPr/>
                    <a:lstStyle/>
                    <a:p>
                      <a:pPr algn="r" fontAlgn="b"/>
                      <a:r>
                        <a:rPr lang="en-US" sz="1800" b="0" i="0" u="none" strike="noStrike" dirty="0">
                          <a:solidFill>
                            <a:srgbClr val="000000"/>
                          </a:solidFill>
                          <a:effectLst/>
                          <a:latin typeface="Calibri"/>
                        </a:rPr>
                        <a:t>4026</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8.757314076</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89285700"/>
                  </a:ext>
                </a:extLst>
              </a:tr>
              <a:tr h="182880">
                <a:tc>
                  <a:txBody>
                    <a:bodyPr/>
                    <a:lstStyle/>
                    <a:p>
                      <a:pPr algn="r" fontAlgn="b"/>
                      <a:r>
                        <a:rPr lang="en-US" sz="1800" b="0" i="0" u="none" strike="noStrike" dirty="0">
                          <a:solidFill>
                            <a:srgbClr val="000000"/>
                          </a:solidFill>
                          <a:effectLst/>
                          <a:latin typeface="Calibri"/>
                        </a:rPr>
                        <a:t>0</a:t>
                      </a:r>
                    </a:p>
                  </a:txBody>
                  <a:tcPr marL="9525" marR="9525" marT="9525" marB="0" anchor="b">
                    <a:lnL>
                      <a:noFill/>
                    </a:lnL>
                    <a:lnR>
                      <a:noFill/>
                    </a:lnR>
                    <a:lnT>
                      <a:noFill/>
                    </a:lnT>
                    <a:lnB>
                      <a:noFill/>
                    </a:lnB>
                    <a:noFill/>
                  </a:tcPr>
                </a:tc>
                <a:tc>
                  <a:txBody>
                    <a:bodyPr/>
                    <a:lstStyle/>
                    <a:p>
                      <a:pPr algn="r" fontAlgn="b"/>
                      <a:r>
                        <a:rPr lang="en-US" sz="1800" b="0" i="0" u="none" strike="noStrike" dirty="0">
                          <a:solidFill>
                            <a:srgbClr val="000000"/>
                          </a:solidFill>
                          <a:effectLst/>
                          <a:latin typeface="Calibri"/>
                        </a:rPr>
                        <a:t>45973</a:t>
                      </a:r>
                    </a:p>
                  </a:txBody>
                  <a:tcPr marL="9525" marR="9525" marT="9525"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171978292"/>
                  </a:ext>
                </a:extLst>
              </a:tr>
            </a:tbl>
          </a:graphicData>
        </a:graphic>
      </p:graphicFrame>
      <p:pic>
        <p:nvPicPr>
          <p:cNvPr id="10" name="Picture 9" descr="A pie chart with text&#10;&#10;Description automatically generated">
            <a:extLst>
              <a:ext uri="{FF2B5EF4-FFF2-40B4-BE49-F238E27FC236}">
                <a16:creationId xmlns:a16="http://schemas.microsoft.com/office/drawing/2014/main" id="{B04034D5-0903-CDE2-2DB6-A44AD055B160}"/>
              </a:ext>
            </a:extLst>
          </p:cNvPr>
          <p:cNvPicPr>
            <a:picLocks noChangeAspect="1"/>
          </p:cNvPicPr>
          <p:nvPr/>
        </p:nvPicPr>
        <p:blipFill>
          <a:blip r:embed="rId2"/>
          <a:stretch>
            <a:fillRect/>
          </a:stretch>
        </p:blipFill>
        <p:spPr>
          <a:xfrm>
            <a:off x="223837" y="1740220"/>
            <a:ext cx="4362449" cy="2341718"/>
          </a:xfrm>
          <a:prstGeom prst="rect">
            <a:avLst/>
          </a:prstGeom>
        </p:spPr>
      </p:pic>
      <p:graphicFrame>
        <p:nvGraphicFramePr>
          <p:cNvPr id="12" name="Table 11">
            <a:extLst>
              <a:ext uri="{FF2B5EF4-FFF2-40B4-BE49-F238E27FC236}">
                <a16:creationId xmlns:a16="http://schemas.microsoft.com/office/drawing/2014/main" id="{3EF2A681-857E-7988-45A0-DFB78ADE1C11}"/>
              </a:ext>
            </a:extLst>
          </p:cNvPr>
          <p:cNvGraphicFramePr>
            <a:graphicFrameLocks noGrp="1"/>
          </p:cNvGraphicFramePr>
          <p:nvPr>
            <p:extLst>
              <p:ext uri="{D42A27DB-BD31-4B8C-83A1-F6EECF244321}">
                <p14:modId xmlns:p14="http://schemas.microsoft.com/office/powerpoint/2010/main" val="1005660148"/>
              </p:ext>
            </p:extLst>
          </p:nvPr>
        </p:nvGraphicFramePr>
        <p:xfrm>
          <a:off x="5012531" y="787718"/>
          <a:ext cx="5498036" cy="851535"/>
        </p:xfrm>
        <a:graphic>
          <a:graphicData uri="http://schemas.openxmlformats.org/drawingml/2006/table">
            <a:tbl>
              <a:tblPr firstRow="1" bandRow="1">
                <a:tableStyleId>{5C22544A-7EE6-4342-B048-85BDC9FD1C3A}</a:tableStyleId>
              </a:tblPr>
              <a:tblGrid>
                <a:gridCol w="2394042">
                  <a:extLst>
                    <a:ext uri="{9D8B030D-6E8A-4147-A177-3AD203B41FA5}">
                      <a16:colId xmlns:a16="http://schemas.microsoft.com/office/drawing/2014/main" val="740917203"/>
                    </a:ext>
                  </a:extLst>
                </a:gridCol>
                <a:gridCol w="1086445">
                  <a:extLst>
                    <a:ext uri="{9D8B030D-6E8A-4147-A177-3AD203B41FA5}">
                      <a16:colId xmlns:a16="http://schemas.microsoft.com/office/drawing/2014/main" val="802517092"/>
                    </a:ext>
                  </a:extLst>
                </a:gridCol>
                <a:gridCol w="2017549">
                  <a:extLst>
                    <a:ext uri="{9D8B030D-6E8A-4147-A177-3AD203B41FA5}">
                      <a16:colId xmlns:a16="http://schemas.microsoft.com/office/drawing/2014/main" val="3647282805"/>
                    </a:ext>
                  </a:extLst>
                </a:gridCol>
              </a:tblGrid>
              <a:tr h="182880">
                <a:tc>
                  <a:txBody>
                    <a:bodyPr/>
                    <a:lstStyle/>
                    <a:p>
                      <a:pPr algn="l" fontAlgn="b"/>
                      <a:r>
                        <a:rPr lang="en-US" sz="1800" b="0" i="0" u="none" strike="noStrike" dirty="0">
                          <a:solidFill>
                            <a:srgbClr val="000000"/>
                          </a:solidFill>
                          <a:effectLst/>
                          <a:latin typeface="Calibri"/>
                        </a:rPr>
                        <a:t>NAME_CONTRACT_TYPE</a:t>
                      </a:r>
                    </a:p>
                  </a:txBody>
                  <a:tcPr marL="9525" marR="9525" marT="9525" marB="0" anchor="b">
                    <a:lnL>
                      <a:noFill/>
                    </a:lnL>
                    <a:lnR>
                      <a:noFill/>
                    </a:lnR>
                    <a:lnT>
                      <a:noFill/>
                    </a:lnT>
                    <a:lnB>
                      <a:noFill/>
                    </a:lnB>
                    <a:noFill/>
                  </a:tcPr>
                </a:tc>
                <a:tc>
                  <a:txBody>
                    <a:bodyPr/>
                    <a:lstStyle/>
                    <a:p>
                      <a:pPr algn="l" fontAlgn="b"/>
                      <a:r>
                        <a:rPr lang="en-US" sz="1800" b="1" i="0" u="none" strike="noStrike" dirty="0">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tc>
                  <a:txBody>
                    <a:bodyPr/>
                    <a:lstStyle/>
                    <a:p>
                      <a:pPr algn="l" fontAlgn="b"/>
                      <a:r>
                        <a:rPr lang="en-US" sz="1800" b="1" i="0" u="none" strike="noStrike" dirty="0">
                          <a:solidFill>
                            <a:srgbClr val="FFFFFF"/>
                          </a:solidFill>
                          <a:effectLst/>
                          <a:latin typeface="Calibri"/>
                        </a:rPr>
                        <a:t>imbalance ratio</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1577686798"/>
                  </a:ext>
                </a:extLst>
              </a:tr>
              <a:tr h="182880">
                <a:tc>
                  <a:txBody>
                    <a:bodyPr/>
                    <a:lstStyle/>
                    <a:p>
                      <a:pPr algn="l" fontAlgn="b"/>
                      <a:r>
                        <a:rPr lang="en-US" sz="1800" b="0" i="0" u="none" strike="noStrike" dirty="0">
                          <a:solidFill>
                            <a:srgbClr val="000000"/>
                          </a:solidFill>
                          <a:effectLst/>
                          <a:latin typeface="Calibri"/>
                        </a:rPr>
                        <a:t>Cash loans</a:t>
                      </a:r>
                    </a:p>
                  </a:txBody>
                  <a:tcPr marL="9525" marR="9525" marT="9525" marB="0" anchor="b">
                    <a:lnL>
                      <a:noFill/>
                    </a:lnL>
                    <a:lnR>
                      <a:noFill/>
                    </a:lnR>
                    <a:lnT>
                      <a:noFill/>
                    </a:lnT>
                    <a:lnB>
                      <a:noFill/>
                    </a:lnB>
                    <a:noFill/>
                  </a:tcPr>
                </a:tc>
                <a:tc>
                  <a:txBody>
                    <a:bodyPr/>
                    <a:lstStyle/>
                    <a:p>
                      <a:pPr algn="r" fontAlgn="b"/>
                      <a:r>
                        <a:rPr lang="en-US" sz="1800" b="0" i="0" u="none" strike="noStrike" dirty="0">
                          <a:solidFill>
                            <a:srgbClr val="000000"/>
                          </a:solidFill>
                          <a:effectLst/>
                          <a:latin typeface="Calibri"/>
                        </a:rPr>
                        <a:t>45276</a:t>
                      </a:r>
                    </a:p>
                  </a:txBody>
                  <a:tcPr marL="9525" marR="9525" marT="9525" marB="0" anchor="b">
                    <a:lnL>
                      <a:noFill/>
                    </a:lnL>
                    <a:lnR>
                      <a:noFill/>
                    </a:lnR>
                    <a:lnT>
                      <a:noFill/>
                    </a:lnT>
                    <a:lnB>
                      <a:noFill/>
                    </a:lnB>
                    <a:noFill/>
                  </a:tcPr>
                </a:tc>
                <a:tc>
                  <a:txBody>
                    <a:bodyPr/>
                    <a:lstStyle/>
                    <a:p>
                      <a:pPr algn="r" fontAlgn="b"/>
                      <a:r>
                        <a:rPr lang="en-US" sz="1800" b="0" i="0" u="none" strike="noStrike" dirty="0">
                          <a:solidFill>
                            <a:srgbClr val="000000"/>
                          </a:solidFill>
                          <a:effectLst/>
                          <a:latin typeface="Calibri"/>
                        </a:rPr>
                        <a:t>10.43157523</a:t>
                      </a:r>
                    </a:p>
                  </a:txBody>
                  <a:tcPr marL="9525" marR="9525" marT="9525" marB="0" anchor="b">
                    <a:lnL>
                      <a:noFill/>
                    </a:lnL>
                    <a:lnR>
                      <a:noFill/>
                    </a:lnR>
                    <a:lnT>
                      <a:noFill/>
                    </a:lnT>
                    <a:lnB>
                      <a:noFill/>
                    </a:lnB>
                    <a:noFill/>
                  </a:tcPr>
                </a:tc>
                <a:extLst>
                  <a:ext uri="{0D108BD9-81ED-4DB2-BD59-A6C34878D82A}">
                    <a16:rowId xmlns:a16="http://schemas.microsoft.com/office/drawing/2014/main" val="2253797520"/>
                  </a:ext>
                </a:extLst>
              </a:tr>
              <a:tr h="182880">
                <a:tc>
                  <a:txBody>
                    <a:bodyPr/>
                    <a:lstStyle/>
                    <a:p>
                      <a:pPr algn="l" fontAlgn="b"/>
                      <a:r>
                        <a:rPr lang="en-US" sz="1800" b="0" i="0" u="none" strike="noStrike" dirty="0">
                          <a:solidFill>
                            <a:srgbClr val="000000"/>
                          </a:solidFill>
                          <a:effectLst/>
                          <a:latin typeface="Calibri"/>
                        </a:rPr>
                        <a:t>Revolving loans</a:t>
                      </a:r>
                    </a:p>
                  </a:txBody>
                  <a:tcPr marL="9525" marR="9525" marT="9525" marB="0" anchor="b">
                    <a:lnL>
                      <a:noFill/>
                    </a:lnL>
                    <a:lnR>
                      <a:noFill/>
                    </a:lnR>
                    <a:lnT>
                      <a:noFill/>
                    </a:lnT>
                    <a:lnB>
                      <a:noFill/>
                    </a:lnB>
                    <a:noFill/>
                  </a:tcPr>
                </a:tc>
                <a:tc>
                  <a:txBody>
                    <a:bodyPr/>
                    <a:lstStyle/>
                    <a:p>
                      <a:pPr algn="r" fontAlgn="b"/>
                      <a:r>
                        <a:rPr lang="en-US" sz="1800" b="0" i="0" u="none" strike="noStrike" dirty="0">
                          <a:solidFill>
                            <a:srgbClr val="000000"/>
                          </a:solidFill>
                          <a:effectLst/>
                          <a:latin typeface="Calibri"/>
                        </a:rPr>
                        <a:t>4723</a:t>
                      </a:r>
                    </a:p>
                  </a:txBody>
                  <a:tcPr marL="9525" marR="9525" marT="9525"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156482118"/>
                  </a:ext>
                </a:extLst>
              </a:tr>
            </a:tbl>
          </a:graphicData>
        </a:graphic>
      </p:graphicFrame>
      <p:pic>
        <p:nvPicPr>
          <p:cNvPr id="13" name="Picture 12" descr="A blue and orange pie chart&#10;&#10;Description automatically generated">
            <a:extLst>
              <a:ext uri="{FF2B5EF4-FFF2-40B4-BE49-F238E27FC236}">
                <a16:creationId xmlns:a16="http://schemas.microsoft.com/office/drawing/2014/main" id="{4850895B-818C-63AD-FBB1-0DC4856EAD48}"/>
              </a:ext>
            </a:extLst>
          </p:cNvPr>
          <p:cNvPicPr>
            <a:picLocks noChangeAspect="1"/>
          </p:cNvPicPr>
          <p:nvPr/>
        </p:nvPicPr>
        <p:blipFill>
          <a:blip r:embed="rId3"/>
          <a:stretch>
            <a:fillRect/>
          </a:stretch>
        </p:blipFill>
        <p:spPr>
          <a:xfrm>
            <a:off x="5236369" y="1781702"/>
            <a:ext cx="5064918" cy="2401629"/>
          </a:xfrm>
          <a:prstGeom prst="rect">
            <a:avLst/>
          </a:prstGeom>
        </p:spPr>
      </p:pic>
      <p:pic>
        <p:nvPicPr>
          <p:cNvPr id="14" name="Picture 13" descr="A pie chart with numbers and text&#10;&#10;Description automatically generated">
            <a:extLst>
              <a:ext uri="{FF2B5EF4-FFF2-40B4-BE49-F238E27FC236}">
                <a16:creationId xmlns:a16="http://schemas.microsoft.com/office/drawing/2014/main" id="{2E0D849F-E7E1-72D1-5705-E7EB2B233910}"/>
              </a:ext>
            </a:extLst>
          </p:cNvPr>
          <p:cNvPicPr>
            <a:picLocks noChangeAspect="1"/>
          </p:cNvPicPr>
          <p:nvPr/>
        </p:nvPicPr>
        <p:blipFill>
          <a:blip r:embed="rId4"/>
          <a:stretch>
            <a:fillRect/>
          </a:stretch>
        </p:blipFill>
        <p:spPr>
          <a:xfrm>
            <a:off x="5236369" y="4464368"/>
            <a:ext cx="5279230" cy="2144077"/>
          </a:xfrm>
          <a:prstGeom prst="rect">
            <a:avLst/>
          </a:prstGeom>
        </p:spPr>
      </p:pic>
      <p:graphicFrame>
        <p:nvGraphicFramePr>
          <p:cNvPr id="16" name="Table 15">
            <a:extLst>
              <a:ext uri="{FF2B5EF4-FFF2-40B4-BE49-F238E27FC236}">
                <a16:creationId xmlns:a16="http://schemas.microsoft.com/office/drawing/2014/main" id="{0F35E04D-E774-7B36-E1DF-E94812DD6DB7}"/>
              </a:ext>
            </a:extLst>
          </p:cNvPr>
          <p:cNvGraphicFramePr>
            <a:graphicFrameLocks noGrp="1"/>
          </p:cNvGraphicFramePr>
          <p:nvPr>
            <p:extLst>
              <p:ext uri="{D42A27DB-BD31-4B8C-83A1-F6EECF244321}">
                <p14:modId xmlns:p14="http://schemas.microsoft.com/office/powerpoint/2010/main" val="1514130671"/>
              </p:ext>
            </p:extLst>
          </p:nvPr>
        </p:nvGraphicFramePr>
        <p:xfrm>
          <a:off x="1023937" y="4845843"/>
          <a:ext cx="4045255" cy="1409700"/>
        </p:xfrm>
        <a:graphic>
          <a:graphicData uri="http://schemas.openxmlformats.org/drawingml/2006/table">
            <a:tbl>
              <a:tblPr firstRow="1" bandRow="1">
                <a:tableStyleId>{5C22544A-7EE6-4342-B048-85BDC9FD1C3A}</a:tableStyleId>
              </a:tblPr>
              <a:tblGrid>
                <a:gridCol w="1955206">
                  <a:extLst>
                    <a:ext uri="{9D8B030D-6E8A-4147-A177-3AD203B41FA5}">
                      <a16:colId xmlns:a16="http://schemas.microsoft.com/office/drawing/2014/main" val="34553245"/>
                    </a:ext>
                  </a:extLst>
                </a:gridCol>
                <a:gridCol w="809051">
                  <a:extLst>
                    <a:ext uri="{9D8B030D-6E8A-4147-A177-3AD203B41FA5}">
                      <a16:colId xmlns:a16="http://schemas.microsoft.com/office/drawing/2014/main" val="1122171320"/>
                    </a:ext>
                  </a:extLst>
                </a:gridCol>
                <a:gridCol w="1280998">
                  <a:extLst>
                    <a:ext uri="{9D8B030D-6E8A-4147-A177-3AD203B41FA5}">
                      <a16:colId xmlns:a16="http://schemas.microsoft.com/office/drawing/2014/main" val="562795304"/>
                    </a:ext>
                  </a:extLst>
                </a:gridCol>
              </a:tblGrid>
              <a:tr h="182880">
                <a:tc>
                  <a:txBody>
                    <a:bodyPr/>
                    <a:lstStyle/>
                    <a:p>
                      <a:pPr algn="l" fontAlgn="b"/>
                      <a:r>
                        <a:rPr lang="en-US" sz="1800" b="0" i="0" u="none" strike="noStrike">
                          <a:solidFill>
                            <a:srgbClr val="000000"/>
                          </a:solidFill>
                          <a:effectLst/>
                          <a:latin typeface="Calibri"/>
                        </a:rPr>
                        <a:t>CODE_GENDER</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r>
                        <a:rPr lang="en-US" sz="1800" b="1" i="0" u="none" strike="noStrike">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tc>
                  <a:txBody>
                    <a:bodyPr/>
                    <a:lstStyle/>
                    <a:p>
                      <a:pPr algn="l" fontAlgn="b"/>
                      <a:r>
                        <a:rPr lang="en-US" sz="1800" b="1" i="0" u="none" strike="noStrike">
                          <a:solidFill>
                            <a:srgbClr val="FFFFFF"/>
                          </a:solidFill>
                          <a:effectLst/>
                          <a:latin typeface="Calibri"/>
                        </a:rPr>
                        <a:t>imbalance ratio</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1307965881"/>
                  </a:ext>
                </a:extLst>
              </a:tr>
              <a:tr h="182880">
                <a:tc>
                  <a:txBody>
                    <a:bodyPr/>
                    <a:lstStyle/>
                    <a:p>
                      <a:pPr algn="l" fontAlgn="b"/>
                      <a:r>
                        <a:rPr lang="en-US" sz="1800" b="0" i="0" u="none" strike="noStrike">
                          <a:solidFill>
                            <a:srgbClr val="000000"/>
                          </a:solidFill>
                          <a:effectLst/>
                          <a:latin typeface="Calibri"/>
                        </a:rPr>
                        <a:t>M</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17174</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52.32306614</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971258807"/>
                  </a:ext>
                </a:extLst>
              </a:tr>
              <a:tr h="182880">
                <a:tc>
                  <a:txBody>
                    <a:bodyPr/>
                    <a:lstStyle/>
                    <a:p>
                      <a:pPr algn="l" fontAlgn="b"/>
                      <a:r>
                        <a:rPr lang="en-US" sz="1800" b="0" i="0" u="none" strike="noStrike">
                          <a:solidFill>
                            <a:srgbClr val="000000"/>
                          </a:solidFill>
                          <a:effectLst/>
                          <a:latin typeface="Calibri"/>
                        </a:rPr>
                        <a:t>F</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32823</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815002849"/>
                  </a:ext>
                </a:extLst>
              </a:tr>
              <a:tr h="182880">
                <a:tc>
                  <a:txBody>
                    <a:bodyPr/>
                    <a:lstStyle/>
                    <a:p>
                      <a:pPr algn="l" fontAlgn="b"/>
                      <a:r>
                        <a:rPr lang="en-US" sz="1800" b="0" i="0" u="none" strike="noStrike">
                          <a:solidFill>
                            <a:srgbClr val="000000"/>
                          </a:solidFill>
                          <a:effectLst/>
                          <a:latin typeface="Calibri"/>
                        </a:rPr>
                        <a:t>XNA</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2</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981706665"/>
                  </a:ext>
                </a:extLst>
              </a:tr>
            </a:tbl>
          </a:graphicData>
        </a:graphic>
      </p:graphicFrame>
    </p:spTree>
    <p:extLst>
      <p:ext uri="{BB962C8B-B14F-4D97-AF65-F5344CB8AC3E}">
        <p14:creationId xmlns:p14="http://schemas.microsoft.com/office/powerpoint/2010/main" val="1194370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24" y="142422"/>
            <a:ext cx="8596668" cy="660400"/>
          </a:xfrm>
        </p:spPr>
        <p:txBody>
          <a:bodyPr>
            <a:normAutofit/>
          </a:bodyPr>
          <a:lstStyle/>
          <a:p>
            <a:r>
              <a:rPr lang="en-IN" b="1" dirty="0">
                <a:solidFill>
                  <a:schemeClr val="tx1"/>
                </a:solidFill>
              </a:rPr>
              <a:t>3) Analyse Data Imbalance:</a:t>
            </a:r>
          </a:p>
        </p:txBody>
      </p:sp>
      <p:graphicFrame>
        <p:nvGraphicFramePr>
          <p:cNvPr id="4" name="Table 3">
            <a:extLst>
              <a:ext uri="{FF2B5EF4-FFF2-40B4-BE49-F238E27FC236}">
                <a16:creationId xmlns:a16="http://schemas.microsoft.com/office/drawing/2014/main" id="{BF854288-EE9B-82F5-6925-8A3F00D9B14A}"/>
              </a:ext>
            </a:extLst>
          </p:cNvPr>
          <p:cNvGraphicFramePr>
            <a:graphicFrameLocks noGrp="1"/>
          </p:cNvGraphicFramePr>
          <p:nvPr>
            <p:extLst>
              <p:ext uri="{D42A27DB-BD31-4B8C-83A1-F6EECF244321}">
                <p14:modId xmlns:p14="http://schemas.microsoft.com/office/powerpoint/2010/main" val="3533265023"/>
              </p:ext>
            </p:extLst>
          </p:nvPr>
        </p:nvGraphicFramePr>
        <p:xfrm>
          <a:off x="214312" y="797718"/>
          <a:ext cx="4297116" cy="2984273"/>
        </p:xfrm>
        <a:graphic>
          <a:graphicData uri="http://schemas.openxmlformats.org/drawingml/2006/table">
            <a:tbl>
              <a:tblPr firstRow="1" bandRow="1">
                <a:tableStyleId>{5C22544A-7EE6-4342-B048-85BDC9FD1C3A}</a:tableStyleId>
              </a:tblPr>
              <a:tblGrid>
                <a:gridCol w="2940132">
                  <a:extLst>
                    <a:ext uri="{9D8B030D-6E8A-4147-A177-3AD203B41FA5}">
                      <a16:colId xmlns:a16="http://schemas.microsoft.com/office/drawing/2014/main" val="1680452995"/>
                    </a:ext>
                  </a:extLst>
                </a:gridCol>
                <a:gridCol w="1356984">
                  <a:extLst>
                    <a:ext uri="{9D8B030D-6E8A-4147-A177-3AD203B41FA5}">
                      <a16:colId xmlns:a16="http://schemas.microsoft.com/office/drawing/2014/main" val="3797310490"/>
                    </a:ext>
                  </a:extLst>
                </a:gridCol>
              </a:tblGrid>
              <a:tr h="469673">
                <a:tc>
                  <a:txBody>
                    <a:bodyPr/>
                    <a:lstStyle/>
                    <a:p>
                      <a:pPr algn="l" fontAlgn="b"/>
                      <a:r>
                        <a:rPr lang="en-US" sz="2000" b="0" i="0" u="none" strike="noStrike" dirty="0">
                          <a:solidFill>
                            <a:srgbClr val="000000"/>
                          </a:solidFill>
                          <a:effectLst/>
                          <a:latin typeface="Calibri"/>
                        </a:rPr>
                        <a:t>NAME_INCOME_TYPE</a:t>
                      </a:r>
                    </a:p>
                  </a:txBody>
                  <a:tcPr marL="9525" marR="9525" marT="9525" marB="0" anchor="b">
                    <a:lnL>
                      <a:noFill/>
                    </a:lnL>
                    <a:lnR>
                      <a:noFill/>
                    </a:lnR>
                    <a:lnT>
                      <a:noFill/>
                    </a:lnT>
                    <a:lnB>
                      <a:noFill/>
                    </a:lnB>
                    <a:noFill/>
                  </a:tcPr>
                </a:tc>
                <a:tc>
                  <a:txBody>
                    <a:bodyPr/>
                    <a:lstStyle/>
                    <a:p>
                      <a:pPr algn="l" fontAlgn="b"/>
                      <a:r>
                        <a:rPr lang="en-US" sz="2000" b="1" i="0" u="none" strike="noStrike" dirty="0">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456557712"/>
                  </a:ext>
                </a:extLst>
              </a:tr>
              <a:tr h="245046">
                <a:tc>
                  <a:txBody>
                    <a:bodyPr/>
                    <a:lstStyle/>
                    <a:p>
                      <a:pPr algn="l" fontAlgn="b"/>
                      <a:r>
                        <a:rPr lang="en-US" sz="2000" b="0" i="0" u="none" strike="noStrike" dirty="0">
                          <a:solidFill>
                            <a:srgbClr val="000000"/>
                          </a:solidFill>
                          <a:effectLst/>
                          <a:latin typeface="Calibri"/>
                        </a:rPr>
                        <a:t>Working</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26010</a:t>
                      </a:r>
                    </a:p>
                  </a:txBody>
                  <a:tcPr marL="9525" marR="9525" marT="9525" marB="0" anchor="b">
                    <a:lnL>
                      <a:noFill/>
                    </a:lnL>
                    <a:lnR>
                      <a:noFill/>
                    </a:lnR>
                    <a:lnT>
                      <a:noFill/>
                    </a:lnT>
                    <a:lnB>
                      <a:noFill/>
                    </a:lnB>
                    <a:noFill/>
                  </a:tcPr>
                </a:tc>
                <a:extLst>
                  <a:ext uri="{0D108BD9-81ED-4DB2-BD59-A6C34878D82A}">
                    <a16:rowId xmlns:a16="http://schemas.microsoft.com/office/drawing/2014/main" val="4126407501"/>
                  </a:ext>
                </a:extLst>
              </a:tr>
              <a:tr h="245046">
                <a:tc>
                  <a:txBody>
                    <a:bodyPr/>
                    <a:lstStyle/>
                    <a:p>
                      <a:pPr algn="l" fontAlgn="b"/>
                      <a:r>
                        <a:rPr lang="en-US" sz="2000" b="0" i="0" u="none" strike="noStrike" dirty="0">
                          <a:solidFill>
                            <a:srgbClr val="000000"/>
                          </a:solidFill>
                          <a:effectLst/>
                          <a:latin typeface="Calibri"/>
                        </a:rPr>
                        <a:t>State servant</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3512</a:t>
                      </a:r>
                    </a:p>
                  </a:txBody>
                  <a:tcPr marL="9525" marR="9525" marT="9525" marB="0" anchor="b">
                    <a:lnL>
                      <a:noFill/>
                    </a:lnL>
                    <a:lnR>
                      <a:noFill/>
                    </a:lnR>
                    <a:lnT>
                      <a:noFill/>
                    </a:lnT>
                    <a:lnB>
                      <a:noFill/>
                    </a:lnB>
                    <a:noFill/>
                  </a:tcPr>
                </a:tc>
                <a:extLst>
                  <a:ext uri="{0D108BD9-81ED-4DB2-BD59-A6C34878D82A}">
                    <a16:rowId xmlns:a16="http://schemas.microsoft.com/office/drawing/2014/main" val="2294959019"/>
                  </a:ext>
                </a:extLst>
              </a:tr>
              <a:tr h="245046">
                <a:tc>
                  <a:txBody>
                    <a:bodyPr/>
                    <a:lstStyle/>
                    <a:p>
                      <a:pPr algn="l" fontAlgn="b"/>
                      <a:r>
                        <a:rPr lang="en-US" sz="2000" b="0" i="0" u="none" strike="noStrike" dirty="0">
                          <a:solidFill>
                            <a:srgbClr val="000000"/>
                          </a:solidFill>
                          <a:effectLst/>
                          <a:latin typeface="Calibri"/>
                        </a:rPr>
                        <a:t>Commercial associate</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11543</a:t>
                      </a:r>
                    </a:p>
                  </a:txBody>
                  <a:tcPr marL="9525" marR="9525" marT="9525" marB="0" anchor="b">
                    <a:lnL>
                      <a:noFill/>
                    </a:lnL>
                    <a:lnR>
                      <a:noFill/>
                    </a:lnR>
                    <a:lnT>
                      <a:noFill/>
                    </a:lnT>
                    <a:lnB>
                      <a:noFill/>
                    </a:lnB>
                    <a:noFill/>
                  </a:tcPr>
                </a:tc>
                <a:extLst>
                  <a:ext uri="{0D108BD9-81ED-4DB2-BD59-A6C34878D82A}">
                    <a16:rowId xmlns:a16="http://schemas.microsoft.com/office/drawing/2014/main" val="410802299"/>
                  </a:ext>
                </a:extLst>
              </a:tr>
              <a:tr h="245046">
                <a:tc>
                  <a:txBody>
                    <a:bodyPr/>
                    <a:lstStyle/>
                    <a:p>
                      <a:pPr algn="l" fontAlgn="b"/>
                      <a:r>
                        <a:rPr lang="en-US" sz="2000" b="0" i="0" u="none" strike="noStrike" dirty="0">
                          <a:solidFill>
                            <a:srgbClr val="000000"/>
                          </a:solidFill>
                          <a:effectLst/>
                          <a:latin typeface="Calibri"/>
                        </a:rPr>
                        <a:t>Pensioner</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8920</a:t>
                      </a:r>
                    </a:p>
                  </a:txBody>
                  <a:tcPr marL="9525" marR="9525" marT="9525" marB="0" anchor="b">
                    <a:lnL>
                      <a:noFill/>
                    </a:lnL>
                    <a:lnR>
                      <a:noFill/>
                    </a:lnR>
                    <a:lnT>
                      <a:noFill/>
                    </a:lnT>
                    <a:lnB>
                      <a:noFill/>
                    </a:lnB>
                    <a:noFill/>
                  </a:tcPr>
                </a:tc>
                <a:extLst>
                  <a:ext uri="{0D108BD9-81ED-4DB2-BD59-A6C34878D82A}">
                    <a16:rowId xmlns:a16="http://schemas.microsoft.com/office/drawing/2014/main" val="2424825889"/>
                  </a:ext>
                </a:extLst>
              </a:tr>
              <a:tr h="245046">
                <a:tc>
                  <a:txBody>
                    <a:bodyPr/>
                    <a:lstStyle/>
                    <a:p>
                      <a:pPr algn="l" fontAlgn="b"/>
                      <a:r>
                        <a:rPr lang="en-US" sz="2000" b="0" i="0" u="none" strike="noStrike" dirty="0">
                          <a:solidFill>
                            <a:srgbClr val="000000"/>
                          </a:solidFill>
                          <a:effectLst/>
                          <a:latin typeface="Calibri"/>
                        </a:rPr>
                        <a:t>Unemployed</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6</a:t>
                      </a:r>
                    </a:p>
                  </a:txBody>
                  <a:tcPr marL="9525" marR="9525" marT="9525" marB="0" anchor="b">
                    <a:lnL>
                      <a:noFill/>
                    </a:lnL>
                    <a:lnR>
                      <a:noFill/>
                    </a:lnR>
                    <a:lnT>
                      <a:noFill/>
                    </a:lnT>
                    <a:lnB>
                      <a:noFill/>
                    </a:lnB>
                    <a:noFill/>
                  </a:tcPr>
                </a:tc>
                <a:extLst>
                  <a:ext uri="{0D108BD9-81ED-4DB2-BD59-A6C34878D82A}">
                    <a16:rowId xmlns:a16="http://schemas.microsoft.com/office/drawing/2014/main" val="3454231393"/>
                  </a:ext>
                </a:extLst>
              </a:tr>
              <a:tr h="245046">
                <a:tc>
                  <a:txBody>
                    <a:bodyPr/>
                    <a:lstStyle/>
                    <a:p>
                      <a:pPr algn="l" fontAlgn="b"/>
                      <a:r>
                        <a:rPr lang="en-US" sz="2000" b="0" i="0" u="none" strike="noStrike" dirty="0">
                          <a:solidFill>
                            <a:srgbClr val="000000"/>
                          </a:solidFill>
                          <a:effectLst/>
                          <a:latin typeface="Calibri"/>
                        </a:rPr>
                        <a:t>Student</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5</a:t>
                      </a:r>
                    </a:p>
                  </a:txBody>
                  <a:tcPr marL="9525" marR="9525" marT="9525" marB="0" anchor="b">
                    <a:lnL>
                      <a:noFill/>
                    </a:lnL>
                    <a:lnR>
                      <a:noFill/>
                    </a:lnR>
                    <a:lnT>
                      <a:noFill/>
                    </a:lnT>
                    <a:lnB>
                      <a:noFill/>
                    </a:lnB>
                    <a:noFill/>
                  </a:tcPr>
                </a:tc>
                <a:extLst>
                  <a:ext uri="{0D108BD9-81ED-4DB2-BD59-A6C34878D82A}">
                    <a16:rowId xmlns:a16="http://schemas.microsoft.com/office/drawing/2014/main" val="2293569542"/>
                  </a:ext>
                </a:extLst>
              </a:tr>
              <a:tr h="245046">
                <a:tc>
                  <a:txBody>
                    <a:bodyPr/>
                    <a:lstStyle/>
                    <a:p>
                      <a:pPr algn="l" fontAlgn="b"/>
                      <a:r>
                        <a:rPr lang="en-US" sz="2000" b="0" i="0" u="none" strike="noStrike" dirty="0">
                          <a:solidFill>
                            <a:srgbClr val="000000"/>
                          </a:solidFill>
                          <a:effectLst/>
                          <a:latin typeface="Calibri"/>
                        </a:rPr>
                        <a:t>Businessman</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2</a:t>
                      </a:r>
                    </a:p>
                  </a:txBody>
                  <a:tcPr marL="9525" marR="9525" marT="9525" marB="0" anchor="b">
                    <a:lnL>
                      <a:noFill/>
                    </a:lnL>
                    <a:lnR>
                      <a:noFill/>
                    </a:lnR>
                    <a:lnT>
                      <a:noFill/>
                    </a:lnT>
                    <a:lnB>
                      <a:noFill/>
                    </a:lnB>
                    <a:noFill/>
                  </a:tcPr>
                </a:tc>
                <a:extLst>
                  <a:ext uri="{0D108BD9-81ED-4DB2-BD59-A6C34878D82A}">
                    <a16:rowId xmlns:a16="http://schemas.microsoft.com/office/drawing/2014/main" val="2752965215"/>
                  </a:ext>
                </a:extLst>
              </a:tr>
              <a:tr h="245046">
                <a:tc>
                  <a:txBody>
                    <a:bodyPr/>
                    <a:lstStyle/>
                    <a:p>
                      <a:pPr algn="l" fontAlgn="b"/>
                      <a:r>
                        <a:rPr lang="en-US" sz="2000" b="0" i="0" u="none" strike="noStrike" dirty="0">
                          <a:solidFill>
                            <a:srgbClr val="000000"/>
                          </a:solidFill>
                          <a:effectLst/>
                          <a:latin typeface="Calibri"/>
                        </a:rPr>
                        <a:t>Maternity leave</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1</a:t>
                      </a:r>
                    </a:p>
                  </a:txBody>
                  <a:tcPr marL="9525" marR="9525" marT="9525" marB="0" anchor="b">
                    <a:lnL>
                      <a:noFill/>
                    </a:lnL>
                    <a:lnR>
                      <a:noFill/>
                    </a:lnR>
                    <a:lnT>
                      <a:noFill/>
                    </a:lnT>
                    <a:lnB>
                      <a:noFill/>
                    </a:lnB>
                    <a:noFill/>
                  </a:tcPr>
                </a:tc>
                <a:extLst>
                  <a:ext uri="{0D108BD9-81ED-4DB2-BD59-A6C34878D82A}">
                    <a16:rowId xmlns:a16="http://schemas.microsoft.com/office/drawing/2014/main" val="4170934739"/>
                  </a:ext>
                </a:extLst>
              </a:tr>
            </a:tbl>
          </a:graphicData>
        </a:graphic>
      </p:graphicFrame>
      <p:pic>
        <p:nvPicPr>
          <p:cNvPr id="5" name="Picture 4" descr="A pie chart with numbers and text&#10;&#10;Description automatically generated">
            <a:extLst>
              <a:ext uri="{FF2B5EF4-FFF2-40B4-BE49-F238E27FC236}">
                <a16:creationId xmlns:a16="http://schemas.microsoft.com/office/drawing/2014/main" id="{D76C07FF-628E-7AED-B0AB-CEA0A0318E24}"/>
              </a:ext>
            </a:extLst>
          </p:cNvPr>
          <p:cNvPicPr>
            <a:picLocks noChangeAspect="1"/>
          </p:cNvPicPr>
          <p:nvPr/>
        </p:nvPicPr>
        <p:blipFill>
          <a:blip r:embed="rId2"/>
          <a:stretch>
            <a:fillRect/>
          </a:stretch>
        </p:blipFill>
        <p:spPr>
          <a:xfrm>
            <a:off x="5010150" y="793733"/>
            <a:ext cx="5160169" cy="3103596"/>
          </a:xfrm>
          <a:prstGeom prst="rect">
            <a:avLst/>
          </a:prstGeom>
        </p:spPr>
      </p:pic>
      <p:graphicFrame>
        <p:nvGraphicFramePr>
          <p:cNvPr id="7" name="Table 6">
            <a:extLst>
              <a:ext uri="{FF2B5EF4-FFF2-40B4-BE49-F238E27FC236}">
                <a16:creationId xmlns:a16="http://schemas.microsoft.com/office/drawing/2014/main" id="{397E4067-4DC7-BD9B-AE2D-6409D53C80E8}"/>
              </a:ext>
            </a:extLst>
          </p:cNvPr>
          <p:cNvGraphicFramePr>
            <a:graphicFrameLocks noGrp="1"/>
          </p:cNvGraphicFramePr>
          <p:nvPr>
            <p:extLst>
              <p:ext uri="{D42A27DB-BD31-4B8C-83A1-F6EECF244321}">
                <p14:modId xmlns:p14="http://schemas.microsoft.com/office/powerpoint/2010/main" val="3173550591"/>
              </p:ext>
            </p:extLst>
          </p:nvPr>
        </p:nvGraphicFramePr>
        <p:xfrm>
          <a:off x="213519" y="4077176"/>
          <a:ext cx="4297116" cy="2572987"/>
        </p:xfrm>
        <a:graphic>
          <a:graphicData uri="http://schemas.openxmlformats.org/drawingml/2006/table">
            <a:tbl>
              <a:tblPr firstRow="1" bandRow="1">
                <a:tableStyleId>{5C22544A-7EE6-4342-B048-85BDC9FD1C3A}</a:tableStyleId>
              </a:tblPr>
              <a:tblGrid>
                <a:gridCol w="2940132">
                  <a:extLst>
                    <a:ext uri="{9D8B030D-6E8A-4147-A177-3AD203B41FA5}">
                      <a16:colId xmlns:a16="http://schemas.microsoft.com/office/drawing/2014/main" val="163503407"/>
                    </a:ext>
                  </a:extLst>
                </a:gridCol>
                <a:gridCol w="1356984">
                  <a:extLst>
                    <a:ext uri="{9D8B030D-6E8A-4147-A177-3AD203B41FA5}">
                      <a16:colId xmlns:a16="http://schemas.microsoft.com/office/drawing/2014/main" val="1585090314"/>
                    </a:ext>
                  </a:extLst>
                </a:gridCol>
              </a:tblGrid>
              <a:tr h="622933">
                <a:tc>
                  <a:txBody>
                    <a:bodyPr/>
                    <a:lstStyle/>
                    <a:p>
                      <a:pPr algn="l" fontAlgn="b"/>
                      <a:r>
                        <a:rPr lang="en-US" sz="2000" b="0" i="0" u="none" strike="noStrike">
                          <a:solidFill>
                            <a:srgbClr val="000000"/>
                          </a:solidFill>
                          <a:effectLst/>
                          <a:latin typeface="Calibri"/>
                        </a:rPr>
                        <a:t>NAME_FAMILY_STATUS</a:t>
                      </a:r>
                    </a:p>
                  </a:txBody>
                  <a:tcPr marL="9525" marR="9525" marT="9525" marB="0" anchor="b">
                    <a:lnL>
                      <a:noFill/>
                    </a:lnL>
                    <a:lnR>
                      <a:noFill/>
                    </a:lnR>
                    <a:lnT>
                      <a:noFill/>
                    </a:lnT>
                    <a:lnB>
                      <a:noFill/>
                    </a:lnB>
                    <a:noFill/>
                  </a:tcPr>
                </a:tc>
                <a:tc>
                  <a:txBody>
                    <a:bodyPr/>
                    <a:lstStyle/>
                    <a:p>
                      <a:pPr algn="l" fontAlgn="b"/>
                      <a:r>
                        <a:rPr lang="en-US" sz="2000" b="1" i="0" u="none" strike="noStrike">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3125680332"/>
                  </a:ext>
                </a:extLst>
              </a:tr>
              <a:tr h="325009">
                <a:tc>
                  <a:txBody>
                    <a:bodyPr/>
                    <a:lstStyle/>
                    <a:p>
                      <a:pPr algn="l" fontAlgn="b"/>
                      <a:r>
                        <a:rPr lang="en-US" sz="2000" b="0" i="0" u="none" strike="noStrike">
                          <a:solidFill>
                            <a:srgbClr val="000000"/>
                          </a:solidFill>
                          <a:effectLst/>
                          <a:latin typeface="Calibri"/>
                        </a:rPr>
                        <a:t>Single / not married</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7306</a:t>
                      </a:r>
                    </a:p>
                  </a:txBody>
                  <a:tcPr marL="9525" marR="9525" marT="9525" marB="0" anchor="b">
                    <a:lnL>
                      <a:noFill/>
                    </a:lnL>
                    <a:lnR>
                      <a:noFill/>
                    </a:lnR>
                    <a:lnT>
                      <a:noFill/>
                    </a:lnT>
                    <a:lnB>
                      <a:noFill/>
                    </a:lnB>
                    <a:noFill/>
                  </a:tcPr>
                </a:tc>
                <a:extLst>
                  <a:ext uri="{0D108BD9-81ED-4DB2-BD59-A6C34878D82A}">
                    <a16:rowId xmlns:a16="http://schemas.microsoft.com/office/drawing/2014/main" val="2677644758"/>
                  </a:ext>
                </a:extLst>
              </a:tr>
              <a:tr h="325009">
                <a:tc>
                  <a:txBody>
                    <a:bodyPr/>
                    <a:lstStyle/>
                    <a:p>
                      <a:pPr algn="l" fontAlgn="b"/>
                      <a:r>
                        <a:rPr lang="en-US" sz="2000" b="0" i="0" u="none" strike="noStrike">
                          <a:solidFill>
                            <a:srgbClr val="000000"/>
                          </a:solidFill>
                          <a:effectLst/>
                          <a:latin typeface="Calibri"/>
                        </a:rPr>
                        <a:t>Married</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32094</a:t>
                      </a:r>
                    </a:p>
                  </a:txBody>
                  <a:tcPr marL="9525" marR="9525" marT="9525" marB="0" anchor="b">
                    <a:lnL>
                      <a:noFill/>
                    </a:lnL>
                    <a:lnR>
                      <a:noFill/>
                    </a:lnR>
                    <a:lnT>
                      <a:noFill/>
                    </a:lnT>
                    <a:lnB>
                      <a:noFill/>
                    </a:lnB>
                    <a:noFill/>
                  </a:tcPr>
                </a:tc>
                <a:extLst>
                  <a:ext uri="{0D108BD9-81ED-4DB2-BD59-A6C34878D82A}">
                    <a16:rowId xmlns:a16="http://schemas.microsoft.com/office/drawing/2014/main" val="1728629623"/>
                  </a:ext>
                </a:extLst>
              </a:tr>
              <a:tr h="325009">
                <a:tc>
                  <a:txBody>
                    <a:bodyPr/>
                    <a:lstStyle/>
                    <a:p>
                      <a:pPr algn="l" fontAlgn="b"/>
                      <a:r>
                        <a:rPr lang="en-US" sz="2000" b="0" i="0" u="none" strike="noStrike">
                          <a:solidFill>
                            <a:srgbClr val="000000"/>
                          </a:solidFill>
                          <a:effectLst/>
                          <a:latin typeface="Calibri"/>
                        </a:rPr>
                        <a:t>Civil marriage</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4859</a:t>
                      </a:r>
                    </a:p>
                  </a:txBody>
                  <a:tcPr marL="9525" marR="9525" marT="9525" marB="0" anchor="b">
                    <a:lnL>
                      <a:noFill/>
                    </a:lnL>
                    <a:lnR>
                      <a:noFill/>
                    </a:lnR>
                    <a:lnT>
                      <a:noFill/>
                    </a:lnT>
                    <a:lnB>
                      <a:noFill/>
                    </a:lnB>
                    <a:noFill/>
                  </a:tcPr>
                </a:tc>
                <a:extLst>
                  <a:ext uri="{0D108BD9-81ED-4DB2-BD59-A6C34878D82A}">
                    <a16:rowId xmlns:a16="http://schemas.microsoft.com/office/drawing/2014/main" val="123432906"/>
                  </a:ext>
                </a:extLst>
              </a:tr>
              <a:tr h="325009">
                <a:tc>
                  <a:txBody>
                    <a:bodyPr/>
                    <a:lstStyle/>
                    <a:p>
                      <a:pPr algn="l" fontAlgn="b"/>
                      <a:r>
                        <a:rPr lang="en-US" sz="2000" b="0" i="0" u="none" strike="noStrike">
                          <a:solidFill>
                            <a:srgbClr val="000000"/>
                          </a:solidFill>
                          <a:effectLst/>
                          <a:latin typeface="Calibri"/>
                        </a:rPr>
                        <a:t>Widow</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2597</a:t>
                      </a:r>
                    </a:p>
                  </a:txBody>
                  <a:tcPr marL="9525" marR="9525" marT="9525" marB="0" anchor="b">
                    <a:lnL>
                      <a:noFill/>
                    </a:lnL>
                    <a:lnR>
                      <a:noFill/>
                    </a:lnR>
                    <a:lnT>
                      <a:noFill/>
                    </a:lnT>
                    <a:lnB>
                      <a:noFill/>
                    </a:lnB>
                    <a:noFill/>
                  </a:tcPr>
                </a:tc>
                <a:extLst>
                  <a:ext uri="{0D108BD9-81ED-4DB2-BD59-A6C34878D82A}">
                    <a16:rowId xmlns:a16="http://schemas.microsoft.com/office/drawing/2014/main" val="1986716332"/>
                  </a:ext>
                </a:extLst>
              </a:tr>
              <a:tr h="325009">
                <a:tc>
                  <a:txBody>
                    <a:bodyPr/>
                    <a:lstStyle/>
                    <a:p>
                      <a:pPr algn="l" fontAlgn="b"/>
                      <a:r>
                        <a:rPr lang="en-US" sz="2000" b="0" i="0" u="none" strike="noStrike">
                          <a:solidFill>
                            <a:srgbClr val="000000"/>
                          </a:solidFill>
                          <a:effectLst/>
                          <a:latin typeface="Calibri"/>
                        </a:rPr>
                        <a:t>Separated</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3142</a:t>
                      </a:r>
                    </a:p>
                  </a:txBody>
                  <a:tcPr marL="9525" marR="9525" marT="9525" marB="0" anchor="b">
                    <a:lnL>
                      <a:noFill/>
                    </a:lnL>
                    <a:lnR>
                      <a:noFill/>
                    </a:lnR>
                    <a:lnT>
                      <a:noFill/>
                    </a:lnT>
                    <a:lnB>
                      <a:noFill/>
                    </a:lnB>
                    <a:noFill/>
                  </a:tcPr>
                </a:tc>
                <a:extLst>
                  <a:ext uri="{0D108BD9-81ED-4DB2-BD59-A6C34878D82A}">
                    <a16:rowId xmlns:a16="http://schemas.microsoft.com/office/drawing/2014/main" val="1014793524"/>
                  </a:ext>
                </a:extLst>
              </a:tr>
              <a:tr h="325009">
                <a:tc>
                  <a:txBody>
                    <a:bodyPr/>
                    <a:lstStyle/>
                    <a:p>
                      <a:pPr algn="l" fontAlgn="b"/>
                      <a:r>
                        <a:rPr lang="en-US" sz="2000" b="0" i="0" u="none" strike="noStrike">
                          <a:solidFill>
                            <a:srgbClr val="000000"/>
                          </a:solidFill>
                          <a:effectLst/>
                          <a:latin typeface="Calibri"/>
                        </a:rPr>
                        <a:t>Unknown</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1</a:t>
                      </a:r>
                    </a:p>
                  </a:txBody>
                  <a:tcPr marL="9525" marR="9525" marT="9525" marB="0" anchor="b">
                    <a:lnL>
                      <a:noFill/>
                    </a:lnL>
                    <a:lnR>
                      <a:noFill/>
                    </a:lnR>
                    <a:lnT>
                      <a:noFill/>
                    </a:lnT>
                    <a:lnB>
                      <a:noFill/>
                    </a:lnB>
                    <a:noFill/>
                  </a:tcPr>
                </a:tc>
                <a:extLst>
                  <a:ext uri="{0D108BD9-81ED-4DB2-BD59-A6C34878D82A}">
                    <a16:rowId xmlns:a16="http://schemas.microsoft.com/office/drawing/2014/main" val="246253547"/>
                  </a:ext>
                </a:extLst>
              </a:tr>
            </a:tbl>
          </a:graphicData>
        </a:graphic>
      </p:graphicFrame>
      <p:pic>
        <p:nvPicPr>
          <p:cNvPr id="9" name="Picture 8" descr="A pie chart with text and numbers&#10;&#10;Description automatically generated">
            <a:extLst>
              <a:ext uri="{FF2B5EF4-FFF2-40B4-BE49-F238E27FC236}">
                <a16:creationId xmlns:a16="http://schemas.microsoft.com/office/drawing/2014/main" id="{2223ECAA-184F-8C06-DCFE-6C4F05A3B182}"/>
              </a:ext>
            </a:extLst>
          </p:cNvPr>
          <p:cNvPicPr>
            <a:picLocks noChangeAspect="1"/>
          </p:cNvPicPr>
          <p:nvPr/>
        </p:nvPicPr>
        <p:blipFill>
          <a:blip r:embed="rId3"/>
          <a:stretch>
            <a:fillRect/>
          </a:stretch>
        </p:blipFill>
        <p:spPr>
          <a:xfrm>
            <a:off x="5057775" y="3970753"/>
            <a:ext cx="5100636" cy="2821743"/>
          </a:xfrm>
          <a:prstGeom prst="rect">
            <a:avLst/>
          </a:prstGeom>
        </p:spPr>
      </p:pic>
    </p:spTree>
    <p:extLst>
      <p:ext uri="{BB962C8B-B14F-4D97-AF65-F5344CB8AC3E}">
        <p14:creationId xmlns:p14="http://schemas.microsoft.com/office/powerpoint/2010/main" val="253773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5249" y="591895"/>
            <a:ext cx="9370218" cy="528448"/>
          </a:xfrm>
        </p:spPr>
        <p:txBody>
          <a:bodyPr anchor="b">
            <a:normAutofit/>
          </a:bodyPr>
          <a:lstStyle/>
          <a:p>
            <a:r>
              <a:rPr lang="en-IN" sz="2600" b="1"/>
              <a:t>4) Perform Univariate, Segmented Univariate and Bivariate Analysis:</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738092" y="1354645"/>
            <a:ext cx="9679781" cy="3410712"/>
          </a:xfrm>
        </p:spPr>
        <p:txBody>
          <a:bodyPr vert="horz" lIns="91440" tIns="45720" rIns="91440" bIns="45720" rtlCol="0" anchor="t">
            <a:normAutofit/>
          </a:bodyPr>
          <a:lstStyle/>
          <a:p>
            <a:r>
              <a:rPr lang="en-IN" sz="2200" dirty="0"/>
              <a:t>I have created pivot table.</a:t>
            </a:r>
            <a:endParaRPr lang="en-IN" sz="2200" dirty="0">
              <a:ea typeface="Calibri"/>
              <a:cs typeface="Calibri"/>
            </a:endParaRPr>
          </a:p>
          <a:p>
            <a:r>
              <a:rPr lang="en-US" sz="2200" dirty="0"/>
              <a:t>Calculate </a:t>
            </a:r>
            <a:r>
              <a:rPr lang="en-US" sz="2200" dirty="0" err="1"/>
              <a:t>mean,mode,median,std</a:t>
            </a:r>
            <a:r>
              <a:rPr lang="en-US" sz="2200" dirty="0"/>
              <a:t> dev using excel inbuilt functions</a:t>
            </a:r>
            <a:endParaRPr lang="en-US" sz="2200" dirty="0">
              <a:ea typeface="Calibri" panose="020F0502020204030204"/>
              <a:cs typeface="Calibri" panose="020F0502020204030204"/>
            </a:endParaRPr>
          </a:p>
          <a:p>
            <a:endParaRPr lang="en-US" sz="2200">
              <a:ea typeface="Calibri" panose="020F0502020204030204"/>
              <a:cs typeface="Calibri" panose="020F0502020204030204"/>
            </a:endParaRPr>
          </a:p>
        </p:txBody>
      </p:sp>
      <p:graphicFrame>
        <p:nvGraphicFramePr>
          <p:cNvPr id="9" name="Table 8">
            <a:extLst>
              <a:ext uri="{FF2B5EF4-FFF2-40B4-BE49-F238E27FC236}">
                <a16:creationId xmlns:a16="http://schemas.microsoft.com/office/drawing/2014/main" id="{3B23E71B-C1EB-1EAF-4EAD-EEA99F94B6EA}"/>
              </a:ext>
            </a:extLst>
          </p:cNvPr>
          <p:cNvGraphicFramePr>
            <a:graphicFrameLocks noGrp="1"/>
          </p:cNvGraphicFramePr>
          <p:nvPr>
            <p:extLst>
              <p:ext uri="{D42A27DB-BD31-4B8C-83A1-F6EECF244321}">
                <p14:modId xmlns:p14="http://schemas.microsoft.com/office/powerpoint/2010/main" val="1545553564"/>
              </p:ext>
            </p:extLst>
          </p:nvPr>
        </p:nvGraphicFramePr>
        <p:xfrm>
          <a:off x="452437" y="2774156"/>
          <a:ext cx="11100985" cy="3571105"/>
        </p:xfrm>
        <a:graphic>
          <a:graphicData uri="http://schemas.openxmlformats.org/drawingml/2006/table">
            <a:tbl>
              <a:tblPr firstRow="1" bandRow="1">
                <a:tableStyleId>{5C22544A-7EE6-4342-B048-85BDC9FD1C3A}</a:tableStyleId>
              </a:tblPr>
              <a:tblGrid>
                <a:gridCol w="1290381">
                  <a:extLst>
                    <a:ext uri="{9D8B030D-6E8A-4147-A177-3AD203B41FA5}">
                      <a16:colId xmlns:a16="http://schemas.microsoft.com/office/drawing/2014/main" val="494034657"/>
                    </a:ext>
                  </a:extLst>
                </a:gridCol>
                <a:gridCol w="3045597">
                  <a:extLst>
                    <a:ext uri="{9D8B030D-6E8A-4147-A177-3AD203B41FA5}">
                      <a16:colId xmlns:a16="http://schemas.microsoft.com/office/drawing/2014/main" val="3292760504"/>
                    </a:ext>
                  </a:extLst>
                </a:gridCol>
                <a:gridCol w="1914534">
                  <a:extLst>
                    <a:ext uri="{9D8B030D-6E8A-4147-A177-3AD203B41FA5}">
                      <a16:colId xmlns:a16="http://schemas.microsoft.com/office/drawing/2014/main" val="4159184676"/>
                    </a:ext>
                  </a:extLst>
                </a:gridCol>
                <a:gridCol w="2180058">
                  <a:extLst>
                    <a:ext uri="{9D8B030D-6E8A-4147-A177-3AD203B41FA5}">
                      <a16:colId xmlns:a16="http://schemas.microsoft.com/office/drawing/2014/main" val="1617275673"/>
                    </a:ext>
                  </a:extLst>
                </a:gridCol>
                <a:gridCol w="1886946">
                  <a:extLst>
                    <a:ext uri="{9D8B030D-6E8A-4147-A177-3AD203B41FA5}">
                      <a16:colId xmlns:a16="http://schemas.microsoft.com/office/drawing/2014/main" val="2606166846"/>
                    </a:ext>
                  </a:extLst>
                </a:gridCol>
                <a:gridCol w="783469">
                  <a:extLst>
                    <a:ext uri="{9D8B030D-6E8A-4147-A177-3AD203B41FA5}">
                      <a16:colId xmlns:a16="http://schemas.microsoft.com/office/drawing/2014/main" val="4232717338"/>
                    </a:ext>
                  </a:extLst>
                </a:gridCol>
              </a:tblGrid>
              <a:tr h="714221">
                <a:tc>
                  <a:txBody>
                    <a:bodyPr/>
                    <a:lstStyle/>
                    <a:p>
                      <a:pPr algn="l" fontAlgn="ctr"/>
                      <a:r>
                        <a:rPr lang="en-US" sz="2400" b="0" i="0" u="none" strike="noStrike" dirty="0">
                          <a:solidFill>
                            <a:srgbClr val="000000"/>
                          </a:solidFill>
                          <a:effectLst/>
                          <a:latin typeface="Calibri"/>
                        </a:rPr>
                        <a:t>columns</a:t>
                      </a:r>
                    </a:p>
                  </a:txBody>
                  <a:tcPr marL="12867" marR="12867" marT="12867" marB="0" anchor="ctr">
                    <a:lnL>
                      <a:noFill/>
                    </a:lnL>
                    <a:lnR>
                      <a:noFill/>
                    </a:lnR>
                    <a:lnT>
                      <a:noFill/>
                    </a:lnT>
                    <a:lnB>
                      <a:noFill/>
                    </a:lnB>
                    <a:solidFill>
                      <a:srgbClr val="ED7D31"/>
                    </a:solidFill>
                  </a:tcPr>
                </a:tc>
                <a:tc>
                  <a:txBody>
                    <a:bodyPr/>
                    <a:lstStyle/>
                    <a:p>
                      <a:pPr algn="l" fontAlgn="ctr"/>
                      <a:r>
                        <a:rPr lang="en-US" sz="2400" b="1" i="0" u="none" strike="noStrike" dirty="0">
                          <a:solidFill>
                            <a:srgbClr val="FFFFFF"/>
                          </a:solidFill>
                          <a:effectLst/>
                          <a:latin typeface="Calibri"/>
                        </a:rPr>
                        <a:t>AMT_INCOME_TOTAL</a:t>
                      </a:r>
                    </a:p>
                  </a:txBody>
                  <a:tcPr marL="12867" marR="12867" marT="1286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ctr"/>
                      <a:r>
                        <a:rPr lang="en-US" sz="2400" b="1" i="0" u="none" strike="noStrike" dirty="0">
                          <a:solidFill>
                            <a:srgbClr val="FFFFFF"/>
                          </a:solidFill>
                          <a:effectLst/>
                          <a:latin typeface="Calibri"/>
                        </a:rPr>
                        <a:t>AMT_CREDIT</a:t>
                      </a:r>
                    </a:p>
                  </a:txBody>
                  <a:tcPr marL="12867" marR="12867" marT="1286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ctr"/>
                      <a:r>
                        <a:rPr lang="en-US" sz="2400" b="1" i="0" u="none" strike="noStrike" dirty="0">
                          <a:solidFill>
                            <a:srgbClr val="FFFFFF"/>
                          </a:solidFill>
                          <a:effectLst/>
                          <a:latin typeface="Calibri"/>
                        </a:rPr>
                        <a:t>AMT_ANNUITY</a:t>
                      </a:r>
                    </a:p>
                  </a:txBody>
                  <a:tcPr marL="12867" marR="12867" marT="1286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ctr"/>
                      <a:r>
                        <a:rPr lang="en-US" sz="2400" b="1" i="0" u="none" strike="noStrike" dirty="0">
                          <a:solidFill>
                            <a:srgbClr val="FFFFFF"/>
                          </a:solidFill>
                          <a:effectLst/>
                          <a:latin typeface="Calibri"/>
                        </a:rPr>
                        <a:t>DAYS_BIRTH</a:t>
                      </a:r>
                    </a:p>
                  </a:txBody>
                  <a:tcPr marL="12867" marR="12867" marT="1286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ctr"/>
                      <a:r>
                        <a:rPr lang="en-US" sz="2400" b="1" i="0" u="none" strike="noStrike" dirty="0">
                          <a:solidFill>
                            <a:srgbClr val="FFFFFF"/>
                          </a:solidFill>
                          <a:effectLst/>
                          <a:latin typeface="Calibri"/>
                        </a:rPr>
                        <a:t>AGE</a:t>
                      </a:r>
                    </a:p>
                  </a:txBody>
                  <a:tcPr marL="12867" marR="12867" marT="1286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780429050"/>
                  </a:ext>
                </a:extLst>
              </a:tr>
              <a:tr h="714221">
                <a:tc>
                  <a:txBody>
                    <a:bodyPr/>
                    <a:lstStyle/>
                    <a:p>
                      <a:pPr algn="l" fontAlgn="b"/>
                      <a:r>
                        <a:rPr lang="en-US" sz="2400" b="0" i="0" u="none" strike="noStrike" dirty="0">
                          <a:solidFill>
                            <a:srgbClr val="000000"/>
                          </a:solidFill>
                          <a:effectLst/>
                          <a:latin typeface="Calibri"/>
                        </a:rPr>
                        <a:t>mean</a:t>
                      </a:r>
                    </a:p>
                  </a:txBody>
                  <a:tcPr marL="12867" marR="12867" marT="12867" marB="0" anchor="b">
                    <a:lnL>
                      <a:noFill/>
                    </a:lnL>
                    <a:lnR>
                      <a:noFill/>
                    </a:lnR>
                    <a:lnT>
                      <a:noFill/>
                    </a:lnT>
                    <a:lnB>
                      <a:noFill/>
                    </a:lnB>
                    <a:solidFill>
                      <a:srgbClr val="4472C4"/>
                    </a:solidFill>
                  </a:tcPr>
                </a:tc>
                <a:tc>
                  <a:txBody>
                    <a:bodyPr/>
                    <a:lstStyle/>
                    <a:p>
                      <a:pPr algn="r" fontAlgn="b"/>
                      <a:r>
                        <a:rPr lang="en-US" sz="2400" b="0" i="0" u="none" strike="noStrike" dirty="0">
                          <a:solidFill>
                            <a:srgbClr val="000000"/>
                          </a:solidFill>
                          <a:effectLst/>
                          <a:latin typeface="Calibri"/>
                        </a:rPr>
                        <a:t>170767.5905</a:t>
                      </a:r>
                    </a:p>
                  </a:txBody>
                  <a:tcPr marL="12867" marR="12867" marT="12867"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2400" b="0" i="0" u="none" strike="noStrike" dirty="0">
                          <a:solidFill>
                            <a:srgbClr val="000000"/>
                          </a:solidFill>
                          <a:effectLst/>
                          <a:latin typeface="Calibri"/>
                        </a:rPr>
                        <a:t>599700.5815</a:t>
                      </a:r>
                    </a:p>
                  </a:txBody>
                  <a:tcPr marL="12867" marR="12867" marT="12867"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2400" b="0" i="0" u="none" strike="noStrike" dirty="0">
                          <a:solidFill>
                            <a:srgbClr val="000000"/>
                          </a:solidFill>
                          <a:effectLst/>
                          <a:latin typeface="Calibri"/>
                        </a:rPr>
                        <a:t>27107.33399</a:t>
                      </a:r>
                    </a:p>
                  </a:txBody>
                  <a:tcPr marL="12867" marR="12867" marT="12867"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2400" b="0" i="0" u="none" strike="noStrike" dirty="0">
                          <a:solidFill>
                            <a:srgbClr val="000000"/>
                          </a:solidFill>
                          <a:effectLst/>
                          <a:latin typeface="Calibri"/>
                        </a:rPr>
                        <a:t>16022.04208</a:t>
                      </a:r>
                    </a:p>
                  </a:txBody>
                  <a:tcPr marL="12867" marR="12867" marT="12867"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2400" b="0" i="0" u="none" strike="noStrike" dirty="0">
                          <a:solidFill>
                            <a:srgbClr val="000000"/>
                          </a:solidFill>
                          <a:effectLst/>
                          <a:latin typeface="Calibri"/>
                        </a:rPr>
                        <a:t>45</a:t>
                      </a:r>
                    </a:p>
                  </a:txBody>
                  <a:tcPr marL="12867" marR="12867" marT="12867"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55947171"/>
                  </a:ext>
                </a:extLst>
              </a:tr>
              <a:tr h="714221">
                <a:tc>
                  <a:txBody>
                    <a:bodyPr/>
                    <a:lstStyle/>
                    <a:p>
                      <a:pPr algn="l" fontAlgn="b"/>
                      <a:r>
                        <a:rPr lang="en-US" sz="2400" b="0" i="0" u="none" strike="noStrike" dirty="0">
                          <a:solidFill>
                            <a:srgbClr val="000000"/>
                          </a:solidFill>
                          <a:effectLst/>
                          <a:latin typeface="Calibri"/>
                        </a:rPr>
                        <a:t>median</a:t>
                      </a:r>
                    </a:p>
                  </a:txBody>
                  <a:tcPr marL="12867" marR="12867" marT="12867" marB="0" anchor="b">
                    <a:lnL>
                      <a:noFill/>
                    </a:lnL>
                    <a:lnR>
                      <a:noFill/>
                    </a:lnR>
                    <a:lnT>
                      <a:noFill/>
                    </a:lnT>
                    <a:lnB>
                      <a:noFill/>
                    </a:lnB>
                    <a:solidFill>
                      <a:srgbClr val="4472C4"/>
                    </a:solidFill>
                  </a:tcPr>
                </a:tc>
                <a:tc>
                  <a:txBody>
                    <a:bodyPr/>
                    <a:lstStyle/>
                    <a:p>
                      <a:pPr algn="r" fontAlgn="b"/>
                      <a:r>
                        <a:rPr lang="en-US" sz="2400" b="0" i="0" u="none" strike="noStrike" dirty="0">
                          <a:solidFill>
                            <a:srgbClr val="000000"/>
                          </a:solidFill>
                          <a:effectLst/>
                          <a:latin typeface="Calibri"/>
                        </a:rPr>
                        <a:t>145800</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514777.5</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24939</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15731</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44</a:t>
                      </a:r>
                    </a:p>
                  </a:txBody>
                  <a:tcPr marL="12867" marR="12867" marT="12867" marB="0" anchor="b">
                    <a:lnL>
                      <a:noFill/>
                    </a:lnL>
                    <a:lnR>
                      <a:noFill/>
                    </a:lnR>
                    <a:lnT>
                      <a:noFill/>
                    </a:lnT>
                    <a:lnB>
                      <a:noFill/>
                    </a:lnB>
                    <a:solidFill>
                      <a:srgbClr val="00B050"/>
                    </a:solidFill>
                  </a:tcPr>
                </a:tc>
                <a:extLst>
                  <a:ext uri="{0D108BD9-81ED-4DB2-BD59-A6C34878D82A}">
                    <a16:rowId xmlns:a16="http://schemas.microsoft.com/office/drawing/2014/main" val="3820732040"/>
                  </a:ext>
                </a:extLst>
              </a:tr>
              <a:tr h="714221">
                <a:tc>
                  <a:txBody>
                    <a:bodyPr/>
                    <a:lstStyle/>
                    <a:p>
                      <a:pPr algn="l" fontAlgn="b"/>
                      <a:r>
                        <a:rPr lang="en-US" sz="2400" b="0" i="0" u="none" strike="noStrike" dirty="0">
                          <a:solidFill>
                            <a:srgbClr val="000000"/>
                          </a:solidFill>
                          <a:effectLst/>
                          <a:latin typeface="Calibri"/>
                        </a:rPr>
                        <a:t>mode</a:t>
                      </a:r>
                    </a:p>
                  </a:txBody>
                  <a:tcPr marL="12867" marR="12867" marT="12867" marB="0" anchor="b">
                    <a:lnL>
                      <a:noFill/>
                    </a:lnL>
                    <a:lnR>
                      <a:noFill/>
                    </a:lnR>
                    <a:lnT>
                      <a:noFill/>
                    </a:lnT>
                    <a:lnB>
                      <a:noFill/>
                    </a:lnB>
                    <a:solidFill>
                      <a:srgbClr val="4472C4"/>
                    </a:solidFill>
                  </a:tcPr>
                </a:tc>
                <a:tc>
                  <a:txBody>
                    <a:bodyPr/>
                    <a:lstStyle/>
                    <a:p>
                      <a:pPr algn="r" fontAlgn="b"/>
                      <a:r>
                        <a:rPr lang="en-US" sz="2400" b="0" i="0" u="none" strike="noStrike" dirty="0">
                          <a:solidFill>
                            <a:srgbClr val="000000"/>
                          </a:solidFill>
                          <a:effectLst/>
                          <a:latin typeface="Calibri"/>
                        </a:rPr>
                        <a:t>135000</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450000</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9000</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11039</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31</a:t>
                      </a:r>
                    </a:p>
                  </a:txBody>
                  <a:tcPr marL="12867" marR="12867" marT="12867" marB="0" anchor="b">
                    <a:lnL>
                      <a:noFill/>
                    </a:lnL>
                    <a:lnR>
                      <a:noFill/>
                    </a:lnR>
                    <a:lnT>
                      <a:noFill/>
                    </a:lnT>
                    <a:lnB>
                      <a:noFill/>
                    </a:lnB>
                    <a:solidFill>
                      <a:srgbClr val="00B050"/>
                    </a:solidFill>
                  </a:tcPr>
                </a:tc>
                <a:extLst>
                  <a:ext uri="{0D108BD9-81ED-4DB2-BD59-A6C34878D82A}">
                    <a16:rowId xmlns:a16="http://schemas.microsoft.com/office/drawing/2014/main" val="2772442852"/>
                  </a:ext>
                </a:extLst>
              </a:tr>
              <a:tr h="714221">
                <a:tc>
                  <a:txBody>
                    <a:bodyPr/>
                    <a:lstStyle/>
                    <a:p>
                      <a:pPr algn="l" fontAlgn="b"/>
                      <a:r>
                        <a:rPr lang="en-US" sz="2400" b="0" i="0" u="none" strike="noStrike" dirty="0">
                          <a:solidFill>
                            <a:srgbClr val="000000"/>
                          </a:solidFill>
                          <a:effectLst/>
                          <a:latin typeface="Calibri"/>
                        </a:rPr>
                        <a:t>std dev</a:t>
                      </a:r>
                    </a:p>
                  </a:txBody>
                  <a:tcPr marL="12867" marR="12867" marT="12867" marB="0" anchor="b">
                    <a:lnL>
                      <a:noFill/>
                    </a:lnL>
                    <a:lnR>
                      <a:noFill/>
                    </a:lnR>
                    <a:lnT>
                      <a:noFill/>
                    </a:lnT>
                    <a:lnB>
                      <a:noFill/>
                    </a:lnB>
                    <a:solidFill>
                      <a:srgbClr val="4472C4"/>
                    </a:solidFill>
                  </a:tcPr>
                </a:tc>
                <a:tc>
                  <a:txBody>
                    <a:bodyPr/>
                    <a:lstStyle/>
                    <a:p>
                      <a:pPr algn="r" fontAlgn="b"/>
                      <a:r>
                        <a:rPr lang="en-US" sz="2400" b="0" i="0" u="none" strike="noStrike" dirty="0">
                          <a:solidFill>
                            <a:srgbClr val="000000"/>
                          </a:solidFill>
                          <a:effectLst/>
                          <a:latin typeface="Calibri"/>
                        </a:rPr>
                        <a:t>531813.7768</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402405.2266</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14562.6564</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4361.356655</a:t>
                      </a:r>
                    </a:p>
                  </a:txBody>
                  <a:tcPr marL="12867" marR="12867" marT="12867" marB="0" anchor="b">
                    <a:lnL>
                      <a:noFill/>
                    </a:lnL>
                    <a:lnR>
                      <a:noFill/>
                    </a:lnR>
                    <a:lnT>
                      <a:noFill/>
                    </a:lnT>
                    <a:lnB>
                      <a:noFill/>
                    </a:lnB>
                    <a:solidFill>
                      <a:srgbClr val="00B050"/>
                    </a:solidFill>
                  </a:tcPr>
                </a:tc>
                <a:tc>
                  <a:txBody>
                    <a:bodyPr/>
                    <a:lstStyle/>
                    <a:p>
                      <a:pPr algn="r" fontAlgn="b"/>
                      <a:r>
                        <a:rPr lang="en-US" sz="2400" b="0" i="0" u="none" strike="noStrike" dirty="0">
                          <a:solidFill>
                            <a:srgbClr val="000000"/>
                          </a:solidFill>
                          <a:effectLst/>
                          <a:latin typeface="Calibri"/>
                        </a:rPr>
                        <a:t>12</a:t>
                      </a:r>
                    </a:p>
                  </a:txBody>
                  <a:tcPr marL="12867" marR="12867" marT="12867" marB="0" anchor="b">
                    <a:lnL>
                      <a:noFill/>
                    </a:lnL>
                    <a:lnR>
                      <a:noFill/>
                    </a:lnR>
                    <a:lnT>
                      <a:noFill/>
                    </a:lnT>
                    <a:lnB>
                      <a:noFill/>
                    </a:lnB>
                    <a:solidFill>
                      <a:srgbClr val="00B050"/>
                    </a:solidFill>
                  </a:tcPr>
                </a:tc>
                <a:extLst>
                  <a:ext uri="{0D108BD9-81ED-4DB2-BD59-A6C34878D82A}">
                    <a16:rowId xmlns:a16="http://schemas.microsoft.com/office/drawing/2014/main" val="4146618129"/>
                  </a:ext>
                </a:extLst>
              </a:tr>
            </a:tbl>
          </a:graphicData>
        </a:graphic>
      </p:graphicFrame>
    </p:spTree>
    <p:extLst>
      <p:ext uri="{BB962C8B-B14F-4D97-AF65-F5344CB8AC3E}">
        <p14:creationId xmlns:p14="http://schemas.microsoft.com/office/powerpoint/2010/main" val="100427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723F8-3056-CC22-DC3E-38B4078ECA8A}"/>
              </a:ext>
            </a:extLst>
          </p:cNvPr>
          <p:cNvSpPr>
            <a:spLocks noGrp="1"/>
          </p:cNvSpPr>
          <p:nvPr>
            <p:ph type="title"/>
          </p:nvPr>
        </p:nvSpPr>
        <p:spPr>
          <a:xfrm>
            <a:off x="630936" y="639520"/>
            <a:ext cx="3429000" cy="1719072"/>
          </a:xfrm>
        </p:spPr>
        <p:txBody>
          <a:bodyPr anchor="b">
            <a:normAutofit/>
          </a:bodyPr>
          <a:lstStyle/>
          <a:p>
            <a:r>
              <a:rPr lang="en-US" sz="3800">
                <a:cs typeface="Calibri Light"/>
              </a:rPr>
              <a:t>EXCEL FILE LINK FOR BANK LOAN PROJECT</a:t>
            </a:r>
            <a:endParaRPr lang="en-US" sz="38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CB6F2B-09EA-9C59-40D1-64E08FBDB181}"/>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hlinkClick r:id="rId2"/>
              </a:rPr>
              <a:t>https://drive.google.com/drive/folders/1eCWYStVJzokbkv-pFOrA0p39suJL3IbL?usp=sharing</a:t>
            </a:r>
            <a:endParaRPr lang="en-US" sz="2200"/>
          </a:p>
        </p:txBody>
      </p:sp>
      <p:pic>
        <p:nvPicPr>
          <p:cNvPr id="7" name="Graphic 6" descr="Marker">
            <a:extLst>
              <a:ext uri="{FF2B5EF4-FFF2-40B4-BE49-F238E27FC236}">
                <a16:creationId xmlns:a16="http://schemas.microsoft.com/office/drawing/2014/main" id="{9346BECD-A9CB-8A62-E37A-8559737C9E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203022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5249" y="591895"/>
            <a:ext cx="9370218" cy="528448"/>
          </a:xfrm>
        </p:spPr>
        <p:txBody>
          <a:bodyPr anchor="b">
            <a:normAutofit/>
          </a:bodyPr>
          <a:lstStyle/>
          <a:p>
            <a:r>
              <a:rPr lang="en-IN" sz="2600" b="1"/>
              <a:t>4) Perform Univariate, Segmented Univariate and Bivariate Analysis:</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10">
            <a:extLst>
              <a:ext uri="{FF2B5EF4-FFF2-40B4-BE49-F238E27FC236}">
                <a16:creationId xmlns:a16="http://schemas.microsoft.com/office/drawing/2014/main" id="{4361F012-5F73-6742-7E55-5F4C65E9C2BC}"/>
              </a:ext>
            </a:extLst>
          </p:cNvPr>
          <p:cNvGraphicFramePr>
            <a:graphicFrameLocks noGrp="1"/>
          </p:cNvGraphicFramePr>
          <p:nvPr>
            <p:ph idx="1"/>
            <p:extLst>
              <p:ext uri="{D42A27DB-BD31-4B8C-83A1-F6EECF244321}">
                <p14:modId xmlns:p14="http://schemas.microsoft.com/office/powerpoint/2010/main" val="1852680675"/>
              </p:ext>
            </p:extLst>
          </p:nvPr>
        </p:nvGraphicFramePr>
        <p:xfrm>
          <a:off x="645017" y="2233456"/>
          <a:ext cx="4384600" cy="1666227"/>
        </p:xfrm>
        <a:graphic>
          <a:graphicData uri="http://schemas.openxmlformats.org/drawingml/2006/table">
            <a:tbl>
              <a:tblPr firstRow="1" bandRow="1">
                <a:tableStyleId>{5C22544A-7EE6-4342-B048-85BDC9FD1C3A}</a:tableStyleId>
              </a:tblPr>
              <a:tblGrid>
                <a:gridCol w="2361126">
                  <a:extLst>
                    <a:ext uri="{9D8B030D-6E8A-4147-A177-3AD203B41FA5}">
                      <a16:colId xmlns:a16="http://schemas.microsoft.com/office/drawing/2014/main" val="1340425164"/>
                    </a:ext>
                  </a:extLst>
                </a:gridCol>
                <a:gridCol w="2023474">
                  <a:extLst>
                    <a:ext uri="{9D8B030D-6E8A-4147-A177-3AD203B41FA5}">
                      <a16:colId xmlns:a16="http://schemas.microsoft.com/office/drawing/2014/main" val="953793674"/>
                    </a:ext>
                  </a:extLst>
                </a:gridCol>
              </a:tblGrid>
              <a:tr h="555409">
                <a:tc>
                  <a:txBody>
                    <a:bodyPr/>
                    <a:lstStyle/>
                    <a:p>
                      <a:pPr algn="l" fontAlgn="b"/>
                      <a:r>
                        <a:rPr lang="en-US" sz="1600" b="0" i="0" u="none" strike="noStrike">
                          <a:solidFill>
                            <a:srgbClr val="000000"/>
                          </a:solidFill>
                          <a:effectLst/>
                          <a:latin typeface="Calibri"/>
                        </a:rPr>
                        <a:t>NAME_CONTRACT_TYPE</a:t>
                      </a:r>
                    </a:p>
                  </a:txBody>
                  <a:tcPr marL="9525" marR="9525" marT="9525" marB="0" anchor="b">
                    <a:lnL>
                      <a:noFill/>
                    </a:lnL>
                    <a:lnR>
                      <a:noFill/>
                    </a:lnR>
                    <a:lnT>
                      <a:noFill/>
                    </a:lnT>
                    <a:lnB>
                      <a:noFill/>
                    </a:lnB>
                    <a:solidFill>
                      <a:srgbClr val="4472C4"/>
                    </a:solidFill>
                  </a:tcPr>
                </a:tc>
                <a:tc>
                  <a:txBody>
                    <a:bodyPr/>
                    <a:lstStyle/>
                    <a:p>
                      <a:pPr algn="l" fontAlgn="b"/>
                      <a:r>
                        <a:rPr lang="en-US" sz="1600" b="1" i="0" u="none" strike="noStrike">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299348360"/>
                  </a:ext>
                </a:extLst>
              </a:tr>
              <a:tr h="555409">
                <a:tc>
                  <a:txBody>
                    <a:bodyPr/>
                    <a:lstStyle/>
                    <a:p>
                      <a:pPr algn="l" fontAlgn="b"/>
                      <a:r>
                        <a:rPr lang="en-US" sz="1600" b="0" i="0" u="none" strike="noStrike">
                          <a:solidFill>
                            <a:srgbClr val="000000"/>
                          </a:solidFill>
                          <a:effectLst/>
                          <a:latin typeface="Calibri"/>
                        </a:rPr>
                        <a:t>Cash loans</a:t>
                      </a:r>
                    </a:p>
                  </a:txBody>
                  <a:tcPr marL="9525" marR="9525" marT="9525" marB="0" anchor="b">
                    <a:lnL>
                      <a:noFill/>
                    </a:lnL>
                    <a:lnR>
                      <a:noFill/>
                    </a:lnR>
                    <a:lnT>
                      <a:noFill/>
                    </a:lnT>
                    <a:lnB>
                      <a:noFill/>
                    </a:lnB>
                    <a:noFill/>
                  </a:tcPr>
                </a:tc>
                <a:tc>
                  <a:txBody>
                    <a:bodyPr/>
                    <a:lstStyle/>
                    <a:p>
                      <a:pPr algn="r" fontAlgn="b"/>
                      <a:r>
                        <a:rPr lang="en-US" sz="1600" b="0" i="0" u="none" strike="noStrike">
                          <a:solidFill>
                            <a:srgbClr val="000000"/>
                          </a:solidFill>
                          <a:effectLst/>
                          <a:latin typeface="Calibri"/>
                        </a:rPr>
                        <a:t>45276</a:t>
                      </a:r>
                    </a:p>
                  </a:txBody>
                  <a:tcPr marL="9525" marR="9525" marT="9525" marB="0" anchor="b">
                    <a:lnL>
                      <a:noFill/>
                    </a:lnL>
                    <a:lnR>
                      <a:noFill/>
                    </a:lnR>
                    <a:lnT>
                      <a:noFill/>
                    </a:lnT>
                    <a:lnB>
                      <a:noFill/>
                    </a:lnB>
                    <a:noFill/>
                  </a:tcPr>
                </a:tc>
                <a:extLst>
                  <a:ext uri="{0D108BD9-81ED-4DB2-BD59-A6C34878D82A}">
                    <a16:rowId xmlns:a16="http://schemas.microsoft.com/office/drawing/2014/main" val="906431787"/>
                  </a:ext>
                </a:extLst>
              </a:tr>
              <a:tr h="555409">
                <a:tc>
                  <a:txBody>
                    <a:bodyPr/>
                    <a:lstStyle/>
                    <a:p>
                      <a:pPr algn="l" fontAlgn="b"/>
                      <a:r>
                        <a:rPr lang="en-US" sz="1600" b="0" i="0" u="none" strike="noStrike">
                          <a:solidFill>
                            <a:srgbClr val="000000"/>
                          </a:solidFill>
                          <a:effectLst/>
                          <a:latin typeface="Calibri"/>
                        </a:rPr>
                        <a:t>Revolving loans</a:t>
                      </a:r>
                    </a:p>
                  </a:txBody>
                  <a:tcPr marL="9525" marR="9525" marT="9525" marB="0" anchor="b">
                    <a:lnL>
                      <a:noFill/>
                    </a:lnL>
                    <a:lnR>
                      <a:noFill/>
                    </a:lnR>
                    <a:lnT>
                      <a:noFill/>
                    </a:lnT>
                    <a:lnB>
                      <a:noFill/>
                    </a:lnB>
                    <a:noFill/>
                  </a:tcPr>
                </a:tc>
                <a:tc>
                  <a:txBody>
                    <a:bodyPr/>
                    <a:lstStyle/>
                    <a:p>
                      <a:pPr algn="r" fontAlgn="b"/>
                      <a:r>
                        <a:rPr lang="en-US" sz="1600" b="0" i="0" u="none" strike="noStrike">
                          <a:solidFill>
                            <a:srgbClr val="000000"/>
                          </a:solidFill>
                          <a:effectLst/>
                          <a:latin typeface="Calibri"/>
                        </a:rPr>
                        <a:t>4723</a:t>
                      </a:r>
                    </a:p>
                  </a:txBody>
                  <a:tcPr marL="9525" marR="9525" marT="9525" marB="0" anchor="b">
                    <a:lnL>
                      <a:noFill/>
                    </a:lnL>
                    <a:lnR>
                      <a:noFill/>
                    </a:lnR>
                    <a:lnT>
                      <a:noFill/>
                    </a:lnT>
                    <a:lnB>
                      <a:noFill/>
                    </a:lnB>
                    <a:noFill/>
                  </a:tcPr>
                </a:tc>
                <a:extLst>
                  <a:ext uri="{0D108BD9-81ED-4DB2-BD59-A6C34878D82A}">
                    <a16:rowId xmlns:a16="http://schemas.microsoft.com/office/drawing/2014/main" val="1765381950"/>
                  </a:ext>
                </a:extLst>
              </a:tr>
            </a:tbl>
          </a:graphicData>
        </a:graphic>
      </p:graphicFrame>
      <p:graphicFrame>
        <p:nvGraphicFramePr>
          <p:cNvPr id="13" name="Table 12">
            <a:extLst>
              <a:ext uri="{FF2B5EF4-FFF2-40B4-BE49-F238E27FC236}">
                <a16:creationId xmlns:a16="http://schemas.microsoft.com/office/drawing/2014/main" id="{FF021728-0007-A9D5-2E05-4BF26C80070D}"/>
              </a:ext>
            </a:extLst>
          </p:cNvPr>
          <p:cNvGraphicFramePr>
            <a:graphicFrameLocks noGrp="1"/>
          </p:cNvGraphicFramePr>
          <p:nvPr>
            <p:extLst>
              <p:ext uri="{D42A27DB-BD31-4B8C-83A1-F6EECF244321}">
                <p14:modId xmlns:p14="http://schemas.microsoft.com/office/powerpoint/2010/main" val="1796519446"/>
              </p:ext>
            </p:extLst>
          </p:nvPr>
        </p:nvGraphicFramePr>
        <p:xfrm>
          <a:off x="6215845" y="2236846"/>
          <a:ext cx="4582013" cy="1798904"/>
        </p:xfrm>
        <a:graphic>
          <a:graphicData uri="http://schemas.openxmlformats.org/drawingml/2006/table">
            <a:tbl>
              <a:tblPr firstRow="1" bandRow="1">
                <a:tableStyleId>{5C22544A-7EE6-4342-B048-85BDC9FD1C3A}</a:tableStyleId>
              </a:tblPr>
              <a:tblGrid>
                <a:gridCol w="2454650">
                  <a:extLst>
                    <a:ext uri="{9D8B030D-6E8A-4147-A177-3AD203B41FA5}">
                      <a16:colId xmlns:a16="http://schemas.microsoft.com/office/drawing/2014/main" val="1935097325"/>
                    </a:ext>
                  </a:extLst>
                </a:gridCol>
                <a:gridCol w="2127363">
                  <a:extLst>
                    <a:ext uri="{9D8B030D-6E8A-4147-A177-3AD203B41FA5}">
                      <a16:colId xmlns:a16="http://schemas.microsoft.com/office/drawing/2014/main" val="1543455698"/>
                    </a:ext>
                  </a:extLst>
                </a:gridCol>
              </a:tblGrid>
              <a:tr h="449726">
                <a:tc>
                  <a:txBody>
                    <a:bodyPr/>
                    <a:lstStyle/>
                    <a:p>
                      <a:pPr algn="l" fontAlgn="b"/>
                      <a:r>
                        <a:rPr lang="en-US" sz="2000" b="0" i="0" u="none" strike="noStrike" dirty="0">
                          <a:solidFill>
                            <a:srgbClr val="000000"/>
                          </a:solidFill>
                          <a:effectLst/>
                          <a:latin typeface="Calibri"/>
                        </a:rPr>
                        <a:t>CODE_GENDER</a:t>
                      </a:r>
                    </a:p>
                  </a:txBody>
                  <a:tcPr marL="9525" marR="9525" marT="9525" marB="0" anchor="b">
                    <a:lnL>
                      <a:noFill/>
                    </a:lnL>
                    <a:lnR>
                      <a:noFill/>
                    </a:lnR>
                    <a:lnT>
                      <a:noFill/>
                    </a:lnT>
                    <a:lnB>
                      <a:noFill/>
                    </a:lnB>
                    <a:solidFill>
                      <a:srgbClr val="4472C4"/>
                    </a:solidFill>
                  </a:tcPr>
                </a:tc>
                <a:tc>
                  <a:txBody>
                    <a:bodyPr/>
                    <a:lstStyle/>
                    <a:p>
                      <a:pPr algn="l" fontAlgn="b"/>
                      <a:r>
                        <a:rPr lang="en-US" sz="2000" b="1" i="0" u="none" strike="noStrike" dirty="0">
                          <a:solidFill>
                            <a:srgbClr val="FFFFFF"/>
                          </a:solidFill>
                          <a:effectLst/>
                          <a:latin typeface="Calibri"/>
                        </a:rPr>
                        <a:t>occurrence</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2101376510"/>
                  </a:ext>
                </a:extLst>
              </a:tr>
              <a:tr h="449726">
                <a:tc>
                  <a:txBody>
                    <a:bodyPr/>
                    <a:lstStyle/>
                    <a:p>
                      <a:pPr algn="l" fontAlgn="b"/>
                      <a:r>
                        <a:rPr lang="en-US" sz="2000" b="0" i="0" u="none" strike="noStrike" dirty="0">
                          <a:solidFill>
                            <a:srgbClr val="000000"/>
                          </a:solidFill>
                          <a:effectLst/>
                          <a:latin typeface="Calibri"/>
                        </a:rPr>
                        <a:t>M</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17174</a:t>
                      </a:r>
                    </a:p>
                  </a:txBody>
                  <a:tcPr marL="9525" marR="9525" marT="9525" marB="0" anchor="b">
                    <a:lnL>
                      <a:noFill/>
                    </a:lnL>
                    <a:lnR>
                      <a:noFill/>
                    </a:lnR>
                    <a:lnT>
                      <a:noFill/>
                    </a:lnT>
                    <a:lnB>
                      <a:noFill/>
                    </a:lnB>
                    <a:noFill/>
                  </a:tcPr>
                </a:tc>
                <a:extLst>
                  <a:ext uri="{0D108BD9-81ED-4DB2-BD59-A6C34878D82A}">
                    <a16:rowId xmlns:a16="http://schemas.microsoft.com/office/drawing/2014/main" val="3368167929"/>
                  </a:ext>
                </a:extLst>
              </a:tr>
              <a:tr h="449726">
                <a:tc>
                  <a:txBody>
                    <a:bodyPr/>
                    <a:lstStyle/>
                    <a:p>
                      <a:pPr algn="l" fontAlgn="b"/>
                      <a:r>
                        <a:rPr lang="en-US" sz="2000" b="0" i="0" u="none" strike="noStrike" dirty="0">
                          <a:solidFill>
                            <a:srgbClr val="000000"/>
                          </a:solidFill>
                          <a:effectLst/>
                          <a:latin typeface="Calibri"/>
                        </a:rPr>
                        <a:t>F</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32823</a:t>
                      </a:r>
                    </a:p>
                  </a:txBody>
                  <a:tcPr marL="9525" marR="9525" marT="9525" marB="0" anchor="b">
                    <a:lnL>
                      <a:noFill/>
                    </a:lnL>
                    <a:lnR>
                      <a:noFill/>
                    </a:lnR>
                    <a:lnT>
                      <a:noFill/>
                    </a:lnT>
                    <a:lnB>
                      <a:noFill/>
                    </a:lnB>
                    <a:noFill/>
                  </a:tcPr>
                </a:tc>
                <a:extLst>
                  <a:ext uri="{0D108BD9-81ED-4DB2-BD59-A6C34878D82A}">
                    <a16:rowId xmlns:a16="http://schemas.microsoft.com/office/drawing/2014/main" val="1339111613"/>
                  </a:ext>
                </a:extLst>
              </a:tr>
              <a:tr h="449726">
                <a:tc>
                  <a:txBody>
                    <a:bodyPr/>
                    <a:lstStyle/>
                    <a:p>
                      <a:pPr algn="l" fontAlgn="b"/>
                      <a:r>
                        <a:rPr lang="en-US" sz="2000" b="0" i="0" u="none" strike="noStrike" dirty="0">
                          <a:solidFill>
                            <a:srgbClr val="000000"/>
                          </a:solidFill>
                          <a:effectLst/>
                          <a:latin typeface="Calibri"/>
                        </a:rPr>
                        <a:t>XNA</a:t>
                      </a:r>
                    </a:p>
                  </a:txBody>
                  <a:tcPr marL="9525" marR="9525" marT="9525" marB="0" anchor="b">
                    <a:lnL>
                      <a:noFill/>
                    </a:lnL>
                    <a:lnR>
                      <a:noFill/>
                    </a:lnR>
                    <a:lnT>
                      <a:noFill/>
                    </a:lnT>
                    <a:lnB>
                      <a:noFill/>
                    </a:lnB>
                    <a:noFill/>
                  </a:tcPr>
                </a:tc>
                <a:tc>
                  <a:txBody>
                    <a:bodyPr/>
                    <a:lstStyle/>
                    <a:p>
                      <a:pPr algn="r" fontAlgn="b"/>
                      <a:r>
                        <a:rPr lang="en-US" sz="2000" b="0" i="0" u="none" strike="noStrike" dirty="0">
                          <a:solidFill>
                            <a:srgbClr val="000000"/>
                          </a:solidFill>
                          <a:effectLst/>
                          <a:latin typeface="Calibri"/>
                        </a:rPr>
                        <a:t>2</a:t>
                      </a:r>
                    </a:p>
                  </a:txBody>
                  <a:tcPr marL="9525" marR="9525" marT="9525" marB="0" anchor="b">
                    <a:lnL>
                      <a:noFill/>
                    </a:lnL>
                    <a:lnR>
                      <a:noFill/>
                    </a:lnR>
                    <a:lnT>
                      <a:noFill/>
                    </a:lnT>
                    <a:lnB>
                      <a:noFill/>
                    </a:lnB>
                    <a:noFill/>
                  </a:tcPr>
                </a:tc>
                <a:extLst>
                  <a:ext uri="{0D108BD9-81ED-4DB2-BD59-A6C34878D82A}">
                    <a16:rowId xmlns:a16="http://schemas.microsoft.com/office/drawing/2014/main" val="3145751918"/>
                  </a:ext>
                </a:extLst>
              </a:tr>
            </a:tbl>
          </a:graphicData>
        </a:graphic>
      </p:graphicFrame>
      <p:graphicFrame>
        <p:nvGraphicFramePr>
          <p:cNvPr id="17" name="Table 16">
            <a:extLst>
              <a:ext uri="{FF2B5EF4-FFF2-40B4-BE49-F238E27FC236}">
                <a16:creationId xmlns:a16="http://schemas.microsoft.com/office/drawing/2014/main" id="{140ED346-5197-69FB-9ADD-D0E9B041134E}"/>
              </a:ext>
            </a:extLst>
          </p:cNvPr>
          <p:cNvGraphicFramePr>
            <a:graphicFrameLocks noGrp="1"/>
          </p:cNvGraphicFramePr>
          <p:nvPr>
            <p:extLst>
              <p:ext uri="{D42A27DB-BD31-4B8C-83A1-F6EECF244321}">
                <p14:modId xmlns:p14="http://schemas.microsoft.com/office/powerpoint/2010/main" val="3856746246"/>
              </p:ext>
            </p:extLst>
          </p:nvPr>
        </p:nvGraphicFramePr>
        <p:xfrm>
          <a:off x="789781" y="4221480"/>
          <a:ext cx="8405484" cy="2514600"/>
        </p:xfrm>
        <a:graphic>
          <a:graphicData uri="http://schemas.openxmlformats.org/drawingml/2006/table">
            <a:tbl>
              <a:tblPr firstRow="1" bandRow="1">
                <a:tableStyleId>{5C22544A-7EE6-4342-B048-85BDC9FD1C3A}</a:tableStyleId>
              </a:tblPr>
              <a:tblGrid>
                <a:gridCol w="3010336">
                  <a:extLst>
                    <a:ext uri="{9D8B030D-6E8A-4147-A177-3AD203B41FA5}">
                      <a16:colId xmlns:a16="http://schemas.microsoft.com/office/drawing/2014/main" val="3009493914"/>
                    </a:ext>
                  </a:extLst>
                </a:gridCol>
                <a:gridCol w="5395148">
                  <a:extLst>
                    <a:ext uri="{9D8B030D-6E8A-4147-A177-3AD203B41FA5}">
                      <a16:colId xmlns:a16="http://schemas.microsoft.com/office/drawing/2014/main" val="51178906"/>
                    </a:ext>
                  </a:extLst>
                </a:gridCol>
              </a:tblGrid>
              <a:tr h="182880">
                <a:tc>
                  <a:txBody>
                    <a:bodyPr/>
                    <a:lstStyle/>
                    <a:p>
                      <a:pPr algn="l" fontAlgn="b"/>
                      <a:r>
                        <a:rPr lang="en-US" sz="2000" b="1" i="0" u="none" strike="noStrike">
                          <a:solidFill>
                            <a:srgbClr val="000000"/>
                          </a:solidFill>
                          <a:effectLst/>
                          <a:latin typeface="Calibri"/>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a:solidFill>
                            <a:srgbClr val="000000"/>
                          </a:solidFill>
                          <a:effectLst/>
                          <a:latin typeface="Calibri"/>
                        </a:rPr>
                        <a:t>Count of NAME_TYPE_SUITE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64146511"/>
                  </a:ext>
                </a:extLst>
              </a:tr>
              <a:tr h="182880">
                <a:tc>
                  <a:txBody>
                    <a:bodyPr/>
                    <a:lstStyle/>
                    <a:p>
                      <a:pPr algn="l" fontAlgn="b"/>
                      <a:r>
                        <a:rPr lang="en-US" sz="2000" b="0" i="0" u="none" strike="noStrike">
                          <a:solidFill>
                            <a:srgbClr val="000000"/>
                          </a:solidFill>
                          <a:effectLst/>
                          <a:latin typeface="Calibri"/>
                        </a:rPr>
                        <a:t>Unaccompanied</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2000" b="0" i="0" u="none" strike="noStrike">
                          <a:solidFill>
                            <a:srgbClr val="000000"/>
                          </a:solidFill>
                          <a:effectLst/>
                          <a:latin typeface="Calibri"/>
                        </a:rPr>
                        <a:t>40585</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146526380"/>
                  </a:ext>
                </a:extLst>
              </a:tr>
              <a:tr h="182880">
                <a:tc>
                  <a:txBody>
                    <a:bodyPr/>
                    <a:lstStyle/>
                    <a:p>
                      <a:pPr algn="l" fontAlgn="b"/>
                      <a:r>
                        <a:rPr lang="en-US" sz="2000" b="0" i="0" u="none" strike="noStrike">
                          <a:solidFill>
                            <a:srgbClr val="000000"/>
                          </a:solidFill>
                          <a:effectLst/>
                          <a:latin typeface="Calibri"/>
                        </a:rPr>
                        <a:t>Family</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6577</a:t>
                      </a:r>
                    </a:p>
                  </a:txBody>
                  <a:tcPr marL="9525" marR="9525" marT="9525" marB="0" anchor="b">
                    <a:lnL>
                      <a:noFill/>
                    </a:lnL>
                    <a:lnR>
                      <a:noFill/>
                    </a:lnR>
                    <a:lnT>
                      <a:noFill/>
                    </a:lnT>
                    <a:lnB>
                      <a:noFill/>
                    </a:lnB>
                    <a:noFill/>
                  </a:tcPr>
                </a:tc>
                <a:extLst>
                  <a:ext uri="{0D108BD9-81ED-4DB2-BD59-A6C34878D82A}">
                    <a16:rowId xmlns:a16="http://schemas.microsoft.com/office/drawing/2014/main" val="1802849569"/>
                  </a:ext>
                </a:extLst>
              </a:tr>
              <a:tr h="182880">
                <a:tc>
                  <a:txBody>
                    <a:bodyPr/>
                    <a:lstStyle/>
                    <a:p>
                      <a:pPr algn="l" fontAlgn="b"/>
                      <a:r>
                        <a:rPr lang="en-US" sz="2000" b="0" i="0" u="none" strike="noStrike">
                          <a:solidFill>
                            <a:srgbClr val="000000"/>
                          </a:solidFill>
                          <a:effectLst/>
                          <a:latin typeface="Calibri"/>
                        </a:rPr>
                        <a:t>Spouse, partner</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1855</a:t>
                      </a:r>
                    </a:p>
                  </a:txBody>
                  <a:tcPr marL="9525" marR="9525" marT="9525" marB="0" anchor="b">
                    <a:lnL>
                      <a:noFill/>
                    </a:lnL>
                    <a:lnR>
                      <a:noFill/>
                    </a:lnR>
                    <a:lnT>
                      <a:noFill/>
                    </a:lnT>
                    <a:lnB>
                      <a:noFill/>
                    </a:lnB>
                    <a:noFill/>
                  </a:tcPr>
                </a:tc>
                <a:extLst>
                  <a:ext uri="{0D108BD9-81ED-4DB2-BD59-A6C34878D82A}">
                    <a16:rowId xmlns:a16="http://schemas.microsoft.com/office/drawing/2014/main" val="328835917"/>
                  </a:ext>
                </a:extLst>
              </a:tr>
              <a:tr h="182880">
                <a:tc>
                  <a:txBody>
                    <a:bodyPr/>
                    <a:lstStyle/>
                    <a:p>
                      <a:pPr algn="l" fontAlgn="b"/>
                      <a:r>
                        <a:rPr lang="en-US" sz="2000" b="0" i="0" u="none" strike="noStrike">
                          <a:solidFill>
                            <a:srgbClr val="000000"/>
                          </a:solidFill>
                          <a:effectLst/>
                          <a:latin typeface="Calibri"/>
                        </a:rPr>
                        <a:t>Children</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546</a:t>
                      </a:r>
                    </a:p>
                  </a:txBody>
                  <a:tcPr marL="9525" marR="9525" marT="9525" marB="0" anchor="b">
                    <a:lnL>
                      <a:noFill/>
                    </a:lnL>
                    <a:lnR>
                      <a:noFill/>
                    </a:lnR>
                    <a:lnT>
                      <a:noFill/>
                    </a:lnT>
                    <a:lnB>
                      <a:noFill/>
                    </a:lnB>
                    <a:noFill/>
                  </a:tcPr>
                </a:tc>
                <a:extLst>
                  <a:ext uri="{0D108BD9-81ED-4DB2-BD59-A6C34878D82A}">
                    <a16:rowId xmlns:a16="http://schemas.microsoft.com/office/drawing/2014/main" val="1296298664"/>
                  </a:ext>
                </a:extLst>
              </a:tr>
              <a:tr h="182880">
                <a:tc>
                  <a:txBody>
                    <a:bodyPr/>
                    <a:lstStyle/>
                    <a:p>
                      <a:pPr algn="l" fontAlgn="b"/>
                      <a:r>
                        <a:rPr lang="en-US" sz="2000" b="0" i="0" u="none" strike="noStrike">
                          <a:solidFill>
                            <a:srgbClr val="000000"/>
                          </a:solidFill>
                          <a:effectLst/>
                          <a:latin typeface="Calibri"/>
                        </a:rPr>
                        <a:t>Other_B</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260</a:t>
                      </a:r>
                    </a:p>
                  </a:txBody>
                  <a:tcPr marL="9525" marR="9525" marT="9525" marB="0" anchor="b">
                    <a:lnL>
                      <a:noFill/>
                    </a:lnL>
                    <a:lnR>
                      <a:noFill/>
                    </a:lnR>
                    <a:lnT>
                      <a:noFill/>
                    </a:lnT>
                    <a:lnB>
                      <a:noFill/>
                    </a:lnB>
                    <a:noFill/>
                  </a:tcPr>
                </a:tc>
                <a:extLst>
                  <a:ext uri="{0D108BD9-81ED-4DB2-BD59-A6C34878D82A}">
                    <a16:rowId xmlns:a16="http://schemas.microsoft.com/office/drawing/2014/main" val="1772913316"/>
                  </a:ext>
                </a:extLst>
              </a:tr>
              <a:tr h="182880">
                <a:tc>
                  <a:txBody>
                    <a:bodyPr/>
                    <a:lstStyle/>
                    <a:p>
                      <a:pPr algn="l" fontAlgn="b"/>
                      <a:r>
                        <a:rPr lang="en-US" sz="2000" b="0" i="0" u="none" strike="noStrike">
                          <a:solidFill>
                            <a:srgbClr val="000000"/>
                          </a:solidFill>
                          <a:effectLst/>
                          <a:latin typeface="Calibri"/>
                        </a:rPr>
                        <a:t>Other_A</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139</a:t>
                      </a:r>
                    </a:p>
                  </a:txBody>
                  <a:tcPr marL="9525" marR="9525" marT="9525" marB="0" anchor="b">
                    <a:lnL>
                      <a:noFill/>
                    </a:lnL>
                    <a:lnR>
                      <a:noFill/>
                    </a:lnR>
                    <a:lnT>
                      <a:noFill/>
                    </a:lnT>
                    <a:lnB>
                      <a:noFill/>
                    </a:lnB>
                    <a:noFill/>
                  </a:tcPr>
                </a:tc>
                <a:extLst>
                  <a:ext uri="{0D108BD9-81ED-4DB2-BD59-A6C34878D82A}">
                    <a16:rowId xmlns:a16="http://schemas.microsoft.com/office/drawing/2014/main" val="3907148132"/>
                  </a:ext>
                </a:extLst>
              </a:tr>
              <a:tr h="182880">
                <a:tc>
                  <a:txBody>
                    <a:bodyPr/>
                    <a:lstStyle/>
                    <a:p>
                      <a:pPr algn="l" fontAlgn="b"/>
                      <a:r>
                        <a:rPr lang="en-US" sz="2000" b="0" i="0" u="none" strike="noStrike">
                          <a:solidFill>
                            <a:srgbClr val="000000"/>
                          </a:solidFill>
                          <a:effectLst/>
                          <a:latin typeface="Calibri"/>
                        </a:rPr>
                        <a:t>Group of people</a:t>
                      </a:r>
                    </a:p>
                  </a:txBody>
                  <a:tcPr marL="9525" marR="9525" marT="9525" marB="0" anchor="b">
                    <a:lnL>
                      <a:noFill/>
                    </a:lnL>
                    <a:lnR>
                      <a:noFill/>
                    </a:lnR>
                    <a:lnT>
                      <a:noFill/>
                    </a:lnT>
                    <a:lnB>
                      <a:noFill/>
                    </a:lnB>
                    <a:noFill/>
                  </a:tcPr>
                </a:tc>
                <a:tc>
                  <a:txBody>
                    <a:bodyPr/>
                    <a:lstStyle/>
                    <a:p>
                      <a:pPr algn="r" fontAlgn="b"/>
                      <a:r>
                        <a:rPr lang="en-US" sz="2000" b="0" i="0" u="none" strike="noStrike">
                          <a:solidFill>
                            <a:srgbClr val="000000"/>
                          </a:solidFill>
                          <a:effectLst/>
                          <a:latin typeface="Calibri"/>
                        </a:rPr>
                        <a:t>37</a:t>
                      </a:r>
                    </a:p>
                  </a:txBody>
                  <a:tcPr marL="9525" marR="9525" marT="9525" marB="0" anchor="b">
                    <a:lnL>
                      <a:noFill/>
                    </a:lnL>
                    <a:lnR>
                      <a:noFill/>
                    </a:lnR>
                    <a:lnT>
                      <a:noFill/>
                    </a:lnT>
                    <a:lnB>
                      <a:noFill/>
                    </a:lnB>
                    <a:noFill/>
                  </a:tcPr>
                </a:tc>
                <a:extLst>
                  <a:ext uri="{0D108BD9-81ED-4DB2-BD59-A6C34878D82A}">
                    <a16:rowId xmlns:a16="http://schemas.microsoft.com/office/drawing/2014/main" val="2257255812"/>
                  </a:ext>
                </a:extLst>
              </a:tr>
            </a:tbl>
          </a:graphicData>
        </a:graphic>
      </p:graphicFrame>
      <p:sp>
        <p:nvSpPr>
          <p:cNvPr id="19" name="Rectangle 18">
            <a:extLst>
              <a:ext uri="{FF2B5EF4-FFF2-40B4-BE49-F238E27FC236}">
                <a16:creationId xmlns:a16="http://schemas.microsoft.com/office/drawing/2014/main" id="{096E14A6-2250-B789-C874-4D8F0F337227}"/>
              </a:ext>
            </a:extLst>
          </p:cNvPr>
          <p:cNvSpPr/>
          <p:nvPr/>
        </p:nvSpPr>
        <p:spPr>
          <a:xfrm>
            <a:off x="605641" y="1716692"/>
            <a:ext cx="2230098" cy="369332"/>
          </a:xfrm>
          <a:prstGeom prst="rect">
            <a:avLst/>
          </a:prstGeom>
        </p:spPr>
        <p:txBody>
          <a:bodyPr wrap="none">
            <a:spAutoFit/>
          </a:bodyPr>
          <a:lstStyle/>
          <a:p>
            <a:r>
              <a:rPr lang="en-IN" b="1" dirty="0"/>
              <a:t>Univariate Results:</a:t>
            </a:r>
            <a:endParaRPr lang="en-IN" dirty="0"/>
          </a:p>
        </p:txBody>
      </p:sp>
    </p:spTree>
    <p:extLst>
      <p:ext uri="{BB962C8B-B14F-4D97-AF65-F5344CB8AC3E}">
        <p14:creationId xmlns:p14="http://schemas.microsoft.com/office/powerpoint/2010/main" val="340284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5249" y="591895"/>
            <a:ext cx="9370218" cy="528448"/>
          </a:xfrm>
        </p:spPr>
        <p:txBody>
          <a:bodyPr anchor="b">
            <a:normAutofit/>
          </a:bodyPr>
          <a:lstStyle/>
          <a:p>
            <a:r>
              <a:rPr lang="en-IN" sz="2600" b="1"/>
              <a:t>4) Perform Univariate, Segmented Univariate and Bivariate Analysis:</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393CF755-6975-E66B-D34B-BF201F91D824}"/>
              </a:ext>
            </a:extLst>
          </p:cNvPr>
          <p:cNvPicPr>
            <a:picLocks noGrp="1" noChangeAspect="1"/>
          </p:cNvPicPr>
          <p:nvPr>
            <p:ph idx="1"/>
          </p:nvPr>
        </p:nvPicPr>
        <p:blipFill>
          <a:blip r:embed="rId2"/>
          <a:stretch>
            <a:fillRect/>
          </a:stretch>
        </p:blipFill>
        <p:spPr>
          <a:xfrm>
            <a:off x="290513" y="1307236"/>
            <a:ext cx="11634785" cy="5376210"/>
          </a:xfrm>
        </p:spPr>
      </p:pic>
      <p:sp>
        <p:nvSpPr>
          <p:cNvPr id="4" name="Rectangle 3">
            <a:extLst>
              <a:ext uri="{FF2B5EF4-FFF2-40B4-BE49-F238E27FC236}">
                <a16:creationId xmlns:a16="http://schemas.microsoft.com/office/drawing/2014/main" id="{CF2C9251-5D92-6022-396E-A64A0D11B03F}"/>
              </a:ext>
            </a:extLst>
          </p:cNvPr>
          <p:cNvSpPr/>
          <p:nvPr/>
        </p:nvSpPr>
        <p:spPr>
          <a:xfrm>
            <a:off x="648570" y="1062016"/>
            <a:ext cx="2230098" cy="369332"/>
          </a:xfrm>
          <a:prstGeom prst="rect">
            <a:avLst/>
          </a:prstGeom>
        </p:spPr>
        <p:txBody>
          <a:bodyPr wrap="none">
            <a:spAutoFit/>
          </a:bodyPr>
          <a:lstStyle/>
          <a:p>
            <a:r>
              <a:rPr lang="en-IN" b="1" dirty="0"/>
              <a:t>Univariate Results:</a:t>
            </a:r>
            <a:endParaRPr lang="en-IN" dirty="0"/>
          </a:p>
        </p:txBody>
      </p:sp>
    </p:spTree>
    <p:extLst>
      <p:ext uri="{BB962C8B-B14F-4D97-AF65-F5344CB8AC3E}">
        <p14:creationId xmlns:p14="http://schemas.microsoft.com/office/powerpoint/2010/main" val="233348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43" y="145565"/>
            <a:ext cx="11424821" cy="1022825"/>
          </a:xfrm>
        </p:spPr>
        <p:txBody>
          <a:bodyPr>
            <a:normAutofit fontScale="90000"/>
          </a:bodyPr>
          <a:lstStyle/>
          <a:p>
            <a:r>
              <a:rPr lang="en-IN" b="1" dirty="0">
                <a:solidFill>
                  <a:schemeClr val="tx1"/>
                </a:solidFill>
              </a:rPr>
              <a:t>4) Perform Univariate, Segmented Univariate and Bivariate Analysis:</a:t>
            </a:r>
          </a:p>
        </p:txBody>
      </p:sp>
      <p:sp>
        <p:nvSpPr>
          <p:cNvPr id="6" name="Rectangle 5"/>
          <p:cNvSpPr/>
          <p:nvPr/>
        </p:nvSpPr>
        <p:spPr>
          <a:xfrm>
            <a:off x="777359" y="1169340"/>
            <a:ext cx="2230098" cy="369332"/>
          </a:xfrm>
          <a:prstGeom prst="rect">
            <a:avLst/>
          </a:prstGeom>
        </p:spPr>
        <p:txBody>
          <a:bodyPr wrap="none">
            <a:spAutoFit/>
          </a:bodyPr>
          <a:lstStyle/>
          <a:p>
            <a:r>
              <a:rPr lang="en-IN" b="1" dirty="0"/>
              <a:t>Univariate Results:</a:t>
            </a:r>
            <a:endParaRPr lang="en-IN" dirty="0"/>
          </a:p>
        </p:txBody>
      </p:sp>
      <p:graphicFrame>
        <p:nvGraphicFramePr>
          <p:cNvPr id="7" name="Table 6">
            <a:extLst>
              <a:ext uri="{FF2B5EF4-FFF2-40B4-BE49-F238E27FC236}">
                <a16:creationId xmlns:a16="http://schemas.microsoft.com/office/drawing/2014/main" id="{B211C5F9-6118-E40D-61C1-95D31B45C1B3}"/>
              </a:ext>
            </a:extLst>
          </p:cNvPr>
          <p:cNvGraphicFramePr>
            <a:graphicFrameLocks noGrp="1"/>
          </p:cNvGraphicFramePr>
          <p:nvPr>
            <p:extLst>
              <p:ext uri="{D42A27DB-BD31-4B8C-83A1-F6EECF244321}">
                <p14:modId xmlns:p14="http://schemas.microsoft.com/office/powerpoint/2010/main" val="607106387"/>
              </p:ext>
            </p:extLst>
          </p:nvPr>
        </p:nvGraphicFramePr>
        <p:xfrm>
          <a:off x="263525" y="1711642"/>
          <a:ext cx="2616200" cy="4762755"/>
        </p:xfrm>
        <a:graphic>
          <a:graphicData uri="http://schemas.openxmlformats.org/drawingml/2006/table">
            <a:tbl>
              <a:tblPr firstRow="1" bandRow="1">
                <a:tableStyleId>{5C22544A-7EE6-4342-B048-85BDC9FD1C3A}</a:tableStyleId>
              </a:tblPr>
              <a:tblGrid>
                <a:gridCol w="1206500">
                  <a:extLst>
                    <a:ext uri="{9D8B030D-6E8A-4147-A177-3AD203B41FA5}">
                      <a16:colId xmlns:a16="http://schemas.microsoft.com/office/drawing/2014/main" val="4124009089"/>
                    </a:ext>
                  </a:extLst>
                </a:gridCol>
                <a:gridCol w="1409700">
                  <a:extLst>
                    <a:ext uri="{9D8B030D-6E8A-4147-A177-3AD203B41FA5}">
                      <a16:colId xmlns:a16="http://schemas.microsoft.com/office/drawing/2014/main" val="2782118195"/>
                    </a:ext>
                  </a:extLst>
                </a:gridCol>
              </a:tblGrid>
              <a:tr h="812085">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Count of AMT_INCOME_TOTAL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68129380"/>
                  </a:ext>
                </a:extLst>
              </a:tr>
              <a:tr h="263378">
                <a:tc>
                  <a:txBody>
                    <a:bodyPr/>
                    <a:lstStyle/>
                    <a:p>
                      <a:pPr algn="l" fontAlgn="b"/>
                      <a:r>
                        <a:rPr lang="en-US" sz="1100" b="0" i="0" u="none" strike="noStrike">
                          <a:solidFill>
                            <a:srgbClr val="000000"/>
                          </a:solidFill>
                          <a:effectLst/>
                          <a:latin typeface="Calibri" panose="020F0502020204030204" pitchFamily="34" charset="0"/>
                        </a:rPr>
                        <a:t>(blank)</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58062193"/>
                  </a:ext>
                </a:extLst>
              </a:tr>
              <a:tr h="263378">
                <a:tc>
                  <a:txBody>
                    <a:bodyPr/>
                    <a:lstStyle/>
                    <a:p>
                      <a:pPr algn="l" fontAlgn="b"/>
                      <a:r>
                        <a:rPr lang="en-US" sz="1100" b="0" i="0" u="none" strike="noStrike">
                          <a:solidFill>
                            <a:srgbClr val="000000"/>
                          </a:solidFill>
                          <a:effectLst/>
                          <a:latin typeface="Calibri" panose="020F0502020204030204" pitchFamily="34" charset="0"/>
                        </a:rPr>
                        <a:t>25650-80650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4586</a:t>
                      </a:r>
                    </a:p>
                  </a:txBody>
                  <a:tcPr marL="9525" marR="9525" marT="9525" marB="0" anchor="b">
                    <a:lnL>
                      <a:noFill/>
                    </a:lnL>
                    <a:lnR>
                      <a:noFill/>
                    </a:lnR>
                    <a:lnT>
                      <a:noFill/>
                    </a:lnT>
                    <a:lnB>
                      <a:noFill/>
                    </a:lnB>
                    <a:noFill/>
                  </a:tcPr>
                </a:tc>
                <a:extLst>
                  <a:ext uri="{0D108BD9-81ED-4DB2-BD59-A6C34878D82A}">
                    <a16:rowId xmlns:a16="http://schemas.microsoft.com/office/drawing/2014/main" val="789003177"/>
                  </a:ext>
                </a:extLst>
              </a:tr>
              <a:tr h="263378">
                <a:tc>
                  <a:txBody>
                    <a:bodyPr/>
                    <a:lstStyle/>
                    <a:p>
                      <a:pPr algn="l" fontAlgn="b"/>
                      <a:r>
                        <a:rPr lang="en-US" sz="1100" b="0" i="0" u="none" strike="noStrike">
                          <a:solidFill>
                            <a:srgbClr val="000000"/>
                          </a:solidFill>
                          <a:effectLst/>
                          <a:latin typeface="Calibri" panose="020F0502020204030204" pitchFamily="34" charset="0"/>
                        </a:rPr>
                        <a:t>80650-135650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19741</a:t>
                      </a:r>
                    </a:p>
                  </a:txBody>
                  <a:tcPr marL="9525" marR="9525" marT="9525" marB="0" anchor="b">
                    <a:lnL>
                      <a:noFill/>
                    </a:lnL>
                    <a:lnR>
                      <a:noFill/>
                    </a:lnR>
                    <a:lnT>
                      <a:noFill/>
                    </a:lnT>
                    <a:lnB>
                      <a:noFill/>
                    </a:lnB>
                    <a:noFill/>
                  </a:tcPr>
                </a:tc>
                <a:extLst>
                  <a:ext uri="{0D108BD9-81ED-4DB2-BD59-A6C34878D82A}">
                    <a16:rowId xmlns:a16="http://schemas.microsoft.com/office/drawing/2014/main" val="852006702"/>
                  </a:ext>
                </a:extLst>
              </a:tr>
              <a:tr h="263378">
                <a:tc>
                  <a:txBody>
                    <a:bodyPr/>
                    <a:lstStyle/>
                    <a:p>
                      <a:pPr algn="l" fontAlgn="b"/>
                      <a:r>
                        <a:rPr lang="en-US" sz="1100" b="0" i="0" u="none" strike="noStrike">
                          <a:solidFill>
                            <a:srgbClr val="000000"/>
                          </a:solidFill>
                          <a:effectLst/>
                          <a:latin typeface="Calibri" panose="020F0502020204030204" pitchFamily="34" charset="0"/>
                        </a:rPr>
                        <a:t>135650-190650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11044</a:t>
                      </a:r>
                    </a:p>
                  </a:txBody>
                  <a:tcPr marL="9525" marR="9525" marT="9525" marB="0" anchor="b">
                    <a:lnL>
                      <a:noFill/>
                    </a:lnL>
                    <a:lnR>
                      <a:noFill/>
                    </a:lnR>
                    <a:lnT>
                      <a:noFill/>
                    </a:lnT>
                    <a:lnB>
                      <a:noFill/>
                    </a:lnB>
                    <a:noFill/>
                  </a:tcPr>
                </a:tc>
                <a:extLst>
                  <a:ext uri="{0D108BD9-81ED-4DB2-BD59-A6C34878D82A}">
                    <a16:rowId xmlns:a16="http://schemas.microsoft.com/office/drawing/2014/main" val="3815826946"/>
                  </a:ext>
                </a:extLst>
              </a:tr>
              <a:tr h="263378">
                <a:tc>
                  <a:txBody>
                    <a:bodyPr/>
                    <a:lstStyle/>
                    <a:p>
                      <a:pPr algn="l" fontAlgn="b"/>
                      <a:r>
                        <a:rPr lang="en-US" sz="1100" b="0" i="0" u="none" strike="noStrike">
                          <a:solidFill>
                            <a:srgbClr val="000000"/>
                          </a:solidFill>
                          <a:effectLst/>
                          <a:latin typeface="Calibri" panose="020F0502020204030204" pitchFamily="34" charset="0"/>
                        </a:rPr>
                        <a:t>190650-245650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7202</a:t>
                      </a:r>
                    </a:p>
                  </a:txBody>
                  <a:tcPr marL="9525" marR="9525" marT="9525" marB="0" anchor="b">
                    <a:lnL>
                      <a:noFill/>
                    </a:lnL>
                    <a:lnR>
                      <a:noFill/>
                    </a:lnR>
                    <a:lnT>
                      <a:noFill/>
                    </a:lnT>
                    <a:lnB>
                      <a:noFill/>
                    </a:lnB>
                    <a:noFill/>
                  </a:tcPr>
                </a:tc>
                <a:extLst>
                  <a:ext uri="{0D108BD9-81ED-4DB2-BD59-A6C34878D82A}">
                    <a16:rowId xmlns:a16="http://schemas.microsoft.com/office/drawing/2014/main" val="738535379"/>
                  </a:ext>
                </a:extLst>
              </a:tr>
              <a:tr h="263378">
                <a:tc>
                  <a:txBody>
                    <a:bodyPr/>
                    <a:lstStyle/>
                    <a:p>
                      <a:pPr algn="l" fontAlgn="b"/>
                      <a:r>
                        <a:rPr lang="en-US" sz="1100" b="0" i="0" u="none" strike="noStrike">
                          <a:solidFill>
                            <a:srgbClr val="000000"/>
                          </a:solidFill>
                          <a:effectLst/>
                          <a:latin typeface="Calibri" panose="020F0502020204030204" pitchFamily="34" charset="0"/>
                        </a:rPr>
                        <a:t>245650-300650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3686</a:t>
                      </a:r>
                    </a:p>
                  </a:txBody>
                  <a:tcPr marL="9525" marR="9525" marT="9525" marB="0" anchor="b">
                    <a:lnL>
                      <a:noFill/>
                    </a:lnL>
                    <a:lnR>
                      <a:noFill/>
                    </a:lnR>
                    <a:lnT>
                      <a:noFill/>
                    </a:lnT>
                    <a:lnB>
                      <a:noFill/>
                    </a:lnB>
                    <a:noFill/>
                  </a:tcPr>
                </a:tc>
                <a:extLst>
                  <a:ext uri="{0D108BD9-81ED-4DB2-BD59-A6C34878D82A}">
                    <a16:rowId xmlns:a16="http://schemas.microsoft.com/office/drawing/2014/main" val="2605117278"/>
                  </a:ext>
                </a:extLst>
              </a:tr>
              <a:tr h="263378">
                <a:tc>
                  <a:txBody>
                    <a:bodyPr/>
                    <a:lstStyle/>
                    <a:p>
                      <a:pPr algn="l" fontAlgn="b"/>
                      <a:r>
                        <a:rPr lang="en-US" sz="1100" b="0" i="0" u="none" strike="noStrike">
                          <a:solidFill>
                            <a:srgbClr val="000000"/>
                          </a:solidFill>
                          <a:effectLst/>
                          <a:latin typeface="Calibri" panose="020F0502020204030204" pitchFamily="34" charset="0"/>
                        </a:rPr>
                        <a:t>300650-355650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1530</a:t>
                      </a:r>
                    </a:p>
                  </a:txBody>
                  <a:tcPr marL="9525" marR="9525" marT="9525" marB="0" anchor="b">
                    <a:lnL>
                      <a:noFill/>
                    </a:lnL>
                    <a:lnR>
                      <a:noFill/>
                    </a:lnR>
                    <a:lnT>
                      <a:noFill/>
                    </a:lnT>
                    <a:lnB>
                      <a:noFill/>
                    </a:lnB>
                    <a:noFill/>
                  </a:tcPr>
                </a:tc>
                <a:extLst>
                  <a:ext uri="{0D108BD9-81ED-4DB2-BD59-A6C34878D82A}">
                    <a16:rowId xmlns:a16="http://schemas.microsoft.com/office/drawing/2014/main" val="2064316409"/>
                  </a:ext>
                </a:extLst>
              </a:tr>
              <a:tr h="263378">
                <a:tc>
                  <a:txBody>
                    <a:bodyPr/>
                    <a:lstStyle/>
                    <a:p>
                      <a:pPr algn="l" fontAlgn="b"/>
                      <a:r>
                        <a:rPr lang="en-US" sz="1100" b="0" i="0" u="none" strike="noStrike">
                          <a:solidFill>
                            <a:srgbClr val="000000"/>
                          </a:solidFill>
                          <a:effectLst/>
                          <a:latin typeface="Calibri" panose="020F0502020204030204" pitchFamily="34" charset="0"/>
                        </a:rPr>
                        <a:t>355650-410650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1180</a:t>
                      </a:r>
                    </a:p>
                  </a:txBody>
                  <a:tcPr marL="9525" marR="9525" marT="9525" marB="0" anchor="b">
                    <a:lnL>
                      <a:noFill/>
                    </a:lnL>
                    <a:lnR>
                      <a:noFill/>
                    </a:lnR>
                    <a:lnT>
                      <a:noFill/>
                    </a:lnT>
                    <a:lnB>
                      <a:noFill/>
                    </a:lnB>
                    <a:noFill/>
                  </a:tcPr>
                </a:tc>
                <a:extLst>
                  <a:ext uri="{0D108BD9-81ED-4DB2-BD59-A6C34878D82A}">
                    <a16:rowId xmlns:a16="http://schemas.microsoft.com/office/drawing/2014/main" val="3613693898"/>
                  </a:ext>
                </a:extLst>
              </a:tr>
              <a:tr h="263378">
                <a:tc>
                  <a:txBody>
                    <a:bodyPr/>
                    <a:lstStyle/>
                    <a:p>
                      <a:pPr algn="l" fontAlgn="b"/>
                      <a:r>
                        <a:rPr lang="en-US" sz="1100" b="0" i="0" u="none" strike="noStrike">
                          <a:solidFill>
                            <a:srgbClr val="000000"/>
                          </a:solidFill>
                          <a:effectLst/>
                          <a:latin typeface="Calibri" panose="020F0502020204030204" pitchFamily="34" charset="0"/>
                        </a:rPr>
                        <a:t>410650-465650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516</a:t>
                      </a:r>
                    </a:p>
                  </a:txBody>
                  <a:tcPr marL="9525" marR="9525" marT="9525" marB="0" anchor="b">
                    <a:lnL>
                      <a:noFill/>
                    </a:lnL>
                    <a:lnR>
                      <a:noFill/>
                    </a:lnR>
                    <a:lnT>
                      <a:noFill/>
                    </a:lnT>
                    <a:lnB>
                      <a:noFill/>
                    </a:lnB>
                    <a:noFill/>
                  </a:tcPr>
                </a:tc>
                <a:extLst>
                  <a:ext uri="{0D108BD9-81ED-4DB2-BD59-A6C34878D82A}">
                    <a16:rowId xmlns:a16="http://schemas.microsoft.com/office/drawing/2014/main" val="2155310228"/>
                  </a:ext>
                </a:extLst>
              </a:tr>
              <a:tr h="263378">
                <a:tc>
                  <a:txBody>
                    <a:bodyPr/>
                    <a:lstStyle/>
                    <a:p>
                      <a:pPr algn="l" fontAlgn="b"/>
                      <a:r>
                        <a:rPr lang="en-US" sz="1100" b="0" i="0" u="none" strike="noStrike">
                          <a:solidFill>
                            <a:srgbClr val="000000"/>
                          </a:solidFill>
                          <a:effectLst/>
                          <a:latin typeface="Calibri" panose="020F0502020204030204" pitchFamily="34" charset="0"/>
                        </a:rPr>
                        <a:t>465650-520650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a:noFill/>
                    </a:lnL>
                    <a:lnR>
                      <a:noFill/>
                    </a:lnR>
                    <a:lnT>
                      <a:noFill/>
                    </a:lnT>
                    <a:lnB>
                      <a:noFill/>
                    </a:lnB>
                    <a:noFill/>
                  </a:tcPr>
                </a:tc>
                <a:extLst>
                  <a:ext uri="{0D108BD9-81ED-4DB2-BD59-A6C34878D82A}">
                    <a16:rowId xmlns:a16="http://schemas.microsoft.com/office/drawing/2014/main" val="3660108367"/>
                  </a:ext>
                </a:extLst>
              </a:tr>
              <a:tr h="263378">
                <a:tc>
                  <a:txBody>
                    <a:bodyPr/>
                    <a:lstStyle/>
                    <a:p>
                      <a:pPr algn="l" fontAlgn="b"/>
                      <a:r>
                        <a:rPr lang="en-US" sz="1100" b="0" i="0" u="none" strike="noStrike">
                          <a:solidFill>
                            <a:srgbClr val="000000"/>
                          </a:solidFill>
                          <a:effectLst/>
                          <a:latin typeface="Calibri" panose="020F0502020204030204" pitchFamily="34" charset="0"/>
                        </a:rPr>
                        <a:t>520650-575650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128</a:t>
                      </a:r>
                    </a:p>
                  </a:txBody>
                  <a:tcPr marL="9525" marR="9525" marT="9525" marB="0" anchor="b">
                    <a:lnL>
                      <a:noFill/>
                    </a:lnL>
                    <a:lnR>
                      <a:noFill/>
                    </a:lnR>
                    <a:lnT>
                      <a:noFill/>
                    </a:lnT>
                    <a:lnB>
                      <a:noFill/>
                    </a:lnB>
                    <a:noFill/>
                  </a:tcPr>
                </a:tc>
                <a:extLst>
                  <a:ext uri="{0D108BD9-81ED-4DB2-BD59-A6C34878D82A}">
                    <a16:rowId xmlns:a16="http://schemas.microsoft.com/office/drawing/2014/main" val="1512586352"/>
                  </a:ext>
                </a:extLst>
              </a:tr>
              <a:tr h="263378">
                <a:tc>
                  <a:txBody>
                    <a:bodyPr/>
                    <a:lstStyle/>
                    <a:p>
                      <a:pPr algn="l" fontAlgn="b"/>
                      <a:r>
                        <a:rPr lang="en-US" sz="1100" b="0" i="0" u="none" strike="noStrike">
                          <a:solidFill>
                            <a:srgbClr val="000000"/>
                          </a:solidFill>
                          <a:effectLst/>
                          <a:latin typeface="Calibri" panose="020F0502020204030204" pitchFamily="34" charset="0"/>
                        </a:rPr>
                        <a:t>575650-630650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a:noFill/>
                    </a:lnB>
                    <a:noFill/>
                  </a:tcPr>
                </a:tc>
                <a:extLst>
                  <a:ext uri="{0D108BD9-81ED-4DB2-BD59-A6C34878D82A}">
                    <a16:rowId xmlns:a16="http://schemas.microsoft.com/office/drawing/2014/main" val="3839353968"/>
                  </a:ext>
                </a:extLst>
              </a:tr>
              <a:tr h="263378">
                <a:tc>
                  <a:txBody>
                    <a:bodyPr/>
                    <a:lstStyle/>
                    <a:p>
                      <a:pPr algn="l" fontAlgn="b"/>
                      <a:r>
                        <a:rPr lang="en-US" sz="1100" b="0" i="0" u="none" strike="noStrike">
                          <a:solidFill>
                            <a:srgbClr val="000000"/>
                          </a:solidFill>
                          <a:effectLst/>
                          <a:latin typeface="Calibri" panose="020F0502020204030204" pitchFamily="34" charset="0"/>
                        </a:rPr>
                        <a:t>630650-685650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noFill/>
                  </a:tcPr>
                </a:tc>
                <a:extLst>
                  <a:ext uri="{0D108BD9-81ED-4DB2-BD59-A6C34878D82A}">
                    <a16:rowId xmlns:a16="http://schemas.microsoft.com/office/drawing/2014/main" val="3052722664"/>
                  </a:ext>
                </a:extLst>
              </a:tr>
              <a:tr h="263378">
                <a:tc>
                  <a:txBody>
                    <a:bodyPr/>
                    <a:lstStyle/>
                    <a:p>
                      <a:pPr algn="l" fontAlgn="b"/>
                      <a:r>
                        <a:rPr lang="en-US" sz="1100" b="0" i="0" u="none" strike="noStrike">
                          <a:solidFill>
                            <a:srgbClr val="000000"/>
                          </a:solidFill>
                          <a:effectLst/>
                          <a:latin typeface="Calibri" panose="020F0502020204030204" pitchFamily="34" charset="0"/>
                        </a:rPr>
                        <a:t>685650-740650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a:noFill/>
                    </a:lnB>
                    <a:noFill/>
                  </a:tcPr>
                </a:tc>
                <a:extLst>
                  <a:ext uri="{0D108BD9-81ED-4DB2-BD59-A6C34878D82A}">
                    <a16:rowId xmlns:a16="http://schemas.microsoft.com/office/drawing/2014/main" val="101660088"/>
                  </a:ext>
                </a:extLst>
              </a:tr>
              <a:tr h="263378">
                <a:tc>
                  <a:txBody>
                    <a:bodyPr/>
                    <a:lstStyle/>
                    <a:p>
                      <a:pPr algn="l" fontAlgn="b"/>
                      <a:r>
                        <a:rPr lang="en-US" sz="1100" b="0" i="0" u="none" strike="noStrike">
                          <a:solidFill>
                            <a:srgbClr val="000000"/>
                          </a:solidFill>
                          <a:effectLst/>
                          <a:latin typeface="Calibri" panose="020F0502020204030204" pitchFamily="34" charset="0"/>
                        </a:rPr>
                        <a:t>740650-795650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noFill/>
                  </a:tcPr>
                </a:tc>
                <a:extLst>
                  <a:ext uri="{0D108BD9-81ED-4DB2-BD59-A6C34878D82A}">
                    <a16:rowId xmlns:a16="http://schemas.microsoft.com/office/drawing/2014/main" val="1081291351"/>
                  </a:ext>
                </a:extLst>
              </a:tr>
            </a:tbl>
          </a:graphicData>
        </a:graphic>
      </p:graphicFrame>
      <p:pic>
        <p:nvPicPr>
          <p:cNvPr id="8" name="Picture 7" descr="A graph of numbers and a number&#10;&#10;Description automatically generated">
            <a:extLst>
              <a:ext uri="{FF2B5EF4-FFF2-40B4-BE49-F238E27FC236}">
                <a16:creationId xmlns:a16="http://schemas.microsoft.com/office/drawing/2014/main" id="{ABE15984-A393-3594-E73E-3331082A09F6}"/>
              </a:ext>
            </a:extLst>
          </p:cNvPr>
          <p:cNvPicPr>
            <a:picLocks noChangeAspect="1"/>
          </p:cNvPicPr>
          <p:nvPr/>
        </p:nvPicPr>
        <p:blipFill>
          <a:blip r:embed="rId2"/>
          <a:stretch>
            <a:fillRect/>
          </a:stretch>
        </p:blipFill>
        <p:spPr>
          <a:xfrm>
            <a:off x="3390901" y="1450246"/>
            <a:ext cx="7434261" cy="5421977"/>
          </a:xfrm>
          <a:prstGeom prst="rect">
            <a:avLst/>
          </a:prstGeom>
        </p:spPr>
      </p:pic>
    </p:spTree>
    <p:extLst>
      <p:ext uri="{BB962C8B-B14F-4D97-AF65-F5344CB8AC3E}">
        <p14:creationId xmlns:p14="http://schemas.microsoft.com/office/powerpoint/2010/main" val="281658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3" y="886100"/>
            <a:ext cx="8945638" cy="1022825"/>
          </a:xfrm>
        </p:spPr>
        <p:txBody>
          <a:bodyPr>
            <a:normAutofit fontScale="90000"/>
          </a:bodyPr>
          <a:lstStyle/>
          <a:p>
            <a:r>
              <a:rPr lang="en-IN" b="1" dirty="0">
                <a:solidFill>
                  <a:schemeClr val="tx1"/>
                </a:solidFill>
              </a:rPr>
              <a:t>4) Perform Univariate, Segmented Univariate and Bivariate Analysis:</a:t>
            </a:r>
          </a:p>
        </p:txBody>
      </p:sp>
      <p:sp>
        <p:nvSpPr>
          <p:cNvPr id="4" name="Title 1"/>
          <p:cNvSpPr txBox="1">
            <a:spLocks/>
          </p:cNvSpPr>
          <p:nvPr/>
        </p:nvSpPr>
        <p:spPr>
          <a:xfrm>
            <a:off x="3076545" y="109289"/>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616373" y="2006467"/>
            <a:ext cx="2230098" cy="369332"/>
          </a:xfrm>
          <a:prstGeom prst="rect">
            <a:avLst/>
          </a:prstGeom>
        </p:spPr>
        <p:txBody>
          <a:bodyPr wrap="none">
            <a:spAutoFit/>
          </a:bodyPr>
          <a:lstStyle/>
          <a:p>
            <a:r>
              <a:rPr lang="en-IN" b="1" dirty="0"/>
              <a:t>Univariate Results:</a:t>
            </a:r>
            <a:endParaRPr lang="en-IN" dirty="0"/>
          </a:p>
        </p:txBody>
      </p:sp>
      <p:graphicFrame>
        <p:nvGraphicFramePr>
          <p:cNvPr id="7" name="Table 6">
            <a:extLst>
              <a:ext uri="{FF2B5EF4-FFF2-40B4-BE49-F238E27FC236}">
                <a16:creationId xmlns:a16="http://schemas.microsoft.com/office/drawing/2014/main" id="{5072CD30-CAE0-36DB-1A69-EAA9577CC989}"/>
              </a:ext>
            </a:extLst>
          </p:cNvPr>
          <p:cNvGraphicFramePr>
            <a:graphicFrameLocks noGrp="1"/>
          </p:cNvGraphicFramePr>
          <p:nvPr>
            <p:extLst>
              <p:ext uri="{D42A27DB-BD31-4B8C-83A1-F6EECF244321}">
                <p14:modId xmlns:p14="http://schemas.microsoft.com/office/powerpoint/2010/main" val="861854031"/>
              </p:ext>
            </p:extLst>
          </p:nvPr>
        </p:nvGraphicFramePr>
        <p:xfrm>
          <a:off x="285750" y="2547937"/>
          <a:ext cx="3371346" cy="3831050"/>
        </p:xfrm>
        <a:graphic>
          <a:graphicData uri="http://schemas.openxmlformats.org/drawingml/2006/table">
            <a:tbl>
              <a:tblPr firstRow="1" bandRow="1">
                <a:tableStyleId>{5C22544A-7EE6-4342-B048-85BDC9FD1C3A}</a:tableStyleId>
              </a:tblPr>
              <a:tblGrid>
                <a:gridCol w="830619">
                  <a:extLst>
                    <a:ext uri="{9D8B030D-6E8A-4147-A177-3AD203B41FA5}">
                      <a16:colId xmlns:a16="http://schemas.microsoft.com/office/drawing/2014/main" val="3069258996"/>
                    </a:ext>
                  </a:extLst>
                </a:gridCol>
                <a:gridCol w="2540727">
                  <a:extLst>
                    <a:ext uri="{9D8B030D-6E8A-4147-A177-3AD203B41FA5}">
                      <a16:colId xmlns:a16="http://schemas.microsoft.com/office/drawing/2014/main" val="3904167260"/>
                    </a:ext>
                  </a:extLst>
                </a:gridCol>
              </a:tblGrid>
              <a:tr h="678855">
                <a:tc>
                  <a:txBody>
                    <a:bodyPr/>
                    <a:lstStyle/>
                    <a:p>
                      <a:pPr algn="l" fontAlgn="b"/>
                      <a:r>
                        <a:rPr lang="en-US" sz="1600" b="1" i="0" u="none" strike="noStrike">
                          <a:solidFill>
                            <a:srgbClr val="000000"/>
                          </a:solidFill>
                          <a:effectLst/>
                          <a:latin typeface="Calibri"/>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a:rPr>
                        <a:t>Count of WEEKDAY_APPR_PROCESS_START</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9887340"/>
                  </a:ext>
                </a:extLst>
              </a:tr>
              <a:tr h="354185">
                <a:tc>
                  <a:txBody>
                    <a:bodyPr/>
                    <a:lstStyle/>
                    <a:p>
                      <a:pPr algn="l" fontAlgn="b"/>
                      <a:r>
                        <a:rPr lang="en-US" sz="1600" b="0" i="0" u="none" strike="noStrike">
                          <a:solidFill>
                            <a:srgbClr val="000000"/>
                          </a:solidFill>
                          <a:effectLst/>
                          <a:latin typeface="Calibri"/>
                        </a:rPr>
                        <a:t>SUNDAY</a:t>
                      </a:r>
                      <a:endParaRPr lang="en-US" sz="16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600" b="0" i="0" u="none" strike="noStrike" dirty="0">
                          <a:solidFill>
                            <a:srgbClr val="000000"/>
                          </a:solidFill>
                          <a:effectLst/>
                          <a:latin typeface="Calibri"/>
                        </a:rPr>
                        <a:t>2616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699914927"/>
                  </a:ext>
                </a:extLst>
              </a:tr>
              <a:tr h="354185">
                <a:tc>
                  <a:txBody>
                    <a:bodyPr/>
                    <a:lstStyle/>
                    <a:p>
                      <a:pPr algn="l" fontAlgn="b"/>
                      <a:r>
                        <a:rPr lang="en-US" sz="1600" b="0" i="0" u="none" strike="noStrike">
                          <a:solidFill>
                            <a:srgbClr val="000000"/>
                          </a:solidFill>
                          <a:effectLst/>
                          <a:latin typeface="Calibri"/>
                        </a:rPr>
                        <a:t>MONDAY</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600" b="0" i="0" u="none" strike="noStrike" dirty="0">
                          <a:solidFill>
                            <a:srgbClr val="000000"/>
                          </a:solidFill>
                          <a:effectLst/>
                          <a:latin typeface="Calibri"/>
                        </a:rPr>
                        <a:t>8385</a:t>
                      </a:r>
                    </a:p>
                  </a:txBody>
                  <a:tcPr marL="9525" marR="9525" marT="9525" marB="0" anchor="b">
                    <a:lnL>
                      <a:noFill/>
                    </a:lnL>
                    <a:lnR>
                      <a:noFill/>
                    </a:lnR>
                    <a:lnT>
                      <a:noFill/>
                    </a:lnT>
                    <a:lnB>
                      <a:noFill/>
                    </a:lnB>
                    <a:noFill/>
                  </a:tcPr>
                </a:tc>
                <a:extLst>
                  <a:ext uri="{0D108BD9-81ED-4DB2-BD59-A6C34878D82A}">
                    <a16:rowId xmlns:a16="http://schemas.microsoft.com/office/drawing/2014/main" val="3018072425"/>
                  </a:ext>
                </a:extLst>
              </a:tr>
              <a:tr h="354185">
                <a:tc>
                  <a:txBody>
                    <a:bodyPr/>
                    <a:lstStyle/>
                    <a:p>
                      <a:pPr algn="l" fontAlgn="b"/>
                      <a:r>
                        <a:rPr lang="en-US" sz="1600" b="0" i="0" u="none" strike="noStrike">
                          <a:solidFill>
                            <a:srgbClr val="000000"/>
                          </a:solidFill>
                          <a:effectLst/>
                          <a:latin typeface="Calibri"/>
                        </a:rPr>
                        <a:t>TUESDAY</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600" b="0" i="0" u="none" strike="noStrike" dirty="0">
                          <a:solidFill>
                            <a:srgbClr val="000000"/>
                          </a:solidFill>
                          <a:effectLst/>
                          <a:latin typeface="Calibri"/>
                        </a:rPr>
                        <a:t>8741</a:t>
                      </a:r>
                    </a:p>
                  </a:txBody>
                  <a:tcPr marL="9525" marR="9525" marT="9525" marB="0" anchor="b">
                    <a:lnL>
                      <a:noFill/>
                    </a:lnL>
                    <a:lnR>
                      <a:noFill/>
                    </a:lnR>
                    <a:lnT>
                      <a:noFill/>
                    </a:lnT>
                    <a:lnB>
                      <a:noFill/>
                    </a:lnB>
                    <a:noFill/>
                  </a:tcPr>
                </a:tc>
                <a:extLst>
                  <a:ext uri="{0D108BD9-81ED-4DB2-BD59-A6C34878D82A}">
                    <a16:rowId xmlns:a16="http://schemas.microsoft.com/office/drawing/2014/main" val="3672756173"/>
                  </a:ext>
                </a:extLst>
              </a:tr>
              <a:tr h="678855">
                <a:tc>
                  <a:txBody>
                    <a:bodyPr/>
                    <a:lstStyle/>
                    <a:p>
                      <a:pPr algn="l" fontAlgn="b"/>
                      <a:r>
                        <a:rPr lang="en-US" sz="1600" b="0" i="0" u="none" strike="noStrike">
                          <a:solidFill>
                            <a:srgbClr val="000000"/>
                          </a:solidFill>
                          <a:effectLst/>
                          <a:latin typeface="Calibri"/>
                        </a:rPr>
                        <a:t>WEDNESDAY</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600" b="0" i="0" u="none" strike="noStrike" dirty="0">
                          <a:solidFill>
                            <a:srgbClr val="000000"/>
                          </a:solidFill>
                          <a:effectLst/>
                          <a:latin typeface="Calibri"/>
                        </a:rPr>
                        <a:t>8355</a:t>
                      </a:r>
                    </a:p>
                  </a:txBody>
                  <a:tcPr marL="9525" marR="9525" marT="9525" marB="0" anchor="b">
                    <a:lnL>
                      <a:noFill/>
                    </a:lnL>
                    <a:lnR>
                      <a:noFill/>
                    </a:lnR>
                    <a:lnT>
                      <a:noFill/>
                    </a:lnT>
                    <a:lnB>
                      <a:noFill/>
                    </a:lnB>
                    <a:noFill/>
                  </a:tcPr>
                </a:tc>
                <a:extLst>
                  <a:ext uri="{0D108BD9-81ED-4DB2-BD59-A6C34878D82A}">
                    <a16:rowId xmlns:a16="http://schemas.microsoft.com/office/drawing/2014/main" val="400891466"/>
                  </a:ext>
                </a:extLst>
              </a:tr>
              <a:tr h="354185">
                <a:tc>
                  <a:txBody>
                    <a:bodyPr/>
                    <a:lstStyle/>
                    <a:p>
                      <a:pPr algn="l" fontAlgn="b"/>
                      <a:r>
                        <a:rPr lang="en-US" sz="1600" b="0" i="0" u="none" strike="noStrike">
                          <a:solidFill>
                            <a:srgbClr val="000000"/>
                          </a:solidFill>
                          <a:effectLst/>
                          <a:latin typeface="Calibri"/>
                        </a:rPr>
                        <a:t>THURSDAY</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600" b="0" i="0" u="none" strike="noStrike" dirty="0">
                          <a:solidFill>
                            <a:srgbClr val="000000"/>
                          </a:solidFill>
                          <a:effectLst/>
                          <a:latin typeface="Calibri"/>
                        </a:rPr>
                        <a:t>8149</a:t>
                      </a:r>
                    </a:p>
                  </a:txBody>
                  <a:tcPr marL="9525" marR="9525" marT="9525" marB="0" anchor="b">
                    <a:lnL>
                      <a:noFill/>
                    </a:lnL>
                    <a:lnR>
                      <a:noFill/>
                    </a:lnR>
                    <a:lnT>
                      <a:noFill/>
                    </a:lnT>
                    <a:lnB>
                      <a:noFill/>
                    </a:lnB>
                    <a:noFill/>
                  </a:tcPr>
                </a:tc>
                <a:extLst>
                  <a:ext uri="{0D108BD9-81ED-4DB2-BD59-A6C34878D82A}">
                    <a16:rowId xmlns:a16="http://schemas.microsoft.com/office/drawing/2014/main" val="1286016445"/>
                  </a:ext>
                </a:extLst>
              </a:tr>
              <a:tr h="354185">
                <a:tc>
                  <a:txBody>
                    <a:bodyPr/>
                    <a:lstStyle/>
                    <a:p>
                      <a:pPr algn="l" fontAlgn="b"/>
                      <a:r>
                        <a:rPr lang="en-US" sz="1600" b="0" i="0" u="none" strike="noStrike" dirty="0">
                          <a:solidFill>
                            <a:srgbClr val="000000"/>
                          </a:solidFill>
                          <a:effectLst/>
                          <a:latin typeface="Calibri"/>
                        </a:rPr>
                        <a:t>FRIDAY</a:t>
                      </a:r>
                    </a:p>
                  </a:txBody>
                  <a:tcPr marL="9525" marR="9525" marT="9525" marB="0" anchor="b">
                    <a:lnL>
                      <a:noFill/>
                    </a:lnL>
                    <a:lnR>
                      <a:noFill/>
                    </a:lnR>
                    <a:lnT>
                      <a:noFill/>
                    </a:lnT>
                    <a:lnB>
                      <a:noFill/>
                    </a:lnB>
                    <a:noFill/>
                  </a:tcPr>
                </a:tc>
                <a:tc>
                  <a:txBody>
                    <a:bodyPr/>
                    <a:lstStyle/>
                    <a:p>
                      <a:pPr algn="r" fontAlgn="b"/>
                      <a:r>
                        <a:rPr lang="en-US" sz="1600" b="0" i="0" u="none" strike="noStrike" dirty="0">
                          <a:solidFill>
                            <a:srgbClr val="000000"/>
                          </a:solidFill>
                          <a:effectLst/>
                          <a:latin typeface="Calibri"/>
                        </a:rPr>
                        <a:t>8286</a:t>
                      </a:r>
                    </a:p>
                  </a:txBody>
                  <a:tcPr marL="9525" marR="9525" marT="9525" marB="0" anchor="b">
                    <a:lnL>
                      <a:noFill/>
                    </a:lnL>
                    <a:lnR>
                      <a:noFill/>
                    </a:lnR>
                    <a:lnT>
                      <a:noFill/>
                    </a:lnT>
                    <a:lnB>
                      <a:noFill/>
                    </a:lnB>
                    <a:noFill/>
                  </a:tcPr>
                </a:tc>
                <a:extLst>
                  <a:ext uri="{0D108BD9-81ED-4DB2-BD59-A6C34878D82A}">
                    <a16:rowId xmlns:a16="http://schemas.microsoft.com/office/drawing/2014/main" val="1522672313"/>
                  </a:ext>
                </a:extLst>
              </a:tr>
              <a:tr h="354185">
                <a:tc>
                  <a:txBody>
                    <a:bodyPr/>
                    <a:lstStyle/>
                    <a:p>
                      <a:pPr algn="l" fontAlgn="b"/>
                      <a:r>
                        <a:rPr lang="en-US" sz="1600" b="0" i="0" u="none" strike="noStrike">
                          <a:solidFill>
                            <a:srgbClr val="000000"/>
                          </a:solidFill>
                          <a:effectLst/>
                          <a:latin typeface="Calibri"/>
                        </a:rPr>
                        <a:t>SATURDAY</a:t>
                      </a:r>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600" b="0" i="0" u="none" strike="noStrike" dirty="0">
                          <a:solidFill>
                            <a:srgbClr val="000000"/>
                          </a:solidFill>
                          <a:effectLst/>
                          <a:latin typeface="Calibri"/>
                        </a:rPr>
                        <a:t>5467</a:t>
                      </a:r>
                    </a:p>
                  </a:txBody>
                  <a:tcPr marL="9525" marR="9525" marT="9525" marB="0" anchor="b">
                    <a:lnL>
                      <a:noFill/>
                    </a:lnL>
                    <a:lnR>
                      <a:noFill/>
                    </a:lnR>
                    <a:lnT>
                      <a:noFill/>
                    </a:lnT>
                    <a:lnB>
                      <a:noFill/>
                    </a:lnB>
                    <a:noFill/>
                  </a:tcPr>
                </a:tc>
                <a:extLst>
                  <a:ext uri="{0D108BD9-81ED-4DB2-BD59-A6C34878D82A}">
                    <a16:rowId xmlns:a16="http://schemas.microsoft.com/office/drawing/2014/main" val="2226972411"/>
                  </a:ext>
                </a:extLst>
              </a:tr>
            </a:tbl>
          </a:graphicData>
        </a:graphic>
      </p:graphicFrame>
      <p:pic>
        <p:nvPicPr>
          <p:cNvPr id="8" name="Picture 7" descr="A graph with numbers and a line&#10;&#10;Description automatically generated">
            <a:extLst>
              <a:ext uri="{FF2B5EF4-FFF2-40B4-BE49-F238E27FC236}">
                <a16:creationId xmlns:a16="http://schemas.microsoft.com/office/drawing/2014/main" id="{0D746BE7-6535-C18C-AF51-387804CA8A86}"/>
              </a:ext>
            </a:extLst>
          </p:cNvPr>
          <p:cNvPicPr>
            <a:picLocks noChangeAspect="1"/>
          </p:cNvPicPr>
          <p:nvPr/>
        </p:nvPicPr>
        <p:blipFill>
          <a:blip r:embed="rId2"/>
          <a:stretch>
            <a:fillRect/>
          </a:stretch>
        </p:blipFill>
        <p:spPr>
          <a:xfrm>
            <a:off x="4010025" y="2543952"/>
            <a:ext cx="7077074" cy="4222782"/>
          </a:xfrm>
          <a:prstGeom prst="rect">
            <a:avLst/>
          </a:prstGeom>
        </p:spPr>
      </p:pic>
    </p:spTree>
    <p:extLst>
      <p:ext uri="{BB962C8B-B14F-4D97-AF65-F5344CB8AC3E}">
        <p14:creationId xmlns:p14="http://schemas.microsoft.com/office/powerpoint/2010/main" val="217598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79" y="243163"/>
            <a:ext cx="10862544" cy="1022825"/>
          </a:xfrm>
        </p:spPr>
        <p:txBody>
          <a:bodyPr>
            <a:normAutofit fontScale="90000"/>
          </a:bodyPr>
          <a:lstStyle/>
          <a:p>
            <a:r>
              <a:rPr lang="en-IN" b="1" dirty="0">
                <a:solidFill>
                  <a:schemeClr val="tx1"/>
                </a:solidFill>
              </a:rPr>
              <a:t>4) Perform Univariate, Segmented Univariate and Bivariate Analysis:</a:t>
            </a:r>
          </a:p>
        </p:txBody>
      </p:sp>
      <p:sp>
        <p:nvSpPr>
          <p:cNvPr id="6" name="Rectangle 5"/>
          <p:cNvSpPr/>
          <p:nvPr/>
        </p:nvSpPr>
        <p:spPr>
          <a:xfrm>
            <a:off x="533029" y="1268279"/>
            <a:ext cx="2230098" cy="369332"/>
          </a:xfrm>
          <a:prstGeom prst="rect">
            <a:avLst/>
          </a:prstGeom>
        </p:spPr>
        <p:txBody>
          <a:bodyPr wrap="none">
            <a:spAutoFit/>
          </a:bodyPr>
          <a:lstStyle/>
          <a:p>
            <a:r>
              <a:rPr lang="en-IN" b="1" dirty="0"/>
              <a:t>Univariate Results:</a:t>
            </a:r>
            <a:endParaRPr lang="en-IN" dirty="0"/>
          </a:p>
        </p:txBody>
      </p:sp>
      <p:graphicFrame>
        <p:nvGraphicFramePr>
          <p:cNvPr id="7" name="Table 6">
            <a:extLst>
              <a:ext uri="{FF2B5EF4-FFF2-40B4-BE49-F238E27FC236}">
                <a16:creationId xmlns:a16="http://schemas.microsoft.com/office/drawing/2014/main" id="{7215DA45-DFD5-C273-C75A-AA200531B993}"/>
              </a:ext>
            </a:extLst>
          </p:cNvPr>
          <p:cNvGraphicFramePr>
            <a:graphicFrameLocks noGrp="1"/>
          </p:cNvGraphicFramePr>
          <p:nvPr>
            <p:extLst>
              <p:ext uri="{D42A27DB-BD31-4B8C-83A1-F6EECF244321}">
                <p14:modId xmlns:p14="http://schemas.microsoft.com/office/powerpoint/2010/main" val="2518080563"/>
              </p:ext>
            </p:extLst>
          </p:nvPr>
        </p:nvGraphicFramePr>
        <p:xfrm>
          <a:off x="596106" y="1784509"/>
          <a:ext cx="3867960" cy="4525680"/>
        </p:xfrm>
        <a:graphic>
          <a:graphicData uri="http://schemas.openxmlformats.org/drawingml/2006/table">
            <a:tbl>
              <a:tblPr firstRow="1" bandRow="1">
                <a:tableStyleId>{5C22544A-7EE6-4342-B048-85BDC9FD1C3A}</a:tableStyleId>
              </a:tblPr>
              <a:tblGrid>
                <a:gridCol w="1574703">
                  <a:extLst>
                    <a:ext uri="{9D8B030D-6E8A-4147-A177-3AD203B41FA5}">
                      <a16:colId xmlns:a16="http://schemas.microsoft.com/office/drawing/2014/main" val="721489858"/>
                    </a:ext>
                  </a:extLst>
                </a:gridCol>
                <a:gridCol w="2293257">
                  <a:extLst>
                    <a:ext uri="{9D8B030D-6E8A-4147-A177-3AD203B41FA5}">
                      <a16:colId xmlns:a16="http://schemas.microsoft.com/office/drawing/2014/main" val="503623483"/>
                    </a:ext>
                  </a:extLst>
                </a:gridCol>
              </a:tblGrid>
              <a:tr h="487050">
                <a:tc>
                  <a:txBody>
                    <a:bodyPr/>
                    <a:lstStyle/>
                    <a:p>
                      <a:pPr algn="l" fontAlgn="b"/>
                      <a:r>
                        <a:rPr lang="en-US" sz="1800" b="1" i="0" u="none" strike="noStrike">
                          <a:solidFill>
                            <a:srgbClr val="000000"/>
                          </a:solidFill>
                          <a:effectLst/>
                          <a:latin typeface="Calibri"/>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800" b="1" i="0" u="none" strike="noStrike">
                          <a:solidFill>
                            <a:srgbClr val="000000"/>
                          </a:solidFill>
                          <a:effectLst/>
                          <a:latin typeface="Calibri"/>
                        </a:rPr>
                        <a:t>Count of NAME_INCOME_TYPE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5206401"/>
                  </a:ext>
                </a:extLst>
              </a:tr>
              <a:tr h="487050">
                <a:tc>
                  <a:txBody>
                    <a:bodyPr/>
                    <a:lstStyle/>
                    <a:p>
                      <a:pPr algn="l" fontAlgn="b"/>
                      <a:r>
                        <a:rPr lang="en-US" sz="1800" b="0" i="0" u="none" strike="noStrike">
                          <a:solidFill>
                            <a:srgbClr val="000000"/>
                          </a:solidFill>
                          <a:effectLst/>
                          <a:latin typeface="Calibri"/>
                        </a:rPr>
                        <a:t>Working</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800" b="0" i="0" u="none" strike="noStrike">
                          <a:solidFill>
                            <a:srgbClr val="000000"/>
                          </a:solidFill>
                          <a:effectLst/>
                          <a:latin typeface="Calibri"/>
                        </a:rPr>
                        <a:t>26010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834177091"/>
                  </a:ext>
                </a:extLst>
              </a:tr>
              <a:tr h="487050">
                <a:tc>
                  <a:txBody>
                    <a:bodyPr/>
                    <a:lstStyle/>
                    <a:p>
                      <a:pPr algn="l" fontAlgn="b"/>
                      <a:r>
                        <a:rPr lang="en-US" sz="1800" b="0" i="0" u="none" strike="noStrike">
                          <a:solidFill>
                            <a:srgbClr val="000000"/>
                          </a:solidFill>
                          <a:effectLst/>
                          <a:latin typeface="Calibri"/>
                        </a:rPr>
                        <a:t>Commercial associate</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11543</a:t>
                      </a:r>
                    </a:p>
                  </a:txBody>
                  <a:tcPr marL="9525" marR="9525" marT="9525" marB="0" anchor="b">
                    <a:lnL>
                      <a:noFill/>
                    </a:lnL>
                    <a:lnR>
                      <a:noFill/>
                    </a:lnR>
                    <a:lnT>
                      <a:noFill/>
                    </a:lnT>
                    <a:lnB>
                      <a:noFill/>
                    </a:lnB>
                    <a:noFill/>
                  </a:tcPr>
                </a:tc>
                <a:extLst>
                  <a:ext uri="{0D108BD9-81ED-4DB2-BD59-A6C34878D82A}">
                    <a16:rowId xmlns:a16="http://schemas.microsoft.com/office/drawing/2014/main" val="3327358187"/>
                  </a:ext>
                </a:extLst>
              </a:tr>
              <a:tr h="487050">
                <a:tc>
                  <a:txBody>
                    <a:bodyPr/>
                    <a:lstStyle/>
                    <a:p>
                      <a:pPr algn="l" fontAlgn="b"/>
                      <a:r>
                        <a:rPr lang="en-US" sz="1800" b="0" i="0" u="none" strike="noStrike">
                          <a:solidFill>
                            <a:srgbClr val="000000"/>
                          </a:solidFill>
                          <a:effectLst/>
                          <a:latin typeface="Calibri"/>
                        </a:rPr>
                        <a:t>Pensioner</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8920</a:t>
                      </a:r>
                    </a:p>
                  </a:txBody>
                  <a:tcPr marL="9525" marR="9525" marT="9525" marB="0" anchor="b">
                    <a:lnL>
                      <a:noFill/>
                    </a:lnL>
                    <a:lnR>
                      <a:noFill/>
                    </a:lnR>
                    <a:lnT>
                      <a:noFill/>
                    </a:lnT>
                    <a:lnB>
                      <a:noFill/>
                    </a:lnB>
                    <a:noFill/>
                  </a:tcPr>
                </a:tc>
                <a:extLst>
                  <a:ext uri="{0D108BD9-81ED-4DB2-BD59-A6C34878D82A}">
                    <a16:rowId xmlns:a16="http://schemas.microsoft.com/office/drawing/2014/main" val="1387472551"/>
                  </a:ext>
                </a:extLst>
              </a:tr>
              <a:tr h="487050">
                <a:tc>
                  <a:txBody>
                    <a:bodyPr/>
                    <a:lstStyle/>
                    <a:p>
                      <a:pPr algn="l" fontAlgn="b"/>
                      <a:r>
                        <a:rPr lang="en-US" sz="1800" b="0" i="0" u="none" strike="noStrike">
                          <a:solidFill>
                            <a:srgbClr val="000000"/>
                          </a:solidFill>
                          <a:effectLst/>
                          <a:latin typeface="Calibri"/>
                        </a:rPr>
                        <a:t>State servant</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3512</a:t>
                      </a:r>
                    </a:p>
                  </a:txBody>
                  <a:tcPr marL="9525" marR="9525" marT="9525" marB="0" anchor="b">
                    <a:lnL>
                      <a:noFill/>
                    </a:lnL>
                    <a:lnR>
                      <a:noFill/>
                    </a:lnR>
                    <a:lnT>
                      <a:noFill/>
                    </a:lnT>
                    <a:lnB>
                      <a:noFill/>
                    </a:lnB>
                    <a:noFill/>
                  </a:tcPr>
                </a:tc>
                <a:extLst>
                  <a:ext uri="{0D108BD9-81ED-4DB2-BD59-A6C34878D82A}">
                    <a16:rowId xmlns:a16="http://schemas.microsoft.com/office/drawing/2014/main" val="4184622964"/>
                  </a:ext>
                </a:extLst>
              </a:tr>
              <a:tr h="487050">
                <a:tc>
                  <a:txBody>
                    <a:bodyPr/>
                    <a:lstStyle/>
                    <a:p>
                      <a:pPr algn="l" fontAlgn="b"/>
                      <a:r>
                        <a:rPr lang="en-US" sz="1800" b="0" i="0" u="none" strike="noStrike">
                          <a:solidFill>
                            <a:srgbClr val="000000"/>
                          </a:solidFill>
                          <a:effectLst/>
                          <a:latin typeface="Calibri"/>
                        </a:rPr>
                        <a:t>Unemployed</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6</a:t>
                      </a:r>
                    </a:p>
                  </a:txBody>
                  <a:tcPr marL="9525" marR="9525" marT="9525" marB="0" anchor="b">
                    <a:lnL>
                      <a:noFill/>
                    </a:lnL>
                    <a:lnR>
                      <a:noFill/>
                    </a:lnR>
                    <a:lnT>
                      <a:noFill/>
                    </a:lnT>
                    <a:lnB>
                      <a:noFill/>
                    </a:lnB>
                    <a:noFill/>
                  </a:tcPr>
                </a:tc>
                <a:extLst>
                  <a:ext uri="{0D108BD9-81ED-4DB2-BD59-A6C34878D82A}">
                    <a16:rowId xmlns:a16="http://schemas.microsoft.com/office/drawing/2014/main" val="2657017697"/>
                  </a:ext>
                </a:extLst>
              </a:tr>
              <a:tr h="487050">
                <a:tc>
                  <a:txBody>
                    <a:bodyPr/>
                    <a:lstStyle/>
                    <a:p>
                      <a:pPr algn="l" fontAlgn="b"/>
                      <a:r>
                        <a:rPr lang="en-US" sz="1800" b="0" i="0" u="none" strike="noStrike">
                          <a:solidFill>
                            <a:srgbClr val="000000"/>
                          </a:solidFill>
                          <a:effectLst/>
                          <a:latin typeface="Calibri"/>
                        </a:rPr>
                        <a:t>Student</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5</a:t>
                      </a:r>
                    </a:p>
                  </a:txBody>
                  <a:tcPr marL="9525" marR="9525" marT="9525" marB="0" anchor="b">
                    <a:lnL>
                      <a:noFill/>
                    </a:lnL>
                    <a:lnR>
                      <a:noFill/>
                    </a:lnR>
                    <a:lnT>
                      <a:noFill/>
                    </a:lnT>
                    <a:lnB>
                      <a:noFill/>
                    </a:lnB>
                    <a:noFill/>
                  </a:tcPr>
                </a:tc>
                <a:extLst>
                  <a:ext uri="{0D108BD9-81ED-4DB2-BD59-A6C34878D82A}">
                    <a16:rowId xmlns:a16="http://schemas.microsoft.com/office/drawing/2014/main" val="1909912736"/>
                  </a:ext>
                </a:extLst>
              </a:tr>
              <a:tr h="487050">
                <a:tc>
                  <a:txBody>
                    <a:bodyPr/>
                    <a:lstStyle/>
                    <a:p>
                      <a:pPr algn="l" fontAlgn="b"/>
                      <a:r>
                        <a:rPr lang="en-US" sz="1800" b="0" i="0" u="none" strike="noStrike">
                          <a:solidFill>
                            <a:srgbClr val="000000"/>
                          </a:solidFill>
                          <a:effectLst/>
                          <a:latin typeface="Calibri"/>
                        </a:rPr>
                        <a:t>Businessman</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2</a:t>
                      </a:r>
                    </a:p>
                  </a:txBody>
                  <a:tcPr marL="9525" marR="9525" marT="9525" marB="0" anchor="b">
                    <a:lnL>
                      <a:noFill/>
                    </a:lnL>
                    <a:lnR>
                      <a:noFill/>
                    </a:lnR>
                    <a:lnT>
                      <a:noFill/>
                    </a:lnT>
                    <a:lnB>
                      <a:noFill/>
                    </a:lnB>
                    <a:noFill/>
                  </a:tcPr>
                </a:tc>
                <a:extLst>
                  <a:ext uri="{0D108BD9-81ED-4DB2-BD59-A6C34878D82A}">
                    <a16:rowId xmlns:a16="http://schemas.microsoft.com/office/drawing/2014/main" val="2784628526"/>
                  </a:ext>
                </a:extLst>
              </a:tr>
              <a:tr h="487050">
                <a:tc>
                  <a:txBody>
                    <a:bodyPr/>
                    <a:lstStyle/>
                    <a:p>
                      <a:pPr algn="l" fontAlgn="b"/>
                      <a:r>
                        <a:rPr lang="en-US" sz="1800" b="0" i="0" u="none" strike="noStrike">
                          <a:solidFill>
                            <a:srgbClr val="000000"/>
                          </a:solidFill>
                          <a:effectLst/>
                          <a:latin typeface="Calibri"/>
                        </a:rPr>
                        <a:t>Maternity leave</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1</a:t>
                      </a:r>
                    </a:p>
                  </a:txBody>
                  <a:tcPr marL="9525" marR="9525" marT="9525" marB="0" anchor="b">
                    <a:lnL>
                      <a:noFill/>
                    </a:lnL>
                    <a:lnR>
                      <a:noFill/>
                    </a:lnR>
                    <a:lnT>
                      <a:noFill/>
                    </a:lnT>
                    <a:lnB>
                      <a:noFill/>
                    </a:lnB>
                    <a:noFill/>
                  </a:tcPr>
                </a:tc>
                <a:extLst>
                  <a:ext uri="{0D108BD9-81ED-4DB2-BD59-A6C34878D82A}">
                    <a16:rowId xmlns:a16="http://schemas.microsoft.com/office/drawing/2014/main" val="3084590990"/>
                  </a:ext>
                </a:extLst>
              </a:tr>
            </a:tbl>
          </a:graphicData>
        </a:graphic>
      </p:graphicFrame>
      <p:pic>
        <p:nvPicPr>
          <p:cNvPr id="8" name="Picture 7" descr="A graph with numbers and a bar&#10;&#10;Description automatically generated">
            <a:extLst>
              <a:ext uri="{FF2B5EF4-FFF2-40B4-BE49-F238E27FC236}">
                <a16:creationId xmlns:a16="http://schemas.microsoft.com/office/drawing/2014/main" id="{EADCAFDA-3B23-ABC9-96A9-1815A39F4160}"/>
              </a:ext>
            </a:extLst>
          </p:cNvPr>
          <p:cNvPicPr>
            <a:picLocks noChangeAspect="1"/>
          </p:cNvPicPr>
          <p:nvPr/>
        </p:nvPicPr>
        <p:blipFill>
          <a:blip r:embed="rId2"/>
          <a:stretch>
            <a:fillRect/>
          </a:stretch>
        </p:blipFill>
        <p:spPr>
          <a:xfrm>
            <a:off x="4902994" y="1780770"/>
            <a:ext cx="6779418" cy="4606148"/>
          </a:xfrm>
          <a:prstGeom prst="rect">
            <a:avLst/>
          </a:prstGeom>
        </p:spPr>
      </p:pic>
    </p:spTree>
    <p:extLst>
      <p:ext uri="{BB962C8B-B14F-4D97-AF65-F5344CB8AC3E}">
        <p14:creationId xmlns:p14="http://schemas.microsoft.com/office/powerpoint/2010/main" val="293339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25" y="167030"/>
            <a:ext cx="10995525" cy="1022825"/>
          </a:xfrm>
        </p:spPr>
        <p:txBody>
          <a:bodyPr>
            <a:normAutofit fontScale="90000"/>
          </a:bodyPr>
          <a:lstStyle/>
          <a:p>
            <a:r>
              <a:rPr lang="en-IN" b="1" dirty="0">
                <a:solidFill>
                  <a:schemeClr val="tx1"/>
                </a:solidFill>
              </a:rPr>
              <a:t>4) Perform Univariate, Segmented Univariate and Bivariate Analysis:</a:t>
            </a:r>
          </a:p>
        </p:txBody>
      </p:sp>
      <p:sp>
        <p:nvSpPr>
          <p:cNvPr id="6" name="Rectangle 5"/>
          <p:cNvSpPr/>
          <p:nvPr/>
        </p:nvSpPr>
        <p:spPr>
          <a:xfrm>
            <a:off x="455387" y="1190805"/>
            <a:ext cx="4495141" cy="369332"/>
          </a:xfrm>
          <a:prstGeom prst="rect">
            <a:avLst/>
          </a:prstGeom>
        </p:spPr>
        <p:txBody>
          <a:bodyPr wrap="none">
            <a:spAutoFit/>
          </a:bodyPr>
          <a:lstStyle/>
          <a:p>
            <a:r>
              <a:rPr lang="en-IN" b="1" dirty="0"/>
              <a:t>Segment Univariate &amp; Bivariate Results:</a:t>
            </a:r>
            <a:endParaRPr lang="en-IN" dirty="0"/>
          </a:p>
        </p:txBody>
      </p:sp>
      <p:graphicFrame>
        <p:nvGraphicFramePr>
          <p:cNvPr id="7" name="Table 6">
            <a:extLst>
              <a:ext uri="{FF2B5EF4-FFF2-40B4-BE49-F238E27FC236}">
                <a16:creationId xmlns:a16="http://schemas.microsoft.com/office/drawing/2014/main" id="{C86C4084-2EAC-0182-5F7A-EB2598385448}"/>
              </a:ext>
            </a:extLst>
          </p:cNvPr>
          <p:cNvGraphicFramePr>
            <a:graphicFrameLocks noGrp="1"/>
          </p:cNvGraphicFramePr>
          <p:nvPr>
            <p:extLst>
              <p:ext uri="{D42A27DB-BD31-4B8C-83A1-F6EECF244321}">
                <p14:modId xmlns:p14="http://schemas.microsoft.com/office/powerpoint/2010/main" val="2582042311"/>
              </p:ext>
            </p:extLst>
          </p:nvPr>
        </p:nvGraphicFramePr>
        <p:xfrm>
          <a:off x="615156" y="1643539"/>
          <a:ext cx="3937000" cy="4975564"/>
        </p:xfrm>
        <a:graphic>
          <a:graphicData uri="http://schemas.openxmlformats.org/drawingml/2006/table">
            <a:tbl>
              <a:tblPr firstRow="1" bandRow="1">
                <a:tableStyleId>{5C22544A-7EE6-4342-B048-85BDC9FD1C3A}</a:tableStyleId>
              </a:tblPr>
              <a:tblGrid>
                <a:gridCol w="1308100">
                  <a:extLst>
                    <a:ext uri="{9D8B030D-6E8A-4147-A177-3AD203B41FA5}">
                      <a16:colId xmlns:a16="http://schemas.microsoft.com/office/drawing/2014/main" val="4202530168"/>
                    </a:ext>
                  </a:extLst>
                </a:gridCol>
                <a:gridCol w="1066800">
                  <a:extLst>
                    <a:ext uri="{9D8B030D-6E8A-4147-A177-3AD203B41FA5}">
                      <a16:colId xmlns:a16="http://schemas.microsoft.com/office/drawing/2014/main" val="2467705002"/>
                    </a:ext>
                  </a:extLst>
                </a:gridCol>
                <a:gridCol w="342900">
                  <a:extLst>
                    <a:ext uri="{9D8B030D-6E8A-4147-A177-3AD203B41FA5}">
                      <a16:colId xmlns:a16="http://schemas.microsoft.com/office/drawing/2014/main" val="2810510345"/>
                    </a:ext>
                  </a:extLst>
                </a:gridCol>
                <a:gridCol w="482600">
                  <a:extLst>
                    <a:ext uri="{9D8B030D-6E8A-4147-A177-3AD203B41FA5}">
                      <a16:colId xmlns:a16="http://schemas.microsoft.com/office/drawing/2014/main" val="201043278"/>
                    </a:ext>
                  </a:extLst>
                </a:gridCol>
                <a:gridCol w="736600">
                  <a:extLst>
                    <a:ext uri="{9D8B030D-6E8A-4147-A177-3AD203B41FA5}">
                      <a16:colId xmlns:a16="http://schemas.microsoft.com/office/drawing/2014/main" val="1026276487"/>
                    </a:ext>
                  </a:extLst>
                </a:gridCol>
              </a:tblGrid>
              <a:tr h="226162">
                <a:tc>
                  <a:txBody>
                    <a:bodyPr/>
                    <a:lstStyle/>
                    <a:p>
                      <a:pPr algn="l" fontAlgn="b"/>
                      <a:r>
                        <a:rPr lang="en-US" sz="1100" b="1" i="0" u="none" strike="noStrike">
                          <a:solidFill>
                            <a:srgbClr val="000000"/>
                          </a:solidFill>
                          <a:effectLst/>
                          <a:latin typeface="Calibri" panose="020F0502020204030204" pitchFamily="34" charset="0"/>
                        </a:rPr>
                        <a:t>Count of TARGET</a:t>
                      </a:r>
                    </a:p>
                  </a:txBody>
                  <a:tcPr marL="9525" marR="9525" marT="9525" marB="0" anchor="b">
                    <a:lnL>
                      <a:noFill/>
                    </a:lnL>
                    <a:lnR>
                      <a:noFill/>
                    </a:lnR>
                    <a:lnT>
                      <a:noFill/>
                    </a:lnT>
                    <a:lnB>
                      <a:noFill/>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824578586"/>
                  </a:ext>
                </a:extLst>
              </a:tr>
              <a:tr h="226162">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(blank)</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43133978"/>
                  </a:ext>
                </a:extLst>
              </a:tr>
              <a:tr h="226162">
                <a:tc>
                  <a:txBody>
                    <a:bodyPr/>
                    <a:lstStyle/>
                    <a:p>
                      <a:pPr algn="l" fontAlgn="b"/>
                      <a:r>
                        <a:rPr lang="en-US" sz="1100" b="0" i="0" u="none" strike="noStrike">
                          <a:solidFill>
                            <a:srgbClr val="000000"/>
                          </a:solidFill>
                          <a:effectLst/>
                          <a:latin typeface="Calibri" panose="020F0502020204030204" pitchFamily="34" charset="0"/>
                        </a:rPr>
                        <a:t>Advertising</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818152378"/>
                  </a:ext>
                </a:extLst>
              </a:tr>
              <a:tr h="226162">
                <a:tc>
                  <a:txBody>
                    <a:bodyPr/>
                    <a:lstStyle/>
                    <a:p>
                      <a:pPr algn="l" fontAlgn="b"/>
                      <a:r>
                        <a:rPr lang="en-US" sz="1100" b="0" i="0" u="none" strike="noStrike">
                          <a:solidFill>
                            <a:srgbClr val="000000"/>
                          </a:solidFill>
                          <a:effectLst/>
                          <a:latin typeface="Calibri" panose="020F0502020204030204" pitchFamily="34" charset="0"/>
                        </a:rPr>
                        <a:t>Agriculture</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341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392</a:t>
                      </a:r>
                    </a:p>
                  </a:txBody>
                  <a:tcPr marL="9525" marR="9525" marT="9525" marB="0" anchor="b">
                    <a:lnL>
                      <a:noFill/>
                    </a:lnL>
                    <a:lnR>
                      <a:noFill/>
                    </a:lnR>
                    <a:lnT>
                      <a:noFill/>
                    </a:lnT>
                    <a:lnB>
                      <a:noFill/>
                    </a:lnB>
                    <a:noFill/>
                  </a:tcPr>
                </a:tc>
                <a:extLst>
                  <a:ext uri="{0D108BD9-81ED-4DB2-BD59-A6C34878D82A}">
                    <a16:rowId xmlns:a16="http://schemas.microsoft.com/office/drawing/2014/main" val="1236390864"/>
                  </a:ext>
                </a:extLst>
              </a:tr>
              <a:tr h="226162">
                <a:tc>
                  <a:txBody>
                    <a:bodyPr/>
                    <a:lstStyle/>
                    <a:p>
                      <a:pPr algn="l" fontAlgn="b"/>
                      <a:r>
                        <a:rPr lang="en-US" sz="1100" b="0" i="0" u="none" strike="noStrike">
                          <a:solidFill>
                            <a:srgbClr val="000000"/>
                          </a:solidFill>
                          <a:effectLst/>
                          <a:latin typeface="Calibri" panose="020F0502020204030204" pitchFamily="34" charset="0"/>
                        </a:rPr>
                        <a:t>Bank</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408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435</a:t>
                      </a:r>
                    </a:p>
                  </a:txBody>
                  <a:tcPr marL="9525" marR="9525" marT="9525" marB="0" anchor="b">
                    <a:lnL>
                      <a:noFill/>
                    </a:lnL>
                    <a:lnR>
                      <a:noFill/>
                    </a:lnR>
                    <a:lnT>
                      <a:noFill/>
                    </a:lnT>
                    <a:lnB>
                      <a:noFill/>
                    </a:lnB>
                    <a:noFill/>
                  </a:tcPr>
                </a:tc>
                <a:extLst>
                  <a:ext uri="{0D108BD9-81ED-4DB2-BD59-A6C34878D82A}">
                    <a16:rowId xmlns:a16="http://schemas.microsoft.com/office/drawing/2014/main" val="3101099765"/>
                  </a:ext>
                </a:extLst>
              </a:tr>
              <a:tr h="226162">
                <a:tc>
                  <a:txBody>
                    <a:bodyPr/>
                    <a:lstStyle/>
                    <a:p>
                      <a:pPr algn="l" fontAlgn="b"/>
                      <a:r>
                        <a:rPr lang="en-US" sz="1100" b="0" i="0" u="none" strike="noStrike">
                          <a:solidFill>
                            <a:srgbClr val="000000"/>
                          </a:solidFill>
                          <a:effectLst/>
                          <a:latin typeface="Calibri" panose="020F0502020204030204" pitchFamily="34" charset="0"/>
                        </a:rPr>
                        <a:t>Business Entity Type 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865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953</a:t>
                      </a:r>
                    </a:p>
                  </a:txBody>
                  <a:tcPr marL="9525" marR="9525" marT="9525" marB="0" anchor="b">
                    <a:lnL>
                      <a:noFill/>
                    </a:lnL>
                    <a:lnR>
                      <a:noFill/>
                    </a:lnR>
                    <a:lnT>
                      <a:noFill/>
                    </a:lnT>
                    <a:lnB>
                      <a:noFill/>
                    </a:lnB>
                    <a:noFill/>
                  </a:tcPr>
                </a:tc>
                <a:extLst>
                  <a:ext uri="{0D108BD9-81ED-4DB2-BD59-A6C34878D82A}">
                    <a16:rowId xmlns:a16="http://schemas.microsoft.com/office/drawing/2014/main" val="3057585872"/>
                  </a:ext>
                </a:extLst>
              </a:tr>
              <a:tr h="226162">
                <a:tc>
                  <a:txBody>
                    <a:bodyPr/>
                    <a:lstStyle/>
                    <a:p>
                      <a:pPr algn="l" fontAlgn="b"/>
                      <a:r>
                        <a:rPr lang="en-US" sz="1100" b="0" i="0" u="none" strike="noStrike">
                          <a:solidFill>
                            <a:srgbClr val="000000"/>
                          </a:solidFill>
                          <a:effectLst/>
                          <a:latin typeface="Calibri" panose="020F0502020204030204" pitchFamily="34" charset="0"/>
                        </a:rPr>
                        <a:t>Business Entity Type 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1571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133</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1704</a:t>
                      </a:r>
                    </a:p>
                  </a:txBody>
                  <a:tcPr marL="9525" marR="9525" marT="9525" marB="0" anchor="b">
                    <a:lnL>
                      <a:noFill/>
                    </a:lnL>
                    <a:lnR>
                      <a:noFill/>
                    </a:lnR>
                    <a:lnT>
                      <a:noFill/>
                    </a:lnT>
                    <a:lnB>
                      <a:noFill/>
                    </a:lnB>
                    <a:noFill/>
                  </a:tcPr>
                </a:tc>
                <a:extLst>
                  <a:ext uri="{0D108BD9-81ED-4DB2-BD59-A6C34878D82A}">
                    <a16:rowId xmlns:a16="http://schemas.microsoft.com/office/drawing/2014/main" val="3242282225"/>
                  </a:ext>
                </a:extLst>
              </a:tr>
              <a:tr h="226162">
                <a:tc>
                  <a:txBody>
                    <a:bodyPr/>
                    <a:lstStyle/>
                    <a:p>
                      <a:pPr algn="l" fontAlgn="b"/>
                      <a:r>
                        <a:rPr lang="en-US" sz="1100" b="0" i="0" u="none" strike="noStrike">
                          <a:solidFill>
                            <a:srgbClr val="000000"/>
                          </a:solidFill>
                          <a:effectLst/>
                          <a:latin typeface="Calibri" panose="020F0502020204030204" pitchFamily="34" charset="0"/>
                        </a:rPr>
                        <a:t>Business Entity Type 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10087</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1014</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11101</a:t>
                      </a:r>
                    </a:p>
                  </a:txBody>
                  <a:tcPr marL="9525" marR="9525" marT="9525" marB="0" anchor="b">
                    <a:lnL>
                      <a:noFill/>
                    </a:lnL>
                    <a:lnR>
                      <a:noFill/>
                    </a:lnR>
                    <a:lnT>
                      <a:noFill/>
                    </a:lnT>
                    <a:lnB>
                      <a:noFill/>
                    </a:lnB>
                    <a:noFill/>
                  </a:tcPr>
                </a:tc>
                <a:extLst>
                  <a:ext uri="{0D108BD9-81ED-4DB2-BD59-A6C34878D82A}">
                    <a16:rowId xmlns:a16="http://schemas.microsoft.com/office/drawing/2014/main" val="1610840375"/>
                  </a:ext>
                </a:extLst>
              </a:tr>
              <a:tr h="226162">
                <a:tc>
                  <a:txBody>
                    <a:bodyPr/>
                    <a:lstStyle/>
                    <a:p>
                      <a:pPr algn="l" fontAlgn="b"/>
                      <a:r>
                        <a:rPr lang="en-US" sz="1100" b="0" i="0" u="none" strike="noStrike">
                          <a:solidFill>
                            <a:srgbClr val="000000"/>
                          </a:solidFill>
                          <a:effectLst/>
                          <a:latin typeface="Calibri" panose="020F0502020204030204" pitchFamily="34" charset="0"/>
                        </a:rPr>
                        <a:t>Cleaning</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noFill/>
                  </a:tcPr>
                </a:tc>
                <a:extLst>
                  <a:ext uri="{0D108BD9-81ED-4DB2-BD59-A6C34878D82A}">
                    <a16:rowId xmlns:a16="http://schemas.microsoft.com/office/drawing/2014/main" val="2361911485"/>
                  </a:ext>
                </a:extLst>
              </a:tr>
              <a:tr h="226162">
                <a:tc>
                  <a:txBody>
                    <a:bodyPr/>
                    <a:lstStyle/>
                    <a:p>
                      <a:pPr algn="l" fontAlgn="b"/>
                      <a:r>
                        <a:rPr lang="en-US" sz="1100" b="0" i="0" u="none" strike="noStrike">
                          <a:solidFill>
                            <a:srgbClr val="000000"/>
                          </a:solidFill>
                          <a:effectLst/>
                          <a:latin typeface="Calibri" panose="020F0502020204030204" pitchFamily="34" charset="0"/>
                        </a:rPr>
                        <a:t>Construction</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958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108</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1066</a:t>
                      </a:r>
                    </a:p>
                  </a:txBody>
                  <a:tcPr marL="9525" marR="9525" marT="9525" marB="0" anchor="b">
                    <a:lnL>
                      <a:noFill/>
                    </a:lnL>
                    <a:lnR>
                      <a:noFill/>
                    </a:lnR>
                    <a:lnT>
                      <a:noFill/>
                    </a:lnT>
                    <a:lnB>
                      <a:noFill/>
                    </a:lnB>
                    <a:noFill/>
                  </a:tcPr>
                </a:tc>
                <a:extLst>
                  <a:ext uri="{0D108BD9-81ED-4DB2-BD59-A6C34878D82A}">
                    <a16:rowId xmlns:a16="http://schemas.microsoft.com/office/drawing/2014/main" val="1208840915"/>
                  </a:ext>
                </a:extLst>
              </a:tr>
              <a:tr h="226162">
                <a:tc>
                  <a:txBody>
                    <a:bodyPr/>
                    <a:lstStyle/>
                    <a:p>
                      <a:pPr algn="l" fontAlgn="b"/>
                      <a:r>
                        <a:rPr lang="en-US" sz="1100" b="0" i="0" u="none" strike="noStrike">
                          <a:solidFill>
                            <a:srgbClr val="000000"/>
                          </a:solidFill>
                          <a:effectLst/>
                          <a:latin typeface="Calibri" panose="020F0502020204030204" pitchFamily="34" charset="0"/>
                        </a:rPr>
                        <a:t>Culture</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64</a:t>
                      </a:r>
                    </a:p>
                  </a:txBody>
                  <a:tcPr marL="9525" marR="9525" marT="9525" marB="0" anchor="b">
                    <a:lnL>
                      <a:noFill/>
                    </a:lnL>
                    <a:lnR>
                      <a:noFill/>
                    </a:lnR>
                    <a:lnT>
                      <a:noFill/>
                    </a:lnT>
                    <a:lnB>
                      <a:noFill/>
                    </a:lnB>
                    <a:noFill/>
                  </a:tcPr>
                </a:tc>
                <a:extLst>
                  <a:ext uri="{0D108BD9-81ED-4DB2-BD59-A6C34878D82A}">
                    <a16:rowId xmlns:a16="http://schemas.microsoft.com/office/drawing/2014/main" val="1096248651"/>
                  </a:ext>
                </a:extLst>
              </a:tr>
              <a:tr h="226162">
                <a:tc>
                  <a:txBody>
                    <a:bodyPr/>
                    <a:lstStyle/>
                    <a:p>
                      <a:pPr algn="l" fontAlgn="b"/>
                      <a:r>
                        <a:rPr lang="en-US" sz="1100" b="0" i="0" u="none" strike="noStrike">
                          <a:solidFill>
                            <a:srgbClr val="000000"/>
                          </a:solidFill>
                          <a:effectLst/>
                          <a:latin typeface="Calibri" panose="020F0502020204030204" pitchFamily="34" charset="0"/>
                        </a:rPr>
                        <a:t>Electricity</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noFill/>
                  </a:tcPr>
                </a:tc>
                <a:extLst>
                  <a:ext uri="{0D108BD9-81ED-4DB2-BD59-A6C34878D82A}">
                    <a16:rowId xmlns:a16="http://schemas.microsoft.com/office/drawing/2014/main" val="719803104"/>
                  </a:ext>
                </a:extLst>
              </a:tr>
              <a:tr h="226162">
                <a:tc>
                  <a:txBody>
                    <a:bodyPr/>
                    <a:lstStyle/>
                    <a:p>
                      <a:pPr algn="l" fontAlgn="b"/>
                      <a:r>
                        <a:rPr lang="en-US" sz="1100" b="0" i="0" u="none" strike="noStrike">
                          <a:solidFill>
                            <a:srgbClr val="000000"/>
                          </a:solidFill>
                          <a:effectLst/>
                          <a:latin typeface="Calibri" panose="020F0502020204030204" pitchFamily="34" charset="0"/>
                        </a:rPr>
                        <a:t>Emergency</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noFill/>
                  </a:tcPr>
                </a:tc>
                <a:extLst>
                  <a:ext uri="{0D108BD9-81ED-4DB2-BD59-A6C34878D82A}">
                    <a16:rowId xmlns:a16="http://schemas.microsoft.com/office/drawing/2014/main" val="2606089613"/>
                  </a:ext>
                </a:extLst>
              </a:tr>
              <a:tr h="226162">
                <a:tc>
                  <a:txBody>
                    <a:bodyPr/>
                    <a:lstStyle/>
                    <a:p>
                      <a:pPr algn="l" fontAlgn="b"/>
                      <a:r>
                        <a:rPr lang="en-US" sz="1100" b="0" i="0" u="none" strike="noStrike">
                          <a:solidFill>
                            <a:srgbClr val="000000"/>
                          </a:solidFill>
                          <a:effectLst/>
                          <a:latin typeface="Calibri" panose="020F0502020204030204" pitchFamily="34" charset="0"/>
                        </a:rPr>
                        <a:t>Government</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1716</a:t>
                      </a:r>
                    </a:p>
                  </a:txBody>
                  <a:tcPr marL="9525" marR="9525" marT="9525" marB="0" anchor="b">
                    <a:lnL>
                      <a:noFill/>
                    </a:lnL>
                    <a:lnR>
                      <a:noFill/>
                    </a:lnR>
                    <a:lnT>
                      <a:noFill/>
                    </a:lnT>
                    <a:lnB>
                      <a:noFill/>
                    </a:lnB>
                    <a:noFill/>
                  </a:tcPr>
                </a:tc>
                <a:extLst>
                  <a:ext uri="{0D108BD9-81ED-4DB2-BD59-A6C34878D82A}">
                    <a16:rowId xmlns:a16="http://schemas.microsoft.com/office/drawing/2014/main" val="4100158744"/>
                  </a:ext>
                </a:extLst>
              </a:tr>
              <a:tr h="226162">
                <a:tc>
                  <a:txBody>
                    <a:bodyPr/>
                    <a:lstStyle/>
                    <a:p>
                      <a:pPr algn="l" fontAlgn="b"/>
                      <a:r>
                        <a:rPr lang="en-US" sz="1100" b="0" i="0" u="none" strike="noStrike">
                          <a:solidFill>
                            <a:srgbClr val="000000"/>
                          </a:solidFill>
                          <a:effectLst/>
                          <a:latin typeface="Calibri" panose="020F0502020204030204" pitchFamily="34" charset="0"/>
                        </a:rPr>
                        <a:t>Hotel</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169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182</a:t>
                      </a:r>
                    </a:p>
                  </a:txBody>
                  <a:tcPr marL="9525" marR="9525" marT="9525" marB="0" anchor="b">
                    <a:lnL>
                      <a:noFill/>
                    </a:lnL>
                    <a:lnR>
                      <a:noFill/>
                    </a:lnR>
                    <a:lnT>
                      <a:noFill/>
                    </a:lnT>
                    <a:lnB>
                      <a:noFill/>
                    </a:lnB>
                    <a:noFill/>
                  </a:tcPr>
                </a:tc>
                <a:extLst>
                  <a:ext uri="{0D108BD9-81ED-4DB2-BD59-A6C34878D82A}">
                    <a16:rowId xmlns:a16="http://schemas.microsoft.com/office/drawing/2014/main" val="2496216815"/>
                  </a:ext>
                </a:extLst>
              </a:tr>
              <a:tr h="226162">
                <a:tc>
                  <a:txBody>
                    <a:bodyPr/>
                    <a:lstStyle/>
                    <a:p>
                      <a:pPr algn="l" fontAlgn="b"/>
                      <a:r>
                        <a:rPr lang="en-US" sz="1100" b="0" i="0" u="none" strike="noStrike">
                          <a:solidFill>
                            <a:srgbClr val="000000"/>
                          </a:solidFill>
                          <a:effectLst/>
                          <a:latin typeface="Calibri" panose="020F0502020204030204" pitchFamily="34" charset="0"/>
                        </a:rPr>
                        <a:t>Housing</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447</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489</a:t>
                      </a:r>
                    </a:p>
                  </a:txBody>
                  <a:tcPr marL="9525" marR="9525" marT="9525" marB="0" anchor="b">
                    <a:lnL>
                      <a:noFill/>
                    </a:lnL>
                    <a:lnR>
                      <a:noFill/>
                    </a:lnR>
                    <a:lnT>
                      <a:noFill/>
                    </a:lnT>
                    <a:lnB>
                      <a:noFill/>
                    </a:lnB>
                    <a:noFill/>
                  </a:tcPr>
                </a:tc>
                <a:extLst>
                  <a:ext uri="{0D108BD9-81ED-4DB2-BD59-A6C34878D82A}">
                    <a16:rowId xmlns:a16="http://schemas.microsoft.com/office/drawing/2014/main" val="765462025"/>
                  </a:ext>
                </a:extLst>
              </a:tr>
              <a:tr h="226162">
                <a:tc>
                  <a:txBody>
                    <a:bodyPr/>
                    <a:lstStyle/>
                    <a:p>
                      <a:pPr algn="l" fontAlgn="b"/>
                      <a:r>
                        <a:rPr lang="en-US" sz="1100" b="0" i="0" u="none" strike="noStrike">
                          <a:solidFill>
                            <a:srgbClr val="000000"/>
                          </a:solidFill>
                          <a:effectLst/>
                          <a:latin typeface="Calibri" panose="020F0502020204030204" pitchFamily="34" charset="0"/>
                        </a:rPr>
                        <a:t>Industry: type 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140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159</a:t>
                      </a:r>
                    </a:p>
                  </a:txBody>
                  <a:tcPr marL="9525" marR="9525" marT="9525" marB="0" anchor="b">
                    <a:lnL>
                      <a:noFill/>
                    </a:lnL>
                    <a:lnR>
                      <a:noFill/>
                    </a:lnR>
                    <a:lnT>
                      <a:noFill/>
                    </a:lnT>
                    <a:lnB>
                      <a:noFill/>
                    </a:lnB>
                    <a:noFill/>
                  </a:tcPr>
                </a:tc>
                <a:extLst>
                  <a:ext uri="{0D108BD9-81ED-4DB2-BD59-A6C34878D82A}">
                    <a16:rowId xmlns:a16="http://schemas.microsoft.com/office/drawing/2014/main" val="3882888142"/>
                  </a:ext>
                </a:extLst>
              </a:tr>
              <a:tr h="226162">
                <a:tc>
                  <a:txBody>
                    <a:bodyPr/>
                    <a:lstStyle/>
                    <a:p>
                      <a:pPr algn="l" fontAlgn="b"/>
                      <a:r>
                        <a:rPr lang="en-US" sz="1100" b="0" i="0" u="none" strike="noStrike">
                          <a:solidFill>
                            <a:srgbClr val="000000"/>
                          </a:solidFill>
                          <a:effectLst/>
                          <a:latin typeface="Calibri" panose="020F0502020204030204" pitchFamily="34" charset="0"/>
                        </a:rPr>
                        <a:t>Industry: type 10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noFill/>
                  </a:tcPr>
                </a:tc>
                <a:extLst>
                  <a:ext uri="{0D108BD9-81ED-4DB2-BD59-A6C34878D82A}">
                    <a16:rowId xmlns:a16="http://schemas.microsoft.com/office/drawing/2014/main" val="54971659"/>
                  </a:ext>
                </a:extLst>
              </a:tr>
              <a:tr h="226162">
                <a:tc>
                  <a:txBody>
                    <a:bodyPr/>
                    <a:lstStyle/>
                    <a:p>
                      <a:pPr algn="l" fontAlgn="b"/>
                      <a:r>
                        <a:rPr lang="en-US" sz="1100" b="0" i="0" u="none" strike="noStrike">
                          <a:solidFill>
                            <a:srgbClr val="000000"/>
                          </a:solidFill>
                          <a:effectLst/>
                          <a:latin typeface="Calibri" panose="020F0502020204030204" pitchFamily="34" charset="0"/>
                        </a:rPr>
                        <a:t>Industry: type 11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461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489</a:t>
                      </a:r>
                    </a:p>
                  </a:txBody>
                  <a:tcPr marL="9525" marR="9525" marT="9525" marB="0" anchor="b">
                    <a:lnL>
                      <a:noFill/>
                    </a:lnL>
                    <a:lnR>
                      <a:noFill/>
                    </a:lnR>
                    <a:lnT>
                      <a:noFill/>
                    </a:lnT>
                    <a:lnB>
                      <a:noFill/>
                    </a:lnB>
                    <a:noFill/>
                  </a:tcPr>
                </a:tc>
                <a:extLst>
                  <a:ext uri="{0D108BD9-81ED-4DB2-BD59-A6C34878D82A}">
                    <a16:rowId xmlns:a16="http://schemas.microsoft.com/office/drawing/2014/main" val="3697536602"/>
                  </a:ext>
                </a:extLst>
              </a:tr>
              <a:tr h="226162">
                <a:tc>
                  <a:txBody>
                    <a:bodyPr/>
                    <a:lstStyle/>
                    <a:p>
                      <a:pPr algn="l" fontAlgn="b"/>
                      <a:r>
                        <a:rPr lang="en-US" sz="1100" b="0" i="0" u="none" strike="noStrike">
                          <a:solidFill>
                            <a:srgbClr val="000000"/>
                          </a:solidFill>
                          <a:effectLst/>
                          <a:latin typeface="Calibri" panose="020F0502020204030204" pitchFamily="34" charset="0"/>
                        </a:rPr>
                        <a:t>Industry: type 12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noFill/>
                  </a:tcPr>
                </a:tc>
                <a:extLst>
                  <a:ext uri="{0D108BD9-81ED-4DB2-BD59-A6C34878D82A}">
                    <a16:rowId xmlns:a16="http://schemas.microsoft.com/office/drawing/2014/main" val="4097234490"/>
                  </a:ext>
                </a:extLst>
              </a:tr>
              <a:tr h="226162">
                <a:tc>
                  <a:txBody>
                    <a:bodyPr/>
                    <a:lstStyle/>
                    <a:p>
                      <a:pPr algn="l" fontAlgn="b"/>
                      <a:r>
                        <a:rPr lang="en-US" sz="1100" b="0" i="0" u="none" strike="noStrike">
                          <a:solidFill>
                            <a:srgbClr val="000000"/>
                          </a:solidFill>
                          <a:effectLst/>
                          <a:latin typeface="Calibri" panose="020F0502020204030204" pitchFamily="34" charset="0"/>
                        </a:rPr>
                        <a:t>Industry: type 13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noFill/>
                  </a:tcPr>
                </a:tc>
                <a:extLst>
                  <a:ext uri="{0D108BD9-81ED-4DB2-BD59-A6C34878D82A}">
                    <a16:rowId xmlns:a16="http://schemas.microsoft.com/office/drawing/2014/main" val="3331758343"/>
                  </a:ext>
                </a:extLst>
              </a:tr>
              <a:tr h="226162">
                <a:tc>
                  <a:txBody>
                    <a:bodyPr/>
                    <a:lstStyle/>
                    <a:p>
                      <a:pPr algn="l" fontAlgn="b"/>
                      <a:r>
                        <a:rPr lang="en-US" sz="1100" b="0" i="0" u="none" strike="noStrike">
                          <a:solidFill>
                            <a:srgbClr val="000000"/>
                          </a:solidFill>
                          <a:effectLst/>
                          <a:latin typeface="Calibri" panose="020F0502020204030204" pitchFamily="34" charset="0"/>
                        </a:rPr>
                        <a:t>Industry: type 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noFill/>
                  </a:tcPr>
                </a:tc>
                <a:extLst>
                  <a:ext uri="{0D108BD9-81ED-4DB2-BD59-A6C34878D82A}">
                    <a16:rowId xmlns:a16="http://schemas.microsoft.com/office/drawing/2014/main" val="978572951"/>
                  </a:ext>
                </a:extLst>
              </a:tr>
            </a:tbl>
          </a:graphicData>
        </a:graphic>
      </p:graphicFrame>
      <p:pic>
        <p:nvPicPr>
          <p:cNvPr id="8" name="Picture 7" descr="A graph with blue and white text&#10;&#10;Description automatically generated">
            <a:extLst>
              <a:ext uri="{FF2B5EF4-FFF2-40B4-BE49-F238E27FC236}">
                <a16:creationId xmlns:a16="http://schemas.microsoft.com/office/drawing/2014/main" id="{EEA0E680-5B7E-54C3-CF3F-BB58A67856F9}"/>
              </a:ext>
            </a:extLst>
          </p:cNvPr>
          <p:cNvPicPr>
            <a:picLocks noChangeAspect="1"/>
          </p:cNvPicPr>
          <p:nvPr/>
        </p:nvPicPr>
        <p:blipFill>
          <a:blip r:embed="rId2"/>
          <a:stretch>
            <a:fillRect/>
          </a:stretch>
        </p:blipFill>
        <p:spPr>
          <a:xfrm>
            <a:off x="4950619" y="1649078"/>
            <a:ext cx="7434262" cy="4988592"/>
          </a:xfrm>
          <a:prstGeom prst="rect">
            <a:avLst/>
          </a:prstGeom>
        </p:spPr>
      </p:pic>
    </p:spTree>
    <p:extLst>
      <p:ext uri="{BB962C8B-B14F-4D97-AF65-F5344CB8AC3E}">
        <p14:creationId xmlns:p14="http://schemas.microsoft.com/office/powerpoint/2010/main" val="63801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25" y="167030"/>
            <a:ext cx="10995525" cy="1022825"/>
          </a:xfrm>
        </p:spPr>
        <p:txBody>
          <a:bodyPr>
            <a:normAutofit fontScale="90000"/>
          </a:bodyPr>
          <a:lstStyle/>
          <a:p>
            <a:r>
              <a:rPr lang="en-IN" b="1" dirty="0">
                <a:solidFill>
                  <a:schemeClr val="tx1"/>
                </a:solidFill>
              </a:rPr>
              <a:t>4) Perform Univariate, Segmented Univariate and Bivariate Analysis:</a:t>
            </a:r>
          </a:p>
        </p:txBody>
      </p:sp>
      <p:sp>
        <p:nvSpPr>
          <p:cNvPr id="6" name="Rectangle 5"/>
          <p:cNvSpPr/>
          <p:nvPr/>
        </p:nvSpPr>
        <p:spPr>
          <a:xfrm>
            <a:off x="455387" y="1190805"/>
            <a:ext cx="4495141" cy="369332"/>
          </a:xfrm>
          <a:prstGeom prst="rect">
            <a:avLst/>
          </a:prstGeom>
        </p:spPr>
        <p:txBody>
          <a:bodyPr wrap="none">
            <a:spAutoFit/>
          </a:bodyPr>
          <a:lstStyle/>
          <a:p>
            <a:r>
              <a:rPr lang="en-IN" b="1" dirty="0"/>
              <a:t>Segment Univariate &amp; Bivariate Results:</a:t>
            </a:r>
            <a:endParaRPr lang="en-IN" dirty="0"/>
          </a:p>
        </p:txBody>
      </p:sp>
      <p:graphicFrame>
        <p:nvGraphicFramePr>
          <p:cNvPr id="4" name="Table 3">
            <a:extLst>
              <a:ext uri="{FF2B5EF4-FFF2-40B4-BE49-F238E27FC236}">
                <a16:creationId xmlns:a16="http://schemas.microsoft.com/office/drawing/2014/main" id="{3F3C5245-0F63-30DA-CBBA-E6D5F9CAB971}"/>
              </a:ext>
            </a:extLst>
          </p:cNvPr>
          <p:cNvGraphicFramePr>
            <a:graphicFrameLocks noGrp="1"/>
          </p:cNvGraphicFramePr>
          <p:nvPr>
            <p:extLst>
              <p:ext uri="{D42A27DB-BD31-4B8C-83A1-F6EECF244321}">
                <p14:modId xmlns:p14="http://schemas.microsoft.com/office/powerpoint/2010/main" val="4074492713"/>
              </p:ext>
            </p:extLst>
          </p:nvPr>
        </p:nvGraphicFramePr>
        <p:xfrm>
          <a:off x="690562" y="1559718"/>
          <a:ext cx="4026140" cy="4876121"/>
        </p:xfrm>
        <a:graphic>
          <a:graphicData uri="http://schemas.openxmlformats.org/drawingml/2006/table">
            <a:tbl>
              <a:tblPr firstRow="1" bandRow="1">
                <a:tableStyleId>{5C22544A-7EE6-4342-B048-85BDC9FD1C3A}</a:tableStyleId>
              </a:tblPr>
              <a:tblGrid>
                <a:gridCol w="1560859">
                  <a:extLst>
                    <a:ext uri="{9D8B030D-6E8A-4147-A177-3AD203B41FA5}">
                      <a16:colId xmlns:a16="http://schemas.microsoft.com/office/drawing/2014/main" val="2956609348"/>
                    </a:ext>
                  </a:extLst>
                </a:gridCol>
                <a:gridCol w="1225347">
                  <a:extLst>
                    <a:ext uri="{9D8B030D-6E8A-4147-A177-3AD203B41FA5}">
                      <a16:colId xmlns:a16="http://schemas.microsoft.com/office/drawing/2014/main" val="189094957"/>
                    </a:ext>
                  </a:extLst>
                </a:gridCol>
                <a:gridCol w="393861">
                  <a:extLst>
                    <a:ext uri="{9D8B030D-6E8A-4147-A177-3AD203B41FA5}">
                      <a16:colId xmlns:a16="http://schemas.microsoft.com/office/drawing/2014/main" val="2214063927"/>
                    </a:ext>
                  </a:extLst>
                </a:gridCol>
                <a:gridCol w="846073">
                  <a:extLst>
                    <a:ext uri="{9D8B030D-6E8A-4147-A177-3AD203B41FA5}">
                      <a16:colId xmlns:a16="http://schemas.microsoft.com/office/drawing/2014/main" val="3597001199"/>
                    </a:ext>
                  </a:extLst>
                </a:gridCol>
              </a:tblGrid>
              <a:tr h="537113">
                <a:tc>
                  <a:txBody>
                    <a:bodyPr/>
                    <a:lstStyle/>
                    <a:p>
                      <a:pPr algn="l" fontAlgn="b"/>
                      <a:r>
                        <a:rPr lang="en-US" sz="1800" b="1" i="0" u="none" strike="noStrike">
                          <a:solidFill>
                            <a:srgbClr val="000000"/>
                          </a:solidFill>
                          <a:effectLst/>
                          <a:latin typeface="Calibri"/>
                        </a:rPr>
                        <a:t>week</a:t>
                      </a:r>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a:txBody>
                    <a:bodyPr/>
                    <a:lstStyle/>
                    <a:p>
                      <a:pPr algn="l" fontAlgn="b"/>
                      <a:r>
                        <a:rPr lang="en-US" sz="1800" b="1" i="0" u="none" strike="noStrike">
                          <a:solidFill>
                            <a:srgbClr val="000000"/>
                          </a:solidFill>
                          <a:effectLst/>
                          <a:latin typeface="Calibri"/>
                        </a:rPr>
                        <a:t>Column Labels</a:t>
                      </a:r>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a:txBody>
                    <a:bodyPr/>
                    <a:lstStyle/>
                    <a:p>
                      <a:pPr algn="l" fontAlgn="b"/>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a:txBody>
                    <a:bodyPr/>
                    <a:lstStyle/>
                    <a:p>
                      <a:pPr algn="l" fontAlgn="b"/>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4145064290"/>
                  </a:ext>
                </a:extLst>
              </a:tr>
              <a:tr h="537113">
                <a:tc>
                  <a:txBody>
                    <a:bodyPr/>
                    <a:lstStyle/>
                    <a:p>
                      <a:pPr algn="l" fontAlgn="b"/>
                      <a:r>
                        <a:rPr lang="en-US" sz="1800" b="1" i="0" u="none" strike="noStrike">
                          <a:solidFill>
                            <a:srgbClr val="000000"/>
                          </a:solidFill>
                          <a:effectLst/>
                          <a:latin typeface="Calibri"/>
                        </a:rPr>
                        <a:t>Row Labels</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800" b="1" i="0" u="none" strike="noStrike">
                          <a:solidFill>
                            <a:srgbClr val="000000"/>
                          </a:solidFill>
                          <a:effectLst/>
                          <a:latin typeface="Calibri"/>
                        </a:rPr>
                        <a:t>0</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800" b="1" i="0" u="none" strike="noStrike">
                          <a:solidFill>
                            <a:srgbClr val="000000"/>
                          </a:solidFill>
                          <a:effectLst/>
                          <a:latin typeface="Calibri"/>
                        </a:rPr>
                        <a:t>1</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800" b="1" i="0" u="none" strike="noStrike">
                          <a:solidFill>
                            <a:srgbClr val="000000"/>
                          </a:solidFill>
                          <a:effectLst/>
                          <a:latin typeface="Calibri"/>
                        </a:rPr>
                        <a:t>Grand Total</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85146797"/>
                  </a:ext>
                </a:extLst>
              </a:tr>
              <a:tr h="537113">
                <a:tc>
                  <a:txBody>
                    <a:bodyPr/>
                    <a:lstStyle/>
                    <a:p>
                      <a:pPr algn="l" fontAlgn="b"/>
                      <a:r>
                        <a:rPr lang="en-US" sz="1800" b="0" i="0" u="none" strike="noStrike">
                          <a:solidFill>
                            <a:srgbClr val="000000"/>
                          </a:solidFill>
                          <a:effectLst/>
                          <a:latin typeface="Calibri"/>
                        </a:rPr>
                        <a:t>SUNDAY</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800" b="0" i="0" u="none" strike="noStrike">
                          <a:solidFill>
                            <a:srgbClr val="000000"/>
                          </a:solidFill>
                          <a:effectLst/>
                          <a:latin typeface="Calibri"/>
                        </a:rPr>
                        <a:t>2401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800" b="0" i="0" u="none" strike="noStrike">
                          <a:solidFill>
                            <a:srgbClr val="000000"/>
                          </a:solidFill>
                          <a:effectLst/>
                          <a:latin typeface="Calibri"/>
                        </a:rPr>
                        <a:t>215</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800" b="0" i="0" u="none" strike="noStrike">
                          <a:solidFill>
                            <a:srgbClr val="000000"/>
                          </a:solidFill>
                          <a:effectLst/>
                          <a:latin typeface="Calibri"/>
                        </a:rPr>
                        <a:t>2616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577568433"/>
                  </a:ext>
                </a:extLst>
              </a:tr>
              <a:tr h="537113">
                <a:tc>
                  <a:txBody>
                    <a:bodyPr/>
                    <a:lstStyle/>
                    <a:p>
                      <a:pPr algn="l" fontAlgn="b"/>
                      <a:r>
                        <a:rPr lang="en-US" sz="1800" b="0" i="0" u="none" strike="noStrike">
                          <a:solidFill>
                            <a:srgbClr val="000000"/>
                          </a:solidFill>
                          <a:effectLst/>
                          <a:latin typeface="Calibri"/>
                        </a:rPr>
                        <a:t>MONDAY</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7728</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657</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8385</a:t>
                      </a:r>
                    </a:p>
                  </a:txBody>
                  <a:tcPr marL="9525" marR="9525" marT="9525" marB="0" anchor="b">
                    <a:lnL>
                      <a:noFill/>
                    </a:lnL>
                    <a:lnR>
                      <a:noFill/>
                    </a:lnR>
                    <a:lnT>
                      <a:noFill/>
                    </a:lnT>
                    <a:lnB>
                      <a:noFill/>
                    </a:lnB>
                    <a:noFill/>
                  </a:tcPr>
                </a:tc>
                <a:extLst>
                  <a:ext uri="{0D108BD9-81ED-4DB2-BD59-A6C34878D82A}">
                    <a16:rowId xmlns:a16="http://schemas.microsoft.com/office/drawing/2014/main" val="2931613826"/>
                  </a:ext>
                </a:extLst>
              </a:tr>
              <a:tr h="537113">
                <a:tc>
                  <a:txBody>
                    <a:bodyPr/>
                    <a:lstStyle/>
                    <a:p>
                      <a:pPr algn="l" fontAlgn="b"/>
                      <a:r>
                        <a:rPr lang="en-US" sz="1800" b="0" i="0" u="none" strike="noStrike">
                          <a:solidFill>
                            <a:srgbClr val="000000"/>
                          </a:solidFill>
                          <a:effectLst/>
                          <a:latin typeface="Calibri"/>
                        </a:rPr>
                        <a:t>TUESDAY</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8024</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717</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8741</a:t>
                      </a:r>
                    </a:p>
                  </a:txBody>
                  <a:tcPr marL="9525" marR="9525" marT="9525" marB="0" anchor="b">
                    <a:lnL>
                      <a:noFill/>
                    </a:lnL>
                    <a:lnR>
                      <a:noFill/>
                    </a:lnR>
                    <a:lnT>
                      <a:noFill/>
                    </a:lnT>
                    <a:lnB>
                      <a:noFill/>
                    </a:lnB>
                    <a:noFill/>
                  </a:tcPr>
                </a:tc>
                <a:extLst>
                  <a:ext uri="{0D108BD9-81ED-4DB2-BD59-A6C34878D82A}">
                    <a16:rowId xmlns:a16="http://schemas.microsoft.com/office/drawing/2014/main" val="2300599903"/>
                  </a:ext>
                </a:extLst>
              </a:tr>
              <a:tr h="537113">
                <a:tc>
                  <a:txBody>
                    <a:bodyPr/>
                    <a:lstStyle/>
                    <a:p>
                      <a:pPr algn="l" fontAlgn="b"/>
                      <a:r>
                        <a:rPr lang="en-US" sz="1800" b="0" i="0" u="none" strike="noStrike">
                          <a:solidFill>
                            <a:srgbClr val="000000"/>
                          </a:solidFill>
                          <a:effectLst/>
                          <a:latin typeface="Calibri"/>
                        </a:rPr>
                        <a:t>WEDNESDAY</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7686</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669</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8355</a:t>
                      </a:r>
                    </a:p>
                  </a:txBody>
                  <a:tcPr marL="9525" marR="9525" marT="9525" marB="0" anchor="b">
                    <a:lnL>
                      <a:noFill/>
                    </a:lnL>
                    <a:lnR>
                      <a:noFill/>
                    </a:lnR>
                    <a:lnT>
                      <a:noFill/>
                    </a:lnT>
                    <a:lnB>
                      <a:noFill/>
                    </a:lnB>
                    <a:noFill/>
                  </a:tcPr>
                </a:tc>
                <a:extLst>
                  <a:ext uri="{0D108BD9-81ED-4DB2-BD59-A6C34878D82A}">
                    <a16:rowId xmlns:a16="http://schemas.microsoft.com/office/drawing/2014/main" val="1821069203"/>
                  </a:ext>
                </a:extLst>
              </a:tr>
              <a:tr h="537113">
                <a:tc>
                  <a:txBody>
                    <a:bodyPr/>
                    <a:lstStyle/>
                    <a:p>
                      <a:pPr algn="l" fontAlgn="b"/>
                      <a:r>
                        <a:rPr lang="en-US" sz="1800" b="0" i="0" u="none" strike="noStrike">
                          <a:solidFill>
                            <a:srgbClr val="000000"/>
                          </a:solidFill>
                          <a:effectLst/>
                          <a:latin typeface="Calibri"/>
                        </a:rPr>
                        <a:t>THURSDAY</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7471</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678</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8149</a:t>
                      </a:r>
                    </a:p>
                  </a:txBody>
                  <a:tcPr marL="9525" marR="9525" marT="9525" marB="0" anchor="b">
                    <a:lnL>
                      <a:noFill/>
                    </a:lnL>
                    <a:lnR>
                      <a:noFill/>
                    </a:lnR>
                    <a:lnT>
                      <a:noFill/>
                    </a:lnT>
                    <a:lnB>
                      <a:noFill/>
                    </a:lnB>
                    <a:noFill/>
                  </a:tcPr>
                </a:tc>
                <a:extLst>
                  <a:ext uri="{0D108BD9-81ED-4DB2-BD59-A6C34878D82A}">
                    <a16:rowId xmlns:a16="http://schemas.microsoft.com/office/drawing/2014/main" val="705937096"/>
                  </a:ext>
                </a:extLst>
              </a:tr>
              <a:tr h="537113">
                <a:tc>
                  <a:txBody>
                    <a:bodyPr/>
                    <a:lstStyle/>
                    <a:p>
                      <a:pPr algn="l" fontAlgn="b"/>
                      <a:r>
                        <a:rPr lang="en-US" sz="1800" b="0" i="0" u="none" strike="noStrike">
                          <a:solidFill>
                            <a:srgbClr val="000000"/>
                          </a:solidFill>
                          <a:effectLst/>
                          <a:latin typeface="Calibri"/>
                        </a:rPr>
                        <a:t>FRIDAY</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7615</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671</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8286</a:t>
                      </a:r>
                    </a:p>
                  </a:txBody>
                  <a:tcPr marL="9525" marR="9525" marT="9525" marB="0" anchor="b">
                    <a:lnL>
                      <a:noFill/>
                    </a:lnL>
                    <a:lnR>
                      <a:noFill/>
                    </a:lnR>
                    <a:lnT>
                      <a:noFill/>
                    </a:lnT>
                    <a:lnB>
                      <a:noFill/>
                    </a:lnB>
                    <a:noFill/>
                  </a:tcPr>
                </a:tc>
                <a:extLst>
                  <a:ext uri="{0D108BD9-81ED-4DB2-BD59-A6C34878D82A}">
                    <a16:rowId xmlns:a16="http://schemas.microsoft.com/office/drawing/2014/main" val="1436040524"/>
                  </a:ext>
                </a:extLst>
              </a:tr>
              <a:tr h="537113">
                <a:tc>
                  <a:txBody>
                    <a:bodyPr/>
                    <a:lstStyle/>
                    <a:p>
                      <a:pPr algn="l" fontAlgn="b"/>
                      <a:r>
                        <a:rPr lang="en-US" sz="1800" b="0" i="0" u="none" strike="noStrike">
                          <a:solidFill>
                            <a:srgbClr val="000000"/>
                          </a:solidFill>
                          <a:effectLst/>
                          <a:latin typeface="Calibri"/>
                        </a:rPr>
                        <a:t>SATURDAY</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5048</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419</a:t>
                      </a: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5467</a:t>
                      </a:r>
                    </a:p>
                  </a:txBody>
                  <a:tcPr marL="9525" marR="9525" marT="9525" marB="0" anchor="b">
                    <a:lnL>
                      <a:noFill/>
                    </a:lnL>
                    <a:lnR>
                      <a:noFill/>
                    </a:lnR>
                    <a:lnT>
                      <a:noFill/>
                    </a:lnT>
                    <a:lnB>
                      <a:noFill/>
                    </a:lnB>
                    <a:noFill/>
                  </a:tcPr>
                </a:tc>
                <a:extLst>
                  <a:ext uri="{0D108BD9-81ED-4DB2-BD59-A6C34878D82A}">
                    <a16:rowId xmlns:a16="http://schemas.microsoft.com/office/drawing/2014/main" val="1902940334"/>
                  </a:ext>
                </a:extLst>
              </a:tr>
            </a:tbl>
          </a:graphicData>
        </a:graphic>
      </p:graphicFrame>
      <p:pic>
        <p:nvPicPr>
          <p:cNvPr id="5" name="Picture 4" descr="A graph of a week and a target&#10;&#10;Description automatically generated">
            <a:extLst>
              <a:ext uri="{FF2B5EF4-FFF2-40B4-BE49-F238E27FC236}">
                <a16:creationId xmlns:a16="http://schemas.microsoft.com/office/drawing/2014/main" id="{18EBC003-6176-E107-E724-BE1380F70354}"/>
              </a:ext>
            </a:extLst>
          </p:cNvPr>
          <p:cNvPicPr>
            <a:picLocks noChangeAspect="1"/>
          </p:cNvPicPr>
          <p:nvPr/>
        </p:nvPicPr>
        <p:blipFill>
          <a:blip r:embed="rId2"/>
          <a:stretch>
            <a:fillRect/>
          </a:stretch>
        </p:blipFill>
        <p:spPr>
          <a:xfrm>
            <a:off x="4843462" y="1554749"/>
            <a:ext cx="7350918" cy="4855782"/>
          </a:xfrm>
          <a:prstGeom prst="rect">
            <a:avLst/>
          </a:prstGeom>
        </p:spPr>
      </p:pic>
    </p:spTree>
    <p:extLst>
      <p:ext uri="{BB962C8B-B14F-4D97-AF65-F5344CB8AC3E}">
        <p14:creationId xmlns:p14="http://schemas.microsoft.com/office/powerpoint/2010/main" val="3868502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25" y="178936"/>
            <a:ext cx="10995525" cy="1022825"/>
          </a:xfrm>
        </p:spPr>
        <p:txBody>
          <a:bodyPr>
            <a:normAutofit fontScale="90000"/>
          </a:bodyPr>
          <a:lstStyle/>
          <a:p>
            <a:r>
              <a:rPr lang="en-IN" b="1" dirty="0">
                <a:solidFill>
                  <a:schemeClr val="tx1"/>
                </a:solidFill>
              </a:rPr>
              <a:t>4) Perform Univariate, Segmented Univariate and Bivariate Analysis:</a:t>
            </a:r>
          </a:p>
        </p:txBody>
      </p:sp>
      <p:sp>
        <p:nvSpPr>
          <p:cNvPr id="6" name="Rectangle 5"/>
          <p:cNvSpPr/>
          <p:nvPr/>
        </p:nvSpPr>
        <p:spPr>
          <a:xfrm>
            <a:off x="455387" y="1190805"/>
            <a:ext cx="4495141" cy="369332"/>
          </a:xfrm>
          <a:prstGeom prst="rect">
            <a:avLst/>
          </a:prstGeom>
        </p:spPr>
        <p:txBody>
          <a:bodyPr wrap="none">
            <a:spAutoFit/>
          </a:bodyPr>
          <a:lstStyle/>
          <a:p>
            <a:r>
              <a:rPr lang="en-IN" b="1" dirty="0"/>
              <a:t>Segment Univariate &amp; Bivariate Results:</a:t>
            </a:r>
            <a:endParaRPr lang="en-IN" dirty="0"/>
          </a:p>
        </p:txBody>
      </p:sp>
      <p:graphicFrame>
        <p:nvGraphicFramePr>
          <p:cNvPr id="4" name="Table 3">
            <a:extLst>
              <a:ext uri="{FF2B5EF4-FFF2-40B4-BE49-F238E27FC236}">
                <a16:creationId xmlns:a16="http://schemas.microsoft.com/office/drawing/2014/main" id="{A51E006B-6DD5-5FE0-77FF-2CF6B1140A78}"/>
              </a:ext>
            </a:extLst>
          </p:cNvPr>
          <p:cNvGraphicFramePr>
            <a:graphicFrameLocks noGrp="1"/>
          </p:cNvGraphicFramePr>
          <p:nvPr>
            <p:extLst>
              <p:ext uri="{D42A27DB-BD31-4B8C-83A1-F6EECF244321}">
                <p14:modId xmlns:p14="http://schemas.microsoft.com/office/powerpoint/2010/main" val="3889647929"/>
              </p:ext>
            </p:extLst>
          </p:nvPr>
        </p:nvGraphicFramePr>
        <p:xfrm>
          <a:off x="264319" y="1582102"/>
          <a:ext cx="3986837" cy="5226404"/>
        </p:xfrm>
        <a:graphic>
          <a:graphicData uri="http://schemas.openxmlformats.org/drawingml/2006/table">
            <a:tbl>
              <a:tblPr firstRow="1" bandRow="1">
                <a:tableStyleId>{5C22544A-7EE6-4342-B048-85BDC9FD1C3A}</a:tableStyleId>
              </a:tblPr>
              <a:tblGrid>
                <a:gridCol w="691780">
                  <a:extLst>
                    <a:ext uri="{9D8B030D-6E8A-4147-A177-3AD203B41FA5}">
                      <a16:colId xmlns:a16="http://schemas.microsoft.com/office/drawing/2014/main" val="4073070560"/>
                    </a:ext>
                  </a:extLst>
                </a:gridCol>
                <a:gridCol w="773701">
                  <a:extLst>
                    <a:ext uri="{9D8B030D-6E8A-4147-A177-3AD203B41FA5}">
                      <a16:colId xmlns:a16="http://schemas.microsoft.com/office/drawing/2014/main" val="1486829246"/>
                    </a:ext>
                  </a:extLst>
                </a:gridCol>
                <a:gridCol w="773701">
                  <a:extLst>
                    <a:ext uri="{9D8B030D-6E8A-4147-A177-3AD203B41FA5}">
                      <a16:colId xmlns:a16="http://schemas.microsoft.com/office/drawing/2014/main" val="2485116566"/>
                    </a:ext>
                  </a:extLst>
                </a:gridCol>
                <a:gridCol w="691780">
                  <a:extLst>
                    <a:ext uri="{9D8B030D-6E8A-4147-A177-3AD203B41FA5}">
                      <a16:colId xmlns:a16="http://schemas.microsoft.com/office/drawing/2014/main" val="2801079464"/>
                    </a:ext>
                  </a:extLst>
                </a:gridCol>
                <a:gridCol w="1055875">
                  <a:extLst>
                    <a:ext uri="{9D8B030D-6E8A-4147-A177-3AD203B41FA5}">
                      <a16:colId xmlns:a16="http://schemas.microsoft.com/office/drawing/2014/main" val="2664161217"/>
                    </a:ext>
                  </a:extLst>
                </a:gridCol>
              </a:tblGrid>
              <a:tr h="705150">
                <a:tc>
                  <a:txBody>
                    <a:bodyPr/>
                    <a:lstStyle/>
                    <a:p>
                      <a:pPr algn="l" fontAlgn="b"/>
                      <a:r>
                        <a:rPr lang="en-US" sz="1400" b="1" i="0" u="none" strike="noStrike">
                          <a:solidFill>
                            <a:srgbClr val="000000"/>
                          </a:solidFill>
                          <a:effectLst/>
                          <a:latin typeface="Calibri"/>
                        </a:rPr>
                        <a:t>Count of TARGET</a:t>
                      </a:r>
                      <a:endParaRPr lang="en-US" sz="14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gridSpan="2">
                  <a:txBody>
                    <a:bodyPr/>
                    <a:lstStyle/>
                    <a:p>
                      <a:pPr algn="l" fontAlgn="b"/>
                      <a:r>
                        <a:rPr lang="en-US" sz="1400" b="1" i="0" u="none" strike="noStrike">
                          <a:solidFill>
                            <a:srgbClr val="000000"/>
                          </a:solidFill>
                          <a:effectLst/>
                          <a:latin typeface="Calibri"/>
                        </a:rPr>
                        <a:t>Column Labels</a:t>
                      </a:r>
                      <a:endParaRPr lang="en-US" sz="14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hMerge="1">
                  <a:txBody>
                    <a:bodyPr/>
                    <a:lstStyle/>
                    <a:p>
                      <a:endParaRPr lang="en-US"/>
                    </a:p>
                  </a:txBody>
                  <a:tcPr/>
                </a:tc>
                <a:tc>
                  <a:txBody>
                    <a:bodyPr/>
                    <a:lstStyle/>
                    <a:p>
                      <a:pPr algn="l" fontAlgn="b"/>
                      <a:endParaRPr lang="en-US" sz="14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a:txBody>
                    <a:bodyPr/>
                    <a:lstStyle/>
                    <a:p>
                      <a:pPr algn="l" fontAlgn="b"/>
                      <a:endParaRPr lang="en-US" sz="14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2247845218"/>
                  </a:ext>
                </a:extLst>
              </a:tr>
              <a:tr h="477013">
                <a:tc>
                  <a:txBody>
                    <a:bodyPr/>
                    <a:lstStyle/>
                    <a:p>
                      <a:pPr algn="l" fontAlgn="b"/>
                      <a:r>
                        <a:rPr lang="en-US" sz="1400" b="1" i="0" u="none" strike="noStrike">
                          <a:solidFill>
                            <a:srgbClr val="000000"/>
                          </a:solidFill>
                          <a:effectLst/>
                          <a:latin typeface="Calibri"/>
                        </a:rPr>
                        <a:t>Row Labels</a:t>
                      </a:r>
                      <a:endParaRPr lang="en-US" sz="14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400" b="1" i="0" u="none" strike="noStrike">
                          <a:solidFill>
                            <a:srgbClr val="000000"/>
                          </a:solidFill>
                          <a:effectLst/>
                          <a:latin typeface="Calibri"/>
                        </a:rPr>
                        <a:t>0</a:t>
                      </a:r>
                      <a:endParaRPr lang="en-US" sz="14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400" b="1" i="0" u="none" strike="noStrike">
                          <a:solidFill>
                            <a:srgbClr val="000000"/>
                          </a:solidFill>
                          <a:effectLst/>
                          <a:latin typeface="Calibri"/>
                        </a:rPr>
                        <a:t>1</a:t>
                      </a:r>
                      <a:endParaRPr lang="en-US" sz="14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1" i="0" u="none" strike="noStrike">
                          <a:solidFill>
                            <a:srgbClr val="000000"/>
                          </a:solidFill>
                          <a:effectLst/>
                          <a:latin typeface="Calibri"/>
                        </a:rPr>
                        <a:t>(blank)</a:t>
                      </a:r>
                      <a:endParaRPr lang="en-US" sz="14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1" i="0" u="none" strike="noStrike">
                          <a:solidFill>
                            <a:srgbClr val="000000"/>
                          </a:solidFill>
                          <a:effectLst/>
                          <a:latin typeface="Calibri"/>
                        </a:rPr>
                        <a:t>Grand Total</a:t>
                      </a:r>
                      <a:endParaRPr lang="en-US" sz="14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69299520"/>
                  </a:ext>
                </a:extLst>
              </a:tr>
              <a:tr h="477013">
                <a:tc>
                  <a:txBody>
                    <a:bodyPr/>
                    <a:lstStyle/>
                    <a:p>
                      <a:pPr algn="l" fontAlgn="b"/>
                      <a:r>
                        <a:rPr lang="en-US" sz="1400" b="0" i="0" u="none" strike="noStrike">
                          <a:solidFill>
                            <a:srgbClr val="000000"/>
                          </a:solidFill>
                          <a:effectLst/>
                          <a:latin typeface="Calibri"/>
                        </a:rPr>
                        <a:t>Businessman</a:t>
                      </a:r>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400" b="0" i="0" u="none" strike="noStrike">
                          <a:solidFill>
                            <a:srgbClr val="000000"/>
                          </a:solidFill>
                          <a:effectLst/>
                          <a:latin typeface="Calibri"/>
                        </a:rPr>
                        <a:t>2</a:t>
                      </a:r>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400" b="0" i="0" u="none" strike="noStrike">
                          <a:solidFill>
                            <a:srgbClr val="000000"/>
                          </a:solidFill>
                          <a:effectLst/>
                          <a:latin typeface="Calibri"/>
                        </a:rPr>
                        <a:t>2</a:t>
                      </a:r>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306451148"/>
                  </a:ext>
                </a:extLst>
              </a:tr>
              <a:tr h="933287">
                <a:tc>
                  <a:txBody>
                    <a:bodyPr/>
                    <a:lstStyle/>
                    <a:p>
                      <a:pPr algn="l" fontAlgn="b"/>
                      <a:r>
                        <a:rPr lang="en-US" sz="1400" b="0" i="0" u="none" strike="noStrike">
                          <a:solidFill>
                            <a:srgbClr val="000000"/>
                          </a:solidFill>
                          <a:effectLst/>
                          <a:latin typeface="Calibri"/>
                        </a:rPr>
                        <a:t>Commercial associate</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10679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864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11543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833369897"/>
                  </a:ext>
                </a:extLst>
              </a:tr>
              <a:tr h="477013">
                <a:tc>
                  <a:txBody>
                    <a:bodyPr/>
                    <a:lstStyle/>
                    <a:p>
                      <a:pPr algn="l" fontAlgn="b"/>
                      <a:r>
                        <a:rPr lang="en-US" sz="1400" b="0" i="0" u="none" strike="noStrike">
                          <a:solidFill>
                            <a:srgbClr val="000000"/>
                          </a:solidFill>
                          <a:effectLst/>
                          <a:latin typeface="Calibri"/>
                        </a:rPr>
                        <a:t>Maternity leave</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4174296497"/>
                  </a:ext>
                </a:extLst>
              </a:tr>
              <a:tr h="477013">
                <a:tc>
                  <a:txBody>
                    <a:bodyPr/>
                    <a:lstStyle/>
                    <a:p>
                      <a:pPr algn="l" fontAlgn="b"/>
                      <a:r>
                        <a:rPr lang="en-US" sz="1400" b="0" i="0" u="none" strike="noStrike">
                          <a:solidFill>
                            <a:srgbClr val="000000"/>
                          </a:solidFill>
                          <a:effectLst/>
                          <a:latin typeface="Calibri"/>
                        </a:rPr>
                        <a:t>Pensioner</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8419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501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8920</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598487795"/>
                  </a:ext>
                </a:extLst>
              </a:tr>
              <a:tr h="477013">
                <a:tc>
                  <a:txBody>
                    <a:bodyPr/>
                    <a:lstStyle/>
                    <a:p>
                      <a:pPr algn="l" fontAlgn="b"/>
                      <a:r>
                        <a:rPr lang="en-US" sz="1400" b="0" i="0" u="none" strike="noStrike">
                          <a:solidFill>
                            <a:srgbClr val="000000"/>
                          </a:solidFill>
                          <a:effectLst/>
                          <a:latin typeface="Calibri"/>
                        </a:rPr>
                        <a:t>State servant</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3314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198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3512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951900639"/>
                  </a:ext>
                </a:extLst>
              </a:tr>
              <a:tr h="248876">
                <a:tc>
                  <a:txBody>
                    <a:bodyPr/>
                    <a:lstStyle/>
                    <a:p>
                      <a:pPr algn="l" fontAlgn="b"/>
                      <a:r>
                        <a:rPr lang="en-US" sz="1400" b="0" i="0" u="none" strike="noStrike">
                          <a:solidFill>
                            <a:srgbClr val="000000"/>
                          </a:solidFill>
                          <a:effectLst/>
                          <a:latin typeface="Calibri"/>
                        </a:rPr>
                        <a:t>Student</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560664649"/>
                  </a:ext>
                </a:extLst>
              </a:tr>
              <a:tr h="477013">
                <a:tc>
                  <a:txBody>
                    <a:bodyPr/>
                    <a:lstStyle/>
                    <a:p>
                      <a:pPr algn="l" fontAlgn="b"/>
                      <a:r>
                        <a:rPr lang="en-US" sz="1400" b="0" i="0" u="none" strike="noStrike">
                          <a:solidFill>
                            <a:srgbClr val="000000"/>
                          </a:solidFill>
                          <a:effectLst/>
                          <a:latin typeface="Calibri"/>
                        </a:rPr>
                        <a:t>Unemployed</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69823109"/>
                  </a:ext>
                </a:extLst>
              </a:tr>
              <a:tr h="477013">
                <a:tc>
                  <a:txBody>
                    <a:bodyPr/>
                    <a:lstStyle/>
                    <a:p>
                      <a:pPr algn="l" fontAlgn="b"/>
                      <a:r>
                        <a:rPr lang="en-US" sz="1400" b="0" i="0" u="none" strike="noStrike">
                          <a:solidFill>
                            <a:srgbClr val="000000"/>
                          </a:solidFill>
                          <a:effectLst/>
                          <a:latin typeface="Calibri"/>
                        </a:rPr>
                        <a:t>Working</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23549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2461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400" b="0" i="0" u="none" strike="noStrike">
                          <a:solidFill>
                            <a:srgbClr val="000000"/>
                          </a:solidFill>
                          <a:effectLst/>
                          <a:latin typeface="Calibri"/>
                        </a:rPr>
                        <a:t>26010</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526807603"/>
                  </a:ext>
                </a:extLst>
              </a:tr>
            </a:tbl>
          </a:graphicData>
        </a:graphic>
      </p:graphicFrame>
      <p:pic>
        <p:nvPicPr>
          <p:cNvPr id="5" name="Picture 4" descr="A graph of income and targets&#10;&#10;Description automatically generated">
            <a:extLst>
              <a:ext uri="{FF2B5EF4-FFF2-40B4-BE49-F238E27FC236}">
                <a16:creationId xmlns:a16="http://schemas.microsoft.com/office/drawing/2014/main" id="{53E67F57-193C-41F8-674F-1869493BD497}"/>
              </a:ext>
            </a:extLst>
          </p:cNvPr>
          <p:cNvPicPr>
            <a:picLocks noChangeAspect="1"/>
          </p:cNvPicPr>
          <p:nvPr/>
        </p:nvPicPr>
        <p:blipFill>
          <a:blip r:embed="rId2"/>
          <a:stretch>
            <a:fillRect/>
          </a:stretch>
        </p:blipFill>
        <p:spPr>
          <a:xfrm>
            <a:off x="4486275" y="1556831"/>
            <a:ext cx="7600949" cy="5232618"/>
          </a:xfrm>
          <a:prstGeom prst="rect">
            <a:avLst/>
          </a:prstGeom>
        </p:spPr>
      </p:pic>
    </p:spTree>
    <p:extLst>
      <p:ext uri="{BB962C8B-B14F-4D97-AF65-F5344CB8AC3E}">
        <p14:creationId xmlns:p14="http://schemas.microsoft.com/office/powerpoint/2010/main" val="3678344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35" y="219350"/>
            <a:ext cx="11243544" cy="1022825"/>
          </a:xfrm>
        </p:spPr>
        <p:txBody>
          <a:bodyPr>
            <a:normAutofit fontScale="90000"/>
          </a:bodyPr>
          <a:lstStyle/>
          <a:p>
            <a:r>
              <a:rPr lang="en-IN" b="1" dirty="0">
                <a:solidFill>
                  <a:schemeClr val="tx1"/>
                </a:solidFill>
              </a:rPr>
              <a:t>4) Perform Univariate, Segmented Univariate and Bivariate Analysis:</a:t>
            </a:r>
          </a:p>
        </p:txBody>
      </p:sp>
      <p:sp>
        <p:nvSpPr>
          <p:cNvPr id="6" name="Rectangle 5"/>
          <p:cNvSpPr/>
          <p:nvPr/>
        </p:nvSpPr>
        <p:spPr>
          <a:xfrm>
            <a:off x="413967" y="1244467"/>
            <a:ext cx="4495141" cy="369332"/>
          </a:xfrm>
          <a:prstGeom prst="rect">
            <a:avLst/>
          </a:prstGeom>
        </p:spPr>
        <p:txBody>
          <a:bodyPr wrap="none">
            <a:spAutoFit/>
          </a:bodyPr>
          <a:lstStyle/>
          <a:p>
            <a:r>
              <a:rPr lang="en-IN" b="1" dirty="0"/>
              <a:t>Segment Univariate &amp; Bivariate Results:</a:t>
            </a:r>
            <a:endParaRPr lang="en-IN" dirty="0"/>
          </a:p>
        </p:txBody>
      </p:sp>
      <p:graphicFrame>
        <p:nvGraphicFramePr>
          <p:cNvPr id="7" name="Table 6">
            <a:extLst>
              <a:ext uri="{FF2B5EF4-FFF2-40B4-BE49-F238E27FC236}">
                <a16:creationId xmlns:a16="http://schemas.microsoft.com/office/drawing/2014/main" id="{A324039E-5A37-BDF7-6CCE-8A11C9A2151E}"/>
              </a:ext>
            </a:extLst>
          </p:cNvPr>
          <p:cNvGraphicFramePr>
            <a:graphicFrameLocks noGrp="1"/>
          </p:cNvGraphicFramePr>
          <p:nvPr>
            <p:extLst>
              <p:ext uri="{D42A27DB-BD31-4B8C-83A1-F6EECF244321}">
                <p14:modId xmlns:p14="http://schemas.microsoft.com/office/powerpoint/2010/main" val="137528214"/>
              </p:ext>
            </p:extLst>
          </p:nvPr>
        </p:nvGraphicFramePr>
        <p:xfrm>
          <a:off x="419894" y="1959293"/>
          <a:ext cx="3898900" cy="4466472"/>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3729473220"/>
                    </a:ext>
                  </a:extLst>
                </a:gridCol>
                <a:gridCol w="1066800">
                  <a:extLst>
                    <a:ext uri="{9D8B030D-6E8A-4147-A177-3AD203B41FA5}">
                      <a16:colId xmlns:a16="http://schemas.microsoft.com/office/drawing/2014/main" val="3276948790"/>
                    </a:ext>
                  </a:extLst>
                </a:gridCol>
                <a:gridCol w="1054100">
                  <a:extLst>
                    <a:ext uri="{9D8B030D-6E8A-4147-A177-3AD203B41FA5}">
                      <a16:colId xmlns:a16="http://schemas.microsoft.com/office/drawing/2014/main" val="4096474564"/>
                    </a:ext>
                  </a:extLst>
                </a:gridCol>
              </a:tblGrid>
              <a:tr h="558309">
                <a:tc>
                  <a:txBody>
                    <a:bodyPr/>
                    <a:lstStyle/>
                    <a:p>
                      <a:pPr algn="l" fontAlgn="b"/>
                      <a:r>
                        <a:rPr lang="en-US" sz="1800" b="1" i="0" u="none" strike="noStrike">
                          <a:solidFill>
                            <a:srgbClr val="000000"/>
                          </a:solidFill>
                          <a:effectLst/>
                          <a:latin typeface="Calibri"/>
                        </a:rPr>
                        <a:t>Count of TARGET</a:t>
                      </a:r>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a:txBody>
                    <a:bodyPr/>
                    <a:lstStyle/>
                    <a:p>
                      <a:pPr algn="l" fontAlgn="b"/>
                      <a:r>
                        <a:rPr lang="en-US" sz="1800" b="1" i="0" u="none" strike="noStrike">
                          <a:solidFill>
                            <a:srgbClr val="000000"/>
                          </a:solidFill>
                          <a:effectLst/>
                          <a:latin typeface="Calibri"/>
                        </a:rPr>
                        <a:t>Column Labels</a:t>
                      </a:r>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tc>
                  <a:txBody>
                    <a:bodyPr/>
                    <a:lstStyle/>
                    <a:p>
                      <a:pPr algn="l" fontAlgn="b"/>
                      <a:endParaRPr lang="en-US" sz="1800" b="1" i="0" u="none" strike="noStrike" dirty="0">
                        <a:solidFill>
                          <a:srgbClr val="000000"/>
                        </a:solidFill>
                        <a:effectLst/>
                        <a:latin typeface="Calibri"/>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3942443441"/>
                  </a:ext>
                </a:extLst>
              </a:tr>
              <a:tr h="558309">
                <a:tc>
                  <a:txBody>
                    <a:bodyPr/>
                    <a:lstStyle/>
                    <a:p>
                      <a:pPr algn="l" fontAlgn="b"/>
                      <a:r>
                        <a:rPr lang="en-US" sz="1800" b="1" i="0" u="none" strike="noStrike">
                          <a:solidFill>
                            <a:srgbClr val="000000"/>
                          </a:solidFill>
                          <a:effectLst/>
                          <a:latin typeface="Calibri"/>
                        </a:rPr>
                        <a:t>Row Labels</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800" b="1" i="0" u="none" strike="noStrike">
                          <a:solidFill>
                            <a:srgbClr val="000000"/>
                          </a:solidFill>
                          <a:effectLst/>
                          <a:latin typeface="Calibri"/>
                        </a:rPr>
                        <a:t>0</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800" b="1" i="0" u="none" strike="noStrike">
                          <a:solidFill>
                            <a:srgbClr val="000000"/>
                          </a:solidFill>
                          <a:effectLst/>
                          <a:latin typeface="Calibri"/>
                        </a:rPr>
                        <a:t>1</a:t>
                      </a:r>
                      <a:endParaRPr lang="en-US" sz="1800" b="1" i="0" u="none" strike="noStrike" dirty="0">
                        <a:solidFill>
                          <a:srgbClr val="000000"/>
                        </a:solidFill>
                        <a:effectLst/>
                        <a:latin typeface="Calibri"/>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2865523"/>
                  </a:ext>
                </a:extLst>
              </a:tr>
              <a:tr h="558309">
                <a:tc>
                  <a:txBody>
                    <a:bodyPr/>
                    <a:lstStyle/>
                    <a:p>
                      <a:pPr algn="l" fontAlgn="b"/>
                      <a:r>
                        <a:rPr lang="en-US" sz="1800" b="0" i="0" u="none" strike="noStrike">
                          <a:solidFill>
                            <a:srgbClr val="000000"/>
                          </a:solidFill>
                          <a:effectLst/>
                          <a:latin typeface="Calibri"/>
                        </a:rPr>
                        <a:t>Academic degree</a:t>
                      </a:r>
                      <a:endParaRPr lang="en-US" sz="18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800" b="0" i="0" u="none" strike="noStrike">
                          <a:solidFill>
                            <a:srgbClr val="000000"/>
                          </a:solidFill>
                          <a:effectLst/>
                          <a:latin typeface="Calibri"/>
                        </a:rPr>
                        <a:t>20</a:t>
                      </a:r>
                      <a:endParaRPr lang="en-US" sz="18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535370670"/>
                  </a:ext>
                </a:extLst>
              </a:tr>
              <a:tr h="558309">
                <a:tc>
                  <a:txBody>
                    <a:bodyPr/>
                    <a:lstStyle/>
                    <a:p>
                      <a:pPr algn="l" fontAlgn="b"/>
                      <a:r>
                        <a:rPr lang="en-US" sz="1800" b="0" i="0" u="none" strike="noStrike">
                          <a:solidFill>
                            <a:srgbClr val="000000"/>
                          </a:solidFill>
                          <a:effectLst/>
                          <a:latin typeface="Calibri"/>
                        </a:rPr>
                        <a:t>Higher education</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11561</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606</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380163217"/>
                  </a:ext>
                </a:extLst>
              </a:tr>
              <a:tr h="558309">
                <a:tc>
                  <a:txBody>
                    <a:bodyPr/>
                    <a:lstStyle/>
                    <a:p>
                      <a:pPr algn="l" fontAlgn="b"/>
                      <a:r>
                        <a:rPr lang="en-US" sz="1800" b="0" i="0" u="none" strike="noStrike">
                          <a:solidFill>
                            <a:srgbClr val="000000"/>
                          </a:solidFill>
                          <a:effectLst/>
                          <a:latin typeface="Calibri"/>
                        </a:rPr>
                        <a:t>Incomplete higher</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1482</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138</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228408142"/>
                  </a:ext>
                </a:extLst>
              </a:tr>
              <a:tr h="558309">
                <a:tc>
                  <a:txBody>
                    <a:bodyPr/>
                    <a:lstStyle/>
                    <a:p>
                      <a:pPr algn="l" fontAlgn="b"/>
                      <a:r>
                        <a:rPr lang="en-US" sz="1800" b="0" i="0" u="none" strike="noStrike">
                          <a:solidFill>
                            <a:srgbClr val="000000"/>
                          </a:solidFill>
                          <a:effectLst/>
                          <a:latin typeface="Calibri"/>
                        </a:rPr>
                        <a:t>Lower secondary</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547</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73</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768698592"/>
                  </a:ext>
                </a:extLst>
              </a:tr>
              <a:tr h="558309">
                <a:tc>
                  <a:txBody>
                    <a:bodyPr/>
                    <a:lstStyle/>
                    <a:p>
                      <a:pPr algn="l" fontAlgn="b"/>
                      <a:r>
                        <a:rPr lang="en-US" sz="1800" b="0" i="0" u="none" strike="noStrike">
                          <a:solidFill>
                            <a:srgbClr val="000000"/>
                          </a:solidFill>
                          <a:effectLst/>
                          <a:latin typeface="Calibri"/>
                        </a:rPr>
                        <a:t>Secondary / secondary special</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32363</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r" fontAlgn="b"/>
                      <a:r>
                        <a:rPr lang="en-US" sz="1800" b="0" i="0" u="none" strike="noStrike">
                          <a:solidFill>
                            <a:srgbClr val="000000"/>
                          </a:solidFill>
                          <a:effectLst/>
                          <a:latin typeface="Calibri"/>
                        </a:rPr>
                        <a:t>3209</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640168798"/>
                  </a:ext>
                </a:extLst>
              </a:tr>
              <a:tr h="558309">
                <a:tc>
                  <a:txBody>
                    <a:bodyPr/>
                    <a:lstStyle/>
                    <a:p>
                      <a:pPr algn="l" fontAlgn="b"/>
                      <a:r>
                        <a:rPr lang="en-US" sz="1800" b="0" i="0" u="none" strike="noStrike">
                          <a:solidFill>
                            <a:srgbClr val="000000"/>
                          </a:solidFill>
                          <a:effectLst/>
                          <a:latin typeface="Calibri"/>
                        </a:rPr>
                        <a:t>(blank)</a:t>
                      </a:r>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8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999490692"/>
                  </a:ext>
                </a:extLst>
              </a:tr>
            </a:tbl>
          </a:graphicData>
        </a:graphic>
      </p:graphicFrame>
      <p:pic>
        <p:nvPicPr>
          <p:cNvPr id="8" name="Picture 7">
            <a:extLst>
              <a:ext uri="{FF2B5EF4-FFF2-40B4-BE49-F238E27FC236}">
                <a16:creationId xmlns:a16="http://schemas.microsoft.com/office/drawing/2014/main" id="{FB2723F8-8A87-3089-E5B2-7CA3FA220B00}"/>
              </a:ext>
            </a:extLst>
          </p:cNvPr>
          <p:cNvPicPr>
            <a:picLocks noChangeAspect="1"/>
          </p:cNvPicPr>
          <p:nvPr/>
        </p:nvPicPr>
        <p:blipFill>
          <a:blip r:embed="rId2"/>
          <a:stretch>
            <a:fillRect/>
          </a:stretch>
        </p:blipFill>
        <p:spPr>
          <a:xfrm>
            <a:off x="4307681" y="1955573"/>
            <a:ext cx="7577137" cy="4673260"/>
          </a:xfrm>
          <a:prstGeom prst="rect">
            <a:avLst/>
          </a:prstGeom>
        </p:spPr>
      </p:pic>
    </p:spTree>
    <p:extLst>
      <p:ext uri="{BB962C8B-B14F-4D97-AF65-F5344CB8AC3E}">
        <p14:creationId xmlns:p14="http://schemas.microsoft.com/office/powerpoint/2010/main" val="285644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3" y="886100"/>
            <a:ext cx="8945638" cy="1022825"/>
          </a:xfrm>
        </p:spPr>
        <p:txBody>
          <a:bodyPr>
            <a:normAutofit fontScale="90000"/>
          </a:bodyPr>
          <a:lstStyle/>
          <a:p>
            <a:r>
              <a:rPr lang="en-IN" b="1" dirty="0">
                <a:solidFill>
                  <a:schemeClr val="tx1"/>
                </a:solidFill>
              </a:rPr>
              <a:t>4) Perform Univariate, Segmented Univariate and Bivariate Analysis:</a:t>
            </a:r>
          </a:p>
        </p:txBody>
      </p:sp>
      <p:sp>
        <p:nvSpPr>
          <p:cNvPr id="4" name="Title 1"/>
          <p:cNvSpPr txBox="1">
            <a:spLocks/>
          </p:cNvSpPr>
          <p:nvPr/>
        </p:nvSpPr>
        <p:spPr>
          <a:xfrm>
            <a:off x="3076545" y="109289"/>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616373" y="2006467"/>
            <a:ext cx="4739398" cy="369332"/>
          </a:xfrm>
          <a:prstGeom prst="rect">
            <a:avLst/>
          </a:prstGeom>
        </p:spPr>
        <p:txBody>
          <a:bodyPr wrap="square">
            <a:spAutoFit/>
          </a:bodyPr>
          <a:lstStyle/>
          <a:p>
            <a:r>
              <a:rPr lang="en-IN" b="1" dirty="0"/>
              <a:t>Segment Univariate &amp; Bivariate Results: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 b="50711"/>
          <a:stretch/>
        </p:blipFill>
        <p:spPr>
          <a:xfrm>
            <a:off x="750520" y="2540398"/>
            <a:ext cx="4039194" cy="3856875"/>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9203" b="-290"/>
          <a:stretch/>
        </p:blipFill>
        <p:spPr>
          <a:xfrm>
            <a:off x="5076130" y="2540398"/>
            <a:ext cx="3937242" cy="3896841"/>
          </a:xfrm>
          <a:prstGeom prst="rect">
            <a:avLst/>
          </a:prstGeom>
        </p:spPr>
      </p:pic>
    </p:spTree>
    <p:extLst>
      <p:ext uri="{BB962C8B-B14F-4D97-AF65-F5344CB8AC3E}">
        <p14:creationId xmlns:p14="http://schemas.microsoft.com/office/powerpoint/2010/main" val="301218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78A353E-1989-24CB-8D3E-9C1E29FF24EB}"/>
              </a:ext>
            </a:extLst>
          </p:cNvPr>
          <p:cNvPicPr>
            <a:picLocks noChangeAspect="1"/>
          </p:cNvPicPr>
          <p:nvPr/>
        </p:nvPicPr>
        <p:blipFill rotWithShape="1">
          <a:blip r:embed="rId2">
            <a:alphaModFix amt="35000"/>
          </a:blip>
          <a:srcRect t="1177" r="-2" b="14426"/>
          <a:stretch/>
        </p:blipFill>
        <p:spPr>
          <a:xfrm>
            <a:off x="20" y="10"/>
            <a:ext cx="12191980"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IN">
                <a:solidFill>
                  <a:srgbClr val="FFFFFF"/>
                </a:solidFill>
              </a:rPr>
              <a:t>Excel Tasks:</a:t>
            </a:r>
          </a:p>
        </p:txBody>
      </p:sp>
      <p:sp>
        <p:nvSpPr>
          <p:cNvPr id="8" name="Content Placeholder 2"/>
          <p:cNvSpPr txBox="1">
            <a:spLocks/>
          </p:cNvSpPr>
          <p:nvPr/>
        </p:nvSpPr>
        <p:spPr>
          <a:xfrm>
            <a:off x="677334" y="1488099"/>
            <a:ext cx="8596668" cy="169082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a:pPr>
            <a:endParaRPr lang="en-IN" dirty="0">
              <a:solidFill>
                <a:schemeClr val="tx1"/>
              </a:solidFill>
              <a:cs typeface="Calibri"/>
            </a:endParaRPr>
          </a:p>
        </p:txBody>
      </p:sp>
      <p:graphicFrame>
        <p:nvGraphicFramePr>
          <p:cNvPr id="14" name="Content Placeholder 2">
            <a:extLst>
              <a:ext uri="{FF2B5EF4-FFF2-40B4-BE49-F238E27FC236}">
                <a16:creationId xmlns:a16="http://schemas.microsoft.com/office/drawing/2014/main" id="{7B2B6F02-A982-7070-3C36-7EE38C05AD4F}"/>
              </a:ext>
            </a:extLst>
          </p:cNvPr>
          <p:cNvGraphicFramePr>
            <a:graphicFrameLocks noGrp="1"/>
          </p:cNvGraphicFramePr>
          <p:nvPr>
            <p:ph idx="1"/>
            <p:extLst>
              <p:ext uri="{D42A27DB-BD31-4B8C-83A1-F6EECF244321}">
                <p14:modId xmlns:p14="http://schemas.microsoft.com/office/powerpoint/2010/main" val="14211572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302088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200" b="1"/>
              <a:t>5) Identify Top Correlations for different scenarios:</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p:cNvSpPr>
          <p:nvPr/>
        </p:nvSpPr>
        <p:spPr>
          <a:xfrm>
            <a:off x="838201" y="3924153"/>
            <a:ext cx="10515599" cy="1360315"/>
          </a:xfrm>
          <a:prstGeom prst="rect">
            <a:avLst/>
          </a:prstGeom>
        </p:spPr>
        <p:txBody>
          <a:bodyPr vert="horz" lIns="91440" tIns="45720" rIns="91440" bIns="45720" rtlCol="0" anchor="t">
            <a:noAutofit/>
          </a:bodyPr>
          <a:lstStyle/>
          <a:p>
            <a:pPr defTabSz="1115568">
              <a:spcAft>
                <a:spcPts val="600"/>
              </a:spcAft>
            </a:pPr>
            <a:r>
              <a:rPr lang="en-US" sz="2196" kern="1200">
                <a:solidFill>
                  <a:schemeClr val="tx1"/>
                </a:solidFill>
                <a:latin typeface="+mn-lt"/>
                <a:ea typeface="+mn-ea"/>
                <a:cs typeface="+mn-cs"/>
              </a:rPr>
              <a:t>I found correlation between target and various columns by using below function: </a:t>
            </a:r>
          </a:p>
          <a:p>
            <a:pPr defTabSz="1115568">
              <a:spcAft>
                <a:spcPts val="600"/>
              </a:spcAft>
            </a:pPr>
            <a:r>
              <a:rPr lang="en-US" sz="2196" kern="1200">
                <a:solidFill>
                  <a:schemeClr val="tx1"/>
                </a:solidFill>
                <a:latin typeface="+mn-lt"/>
                <a:ea typeface="+mn-ea"/>
                <a:cs typeface="+mn-cs"/>
              </a:rPr>
              <a:t>=CORREL(D2:D50000,C2:C50000)</a:t>
            </a:r>
          </a:p>
          <a:p>
            <a:pPr defTabSz="1115568">
              <a:spcAft>
                <a:spcPts val="600"/>
              </a:spcAft>
            </a:pPr>
            <a:r>
              <a:rPr lang="en-US" sz="2196" kern="1200">
                <a:solidFill>
                  <a:schemeClr val="tx1"/>
                </a:solidFill>
                <a:latin typeface="+mn-lt"/>
                <a:ea typeface="+mn-ea"/>
                <a:cs typeface="Calibri" panose="020F0502020204030204"/>
              </a:rPr>
              <a:t>Then find each </a:t>
            </a:r>
            <a:r>
              <a:rPr lang="en-US" sz="2196" kern="1200" err="1">
                <a:solidFill>
                  <a:schemeClr val="tx1"/>
                </a:solidFill>
                <a:latin typeface="+mn-lt"/>
                <a:ea typeface="+mn-ea"/>
                <a:cs typeface="Calibri" panose="020F0502020204030204"/>
              </a:rPr>
              <a:t>corelation</a:t>
            </a:r>
            <a:r>
              <a:rPr lang="en-US" sz="2196" kern="1200">
                <a:solidFill>
                  <a:schemeClr val="tx1"/>
                </a:solidFill>
                <a:latin typeface="+mn-lt"/>
                <a:ea typeface="+mn-ea"/>
                <a:cs typeface="Calibri" panose="020F0502020204030204"/>
              </a:rPr>
              <a:t> where target=0 and target=1</a:t>
            </a:r>
            <a:endParaRPr lang="en-US">
              <a:cs typeface="Calibri" panose="020F0502020204030204"/>
            </a:endParaRPr>
          </a:p>
        </p:txBody>
      </p:sp>
      <p:sp>
        <p:nvSpPr>
          <p:cNvPr id="6" name="Rectangle 5"/>
          <p:cNvSpPr/>
          <p:nvPr/>
        </p:nvSpPr>
        <p:spPr>
          <a:xfrm>
            <a:off x="838200" y="3120581"/>
            <a:ext cx="2010487" cy="430246"/>
          </a:xfrm>
          <a:prstGeom prst="rect">
            <a:avLst/>
          </a:prstGeom>
        </p:spPr>
        <p:txBody>
          <a:bodyPr wrap="none" lIns="91440" tIns="45720" rIns="91440" bIns="45720" anchor="t">
            <a:spAutoFit/>
          </a:bodyPr>
          <a:lstStyle/>
          <a:p>
            <a:pPr defTabSz="1115568">
              <a:spcAft>
                <a:spcPts val="600"/>
              </a:spcAft>
            </a:pPr>
            <a:r>
              <a:rPr lang="en-IN" sz="2196" b="1" kern="1200">
                <a:solidFill>
                  <a:schemeClr val="tx1"/>
                </a:solidFill>
                <a:latin typeface="+mn-lt"/>
                <a:ea typeface="+mn-ea"/>
                <a:cs typeface="+mn-cs"/>
              </a:rPr>
              <a:t>Functions used:</a:t>
            </a:r>
            <a:endParaRPr lang="en-IN"/>
          </a:p>
        </p:txBody>
      </p:sp>
    </p:spTree>
    <p:extLst>
      <p:ext uri="{BB962C8B-B14F-4D97-AF65-F5344CB8AC3E}">
        <p14:creationId xmlns:p14="http://schemas.microsoft.com/office/powerpoint/2010/main" val="3253574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98" y="216902"/>
            <a:ext cx="10771852" cy="684212"/>
          </a:xfrm>
        </p:spPr>
        <p:txBody>
          <a:bodyPr>
            <a:normAutofit fontScale="90000"/>
          </a:bodyPr>
          <a:lstStyle/>
          <a:p>
            <a:r>
              <a:rPr lang="en-IN" b="1" dirty="0">
                <a:solidFill>
                  <a:schemeClr val="tx1"/>
                </a:solidFill>
              </a:rPr>
              <a:t>5) Identify Top Correlations for different scenarios:</a:t>
            </a:r>
          </a:p>
        </p:txBody>
      </p:sp>
      <p:sp>
        <p:nvSpPr>
          <p:cNvPr id="6" name="Rectangle 5"/>
          <p:cNvSpPr/>
          <p:nvPr/>
        </p:nvSpPr>
        <p:spPr>
          <a:xfrm>
            <a:off x="687810" y="1020176"/>
            <a:ext cx="2810065" cy="369332"/>
          </a:xfrm>
          <a:prstGeom prst="rect">
            <a:avLst/>
          </a:prstGeom>
        </p:spPr>
        <p:txBody>
          <a:bodyPr wrap="none" lIns="91440" tIns="45720" rIns="91440" bIns="45720" anchor="t">
            <a:spAutoFit/>
          </a:bodyPr>
          <a:lstStyle/>
          <a:p>
            <a:r>
              <a:rPr lang="en-IN" b="1" dirty="0"/>
              <a:t>Results: correlation for 0&amp;1</a:t>
            </a:r>
            <a:endParaRPr lang="en-IN" dirty="0"/>
          </a:p>
        </p:txBody>
      </p:sp>
      <p:graphicFrame>
        <p:nvGraphicFramePr>
          <p:cNvPr id="5" name="Table 4">
            <a:extLst>
              <a:ext uri="{FF2B5EF4-FFF2-40B4-BE49-F238E27FC236}">
                <a16:creationId xmlns:a16="http://schemas.microsoft.com/office/drawing/2014/main" id="{F0705127-A034-FC32-EBFD-20F5DFF56282}"/>
              </a:ext>
            </a:extLst>
          </p:cNvPr>
          <p:cNvGraphicFramePr>
            <a:graphicFrameLocks noGrp="1"/>
          </p:cNvGraphicFramePr>
          <p:nvPr>
            <p:extLst>
              <p:ext uri="{D42A27DB-BD31-4B8C-83A1-F6EECF244321}">
                <p14:modId xmlns:p14="http://schemas.microsoft.com/office/powerpoint/2010/main" val="3882781806"/>
              </p:ext>
            </p:extLst>
          </p:nvPr>
        </p:nvGraphicFramePr>
        <p:xfrm>
          <a:off x="345281" y="1440656"/>
          <a:ext cx="11651494" cy="5332515"/>
        </p:xfrm>
        <a:graphic>
          <a:graphicData uri="http://schemas.openxmlformats.org/drawingml/2006/table">
            <a:tbl>
              <a:tblPr firstRow="1" bandRow="1">
                <a:tableStyleId>{5C22544A-7EE6-4342-B048-85BDC9FD1C3A}</a:tableStyleId>
              </a:tblPr>
              <a:tblGrid>
                <a:gridCol w="2389670">
                  <a:extLst>
                    <a:ext uri="{9D8B030D-6E8A-4147-A177-3AD203B41FA5}">
                      <a16:colId xmlns:a16="http://schemas.microsoft.com/office/drawing/2014/main" val="2878476701"/>
                    </a:ext>
                  </a:extLst>
                </a:gridCol>
                <a:gridCol w="712448">
                  <a:extLst>
                    <a:ext uri="{9D8B030D-6E8A-4147-A177-3AD203B41FA5}">
                      <a16:colId xmlns:a16="http://schemas.microsoft.com/office/drawing/2014/main" val="1644594994"/>
                    </a:ext>
                  </a:extLst>
                </a:gridCol>
                <a:gridCol w="712448">
                  <a:extLst>
                    <a:ext uri="{9D8B030D-6E8A-4147-A177-3AD203B41FA5}">
                      <a16:colId xmlns:a16="http://schemas.microsoft.com/office/drawing/2014/main" val="1181897844"/>
                    </a:ext>
                  </a:extLst>
                </a:gridCol>
                <a:gridCol w="712448">
                  <a:extLst>
                    <a:ext uri="{9D8B030D-6E8A-4147-A177-3AD203B41FA5}">
                      <a16:colId xmlns:a16="http://schemas.microsoft.com/office/drawing/2014/main" val="2624384444"/>
                    </a:ext>
                  </a:extLst>
                </a:gridCol>
                <a:gridCol w="712448">
                  <a:extLst>
                    <a:ext uri="{9D8B030D-6E8A-4147-A177-3AD203B41FA5}">
                      <a16:colId xmlns:a16="http://schemas.microsoft.com/office/drawing/2014/main" val="1834229889"/>
                    </a:ext>
                  </a:extLst>
                </a:gridCol>
                <a:gridCol w="712448">
                  <a:extLst>
                    <a:ext uri="{9D8B030D-6E8A-4147-A177-3AD203B41FA5}">
                      <a16:colId xmlns:a16="http://schemas.microsoft.com/office/drawing/2014/main" val="2414635490"/>
                    </a:ext>
                  </a:extLst>
                </a:gridCol>
                <a:gridCol w="712448">
                  <a:extLst>
                    <a:ext uri="{9D8B030D-6E8A-4147-A177-3AD203B41FA5}">
                      <a16:colId xmlns:a16="http://schemas.microsoft.com/office/drawing/2014/main" val="1814453860"/>
                    </a:ext>
                  </a:extLst>
                </a:gridCol>
                <a:gridCol w="712448">
                  <a:extLst>
                    <a:ext uri="{9D8B030D-6E8A-4147-A177-3AD203B41FA5}">
                      <a16:colId xmlns:a16="http://schemas.microsoft.com/office/drawing/2014/main" val="489452627"/>
                    </a:ext>
                  </a:extLst>
                </a:gridCol>
                <a:gridCol w="712448">
                  <a:extLst>
                    <a:ext uri="{9D8B030D-6E8A-4147-A177-3AD203B41FA5}">
                      <a16:colId xmlns:a16="http://schemas.microsoft.com/office/drawing/2014/main" val="4197698863"/>
                    </a:ext>
                  </a:extLst>
                </a:gridCol>
                <a:gridCol w="712448">
                  <a:extLst>
                    <a:ext uri="{9D8B030D-6E8A-4147-A177-3AD203B41FA5}">
                      <a16:colId xmlns:a16="http://schemas.microsoft.com/office/drawing/2014/main" val="1583507539"/>
                    </a:ext>
                  </a:extLst>
                </a:gridCol>
                <a:gridCol w="712448">
                  <a:extLst>
                    <a:ext uri="{9D8B030D-6E8A-4147-A177-3AD203B41FA5}">
                      <a16:colId xmlns:a16="http://schemas.microsoft.com/office/drawing/2014/main" val="1646853347"/>
                    </a:ext>
                  </a:extLst>
                </a:gridCol>
                <a:gridCol w="712448">
                  <a:extLst>
                    <a:ext uri="{9D8B030D-6E8A-4147-A177-3AD203B41FA5}">
                      <a16:colId xmlns:a16="http://schemas.microsoft.com/office/drawing/2014/main" val="836170497"/>
                    </a:ext>
                  </a:extLst>
                </a:gridCol>
                <a:gridCol w="712448">
                  <a:extLst>
                    <a:ext uri="{9D8B030D-6E8A-4147-A177-3AD203B41FA5}">
                      <a16:colId xmlns:a16="http://schemas.microsoft.com/office/drawing/2014/main" val="855792761"/>
                    </a:ext>
                  </a:extLst>
                </a:gridCol>
                <a:gridCol w="712448">
                  <a:extLst>
                    <a:ext uri="{9D8B030D-6E8A-4147-A177-3AD203B41FA5}">
                      <a16:colId xmlns:a16="http://schemas.microsoft.com/office/drawing/2014/main" val="1927631937"/>
                    </a:ext>
                  </a:extLst>
                </a:gridCol>
              </a:tblGrid>
              <a:tr h="1174218">
                <a:tc>
                  <a:txBody>
                    <a:bodyPr/>
                    <a:lstStyle/>
                    <a:p>
                      <a:pPr algn="l" fontAlgn="b"/>
                      <a:r>
                        <a:rPr lang="en-US" sz="1400" b="1" i="0" u="none" strike="noStrike" dirty="0">
                          <a:solidFill>
                            <a:srgbClr val="FFFFFF"/>
                          </a:solidFill>
                          <a:effectLst/>
                          <a:latin typeface="Calibri"/>
                        </a:rPr>
                        <a:t>Column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dirty="0">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459680669"/>
                  </a:ext>
                </a:extLst>
              </a:tr>
              <a:tr h="310171">
                <a:tc>
                  <a:txBody>
                    <a:bodyPr/>
                    <a:lstStyle/>
                    <a:p>
                      <a:pPr algn="l" fontAlgn="b"/>
                      <a:r>
                        <a:rPr lang="en-US" sz="1400" b="1" i="0" u="none" strike="noStrike" dirty="0">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2807814056"/>
                  </a:ext>
                </a:extLst>
              </a:tr>
              <a:tr h="310171">
                <a:tc>
                  <a:txBody>
                    <a:bodyPr/>
                    <a:lstStyle/>
                    <a:p>
                      <a:pPr algn="l" fontAlgn="b"/>
                      <a:r>
                        <a:rPr lang="en-US" sz="1400" b="1" i="0" u="none" strike="noStrike" dirty="0">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0.009589</a:t>
                      </a:r>
                    </a:p>
                  </a:txBody>
                  <a:tcPr marL="9525" marR="9525" marT="9525" marB="0" anchor="b">
                    <a:lnL>
                      <a:noFill/>
                    </a:lnL>
                    <a:lnR>
                      <a:noFill/>
                    </a:lnR>
                    <a:lnT>
                      <a:noFill/>
                    </a:lnT>
                    <a:lnB>
                      <a:noFill/>
                    </a:lnB>
                    <a:solidFill>
                      <a:srgbClr val="FBF8FB"/>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753378394"/>
                  </a:ext>
                </a:extLst>
              </a:tr>
              <a:tr h="310171">
                <a:tc>
                  <a:txBody>
                    <a:bodyPr/>
                    <a:lstStyle/>
                    <a:p>
                      <a:pPr algn="l" fontAlgn="b"/>
                      <a:r>
                        <a:rPr lang="en-US" sz="1400" b="1" i="0" u="none" strike="noStrike" dirty="0">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0.004972</a:t>
                      </a: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dirty="0">
                          <a:solidFill>
                            <a:srgbClr val="000000"/>
                          </a:solidFill>
                          <a:effectLst/>
                          <a:latin typeface="Calibri"/>
                        </a:rPr>
                        <a:t>0.069316</a:t>
                      </a: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226673891"/>
                  </a:ext>
                </a:extLst>
              </a:tr>
              <a:tr h="310171">
                <a:tc>
                  <a:txBody>
                    <a:bodyPr/>
                    <a:lstStyle/>
                    <a:p>
                      <a:pPr algn="l" fontAlgn="b"/>
                      <a:r>
                        <a:rPr lang="en-US" sz="1400" b="1" i="0" u="none" strike="noStrike" dirty="0">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0.02618</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0.083008</a:t>
                      </a:r>
                    </a:p>
                  </a:txBody>
                  <a:tcPr marL="9525" marR="9525" marT="9525" marB="0" anchor="b">
                    <a:lnL>
                      <a:noFill/>
                    </a:lnL>
                    <a:lnR>
                      <a:noFill/>
                    </a:lnR>
                    <a:lnT>
                      <a:noFill/>
                    </a:lnT>
                    <a:lnB>
                      <a:noFill/>
                    </a:lnB>
                    <a:solidFill>
                      <a:srgbClr val="F3F9F8"/>
                    </a:solidFill>
                  </a:tcPr>
                </a:tc>
                <a:tc>
                  <a:txBody>
                    <a:bodyPr/>
                    <a:lstStyle/>
                    <a:p>
                      <a:pPr algn="r" fontAlgn="b"/>
                      <a:r>
                        <a:rPr lang="en-US" sz="1400" b="0" i="0" u="none" strike="noStrike" dirty="0">
                          <a:solidFill>
                            <a:srgbClr val="000000"/>
                          </a:solidFill>
                          <a:effectLst/>
                          <a:latin typeface="Calibri"/>
                        </a:rPr>
                        <a:t>0.769499</a:t>
                      </a:r>
                    </a:p>
                  </a:txBody>
                  <a:tcPr marL="9525" marR="9525" marT="9525" marB="0" anchor="b">
                    <a:lnL>
                      <a:noFill/>
                    </a:lnL>
                    <a:lnR>
                      <a:noFill/>
                    </a:lnR>
                    <a:lnT>
                      <a:noFill/>
                    </a:lnT>
                    <a:lnB>
                      <a:noFill/>
                    </a:lnB>
                    <a:solidFill>
                      <a:srgbClr val="88CD9B"/>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080966036"/>
                  </a:ext>
                </a:extLst>
              </a:tr>
              <a:tr h="310171">
                <a:tc>
                  <a:txBody>
                    <a:bodyPr/>
                    <a:lstStyle/>
                    <a:p>
                      <a:pPr algn="l" fontAlgn="b"/>
                      <a:r>
                        <a:rPr lang="en-US" sz="1400" b="1" i="0" u="none" strike="noStrike" dirty="0">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0.000233</a:t>
                      </a:r>
                    </a:p>
                  </a:txBody>
                  <a:tcPr marL="9525" marR="9525" marT="9525" marB="0" anchor="b">
                    <a:lnL>
                      <a:noFill/>
                    </a:lnL>
                    <a:lnR>
                      <a:noFill/>
                    </a:lnR>
                    <a:lnT>
                      <a:noFill/>
                    </a:lnT>
                    <a:lnB>
                      <a:noFill/>
                    </a:lnB>
                    <a:solidFill>
                      <a:srgbClr val="FBF6F9"/>
                    </a:solidFill>
                  </a:tcPr>
                </a:tc>
                <a:tc>
                  <a:txBody>
                    <a:bodyPr/>
                    <a:lstStyle/>
                    <a:p>
                      <a:pPr algn="r" fontAlgn="b"/>
                      <a:r>
                        <a:rPr lang="en-US" sz="1400" b="0" i="0" u="none" strike="noStrike" dirty="0">
                          <a:solidFill>
                            <a:srgbClr val="000000"/>
                          </a:solidFill>
                          <a:effectLst/>
                          <a:latin typeface="Calibri"/>
                        </a:rPr>
                        <a:t>0.069892</a:t>
                      </a:r>
                    </a:p>
                  </a:txBody>
                  <a:tcPr marL="9525" marR="9525" marT="9525" marB="0" anchor="b">
                    <a:lnL>
                      <a:noFill/>
                    </a:lnL>
                    <a:lnR>
                      <a:noFill/>
                    </a:lnR>
                    <a:lnT>
                      <a:noFill/>
                    </a:lnT>
                    <a:lnB>
                      <a:noFill/>
                    </a:lnB>
                    <a:solidFill>
                      <a:srgbClr val="F5FAF9"/>
                    </a:solidFill>
                  </a:tcPr>
                </a:tc>
                <a:tc>
                  <a:txBody>
                    <a:bodyPr/>
                    <a:lstStyle/>
                    <a:p>
                      <a:pPr algn="r" fontAlgn="b"/>
                      <a:r>
                        <a:rPr lang="en-US" sz="1400" b="0" i="0" u="none" strike="noStrike" dirty="0">
                          <a:solidFill>
                            <a:srgbClr val="000000"/>
                          </a:solidFill>
                          <a:effectLst/>
                          <a:latin typeface="Calibri"/>
                        </a:rPr>
                        <a:t>0.986704</a:t>
                      </a:r>
                    </a:p>
                  </a:txBody>
                  <a:tcPr marL="9525" marR="9525" marT="9525" marB="0" anchor="b">
                    <a:lnL>
                      <a:noFill/>
                    </a:lnL>
                    <a:lnR>
                      <a:noFill/>
                    </a:lnR>
                    <a:lnT>
                      <a:noFill/>
                    </a:lnT>
                    <a:lnB>
                      <a:noFill/>
                    </a:lnB>
                    <a:solidFill>
                      <a:srgbClr val="66BF7D"/>
                    </a:solidFill>
                  </a:tcPr>
                </a:tc>
                <a:tc>
                  <a:txBody>
                    <a:bodyPr/>
                    <a:lstStyle/>
                    <a:p>
                      <a:pPr algn="r" fontAlgn="b"/>
                      <a:r>
                        <a:rPr lang="en-US" sz="1400" b="0" i="0" u="none" strike="noStrike" dirty="0">
                          <a:solidFill>
                            <a:srgbClr val="000000"/>
                          </a:solidFill>
                          <a:effectLst/>
                          <a:latin typeface="Calibri"/>
                        </a:rPr>
                        <a:t>0.774134</a:t>
                      </a:r>
                    </a:p>
                  </a:txBody>
                  <a:tcPr marL="9525" marR="9525" marT="9525" marB="0" anchor="b">
                    <a:lnL>
                      <a:noFill/>
                    </a:lnL>
                    <a:lnR>
                      <a:noFill/>
                    </a:lnR>
                    <a:lnT>
                      <a:noFill/>
                    </a:lnT>
                    <a:lnB>
                      <a:noFill/>
                    </a:lnB>
                    <a:solidFill>
                      <a:srgbClr val="87CD9A"/>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594763058"/>
                  </a:ext>
                </a:extLst>
              </a:tr>
              <a:tr h="310171">
                <a:tc>
                  <a:txBody>
                    <a:bodyPr/>
                    <a:lstStyle/>
                    <a:p>
                      <a:pPr algn="l" fontAlgn="b"/>
                      <a:r>
                        <a:rPr lang="en-US" sz="1400" b="1" i="0" u="none" strike="noStrike" dirty="0">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0.329264</a:t>
                      </a:r>
                    </a:p>
                  </a:txBody>
                  <a:tcPr marL="9525" marR="9525" marT="9525" marB="0" anchor="b">
                    <a:lnL>
                      <a:noFill/>
                    </a:lnL>
                    <a:lnR>
                      <a:noFill/>
                    </a:lnR>
                    <a:lnT>
                      <a:noFill/>
                    </a:lnT>
                    <a:lnB>
                      <a:noFill/>
                    </a:lnB>
                    <a:solidFill>
                      <a:srgbClr val="CDE9D6"/>
                    </a:solidFill>
                  </a:tcPr>
                </a:tc>
                <a:tc>
                  <a:txBody>
                    <a:bodyPr/>
                    <a:lstStyle/>
                    <a:p>
                      <a:pPr algn="r" fontAlgn="b"/>
                      <a:r>
                        <a:rPr lang="en-US" sz="1400" b="0" i="0" u="none" strike="noStrike" dirty="0">
                          <a:solidFill>
                            <a:srgbClr val="000000"/>
                          </a:solidFill>
                          <a:effectLst/>
                          <a:latin typeface="Calibri"/>
                        </a:rPr>
                        <a:t>0.016003</a:t>
                      </a:r>
                    </a:p>
                  </a:txBody>
                  <a:tcPr marL="9525" marR="9525" marT="9525" marB="0" anchor="b">
                    <a:lnL>
                      <a:noFill/>
                    </a:lnL>
                    <a:lnR>
                      <a:noFill/>
                    </a:lnR>
                    <a:lnT>
                      <a:noFill/>
                    </a:lnT>
                    <a:lnB>
                      <a:noFill/>
                    </a:lnB>
                    <a:solidFill>
                      <a:srgbClr val="FBF9FC"/>
                    </a:solidFill>
                  </a:tcPr>
                </a:tc>
                <a:tc>
                  <a:txBody>
                    <a:bodyPr/>
                    <a:lstStyle/>
                    <a:p>
                      <a:pPr algn="r" fontAlgn="b"/>
                      <a:r>
                        <a:rPr lang="en-US" sz="1400" b="0" i="0" u="none" strike="noStrike" dirty="0">
                          <a:solidFill>
                            <a:srgbClr val="000000"/>
                          </a:solidFill>
                          <a:effectLst/>
                          <a:latin typeface="Calibri"/>
                        </a:rPr>
                        <a:t>-0.05934</a:t>
                      </a:r>
                    </a:p>
                  </a:txBody>
                  <a:tcPr marL="9525" marR="9525" marT="9525" marB="0" anchor="b">
                    <a:lnL>
                      <a:noFill/>
                    </a:lnL>
                    <a:lnR>
                      <a:noFill/>
                    </a:lnR>
                    <a:lnT>
                      <a:noFill/>
                    </a:lnT>
                    <a:lnB>
                      <a:noFill/>
                    </a:lnB>
                    <a:solidFill>
                      <a:srgbClr val="FBE8EB"/>
                    </a:solidFill>
                  </a:tcPr>
                </a:tc>
                <a:tc>
                  <a:txBody>
                    <a:bodyPr/>
                    <a:lstStyle/>
                    <a:p>
                      <a:pPr algn="r" fontAlgn="b"/>
                      <a:r>
                        <a:rPr lang="en-US" sz="1400" b="0" i="0" u="none" strike="noStrike" dirty="0">
                          <a:solidFill>
                            <a:srgbClr val="000000"/>
                          </a:solidFill>
                          <a:effectLst/>
                          <a:latin typeface="Calibri"/>
                        </a:rPr>
                        <a:t>0.007708</a:t>
                      </a: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dirty="0">
                          <a:solidFill>
                            <a:srgbClr val="000000"/>
                          </a:solidFill>
                          <a:effectLst/>
                          <a:latin typeface="Calibri"/>
                        </a:rPr>
                        <a:t>-0.05767</a:t>
                      </a:r>
                    </a:p>
                  </a:txBody>
                  <a:tcPr marL="9525" marR="9525" marT="9525" marB="0" anchor="b">
                    <a:lnL>
                      <a:noFill/>
                    </a:lnL>
                    <a:lnR>
                      <a:noFill/>
                    </a:lnR>
                    <a:lnT>
                      <a:noFill/>
                    </a:lnT>
                    <a:lnB>
                      <a:noFill/>
                    </a:lnB>
                    <a:solidFill>
                      <a:srgbClr val="FBE8EB"/>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773849353"/>
                  </a:ext>
                </a:extLst>
              </a:tr>
              <a:tr h="310171">
                <a:tc>
                  <a:txBody>
                    <a:bodyPr/>
                    <a:lstStyle/>
                    <a:p>
                      <a:pPr algn="l" fontAlgn="b"/>
                      <a:r>
                        <a:rPr lang="en-US" sz="1400" b="1" i="0" u="none" strike="noStrike" dirty="0">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-0.23969</a:t>
                      </a:r>
                    </a:p>
                  </a:txBody>
                  <a:tcPr marL="9525" marR="9525" marT="9525" marB="0" anchor="b">
                    <a:lnL>
                      <a:noFill/>
                    </a:lnL>
                    <a:lnR>
                      <a:noFill/>
                    </a:lnR>
                    <a:lnT>
                      <a:noFill/>
                    </a:lnT>
                    <a:lnB>
                      <a:noFill/>
                    </a:lnB>
                    <a:solidFill>
                      <a:srgbClr val="FABFC1"/>
                    </a:solidFill>
                  </a:tcPr>
                </a:tc>
                <a:tc>
                  <a:txBody>
                    <a:bodyPr/>
                    <a:lstStyle/>
                    <a:p>
                      <a:pPr algn="r" fontAlgn="b"/>
                      <a:r>
                        <a:rPr lang="en-US" sz="1400" b="0" i="0" u="none" strike="noStrike" dirty="0">
                          <a:solidFill>
                            <a:srgbClr val="000000"/>
                          </a:solidFill>
                          <a:effectLst/>
                          <a:latin typeface="Calibri"/>
                        </a:rPr>
                        <a:t>-0.03162</a:t>
                      </a:r>
                    </a:p>
                  </a:txBody>
                  <a:tcPr marL="9525" marR="9525" marT="9525" marB="0" anchor="b">
                    <a:lnL>
                      <a:noFill/>
                    </a:lnL>
                    <a:lnR>
                      <a:noFill/>
                    </a:lnR>
                    <a:lnT>
                      <a:noFill/>
                    </a:lnT>
                    <a:lnB>
                      <a:noFill/>
                    </a:lnB>
                    <a:solidFill>
                      <a:srgbClr val="FBEEF1"/>
                    </a:solidFill>
                  </a:tcPr>
                </a:tc>
                <a:tc>
                  <a:txBody>
                    <a:bodyPr/>
                    <a:lstStyle/>
                    <a:p>
                      <a:pPr algn="r" fontAlgn="b"/>
                      <a:r>
                        <a:rPr lang="en-US" sz="1400" b="0" i="0" u="none" strike="noStrike" dirty="0">
                          <a:solidFill>
                            <a:srgbClr val="000000"/>
                          </a:solidFill>
                          <a:effectLst/>
                          <a:latin typeface="Calibri"/>
                        </a:rPr>
                        <a:t>-0.07047</a:t>
                      </a:r>
                    </a:p>
                  </a:txBody>
                  <a:tcPr marL="9525" marR="9525" marT="9525" marB="0" anchor="b">
                    <a:lnL>
                      <a:noFill/>
                    </a:lnL>
                    <a:lnR>
                      <a:noFill/>
                    </a:lnR>
                    <a:lnT>
                      <a:noFill/>
                    </a:lnT>
                    <a:lnB>
                      <a:noFill/>
                    </a:lnB>
                    <a:solidFill>
                      <a:srgbClr val="FBE5E8"/>
                    </a:solidFill>
                  </a:tcPr>
                </a:tc>
                <a:tc>
                  <a:txBody>
                    <a:bodyPr/>
                    <a:lstStyle/>
                    <a:p>
                      <a:pPr algn="r" fontAlgn="b"/>
                      <a:r>
                        <a:rPr lang="en-US" sz="1400" b="0" i="0" u="none" strike="noStrike" dirty="0">
                          <a:solidFill>
                            <a:srgbClr val="000000"/>
                          </a:solidFill>
                          <a:effectLst/>
                          <a:latin typeface="Calibri"/>
                        </a:rPr>
                        <a:t>-0.11045</a:t>
                      </a:r>
                    </a:p>
                  </a:txBody>
                  <a:tcPr marL="9525" marR="9525" marT="9525" marB="0" anchor="b">
                    <a:lnL>
                      <a:noFill/>
                    </a:lnL>
                    <a:lnR>
                      <a:noFill/>
                    </a:lnR>
                    <a:lnT>
                      <a:noFill/>
                    </a:lnT>
                    <a:lnB>
                      <a:noFill/>
                    </a:lnB>
                    <a:solidFill>
                      <a:srgbClr val="FBDCDF"/>
                    </a:solidFill>
                  </a:tcPr>
                </a:tc>
                <a:tc>
                  <a:txBody>
                    <a:bodyPr/>
                    <a:lstStyle/>
                    <a:p>
                      <a:pPr algn="r" fontAlgn="b"/>
                      <a:r>
                        <a:rPr lang="en-US" sz="1400" b="0" i="0" u="none" strike="noStrike" dirty="0">
                          <a:solidFill>
                            <a:srgbClr val="000000"/>
                          </a:solidFill>
                          <a:effectLst/>
                          <a:latin typeface="Calibri"/>
                        </a:rPr>
                        <a:t>-0.06779</a:t>
                      </a:r>
                    </a:p>
                  </a:txBody>
                  <a:tcPr marL="9525" marR="9525" marT="9525" marB="0" anchor="b">
                    <a:lnL>
                      <a:noFill/>
                    </a:lnL>
                    <a:lnR>
                      <a:noFill/>
                    </a:lnR>
                    <a:lnT>
                      <a:noFill/>
                    </a:lnT>
                    <a:lnB>
                      <a:noFill/>
                    </a:lnB>
                    <a:solidFill>
                      <a:srgbClr val="FBE6E9"/>
                    </a:solidFill>
                  </a:tcPr>
                </a:tc>
                <a:tc>
                  <a:txBody>
                    <a:bodyPr/>
                    <a:lstStyle/>
                    <a:p>
                      <a:pPr algn="r" fontAlgn="b"/>
                      <a:r>
                        <a:rPr lang="en-US" sz="1400" b="0" i="0" u="none" strike="noStrike" dirty="0">
                          <a:solidFill>
                            <a:srgbClr val="000000"/>
                          </a:solidFill>
                          <a:effectLst/>
                          <a:latin typeface="Calibri"/>
                        </a:rPr>
                        <a:t>-0.61355</a:t>
                      </a:r>
                    </a:p>
                  </a:txBody>
                  <a:tcPr marL="9525" marR="9525" marT="9525" marB="0" anchor="b">
                    <a:lnL>
                      <a:noFill/>
                    </a:lnL>
                    <a:lnR>
                      <a:noFill/>
                    </a:lnR>
                    <a:lnT>
                      <a:noFill/>
                    </a:lnT>
                    <a:lnB>
                      <a:noFill/>
                    </a:lnB>
                    <a:solidFill>
                      <a:srgbClr val="F8696B"/>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891793049"/>
                  </a:ext>
                </a:extLst>
              </a:tr>
              <a:tr h="310171">
                <a:tc>
                  <a:txBody>
                    <a:bodyPr/>
                    <a:lstStyle/>
                    <a:p>
                      <a:pPr algn="l" fontAlgn="b"/>
                      <a:r>
                        <a:rPr lang="en-US" sz="1400" b="1" i="0" u="none" strike="noStrike" dirty="0">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0.181217</a:t>
                      </a:r>
                    </a:p>
                  </a:txBody>
                  <a:tcPr marL="9525" marR="9525" marT="9525" marB="0" anchor="b">
                    <a:lnL>
                      <a:noFill/>
                    </a:lnL>
                    <a:lnR>
                      <a:noFill/>
                    </a:lnR>
                    <a:lnT>
                      <a:noFill/>
                    </a:lnT>
                    <a:lnB>
                      <a:noFill/>
                    </a:lnB>
                    <a:solidFill>
                      <a:srgbClr val="E4F3EA"/>
                    </a:solidFill>
                  </a:tcPr>
                </a:tc>
                <a:tc>
                  <a:txBody>
                    <a:bodyPr/>
                    <a:lstStyle/>
                    <a:p>
                      <a:pPr algn="r" fontAlgn="b"/>
                      <a:r>
                        <a:rPr lang="en-US" sz="1400" b="0" i="0" u="none" strike="noStrike" dirty="0">
                          <a:solidFill>
                            <a:srgbClr val="000000"/>
                          </a:solidFill>
                          <a:effectLst/>
                          <a:latin typeface="Calibri"/>
                        </a:rPr>
                        <a:t>0.009952</a:t>
                      </a:r>
                    </a:p>
                  </a:txBody>
                  <a:tcPr marL="9525" marR="9525" marT="9525" marB="0" anchor="b">
                    <a:lnL>
                      <a:noFill/>
                    </a:lnL>
                    <a:lnR>
                      <a:noFill/>
                    </a:lnR>
                    <a:lnT>
                      <a:noFill/>
                    </a:lnT>
                    <a:lnB>
                      <a:noFill/>
                    </a:lnB>
                    <a:solidFill>
                      <a:srgbClr val="FBF8FB"/>
                    </a:solidFill>
                  </a:tcPr>
                </a:tc>
                <a:tc>
                  <a:txBody>
                    <a:bodyPr/>
                    <a:lstStyle/>
                    <a:p>
                      <a:pPr algn="r" fontAlgn="b"/>
                      <a:r>
                        <a:rPr lang="en-US" sz="1400" b="0" i="0" u="none" strike="noStrike" dirty="0">
                          <a:solidFill>
                            <a:srgbClr val="000000"/>
                          </a:solidFill>
                          <a:effectLst/>
                          <a:latin typeface="Calibri"/>
                        </a:rPr>
                        <a:t>0.003449</a:t>
                      </a:r>
                    </a:p>
                  </a:txBody>
                  <a:tcPr marL="9525" marR="9525" marT="9525" marB="0" anchor="b">
                    <a:lnL>
                      <a:noFill/>
                    </a:lnL>
                    <a:lnR>
                      <a:noFill/>
                    </a:lnR>
                    <a:lnT>
                      <a:noFill/>
                    </a:lnT>
                    <a:lnB>
                      <a:noFill/>
                    </a:lnB>
                    <a:solidFill>
                      <a:srgbClr val="FBF7F9"/>
                    </a:solidFill>
                  </a:tcPr>
                </a:tc>
                <a:tc>
                  <a:txBody>
                    <a:bodyPr/>
                    <a:lstStyle/>
                    <a:p>
                      <a:pPr algn="r" fontAlgn="b"/>
                      <a:r>
                        <a:rPr lang="en-US" sz="1400" b="0" i="0" u="none" strike="noStrike" dirty="0">
                          <a:solidFill>
                            <a:srgbClr val="000000"/>
                          </a:solidFill>
                          <a:effectLst/>
                          <a:latin typeface="Calibri"/>
                        </a:rPr>
                        <a:t>0.033219</a:t>
                      </a: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dirty="0">
                          <a:solidFill>
                            <a:srgbClr val="000000"/>
                          </a:solidFill>
                          <a:effectLst/>
                          <a:latin typeface="Calibri"/>
                        </a:rPr>
                        <a:t>0.006084</a:t>
                      </a: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dirty="0">
                          <a:solidFill>
                            <a:srgbClr val="000000"/>
                          </a:solidFill>
                          <a:effectLst/>
                          <a:latin typeface="Calibri"/>
                        </a:rPr>
                        <a:t>0.333633</a:t>
                      </a:r>
                    </a:p>
                  </a:txBody>
                  <a:tcPr marL="9525" marR="9525" marT="9525" marB="0" anchor="b">
                    <a:lnL>
                      <a:noFill/>
                    </a:lnL>
                    <a:lnR>
                      <a:noFill/>
                    </a:lnR>
                    <a:lnT>
                      <a:noFill/>
                    </a:lnT>
                    <a:lnB>
                      <a:noFill/>
                    </a:lnB>
                    <a:solidFill>
                      <a:srgbClr val="CCE9D6"/>
                    </a:solidFill>
                  </a:tcPr>
                </a:tc>
                <a:tc>
                  <a:txBody>
                    <a:bodyPr/>
                    <a:lstStyle/>
                    <a:p>
                      <a:pPr algn="r" fontAlgn="b"/>
                      <a:r>
                        <a:rPr lang="en-US" sz="1400" b="0" i="0" u="none" strike="noStrike" dirty="0">
                          <a:solidFill>
                            <a:srgbClr val="000000"/>
                          </a:solidFill>
                          <a:effectLst/>
                          <a:latin typeface="Calibri"/>
                        </a:rPr>
                        <a:t>-0.20468</a:t>
                      </a:r>
                    </a:p>
                  </a:txBody>
                  <a:tcPr marL="9525" marR="9525" marT="9525" marB="0" anchor="b">
                    <a:lnL>
                      <a:noFill/>
                    </a:lnL>
                    <a:lnR>
                      <a:noFill/>
                    </a:lnR>
                    <a:lnT>
                      <a:noFill/>
                    </a:lnT>
                    <a:lnB>
                      <a:noFill/>
                    </a:lnB>
                    <a:solidFill>
                      <a:srgbClr val="FAC7C9"/>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685880836"/>
                  </a:ext>
                </a:extLst>
              </a:tr>
              <a:tr h="310171">
                <a:tc>
                  <a:txBody>
                    <a:bodyPr/>
                    <a:lstStyle/>
                    <a:p>
                      <a:pPr algn="l" fontAlgn="b"/>
                      <a:r>
                        <a:rPr lang="en-US" sz="1400" b="1" i="0" u="none" strike="noStrike" dirty="0">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-0.03212</a:t>
                      </a:r>
                    </a:p>
                  </a:txBody>
                  <a:tcPr marL="9525" marR="9525" marT="9525" marB="0" anchor="b">
                    <a:lnL>
                      <a:noFill/>
                    </a:lnL>
                    <a:lnR>
                      <a:noFill/>
                    </a:lnR>
                    <a:lnT>
                      <a:noFill/>
                    </a:lnT>
                    <a:lnB>
                      <a:noFill/>
                    </a:lnB>
                    <a:solidFill>
                      <a:srgbClr val="FBEEF1"/>
                    </a:solidFill>
                  </a:tcPr>
                </a:tc>
                <a:tc>
                  <a:txBody>
                    <a:bodyPr/>
                    <a:lstStyle/>
                    <a:p>
                      <a:pPr algn="r" fontAlgn="b"/>
                      <a:r>
                        <a:rPr lang="en-US" sz="1400" b="0" i="0" u="none" strike="noStrike" dirty="0">
                          <a:solidFill>
                            <a:srgbClr val="000000"/>
                          </a:solidFill>
                          <a:effectLst/>
                          <a:latin typeface="Calibri"/>
                        </a:rPr>
                        <a:t>0.003507</a:t>
                      </a:r>
                    </a:p>
                  </a:txBody>
                  <a:tcPr marL="9525" marR="9525" marT="9525" marB="0" anchor="b">
                    <a:lnL>
                      <a:noFill/>
                    </a:lnL>
                    <a:lnR>
                      <a:noFill/>
                    </a:lnR>
                    <a:lnT>
                      <a:noFill/>
                    </a:lnT>
                    <a:lnB>
                      <a:noFill/>
                    </a:lnB>
                    <a:solidFill>
                      <a:srgbClr val="FBF7F9"/>
                    </a:solidFill>
                  </a:tcPr>
                </a:tc>
                <a:tc>
                  <a:txBody>
                    <a:bodyPr/>
                    <a:lstStyle/>
                    <a:p>
                      <a:pPr algn="r" fontAlgn="b"/>
                      <a:r>
                        <a:rPr lang="en-US" sz="1400" b="0" i="0" u="none" strike="noStrike" dirty="0">
                          <a:solidFill>
                            <a:srgbClr val="000000"/>
                          </a:solidFill>
                          <a:effectLst/>
                          <a:latin typeface="Calibri"/>
                        </a:rPr>
                        <a:t>-0.01223</a:t>
                      </a:r>
                    </a:p>
                  </a:txBody>
                  <a:tcPr marL="9525" marR="9525" marT="9525" marB="0" anchor="b">
                    <a:lnL>
                      <a:noFill/>
                    </a:lnL>
                    <a:lnR>
                      <a:noFill/>
                    </a:lnR>
                    <a:lnT>
                      <a:noFill/>
                    </a:lnT>
                    <a:lnB>
                      <a:noFill/>
                    </a:lnB>
                    <a:solidFill>
                      <a:srgbClr val="FBF3F6"/>
                    </a:solidFill>
                  </a:tcPr>
                </a:tc>
                <a:tc>
                  <a:txBody>
                    <a:bodyPr/>
                    <a:lstStyle/>
                    <a:p>
                      <a:pPr algn="r" fontAlgn="b"/>
                      <a:r>
                        <a:rPr lang="en-US" sz="1400" b="0" i="0" u="none" strike="noStrike" dirty="0">
                          <a:solidFill>
                            <a:srgbClr val="000000"/>
                          </a:solidFill>
                          <a:effectLst/>
                          <a:latin typeface="Calibri"/>
                        </a:rPr>
                        <a:t>0.006717</a:t>
                      </a: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dirty="0">
                          <a:solidFill>
                            <a:srgbClr val="000000"/>
                          </a:solidFill>
                          <a:effectLst/>
                          <a:latin typeface="Calibri"/>
                        </a:rPr>
                        <a:t>-0.01403</a:t>
                      </a:r>
                    </a:p>
                  </a:txBody>
                  <a:tcPr marL="9525" marR="9525" marT="9525" marB="0" anchor="b">
                    <a:lnL>
                      <a:noFill/>
                    </a:lnL>
                    <a:lnR>
                      <a:noFill/>
                    </a:lnR>
                    <a:lnT>
                      <a:noFill/>
                    </a:lnT>
                    <a:lnB>
                      <a:noFill/>
                    </a:lnB>
                    <a:solidFill>
                      <a:srgbClr val="FBF2F5"/>
                    </a:solidFill>
                  </a:tcPr>
                </a:tc>
                <a:tc>
                  <a:txBody>
                    <a:bodyPr/>
                    <a:lstStyle/>
                    <a:p>
                      <a:pPr algn="r" fontAlgn="b"/>
                      <a:r>
                        <a:rPr lang="en-US" sz="1400" b="0" i="0" u="none" strike="noStrike" dirty="0">
                          <a:solidFill>
                            <a:srgbClr val="000000"/>
                          </a:solidFill>
                          <a:effectLst/>
                          <a:latin typeface="Calibri"/>
                        </a:rPr>
                        <a:t>0.270825</a:t>
                      </a:r>
                    </a:p>
                  </a:txBody>
                  <a:tcPr marL="9525" marR="9525" marT="9525" marB="0" anchor="b">
                    <a:lnL>
                      <a:noFill/>
                    </a:lnL>
                    <a:lnR>
                      <a:noFill/>
                    </a:lnR>
                    <a:lnT>
                      <a:noFill/>
                    </a:lnT>
                    <a:lnB>
                      <a:noFill/>
                    </a:lnB>
                    <a:solidFill>
                      <a:srgbClr val="D6EDDE"/>
                    </a:solidFill>
                  </a:tcPr>
                </a:tc>
                <a:tc>
                  <a:txBody>
                    <a:bodyPr/>
                    <a:lstStyle/>
                    <a:p>
                      <a:pPr algn="r" fontAlgn="b"/>
                      <a:r>
                        <a:rPr lang="en-US" sz="1400" b="0" i="0" u="none" strike="noStrike" dirty="0">
                          <a:solidFill>
                            <a:srgbClr val="000000"/>
                          </a:solidFill>
                          <a:effectLst/>
                          <a:latin typeface="Calibri"/>
                        </a:rPr>
                        <a:t>-0.27038</a:t>
                      </a:r>
                    </a:p>
                  </a:txBody>
                  <a:tcPr marL="9525" marR="9525" marT="9525" marB="0" anchor="b">
                    <a:lnL>
                      <a:noFill/>
                    </a:lnL>
                    <a:lnR>
                      <a:noFill/>
                    </a:lnR>
                    <a:lnT>
                      <a:noFill/>
                    </a:lnT>
                    <a:lnB>
                      <a:noFill/>
                    </a:lnB>
                    <a:solidFill>
                      <a:srgbClr val="FAB7BA"/>
                    </a:solidFill>
                  </a:tcPr>
                </a:tc>
                <a:tc>
                  <a:txBody>
                    <a:bodyPr/>
                    <a:lstStyle/>
                    <a:p>
                      <a:pPr algn="r" fontAlgn="b"/>
                      <a:r>
                        <a:rPr lang="en-US" sz="1400" b="0" i="0" u="none" strike="noStrike" dirty="0">
                          <a:solidFill>
                            <a:srgbClr val="000000"/>
                          </a:solidFill>
                          <a:effectLst/>
                          <a:latin typeface="Calibri"/>
                        </a:rPr>
                        <a:t>0.104299</a:t>
                      </a:r>
                    </a:p>
                  </a:txBody>
                  <a:tcPr marL="9525" marR="9525" marT="9525" marB="0" anchor="b">
                    <a:lnL>
                      <a:noFill/>
                    </a:lnL>
                    <a:lnR>
                      <a:noFill/>
                    </a:lnR>
                    <a:lnT>
                      <a:noFill/>
                    </a:lnT>
                    <a:lnB>
                      <a:noFill/>
                    </a:lnB>
                    <a:solidFill>
                      <a:srgbClr val="F0F7F5"/>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119822228"/>
                  </a:ext>
                </a:extLst>
              </a:tr>
              <a:tr h="310171">
                <a:tc>
                  <a:txBody>
                    <a:bodyPr/>
                    <a:lstStyle/>
                    <a:p>
                      <a:pPr algn="l" fontAlgn="b"/>
                      <a:r>
                        <a:rPr lang="en-US" sz="1400" b="1" i="0" u="none" strike="noStrike" dirty="0">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0.880453</a:t>
                      </a:r>
                    </a:p>
                  </a:txBody>
                  <a:tcPr marL="9525" marR="9525" marT="9525" marB="0" anchor="b">
                    <a:lnL>
                      <a:noFill/>
                    </a:lnL>
                    <a:lnR>
                      <a:noFill/>
                    </a:lnR>
                    <a:lnT>
                      <a:noFill/>
                    </a:lnT>
                    <a:lnB>
                      <a:noFill/>
                    </a:lnB>
                    <a:solidFill>
                      <a:srgbClr val="76C68C"/>
                    </a:solidFill>
                  </a:tcPr>
                </a:tc>
                <a:tc>
                  <a:txBody>
                    <a:bodyPr/>
                    <a:lstStyle/>
                    <a:p>
                      <a:pPr algn="r" fontAlgn="b"/>
                      <a:r>
                        <a:rPr lang="en-US" sz="1400" b="0" i="0" u="none" strike="noStrike" dirty="0">
                          <a:solidFill>
                            <a:srgbClr val="000000"/>
                          </a:solidFill>
                          <a:effectLst/>
                          <a:latin typeface="Calibri"/>
                        </a:rPr>
                        <a:t>0.011226</a:t>
                      </a:r>
                    </a:p>
                  </a:txBody>
                  <a:tcPr marL="9525" marR="9525" marT="9525" marB="0" anchor="b">
                    <a:lnL>
                      <a:noFill/>
                    </a:lnL>
                    <a:lnR>
                      <a:noFill/>
                    </a:lnR>
                    <a:lnT>
                      <a:noFill/>
                    </a:lnT>
                    <a:lnB>
                      <a:noFill/>
                    </a:lnB>
                    <a:solidFill>
                      <a:srgbClr val="FBF8FB"/>
                    </a:solidFill>
                  </a:tcPr>
                </a:tc>
                <a:tc>
                  <a:txBody>
                    <a:bodyPr/>
                    <a:lstStyle/>
                    <a:p>
                      <a:pPr algn="r" fontAlgn="b"/>
                      <a:r>
                        <a:rPr lang="en-US" sz="1400" b="0" i="0" u="none" strike="noStrike" dirty="0">
                          <a:solidFill>
                            <a:srgbClr val="000000"/>
                          </a:solidFill>
                          <a:effectLst/>
                          <a:latin typeface="Calibri"/>
                        </a:rPr>
                        <a:t>0.063997</a:t>
                      </a: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dirty="0">
                          <a:solidFill>
                            <a:srgbClr val="000000"/>
                          </a:solidFill>
                          <a:effectLst/>
                          <a:latin typeface="Calibri"/>
                        </a:rPr>
                        <a:t>0.07738</a:t>
                      </a:r>
                    </a:p>
                  </a:txBody>
                  <a:tcPr marL="9525" marR="9525" marT="9525" marB="0" anchor="b">
                    <a:lnL>
                      <a:noFill/>
                    </a:lnL>
                    <a:lnR>
                      <a:noFill/>
                    </a:lnR>
                    <a:lnT>
                      <a:noFill/>
                    </a:lnT>
                    <a:lnB>
                      <a:noFill/>
                    </a:lnB>
                    <a:solidFill>
                      <a:srgbClr val="F4F9F8"/>
                    </a:solidFill>
                  </a:tcPr>
                </a:tc>
                <a:tc>
                  <a:txBody>
                    <a:bodyPr/>
                    <a:lstStyle/>
                    <a:p>
                      <a:pPr algn="r" fontAlgn="b"/>
                      <a:r>
                        <a:rPr lang="en-US" sz="1400" b="0" i="0" u="none" strike="noStrike" dirty="0">
                          <a:solidFill>
                            <a:srgbClr val="000000"/>
                          </a:solidFill>
                          <a:effectLst/>
                          <a:latin typeface="Calibri"/>
                        </a:rPr>
                        <a:t>0.061573</a:t>
                      </a:r>
                    </a:p>
                  </a:txBody>
                  <a:tcPr marL="9525" marR="9525" marT="9525" marB="0" anchor="b">
                    <a:lnL>
                      <a:noFill/>
                    </a:lnL>
                    <a:lnR>
                      <a:noFill/>
                    </a:lnR>
                    <a:lnT>
                      <a:noFill/>
                    </a:lnT>
                    <a:lnB>
                      <a:noFill/>
                    </a:lnB>
                    <a:solidFill>
                      <a:srgbClr val="F7FAFB"/>
                    </a:solidFill>
                  </a:tcPr>
                </a:tc>
                <a:tc>
                  <a:txBody>
                    <a:bodyPr/>
                    <a:lstStyle/>
                    <a:p>
                      <a:pPr algn="r" fontAlgn="b"/>
                      <a:r>
                        <a:rPr lang="en-US" sz="1400" b="0" i="0" u="none" strike="noStrike" dirty="0">
                          <a:solidFill>
                            <a:srgbClr val="000000"/>
                          </a:solidFill>
                          <a:effectLst/>
                          <a:latin typeface="Calibri"/>
                        </a:rPr>
                        <a:t>0.277241</a:t>
                      </a:r>
                    </a:p>
                  </a:txBody>
                  <a:tcPr marL="9525" marR="9525" marT="9525" marB="0" anchor="b">
                    <a:lnL>
                      <a:noFill/>
                    </a:lnL>
                    <a:lnR>
                      <a:noFill/>
                    </a:lnR>
                    <a:lnT>
                      <a:noFill/>
                    </a:lnT>
                    <a:lnB>
                      <a:noFill/>
                    </a:lnB>
                    <a:solidFill>
                      <a:srgbClr val="D5ECDD"/>
                    </a:solidFill>
                  </a:tcPr>
                </a:tc>
                <a:tc>
                  <a:txBody>
                    <a:bodyPr/>
                    <a:lstStyle/>
                    <a:p>
                      <a:pPr algn="r" fontAlgn="b"/>
                      <a:r>
                        <a:rPr lang="en-US" sz="1400" b="0" i="0" u="none" strike="noStrike" dirty="0">
                          <a:solidFill>
                            <a:srgbClr val="000000"/>
                          </a:solidFill>
                          <a:effectLst/>
                          <a:latin typeface="Calibri"/>
                        </a:rPr>
                        <a:t>-0.22982</a:t>
                      </a:r>
                    </a:p>
                  </a:txBody>
                  <a:tcPr marL="9525" marR="9525" marT="9525" marB="0" anchor="b">
                    <a:lnL>
                      <a:noFill/>
                    </a:lnL>
                    <a:lnR>
                      <a:noFill/>
                    </a:lnR>
                    <a:lnT>
                      <a:noFill/>
                    </a:lnT>
                    <a:lnB>
                      <a:noFill/>
                    </a:lnB>
                    <a:solidFill>
                      <a:srgbClr val="FAC1C3"/>
                    </a:solidFill>
                  </a:tcPr>
                </a:tc>
                <a:tc>
                  <a:txBody>
                    <a:bodyPr/>
                    <a:lstStyle/>
                    <a:p>
                      <a:pPr algn="r" fontAlgn="b"/>
                      <a:r>
                        <a:rPr lang="en-US" sz="1400" b="0" i="0" u="none" strike="noStrike" dirty="0">
                          <a:solidFill>
                            <a:srgbClr val="000000"/>
                          </a:solidFill>
                          <a:effectLst/>
                          <a:latin typeface="Calibri"/>
                        </a:rPr>
                        <a:t>0.170109</a:t>
                      </a:r>
                    </a:p>
                  </a:txBody>
                  <a:tcPr marL="9525" marR="9525" marT="9525" marB="0" anchor="b">
                    <a:lnL>
                      <a:noFill/>
                    </a:lnL>
                    <a:lnR>
                      <a:noFill/>
                    </a:lnR>
                    <a:lnT>
                      <a:noFill/>
                    </a:lnT>
                    <a:lnB>
                      <a:noFill/>
                    </a:lnB>
                    <a:solidFill>
                      <a:srgbClr val="E6F3EC"/>
                    </a:solidFill>
                  </a:tcPr>
                </a:tc>
                <a:tc>
                  <a:txBody>
                    <a:bodyPr/>
                    <a:lstStyle/>
                    <a:p>
                      <a:pPr algn="r" fontAlgn="b"/>
                      <a:r>
                        <a:rPr lang="en-US" sz="1400" b="0" i="0" u="none" strike="noStrike" dirty="0">
                          <a:solidFill>
                            <a:srgbClr val="000000"/>
                          </a:solidFill>
                          <a:effectLst/>
                          <a:latin typeface="Calibri"/>
                        </a:rPr>
                        <a:t>-0.02607</a:t>
                      </a:r>
                    </a:p>
                  </a:txBody>
                  <a:tcPr marL="9525" marR="9525" marT="9525" marB="0" anchor="b">
                    <a:lnL>
                      <a:noFill/>
                    </a:lnL>
                    <a:lnR>
                      <a:noFill/>
                    </a:lnR>
                    <a:lnT>
                      <a:noFill/>
                    </a:lnT>
                    <a:lnB>
                      <a:noFill/>
                    </a:lnB>
                    <a:solidFill>
                      <a:srgbClr val="FBF0F3"/>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994160683"/>
                  </a:ext>
                </a:extLst>
              </a:tr>
              <a:tr h="310171">
                <a:tc>
                  <a:txBody>
                    <a:bodyPr/>
                    <a:lstStyle/>
                    <a:p>
                      <a:pPr algn="l" fontAlgn="b"/>
                      <a:r>
                        <a:rPr lang="en-US" sz="1400" b="1" i="0" u="none" strike="noStrike" dirty="0">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0.025914</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-0.03819</a:t>
                      </a:r>
                    </a:p>
                  </a:txBody>
                  <a:tcPr marL="9525" marR="9525" marT="9525" marB="0" anchor="b">
                    <a:lnL>
                      <a:noFill/>
                    </a:lnL>
                    <a:lnR>
                      <a:noFill/>
                    </a:lnR>
                    <a:lnT>
                      <a:noFill/>
                    </a:lnT>
                    <a:lnB>
                      <a:noFill/>
                    </a:lnB>
                    <a:solidFill>
                      <a:srgbClr val="FBEDF0"/>
                    </a:solidFill>
                  </a:tcPr>
                </a:tc>
                <a:tc>
                  <a:txBody>
                    <a:bodyPr/>
                    <a:lstStyle/>
                    <a:p>
                      <a:pPr algn="r" fontAlgn="b"/>
                      <a:r>
                        <a:rPr lang="en-US" sz="1400" b="0" i="0" u="none" strike="noStrike" dirty="0">
                          <a:solidFill>
                            <a:srgbClr val="000000"/>
                          </a:solidFill>
                          <a:effectLst/>
                          <a:latin typeface="Calibri"/>
                        </a:rPr>
                        <a:t>-0.10051</a:t>
                      </a:r>
                    </a:p>
                  </a:txBody>
                  <a:tcPr marL="9525" marR="9525" marT="9525" marB="0" anchor="b">
                    <a:lnL>
                      <a:noFill/>
                    </a:lnL>
                    <a:lnR>
                      <a:noFill/>
                    </a:lnR>
                    <a:lnT>
                      <a:noFill/>
                    </a:lnT>
                    <a:lnB>
                      <a:noFill/>
                    </a:lnB>
                    <a:solidFill>
                      <a:srgbClr val="FBDFE1"/>
                    </a:solidFill>
                  </a:tcPr>
                </a:tc>
                <a:tc>
                  <a:txBody>
                    <a:bodyPr/>
                    <a:lstStyle/>
                    <a:p>
                      <a:pPr algn="r" fontAlgn="b"/>
                      <a:r>
                        <a:rPr lang="en-US" sz="1400" b="0" i="0" u="none" strike="noStrike" dirty="0">
                          <a:solidFill>
                            <a:srgbClr val="000000"/>
                          </a:solidFill>
                          <a:effectLst/>
                          <a:latin typeface="Calibri"/>
                        </a:rPr>
                        <a:t>-0.1258</a:t>
                      </a:r>
                    </a:p>
                  </a:txBody>
                  <a:tcPr marL="9525" marR="9525" marT="9525" marB="0" anchor="b">
                    <a:lnL>
                      <a:noFill/>
                    </a:lnL>
                    <a:lnR>
                      <a:noFill/>
                    </a:lnR>
                    <a:lnT>
                      <a:noFill/>
                    </a:lnT>
                    <a:lnB>
                      <a:noFill/>
                    </a:lnB>
                    <a:solidFill>
                      <a:srgbClr val="FBD9DC"/>
                    </a:solidFill>
                  </a:tcPr>
                </a:tc>
                <a:tc>
                  <a:txBody>
                    <a:bodyPr/>
                    <a:lstStyle/>
                    <a:p>
                      <a:pPr algn="r" fontAlgn="b"/>
                      <a:r>
                        <a:rPr lang="en-US" sz="1400" b="0" i="0" u="none" strike="noStrike" dirty="0">
                          <a:solidFill>
                            <a:srgbClr val="000000"/>
                          </a:solidFill>
                          <a:effectLst/>
                          <a:latin typeface="Calibri"/>
                        </a:rPr>
                        <a:t>-0.10364</a:t>
                      </a:r>
                    </a:p>
                  </a:txBody>
                  <a:tcPr marL="9525" marR="9525" marT="9525" marB="0" anchor="b">
                    <a:lnL>
                      <a:noFill/>
                    </a:lnL>
                    <a:lnR>
                      <a:noFill/>
                    </a:lnR>
                    <a:lnT>
                      <a:noFill/>
                    </a:lnT>
                    <a:lnB>
                      <a:noFill/>
                    </a:lnB>
                    <a:solidFill>
                      <a:srgbClr val="FBDEE1"/>
                    </a:solidFill>
                  </a:tcPr>
                </a:tc>
                <a:tc>
                  <a:txBody>
                    <a:bodyPr/>
                    <a:lstStyle/>
                    <a:p>
                      <a:pPr algn="r" fontAlgn="b"/>
                      <a:r>
                        <a:rPr lang="en-US" sz="1400" b="0" i="0" u="none" strike="noStrike" dirty="0">
                          <a:solidFill>
                            <a:srgbClr val="000000"/>
                          </a:solidFill>
                          <a:effectLst/>
                          <a:latin typeface="Calibri"/>
                        </a:rPr>
                        <a:t>0.016779</a:t>
                      </a: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dirty="0">
                          <a:solidFill>
                            <a:srgbClr val="000000"/>
                          </a:solidFill>
                          <a:effectLst/>
                          <a:latin typeface="Calibri"/>
                        </a:rPr>
                        <a:t>0.034322</a:t>
                      </a: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dirty="0">
                          <a:solidFill>
                            <a:srgbClr val="000000"/>
                          </a:solidFill>
                          <a:effectLst/>
                          <a:latin typeface="Calibri"/>
                        </a:rPr>
                        <a:t>0.087518</a:t>
                      </a:r>
                    </a:p>
                  </a:txBody>
                  <a:tcPr marL="9525" marR="9525" marT="9525" marB="0" anchor="b">
                    <a:lnL>
                      <a:noFill/>
                    </a:lnL>
                    <a:lnR>
                      <a:noFill/>
                    </a:lnR>
                    <a:lnT>
                      <a:noFill/>
                    </a:lnT>
                    <a:lnB>
                      <a:noFill/>
                    </a:lnB>
                    <a:solidFill>
                      <a:srgbClr val="F3F9F7"/>
                    </a:solidFill>
                  </a:tcPr>
                </a:tc>
                <a:tc>
                  <a:txBody>
                    <a:bodyPr/>
                    <a:lstStyle/>
                    <a:p>
                      <a:pPr algn="r" fontAlgn="b"/>
                      <a:r>
                        <a:rPr lang="en-US" sz="1400" b="0" i="0" u="none" strike="noStrike" dirty="0">
                          <a:solidFill>
                            <a:srgbClr val="000000"/>
                          </a:solidFill>
                          <a:effectLst/>
                          <a:latin typeface="Calibri"/>
                        </a:rPr>
                        <a:t>-0.00231</a:t>
                      </a:r>
                    </a:p>
                  </a:txBody>
                  <a:tcPr marL="9525" marR="9525" marT="9525" marB="0" anchor="b">
                    <a:lnL>
                      <a:noFill/>
                    </a:lnL>
                    <a:lnR>
                      <a:noFill/>
                    </a:lnR>
                    <a:lnT>
                      <a:noFill/>
                    </a:lnT>
                    <a:lnB>
                      <a:noFill/>
                    </a:lnB>
                    <a:solidFill>
                      <a:srgbClr val="FBF5F8"/>
                    </a:solidFill>
                  </a:tcPr>
                </a:tc>
                <a:tc>
                  <a:txBody>
                    <a:bodyPr/>
                    <a:lstStyle/>
                    <a:p>
                      <a:pPr algn="r" fontAlgn="b"/>
                      <a:r>
                        <a:rPr lang="en-US" sz="1400" b="0" i="0" u="none" strike="noStrike" dirty="0">
                          <a:solidFill>
                            <a:srgbClr val="000000"/>
                          </a:solidFill>
                          <a:effectLst/>
                          <a:latin typeface="Calibri"/>
                        </a:rPr>
                        <a:t>0.025985</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098449290"/>
                  </a:ext>
                </a:extLst>
              </a:tr>
              <a:tr h="310171">
                <a:tc>
                  <a:txBody>
                    <a:bodyPr/>
                    <a:lstStyle/>
                    <a:p>
                      <a:pPr algn="l" fontAlgn="b"/>
                      <a:r>
                        <a:rPr lang="en-US" sz="1400" b="1" i="0" u="none" strike="noStrike" dirty="0">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0.022778</a:t>
                      </a: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dirty="0">
                          <a:solidFill>
                            <a:srgbClr val="000000"/>
                          </a:solidFill>
                          <a:effectLst/>
                          <a:latin typeface="Calibri"/>
                        </a:rPr>
                        <a:t>-0.04072</a:t>
                      </a:r>
                    </a:p>
                  </a:txBody>
                  <a:tcPr marL="9525" marR="9525" marT="9525" marB="0" anchor="b">
                    <a:lnL>
                      <a:noFill/>
                    </a:lnL>
                    <a:lnR>
                      <a:noFill/>
                    </a:lnR>
                    <a:lnT>
                      <a:noFill/>
                    </a:lnT>
                    <a:lnB>
                      <a:noFill/>
                    </a:lnB>
                    <a:solidFill>
                      <a:srgbClr val="FBECEF"/>
                    </a:solidFill>
                  </a:tcPr>
                </a:tc>
                <a:tc>
                  <a:txBody>
                    <a:bodyPr/>
                    <a:lstStyle/>
                    <a:p>
                      <a:pPr algn="r" fontAlgn="b"/>
                      <a:r>
                        <a:rPr lang="en-US" sz="1400" b="0" i="0" u="none" strike="noStrike" dirty="0">
                          <a:solidFill>
                            <a:srgbClr val="000000"/>
                          </a:solidFill>
                          <a:effectLst/>
                          <a:latin typeface="Calibri"/>
                        </a:rPr>
                        <a:t>-0.10949</a:t>
                      </a:r>
                    </a:p>
                  </a:txBody>
                  <a:tcPr marL="9525" marR="9525" marT="9525" marB="0" anchor="b">
                    <a:lnL>
                      <a:noFill/>
                    </a:lnL>
                    <a:lnR>
                      <a:noFill/>
                    </a:lnR>
                    <a:lnT>
                      <a:noFill/>
                    </a:lnT>
                    <a:lnB>
                      <a:noFill/>
                    </a:lnB>
                    <a:solidFill>
                      <a:srgbClr val="FBDDDF"/>
                    </a:solidFill>
                  </a:tcPr>
                </a:tc>
                <a:tc>
                  <a:txBody>
                    <a:bodyPr/>
                    <a:lstStyle/>
                    <a:p>
                      <a:pPr algn="r" fontAlgn="b"/>
                      <a:r>
                        <a:rPr lang="en-US" sz="1400" b="0" i="0" u="none" strike="noStrike" dirty="0">
                          <a:solidFill>
                            <a:srgbClr val="000000"/>
                          </a:solidFill>
                          <a:effectLst/>
                          <a:latin typeface="Calibri"/>
                        </a:rPr>
                        <a:t>-0.13932</a:t>
                      </a:r>
                    </a:p>
                  </a:txBody>
                  <a:tcPr marL="9525" marR="9525" marT="9525" marB="0" anchor="b">
                    <a:lnL>
                      <a:noFill/>
                    </a:lnL>
                    <a:lnR>
                      <a:noFill/>
                    </a:lnR>
                    <a:lnT>
                      <a:noFill/>
                    </a:lnT>
                    <a:lnB>
                      <a:noFill/>
                    </a:lnB>
                    <a:solidFill>
                      <a:srgbClr val="FAD6D8"/>
                    </a:solidFill>
                  </a:tcPr>
                </a:tc>
                <a:tc>
                  <a:txBody>
                    <a:bodyPr/>
                    <a:lstStyle/>
                    <a:p>
                      <a:pPr algn="r" fontAlgn="b"/>
                      <a:r>
                        <a:rPr lang="en-US" sz="1400" b="0" i="0" u="none" strike="noStrike" dirty="0">
                          <a:solidFill>
                            <a:srgbClr val="000000"/>
                          </a:solidFill>
                          <a:effectLst/>
                          <a:latin typeface="Calibri"/>
                        </a:rPr>
                        <a:t>-0.11171</a:t>
                      </a:r>
                    </a:p>
                  </a:txBody>
                  <a:tcPr marL="9525" marR="9525" marT="9525" marB="0" anchor="b">
                    <a:lnL>
                      <a:noFill/>
                    </a:lnL>
                    <a:lnR>
                      <a:noFill/>
                    </a:lnR>
                    <a:lnT>
                      <a:noFill/>
                    </a:lnT>
                    <a:lnB>
                      <a:noFill/>
                    </a:lnB>
                    <a:solidFill>
                      <a:srgbClr val="FBDCDF"/>
                    </a:solidFill>
                  </a:tcPr>
                </a:tc>
                <a:tc>
                  <a:txBody>
                    <a:bodyPr/>
                    <a:lstStyle/>
                    <a:p>
                      <a:pPr algn="r" fontAlgn="b"/>
                      <a:r>
                        <a:rPr lang="en-US" sz="1400" b="0" i="0" u="none" strike="noStrike" dirty="0">
                          <a:solidFill>
                            <a:srgbClr val="000000"/>
                          </a:solidFill>
                          <a:effectLst/>
                          <a:latin typeface="Calibri"/>
                        </a:rPr>
                        <a:t>0.014552</a:t>
                      </a:r>
                    </a:p>
                  </a:txBody>
                  <a:tcPr marL="9525" marR="9525" marT="9525" marB="0" anchor="b">
                    <a:lnL>
                      <a:noFill/>
                    </a:lnL>
                    <a:lnR>
                      <a:noFill/>
                    </a:lnR>
                    <a:lnT>
                      <a:noFill/>
                    </a:lnT>
                    <a:lnB>
                      <a:noFill/>
                    </a:lnB>
                    <a:solidFill>
                      <a:srgbClr val="FBF9FC"/>
                    </a:solidFill>
                  </a:tcPr>
                </a:tc>
                <a:tc>
                  <a:txBody>
                    <a:bodyPr/>
                    <a:lstStyle/>
                    <a:p>
                      <a:pPr algn="r" fontAlgn="b"/>
                      <a:r>
                        <a:rPr lang="en-US" sz="1400" b="0" i="0" u="none" strike="noStrike" dirty="0">
                          <a:solidFill>
                            <a:srgbClr val="000000"/>
                          </a:solidFill>
                          <a:effectLst/>
                          <a:latin typeface="Calibri"/>
                        </a:rPr>
                        <a:t>0.03683</a:t>
                      </a: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dirty="0">
                          <a:solidFill>
                            <a:srgbClr val="000000"/>
                          </a:solidFill>
                          <a:effectLst/>
                          <a:latin typeface="Calibri"/>
                        </a:rPr>
                        <a:t>0.079792</a:t>
                      </a:r>
                    </a:p>
                  </a:txBody>
                  <a:tcPr marL="9525" marR="9525" marT="9525" marB="0" anchor="b">
                    <a:lnL>
                      <a:noFill/>
                    </a:lnL>
                    <a:lnR>
                      <a:noFill/>
                    </a:lnR>
                    <a:lnT>
                      <a:noFill/>
                    </a:lnT>
                    <a:lnB>
                      <a:noFill/>
                    </a:lnB>
                    <a:solidFill>
                      <a:srgbClr val="F4F9F8"/>
                    </a:solidFill>
                  </a:tcPr>
                </a:tc>
                <a:tc>
                  <a:txBody>
                    <a:bodyPr/>
                    <a:lstStyle/>
                    <a:p>
                      <a:pPr algn="r" fontAlgn="b"/>
                      <a:r>
                        <a:rPr lang="en-US" sz="1400" b="0" i="0" u="none" strike="noStrike" dirty="0">
                          <a:solidFill>
                            <a:srgbClr val="000000"/>
                          </a:solidFill>
                          <a:effectLst/>
                          <a:latin typeface="Calibri"/>
                        </a:rPr>
                        <a:t>-0.00731</a:t>
                      </a:r>
                    </a:p>
                  </a:txBody>
                  <a:tcPr marL="9525" marR="9525" marT="9525" marB="0" anchor="b">
                    <a:lnL>
                      <a:noFill/>
                    </a:lnL>
                    <a:lnR>
                      <a:noFill/>
                    </a:lnR>
                    <a:lnT>
                      <a:noFill/>
                    </a:lnT>
                    <a:lnB>
                      <a:noFill/>
                    </a:lnB>
                    <a:solidFill>
                      <a:srgbClr val="FBF4F7"/>
                    </a:solidFill>
                  </a:tcPr>
                </a:tc>
                <a:tc>
                  <a:txBody>
                    <a:bodyPr/>
                    <a:lstStyle/>
                    <a:p>
                      <a:pPr algn="r" fontAlgn="b"/>
                      <a:r>
                        <a:rPr lang="en-US" sz="1400" b="0" i="0" u="none" strike="noStrike" dirty="0">
                          <a:solidFill>
                            <a:srgbClr val="000000"/>
                          </a:solidFill>
                          <a:effectLst/>
                          <a:latin typeface="Calibri"/>
                        </a:rPr>
                        <a:t>0.025165</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0.95071</a:t>
                      </a:r>
                    </a:p>
                  </a:txBody>
                  <a:tcPr marL="9525" marR="9525" marT="9525" marB="0" anchor="b">
                    <a:lnL>
                      <a:noFill/>
                    </a:lnL>
                    <a:lnR>
                      <a:noFill/>
                    </a:lnR>
                    <a:lnT>
                      <a:noFill/>
                    </a:lnT>
                    <a:lnB>
                      <a:noFill/>
                    </a:lnB>
                    <a:solidFill>
                      <a:srgbClr val="6BC282"/>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067168419"/>
                  </a:ext>
                </a:extLst>
              </a:tr>
              <a:tr h="310171">
                <a:tc>
                  <a:txBody>
                    <a:bodyPr/>
                    <a:lstStyle/>
                    <a:p>
                      <a:pPr algn="l" fontAlgn="b"/>
                      <a:r>
                        <a:rPr lang="en-US" sz="1400" b="1" i="0" u="none" strike="noStrike" dirty="0">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dirty="0">
                          <a:solidFill>
                            <a:srgbClr val="000000"/>
                          </a:solidFill>
                          <a:effectLst/>
                          <a:latin typeface="Calibri"/>
                        </a:rPr>
                        <a:t>-0.00203</a:t>
                      </a:r>
                    </a:p>
                  </a:txBody>
                  <a:tcPr marL="9525" marR="9525" marT="9525" marB="0" anchor="b">
                    <a:lnL w="6350" cap="flat" cmpd="sng" algn="ctr">
                      <a:solidFill>
                        <a:srgbClr val="8EA9DB"/>
                      </a:solidFill>
                      <a:prstDash val="solid"/>
                      <a:round/>
                      <a:headEnd type="none" w="med" len="med"/>
                      <a:tailEnd type="none" w="med" len="med"/>
                    </a:lnL>
                    <a:lnR>
                      <a:noFill/>
                    </a:lnR>
                    <a:lnT>
                      <a:noFill/>
                    </a:lnT>
                    <a:lnB>
                      <a:noFill/>
                    </a:lnB>
                    <a:solidFill>
                      <a:srgbClr val="FBF5F8"/>
                    </a:solidFill>
                  </a:tcPr>
                </a:tc>
                <a:tc>
                  <a:txBody>
                    <a:bodyPr/>
                    <a:lstStyle/>
                    <a:p>
                      <a:pPr algn="r" fontAlgn="b"/>
                      <a:r>
                        <a:rPr lang="en-US" sz="1400" b="0" i="0" u="none" strike="noStrike" dirty="0">
                          <a:solidFill>
                            <a:srgbClr val="000000"/>
                          </a:solidFill>
                          <a:effectLst/>
                          <a:latin typeface="Calibri"/>
                        </a:rPr>
                        <a:t>-0.0048</a:t>
                      </a:r>
                    </a:p>
                  </a:txBody>
                  <a:tcPr marL="9525" marR="9525" marT="9525" marB="0" anchor="b">
                    <a:lnL>
                      <a:noFill/>
                    </a:lnL>
                    <a:lnR>
                      <a:noFill/>
                    </a:lnR>
                    <a:lnT>
                      <a:noFill/>
                    </a:lnT>
                    <a:lnB>
                      <a:noFill/>
                    </a:lnB>
                    <a:solidFill>
                      <a:srgbClr val="FBF5F8"/>
                    </a:solidFill>
                  </a:tcPr>
                </a:tc>
                <a:tc>
                  <a:txBody>
                    <a:bodyPr/>
                    <a:lstStyle/>
                    <a:p>
                      <a:pPr algn="r" fontAlgn="b"/>
                      <a:r>
                        <a:rPr lang="en-US" sz="1400" b="0" i="0" u="none" strike="noStrike" dirty="0">
                          <a:solidFill>
                            <a:srgbClr val="000000"/>
                          </a:solidFill>
                          <a:effectLst/>
                          <a:latin typeface="Calibri"/>
                        </a:rPr>
                        <a:t>-0.07618</a:t>
                      </a:r>
                    </a:p>
                  </a:txBody>
                  <a:tcPr marL="9525" marR="9525" marT="9525" marB="0" anchor="b">
                    <a:lnL>
                      <a:noFill/>
                    </a:lnL>
                    <a:lnR>
                      <a:noFill/>
                    </a:lnR>
                    <a:lnT>
                      <a:noFill/>
                    </a:lnT>
                    <a:lnB>
                      <a:noFill/>
                    </a:lnB>
                    <a:solidFill>
                      <a:srgbClr val="FBE4E7"/>
                    </a:solidFill>
                  </a:tcPr>
                </a:tc>
                <a:tc>
                  <a:txBody>
                    <a:bodyPr/>
                    <a:lstStyle/>
                    <a:p>
                      <a:pPr algn="r" fontAlgn="b"/>
                      <a:r>
                        <a:rPr lang="en-US" sz="1400" b="0" i="0" u="none" strike="noStrike" dirty="0">
                          <a:solidFill>
                            <a:srgbClr val="000000"/>
                          </a:solidFill>
                          <a:effectLst/>
                          <a:latin typeface="Calibri"/>
                        </a:rPr>
                        <a:t>-0.06726</a:t>
                      </a:r>
                    </a:p>
                  </a:txBody>
                  <a:tcPr marL="9525" marR="9525" marT="9525" marB="0" anchor="b">
                    <a:lnL>
                      <a:noFill/>
                    </a:lnL>
                    <a:lnR>
                      <a:noFill/>
                    </a:lnR>
                    <a:lnT>
                      <a:noFill/>
                    </a:lnT>
                    <a:lnB>
                      <a:noFill/>
                    </a:lnB>
                    <a:solidFill>
                      <a:srgbClr val="FBE6E9"/>
                    </a:solidFill>
                  </a:tcPr>
                </a:tc>
                <a:tc>
                  <a:txBody>
                    <a:bodyPr/>
                    <a:lstStyle/>
                    <a:p>
                      <a:pPr algn="r" fontAlgn="b"/>
                      <a:r>
                        <a:rPr lang="en-US" sz="1400" b="0" i="0" u="none" strike="noStrike" dirty="0">
                          <a:solidFill>
                            <a:srgbClr val="000000"/>
                          </a:solidFill>
                          <a:effectLst/>
                          <a:latin typeface="Calibri"/>
                        </a:rPr>
                        <a:t>-0.07971</a:t>
                      </a:r>
                    </a:p>
                  </a:txBody>
                  <a:tcPr marL="9525" marR="9525" marT="9525" marB="0" anchor="b">
                    <a:lnL>
                      <a:noFill/>
                    </a:lnL>
                    <a:lnR>
                      <a:noFill/>
                    </a:lnR>
                    <a:lnT>
                      <a:noFill/>
                    </a:lnT>
                    <a:lnB>
                      <a:noFill/>
                    </a:lnB>
                    <a:solidFill>
                      <a:srgbClr val="FBE3E6"/>
                    </a:solidFill>
                  </a:tcPr>
                </a:tc>
                <a:tc>
                  <a:txBody>
                    <a:bodyPr/>
                    <a:lstStyle/>
                    <a:p>
                      <a:pPr algn="r" fontAlgn="b"/>
                      <a:r>
                        <a:rPr lang="en-US" sz="1400" b="0" i="0" u="none" strike="noStrike" dirty="0">
                          <a:solidFill>
                            <a:srgbClr val="000000"/>
                          </a:solidFill>
                          <a:effectLst/>
                          <a:latin typeface="Calibri"/>
                        </a:rPr>
                        <a:t>0.080196</a:t>
                      </a:r>
                    </a:p>
                  </a:txBody>
                  <a:tcPr marL="9525" marR="9525" marT="9525" marB="0" anchor="b">
                    <a:lnL>
                      <a:noFill/>
                    </a:lnL>
                    <a:lnR>
                      <a:noFill/>
                    </a:lnR>
                    <a:lnT>
                      <a:noFill/>
                    </a:lnT>
                    <a:lnB>
                      <a:noFill/>
                    </a:lnB>
                    <a:solidFill>
                      <a:srgbClr val="F4F9F8"/>
                    </a:solidFill>
                  </a:tcPr>
                </a:tc>
                <a:tc>
                  <a:txBody>
                    <a:bodyPr/>
                    <a:lstStyle/>
                    <a:p>
                      <a:pPr algn="r" fontAlgn="b"/>
                      <a:r>
                        <a:rPr lang="en-US" sz="1400" b="0" i="0" u="none" strike="noStrike" dirty="0">
                          <a:solidFill>
                            <a:srgbClr val="000000"/>
                          </a:solidFill>
                          <a:effectLst/>
                          <a:latin typeface="Calibri"/>
                        </a:rPr>
                        <a:t>0.027516</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0.052146</a:t>
                      </a:r>
                    </a:p>
                  </a:txBody>
                  <a:tcPr marL="9525" marR="9525" marT="9525" marB="0" anchor="b">
                    <a:lnL>
                      <a:noFill/>
                    </a:lnL>
                    <a:lnR>
                      <a:noFill/>
                    </a:lnR>
                    <a:lnT>
                      <a:noFill/>
                    </a:lnT>
                    <a:lnB>
                      <a:noFill/>
                    </a:lnB>
                    <a:solidFill>
                      <a:srgbClr val="F8FBFC"/>
                    </a:solidFill>
                  </a:tcPr>
                </a:tc>
                <a:tc>
                  <a:txBody>
                    <a:bodyPr/>
                    <a:lstStyle/>
                    <a:p>
                      <a:pPr algn="r" fontAlgn="b"/>
                      <a:r>
                        <a:rPr lang="en-US" sz="1400" b="0" i="0" u="none" strike="noStrike" dirty="0">
                          <a:solidFill>
                            <a:srgbClr val="000000"/>
                          </a:solidFill>
                          <a:effectLst/>
                          <a:latin typeface="Calibri"/>
                        </a:rPr>
                        <a:t>0.09138</a:t>
                      </a:r>
                    </a:p>
                  </a:txBody>
                  <a:tcPr marL="9525" marR="9525" marT="9525" marB="0" anchor="b">
                    <a:lnL>
                      <a:noFill/>
                    </a:lnL>
                    <a:lnR>
                      <a:noFill/>
                    </a:lnR>
                    <a:lnT>
                      <a:noFill/>
                    </a:lnT>
                    <a:lnB>
                      <a:noFill/>
                    </a:lnB>
                    <a:solidFill>
                      <a:srgbClr val="F2F8F7"/>
                    </a:solidFill>
                  </a:tcPr>
                </a:tc>
                <a:tc>
                  <a:txBody>
                    <a:bodyPr/>
                    <a:lstStyle/>
                    <a:p>
                      <a:pPr algn="r" fontAlgn="b"/>
                      <a:r>
                        <a:rPr lang="en-US" sz="1400" b="0" i="0" u="none" strike="noStrike" dirty="0">
                          <a:solidFill>
                            <a:srgbClr val="000000"/>
                          </a:solidFill>
                          <a:effectLst/>
                          <a:latin typeface="Calibri"/>
                        </a:rPr>
                        <a:t>-0.02271</a:t>
                      </a:r>
                    </a:p>
                  </a:txBody>
                  <a:tcPr marL="9525" marR="9525" marT="9525" marB="0" anchor="b">
                    <a:lnL>
                      <a:noFill/>
                    </a:lnL>
                    <a:lnR>
                      <a:noFill/>
                    </a:lnR>
                    <a:lnT>
                      <a:noFill/>
                    </a:lnT>
                    <a:lnB>
                      <a:noFill/>
                    </a:lnB>
                    <a:solidFill>
                      <a:srgbClr val="FBF0F3"/>
                    </a:solidFill>
                  </a:tcPr>
                </a:tc>
                <a:tc>
                  <a:txBody>
                    <a:bodyPr/>
                    <a:lstStyle/>
                    <a:p>
                      <a:pPr algn="r" fontAlgn="b"/>
                      <a:r>
                        <a:rPr lang="en-US" sz="1400" b="0" i="0" u="none" strike="noStrike" dirty="0">
                          <a:solidFill>
                            <a:srgbClr val="000000"/>
                          </a:solidFill>
                          <a:effectLst/>
                          <a:latin typeface="Calibri"/>
                        </a:rPr>
                        <a:t>0.027327</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0.026789</a:t>
                      </a: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dirty="0">
                          <a:solidFill>
                            <a:srgbClr val="000000"/>
                          </a:solidFill>
                          <a:effectLst/>
                          <a:latin typeface="Calibri"/>
                        </a:rPr>
                        <a:t>1</a:t>
                      </a:r>
                    </a:p>
                  </a:txBody>
                  <a:tcPr marL="9525" marR="9525" marT="9525" marB="0" anchor="b">
                    <a:lnL>
                      <a:noFill/>
                    </a:lnL>
                    <a:lnR>
                      <a:noFill/>
                    </a:lnR>
                    <a:lnT>
                      <a:noFill/>
                    </a:lnT>
                    <a:lnB>
                      <a:noFill/>
                    </a:lnB>
                    <a:solidFill>
                      <a:srgbClr val="64BF7C"/>
                    </a:solidFill>
                  </a:tcPr>
                </a:tc>
                <a:extLst>
                  <a:ext uri="{0D108BD9-81ED-4DB2-BD59-A6C34878D82A}">
                    <a16:rowId xmlns:a16="http://schemas.microsoft.com/office/drawing/2014/main" val="3487715565"/>
                  </a:ext>
                </a:extLst>
              </a:tr>
            </a:tbl>
          </a:graphicData>
        </a:graphic>
      </p:graphicFrame>
    </p:spTree>
    <p:extLst>
      <p:ext uri="{BB962C8B-B14F-4D97-AF65-F5344CB8AC3E}">
        <p14:creationId xmlns:p14="http://schemas.microsoft.com/office/powerpoint/2010/main" val="1664114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98" y="216902"/>
            <a:ext cx="10771852" cy="684212"/>
          </a:xfrm>
        </p:spPr>
        <p:txBody>
          <a:bodyPr>
            <a:normAutofit fontScale="90000"/>
          </a:bodyPr>
          <a:lstStyle/>
          <a:p>
            <a:r>
              <a:rPr lang="en-IN" b="1" dirty="0">
                <a:solidFill>
                  <a:schemeClr val="tx1"/>
                </a:solidFill>
              </a:rPr>
              <a:t>5) Identify Top Correlations for different scenarios:</a:t>
            </a:r>
          </a:p>
        </p:txBody>
      </p:sp>
      <p:sp>
        <p:nvSpPr>
          <p:cNvPr id="6" name="Rectangle 5"/>
          <p:cNvSpPr/>
          <p:nvPr/>
        </p:nvSpPr>
        <p:spPr>
          <a:xfrm>
            <a:off x="687810" y="1020176"/>
            <a:ext cx="2808910" cy="369332"/>
          </a:xfrm>
          <a:prstGeom prst="rect">
            <a:avLst/>
          </a:prstGeom>
        </p:spPr>
        <p:txBody>
          <a:bodyPr wrap="none" lIns="91440" tIns="45720" rIns="91440" bIns="45720" anchor="t">
            <a:spAutoFit/>
          </a:bodyPr>
          <a:lstStyle/>
          <a:p>
            <a:r>
              <a:rPr lang="en-IN" b="1" dirty="0"/>
              <a:t>Results: correlation for 0&amp;1</a:t>
            </a:r>
            <a:endParaRPr lang="en-IN" dirty="0"/>
          </a:p>
        </p:txBody>
      </p:sp>
      <p:graphicFrame>
        <p:nvGraphicFramePr>
          <p:cNvPr id="4" name="Table 3">
            <a:extLst>
              <a:ext uri="{FF2B5EF4-FFF2-40B4-BE49-F238E27FC236}">
                <a16:creationId xmlns:a16="http://schemas.microsoft.com/office/drawing/2014/main" id="{DDF1E4AD-4E16-1860-CEC1-0A6FEF96E6C1}"/>
              </a:ext>
            </a:extLst>
          </p:cNvPr>
          <p:cNvGraphicFramePr>
            <a:graphicFrameLocks noGrp="1"/>
          </p:cNvGraphicFramePr>
          <p:nvPr>
            <p:extLst>
              <p:ext uri="{D42A27DB-BD31-4B8C-83A1-F6EECF244321}">
                <p14:modId xmlns:p14="http://schemas.microsoft.com/office/powerpoint/2010/main" val="1390627722"/>
              </p:ext>
            </p:extLst>
          </p:nvPr>
        </p:nvGraphicFramePr>
        <p:xfrm>
          <a:off x="250031" y="1583531"/>
          <a:ext cx="3815249" cy="5120281"/>
        </p:xfrm>
        <a:graphic>
          <a:graphicData uri="http://schemas.openxmlformats.org/drawingml/2006/table">
            <a:tbl>
              <a:tblPr firstRow="1" bandRow="1">
                <a:tableStyleId>{5C22544A-7EE6-4342-B048-85BDC9FD1C3A}</a:tableStyleId>
              </a:tblPr>
              <a:tblGrid>
                <a:gridCol w="2939020">
                  <a:extLst>
                    <a:ext uri="{9D8B030D-6E8A-4147-A177-3AD203B41FA5}">
                      <a16:colId xmlns:a16="http://schemas.microsoft.com/office/drawing/2014/main" val="1486563849"/>
                    </a:ext>
                  </a:extLst>
                </a:gridCol>
                <a:gridCol w="876229">
                  <a:extLst>
                    <a:ext uri="{9D8B030D-6E8A-4147-A177-3AD203B41FA5}">
                      <a16:colId xmlns:a16="http://schemas.microsoft.com/office/drawing/2014/main" val="2627662895"/>
                    </a:ext>
                  </a:extLst>
                </a:gridCol>
              </a:tblGrid>
              <a:tr h="350932">
                <a:tc>
                  <a:txBody>
                    <a:bodyPr/>
                    <a:lstStyle/>
                    <a:p>
                      <a:pPr algn="l" fontAlgn="b"/>
                      <a:r>
                        <a:rPr lang="en-US" sz="1800" b="1" i="0" u="none" strike="noStrike" dirty="0">
                          <a:solidFill>
                            <a:srgbClr val="FFFFFF"/>
                          </a:solidFill>
                          <a:effectLst/>
                          <a:latin typeface="Calibri"/>
                        </a:rPr>
                        <a:t>columns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800" b="0" i="0" u="none" strike="noStrike" dirty="0">
                          <a:solidFill>
                            <a:srgbClr val="000000"/>
                          </a:solidFill>
                          <a:effectLst/>
                          <a:latin typeface="Calibri"/>
                        </a:rPr>
                        <a:t>target</a:t>
                      </a:r>
                    </a:p>
                  </a:txBody>
                  <a:tcPr marL="9525" marR="9525" marT="9525" marB="0" anchor="b">
                    <a:lnL>
                      <a:noFill/>
                    </a:lnL>
                    <a:lnR>
                      <a:noFill/>
                    </a:lnR>
                    <a:lnT>
                      <a:noFill/>
                    </a:lnT>
                    <a:lnB>
                      <a:noFill/>
                    </a:lnB>
                    <a:solidFill>
                      <a:srgbClr val="4472C4"/>
                    </a:solidFill>
                  </a:tcPr>
                </a:tc>
                <a:extLst>
                  <a:ext uri="{0D108BD9-81ED-4DB2-BD59-A6C34878D82A}">
                    <a16:rowId xmlns:a16="http://schemas.microsoft.com/office/drawing/2014/main" val="2097646487"/>
                  </a:ext>
                </a:extLst>
              </a:tr>
              <a:tr h="350932">
                <a:tc>
                  <a:txBody>
                    <a:bodyPr/>
                    <a:lstStyle/>
                    <a:p>
                      <a:pPr algn="l" fontAlgn="b"/>
                      <a:r>
                        <a:rPr lang="en-US" sz="1800" b="1" i="0" u="none" strike="noStrike" dirty="0">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0.026</a:t>
                      </a:r>
                    </a:p>
                  </a:txBody>
                  <a:tcPr marL="9525" marR="9525" marT="9525" marB="0" anchor="b">
                    <a:lnL>
                      <a:noFill/>
                    </a:lnL>
                    <a:lnR>
                      <a:noFill/>
                    </a:lnR>
                    <a:lnT>
                      <a:noFill/>
                    </a:lnT>
                    <a:lnB>
                      <a:noFill/>
                    </a:lnB>
                    <a:solidFill>
                      <a:srgbClr val="FFEB84"/>
                    </a:solidFill>
                  </a:tcPr>
                </a:tc>
                <a:extLst>
                  <a:ext uri="{0D108BD9-81ED-4DB2-BD59-A6C34878D82A}">
                    <a16:rowId xmlns:a16="http://schemas.microsoft.com/office/drawing/2014/main" val="698268795"/>
                  </a:ext>
                </a:extLst>
              </a:tr>
              <a:tr h="350932">
                <a:tc>
                  <a:txBody>
                    <a:bodyPr/>
                    <a:lstStyle/>
                    <a:p>
                      <a:pPr algn="l" fontAlgn="b"/>
                      <a:r>
                        <a:rPr lang="en-US" sz="1800" b="1" i="0" u="none" strike="noStrike" dirty="0">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0.011</a:t>
                      </a:r>
                    </a:p>
                  </a:txBody>
                  <a:tcPr marL="9525" marR="9525" marT="9525" marB="0" anchor="b">
                    <a:lnL>
                      <a:noFill/>
                    </a:lnL>
                    <a:lnR>
                      <a:noFill/>
                    </a:lnR>
                    <a:lnT>
                      <a:noFill/>
                    </a:lnT>
                    <a:lnB>
                      <a:noFill/>
                    </a:lnB>
                    <a:solidFill>
                      <a:srgbClr val="FDCD7E"/>
                    </a:solidFill>
                  </a:tcPr>
                </a:tc>
                <a:extLst>
                  <a:ext uri="{0D108BD9-81ED-4DB2-BD59-A6C34878D82A}">
                    <a16:rowId xmlns:a16="http://schemas.microsoft.com/office/drawing/2014/main" val="3320139017"/>
                  </a:ext>
                </a:extLst>
              </a:tr>
              <a:tr h="350932">
                <a:tc>
                  <a:txBody>
                    <a:bodyPr/>
                    <a:lstStyle/>
                    <a:p>
                      <a:pPr algn="l" fontAlgn="b"/>
                      <a:r>
                        <a:rPr lang="en-US" sz="1800" b="1" i="0" u="none" strike="noStrike" dirty="0">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-0.032</a:t>
                      </a:r>
                    </a:p>
                  </a:txBody>
                  <a:tcPr marL="9525" marR="9525" marT="9525" marB="0" anchor="b">
                    <a:lnL>
                      <a:noFill/>
                    </a:lnL>
                    <a:lnR>
                      <a:noFill/>
                    </a:lnR>
                    <a:lnT>
                      <a:noFill/>
                    </a:lnT>
                    <a:lnB>
                      <a:noFill/>
                    </a:lnB>
                    <a:solidFill>
                      <a:srgbClr val="F87A6E"/>
                    </a:solidFill>
                  </a:tcPr>
                </a:tc>
                <a:extLst>
                  <a:ext uri="{0D108BD9-81ED-4DB2-BD59-A6C34878D82A}">
                    <a16:rowId xmlns:a16="http://schemas.microsoft.com/office/drawing/2014/main" val="3169547310"/>
                  </a:ext>
                </a:extLst>
              </a:tr>
              <a:tr h="350932">
                <a:tc>
                  <a:txBody>
                    <a:bodyPr/>
                    <a:lstStyle/>
                    <a:p>
                      <a:pPr algn="l" fontAlgn="b"/>
                      <a:r>
                        <a:rPr lang="en-US" sz="1800" b="1" i="0" u="none" strike="noStrike" dirty="0">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-0.012</a:t>
                      </a:r>
                    </a:p>
                  </a:txBody>
                  <a:tcPr marL="9525" marR="9525" marT="9525" marB="0" anchor="b">
                    <a:lnL>
                      <a:noFill/>
                    </a:lnL>
                    <a:lnR>
                      <a:noFill/>
                    </a:lnR>
                    <a:lnT>
                      <a:noFill/>
                    </a:lnT>
                    <a:lnB>
                      <a:noFill/>
                    </a:lnB>
                    <a:solidFill>
                      <a:srgbClr val="FAA075"/>
                    </a:solidFill>
                  </a:tcPr>
                </a:tc>
                <a:extLst>
                  <a:ext uri="{0D108BD9-81ED-4DB2-BD59-A6C34878D82A}">
                    <a16:rowId xmlns:a16="http://schemas.microsoft.com/office/drawing/2014/main" val="3008279621"/>
                  </a:ext>
                </a:extLst>
              </a:tr>
              <a:tr h="350932">
                <a:tc>
                  <a:txBody>
                    <a:bodyPr/>
                    <a:lstStyle/>
                    <a:p>
                      <a:pPr algn="l" fontAlgn="b"/>
                      <a:r>
                        <a:rPr lang="en-US" sz="1800" b="1" i="0" u="none" strike="noStrike" dirty="0">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-0.041</a:t>
                      </a:r>
                    </a:p>
                  </a:txBody>
                  <a:tcPr marL="9525" marR="9525" marT="9525" marB="0" anchor="b">
                    <a:lnL>
                      <a:noFill/>
                    </a:lnL>
                    <a:lnR>
                      <a:noFill/>
                    </a:lnR>
                    <a:lnT>
                      <a:noFill/>
                    </a:lnT>
                    <a:lnB>
                      <a:noFill/>
                    </a:lnB>
                    <a:solidFill>
                      <a:srgbClr val="F8696B"/>
                    </a:solidFill>
                  </a:tcPr>
                </a:tc>
                <a:extLst>
                  <a:ext uri="{0D108BD9-81ED-4DB2-BD59-A6C34878D82A}">
                    <a16:rowId xmlns:a16="http://schemas.microsoft.com/office/drawing/2014/main" val="3076688603"/>
                  </a:ext>
                </a:extLst>
              </a:tr>
              <a:tr h="350932">
                <a:tc>
                  <a:txBody>
                    <a:bodyPr/>
                    <a:lstStyle/>
                    <a:p>
                      <a:pPr algn="l" fontAlgn="b"/>
                      <a:r>
                        <a:rPr lang="en-US" sz="1800" b="1" i="0" u="none" strike="noStrike" dirty="0">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0.077</a:t>
                      </a:r>
                    </a:p>
                  </a:txBody>
                  <a:tcPr marL="9525" marR="9525" marT="9525" marB="0" anchor="b">
                    <a:lnL>
                      <a:noFill/>
                    </a:lnL>
                    <a:lnR>
                      <a:noFill/>
                    </a:lnR>
                    <a:lnT>
                      <a:noFill/>
                    </a:lnT>
                    <a:lnB>
                      <a:noFill/>
                    </a:lnB>
                    <a:solidFill>
                      <a:srgbClr val="63BE7B"/>
                    </a:solidFill>
                  </a:tcPr>
                </a:tc>
                <a:extLst>
                  <a:ext uri="{0D108BD9-81ED-4DB2-BD59-A6C34878D82A}">
                    <a16:rowId xmlns:a16="http://schemas.microsoft.com/office/drawing/2014/main" val="3659687674"/>
                  </a:ext>
                </a:extLst>
              </a:tr>
              <a:tr h="350932">
                <a:tc>
                  <a:txBody>
                    <a:bodyPr/>
                    <a:lstStyle/>
                    <a:p>
                      <a:pPr algn="l" fontAlgn="b"/>
                      <a:r>
                        <a:rPr lang="en-US" sz="1800" b="1" i="0" u="none" strike="noStrike" dirty="0">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-0.040</a:t>
                      </a:r>
                    </a:p>
                  </a:txBody>
                  <a:tcPr marL="9525" marR="9525" marT="9525" marB="0" anchor="b">
                    <a:lnL>
                      <a:noFill/>
                    </a:lnL>
                    <a:lnR>
                      <a:noFill/>
                    </a:lnR>
                    <a:lnT>
                      <a:noFill/>
                    </a:lnT>
                    <a:lnB>
                      <a:noFill/>
                    </a:lnB>
                    <a:solidFill>
                      <a:srgbClr val="F86A6B"/>
                    </a:solidFill>
                  </a:tcPr>
                </a:tc>
                <a:extLst>
                  <a:ext uri="{0D108BD9-81ED-4DB2-BD59-A6C34878D82A}">
                    <a16:rowId xmlns:a16="http://schemas.microsoft.com/office/drawing/2014/main" val="2658143903"/>
                  </a:ext>
                </a:extLst>
              </a:tr>
              <a:tr h="350932">
                <a:tc>
                  <a:txBody>
                    <a:bodyPr/>
                    <a:lstStyle/>
                    <a:p>
                      <a:pPr algn="l" fontAlgn="b"/>
                      <a:r>
                        <a:rPr lang="en-US" sz="1800" b="1" i="0" u="none" strike="noStrike" dirty="0">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0.042</a:t>
                      </a:r>
                    </a:p>
                  </a:txBody>
                  <a:tcPr marL="9525" marR="9525" marT="9525" marB="0" anchor="b">
                    <a:lnL>
                      <a:noFill/>
                    </a:lnL>
                    <a:lnR>
                      <a:noFill/>
                    </a:lnR>
                    <a:lnT>
                      <a:noFill/>
                    </a:lnT>
                    <a:lnB>
                      <a:noFill/>
                    </a:lnB>
                    <a:solidFill>
                      <a:srgbClr val="CEDD82"/>
                    </a:solidFill>
                  </a:tcPr>
                </a:tc>
                <a:extLst>
                  <a:ext uri="{0D108BD9-81ED-4DB2-BD59-A6C34878D82A}">
                    <a16:rowId xmlns:a16="http://schemas.microsoft.com/office/drawing/2014/main" val="1299504502"/>
                  </a:ext>
                </a:extLst>
              </a:tr>
              <a:tr h="350932">
                <a:tc>
                  <a:txBody>
                    <a:bodyPr/>
                    <a:lstStyle/>
                    <a:p>
                      <a:pPr algn="l" fontAlgn="b"/>
                      <a:r>
                        <a:rPr lang="en-US" sz="1800" b="1" i="0" u="none" strike="noStrike" dirty="0">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0.047</a:t>
                      </a:r>
                    </a:p>
                  </a:txBody>
                  <a:tcPr marL="9525" marR="9525" marT="9525" marB="0" anchor="b">
                    <a:lnL>
                      <a:noFill/>
                    </a:lnL>
                    <a:lnR>
                      <a:noFill/>
                    </a:lnR>
                    <a:lnT>
                      <a:noFill/>
                    </a:lnT>
                    <a:lnB>
                      <a:noFill/>
                    </a:lnB>
                    <a:solidFill>
                      <a:srgbClr val="C0D981"/>
                    </a:solidFill>
                  </a:tcPr>
                </a:tc>
                <a:extLst>
                  <a:ext uri="{0D108BD9-81ED-4DB2-BD59-A6C34878D82A}">
                    <a16:rowId xmlns:a16="http://schemas.microsoft.com/office/drawing/2014/main" val="1826531801"/>
                  </a:ext>
                </a:extLst>
              </a:tr>
              <a:tr h="350932">
                <a:tc>
                  <a:txBody>
                    <a:bodyPr/>
                    <a:lstStyle/>
                    <a:p>
                      <a:pPr algn="l" fontAlgn="b"/>
                      <a:r>
                        <a:rPr lang="en-US" sz="1800" b="1" i="0" u="none" strike="noStrike" dirty="0">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0.013</a:t>
                      </a:r>
                    </a:p>
                  </a:txBody>
                  <a:tcPr marL="9525" marR="9525" marT="9525" marB="0" anchor="b">
                    <a:lnL>
                      <a:noFill/>
                    </a:lnL>
                    <a:lnR>
                      <a:noFill/>
                    </a:lnR>
                    <a:lnT>
                      <a:noFill/>
                    </a:lnT>
                    <a:lnB>
                      <a:noFill/>
                    </a:lnB>
                    <a:solidFill>
                      <a:srgbClr val="FDD17F"/>
                    </a:solidFill>
                  </a:tcPr>
                </a:tc>
                <a:extLst>
                  <a:ext uri="{0D108BD9-81ED-4DB2-BD59-A6C34878D82A}">
                    <a16:rowId xmlns:a16="http://schemas.microsoft.com/office/drawing/2014/main" val="3577330257"/>
                  </a:ext>
                </a:extLst>
              </a:tr>
              <a:tr h="350932">
                <a:tc>
                  <a:txBody>
                    <a:bodyPr/>
                    <a:lstStyle/>
                    <a:p>
                      <a:pPr algn="l" fontAlgn="b"/>
                      <a:r>
                        <a:rPr lang="en-US" sz="1800" b="1" i="0" u="none" strike="noStrike" dirty="0">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0.066</a:t>
                      </a:r>
                    </a:p>
                  </a:txBody>
                  <a:tcPr marL="9525" marR="9525" marT="9525" marB="0" anchor="b">
                    <a:lnL>
                      <a:noFill/>
                    </a:lnL>
                    <a:lnR>
                      <a:noFill/>
                    </a:lnR>
                    <a:lnT>
                      <a:noFill/>
                    </a:lnT>
                    <a:lnB>
                      <a:noFill/>
                    </a:lnB>
                    <a:solidFill>
                      <a:srgbClr val="84C87D"/>
                    </a:solidFill>
                  </a:tcPr>
                </a:tc>
                <a:extLst>
                  <a:ext uri="{0D108BD9-81ED-4DB2-BD59-A6C34878D82A}">
                    <a16:rowId xmlns:a16="http://schemas.microsoft.com/office/drawing/2014/main" val="1812755893"/>
                  </a:ext>
                </a:extLst>
              </a:tr>
              <a:tr h="350932">
                <a:tc>
                  <a:txBody>
                    <a:bodyPr/>
                    <a:lstStyle/>
                    <a:p>
                      <a:pPr algn="l" fontAlgn="b"/>
                      <a:r>
                        <a:rPr lang="en-US" sz="1800" b="1" i="0" u="none" strike="noStrike" dirty="0">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0.067</a:t>
                      </a:r>
                    </a:p>
                  </a:txBody>
                  <a:tcPr marL="9525" marR="9525" marT="9525" marB="0" anchor="b">
                    <a:lnL>
                      <a:noFill/>
                    </a:lnL>
                    <a:lnR>
                      <a:noFill/>
                    </a:lnR>
                    <a:lnT>
                      <a:noFill/>
                    </a:lnT>
                    <a:lnB>
                      <a:noFill/>
                    </a:lnB>
                    <a:solidFill>
                      <a:srgbClr val="82C77D"/>
                    </a:solidFill>
                  </a:tcPr>
                </a:tc>
                <a:extLst>
                  <a:ext uri="{0D108BD9-81ED-4DB2-BD59-A6C34878D82A}">
                    <a16:rowId xmlns:a16="http://schemas.microsoft.com/office/drawing/2014/main" val="2540941716"/>
                  </a:ext>
                </a:extLst>
              </a:tr>
              <a:tr h="350932">
                <a:tc>
                  <a:txBody>
                    <a:bodyPr/>
                    <a:lstStyle/>
                    <a:p>
                      <a:pPr algn="l" fontAlgn="b"/>
                      <a:r>
                        <a:rPr lang="en-US" sz="1800" b="1" i="0" u="none" strike="noStrike" dirty="0">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800" b="0" i="0" u="none" strike="noStrike" dirty="0">
                          <a:solidFill>
                            <a:srgbClr val="000000"/>
                          </a:solidFill>
                          <a:effectLst/>
                          <a:latin typeface="Calibri"/>
                        </a:rPr>
                        <a:t>0.056</a:t>
                      </a:r>
                    </a:p>
                  </a:txBody>
                  <a:tcPr marL="9525" marR="9525" marT="9525" marB="0" anchor="b">
                    <a:lnL w="6350" cap="flat" cmpd="sng" algn="ctr">
                      <a:solidFill>
                        <a:srgbClr val="8EA9DB"/>
                      </a:solidFill>
                      <a:prstDash val="solid"/>
                      <a:round/>
                      <a:headEnd type="none" w="med" len="med"/>
                      <a:tailEnd type="none" w="med" len="med"/>
                    </a:lnL>
                    <a:lnR>
                      <a:noFill/>
                    </a:lnR>
                    <a:lnT>
                      <a:noFill/>
                    </a:lnT>
                    <a:lnB>
                      <a:noFill/>
                    </a:lnB>
                    <a:solidFill>
                      <a:srgbClr val="A3D17F"/>
                    </a:solidFill>
                  </a:tcPr>
                </a:tc>
                <a:extLst>
                  <a:ext uri="{0D108BD9-81ED-4DB2-BD59-A6C34878D82A}">
                    <a16:rowId xmlns:a16="http://schemas.microsoft.com/office/drawing/2014/main" val="1759400809"/>
                  </a:ext>
                </a:extLst>
              </a:tr>
            </a:tbl>
          </a:graphicData>
        </a:graphic>
      </p:graphicFrame>
      <p:pic>
        <p:nvPicPr>
          <p:cNvPr id="7" name="Picture 6">
            <a:extLst>
              <a:ext uri="{FF2B5EF4-FFF2-40B4-BE49-F238E27FC236}">
                <a16:creationId xmlns:a16="http://schemas.microsoft.com/office/drawing/2014/main" id="{8C9DE717-9E86-593B-910D-6CADF9037942}"/>
              </a:ext>
            </a:extLst>
          </p:cNvPr>
          <p:cNvPicPr>
            <a:picLocks noChangeAspect="1"/>
          </p:cNvPicPr>
          <p:nvPr/>
        </p:nvPicPr>
        <p:blipFill>
          <a:blip r:embed="rId2"/>
          <a:stretch>
            <a:fillRect/>
          </a:stretch>
        </p:blipFill>
        <p:spPr>
          <a:xfrm>
            <a:off x="4129088" y="2038811"/>
            <a:ext cx="8017667" cy="4173409"/>
          </a:xfrm>
          <a:prstGeom prst="rect">
            <a:avLst/>
          </a:prstGeom>
        </p:spPr>
      </p:pic>
    </p:spTree>
    <p:extLst>
      <p:ext uri="{BB962C8B-B14F-4D97-AF65-F5344CB8AC3E}">
        <p14:creationId xmlns:p14="http://schemas.microsoft.com/office/powerpoint/2010/main" val="1773591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98" y="216902"/>
            <a:ext cx="10771852" cy="684212"/>
          </a:xfrm>
        </p:spPr>
        <p:txBody>
          <a:bodyPr>
            <a:normAutofit fontScale="90000"/>
          </a:bodyPr>
          <a:lstStyle/>
          <a:p>
            <a:r>
              <a:rPr lang="en-IN" b="1" dirty="0">
                <a:solidFill>
                  <a:schemeClr val="tx1"/>
                </a:solidFill>
              </a:rPr>
              <a:t>5) Identify Top Correlations for different scenarios:</a:t>
            </a:r>
          </a:p>
        </p:txBody>
      </p:sp>
      <p:sp>
        <p:nvSpPr>
          <p:cNvPr id="6" name="Rectangle 5"/>
          <p:cNvSpPr/>
          <p:nvPr/>
        </p:nvSpPr>
        <p:spPr>
          <a:xfrm>
            <a:off x="687810" y="1020176"/>
            <a:ext cx="2529988" cy="369332"/>
          </a:xfrm>
          <a:prstGeom prst="rect">
            <a:avLst/>
          </a:prstGeom>
        </p:spPr>
        <p:txBody>
          <a:bodyPr wrap="none" lIns="91440" tIns="45720" rIns="91440" bIns="45720" anchor="t">
            <a:spAutoFit/>
          </a:bodyPr>
          <a:lstStyle/>
          <a:p>
            <a:r>
              <a:rPr lang="en-IN" b="1" dirty="0"/>
              <a:t>Results: correlation for 1</a:t>
            </a:r>
            <a:endParaRPr lang="en-IN" dirty="0"/>
          </a:p>
        </p:txBody>
      </p:sp>
      <p:graphicFrame>
        <p:nvGraphicFramePr>
          <p:cNvPr id="4" name="Table 3">
            <a:extLst>
              <a:ext uri="{FF2B5EF4-FFF2-40B4-BE49-F238E27FC236}">
                <a16:creationId xmlns:a16="http://schemas.microsoft.com/office/drawing/2014/main" id="{B182A60E-9DBC-692C-B115-883549621B6A}"/>
              </a:ext>
            </a:extLst>
          </p:cNvPr>
          <p:cNvGraphicFramePr>
            <a:graphicFrameLocks noGrp="1"/>
          </p:cNvGraphicFramePr>
          <p:nvPr>
            <p:extLst>
              <p:ext uri="{D42A27DB-BD31-4B8C-83A1-F6EECF244321}">
                <p14:modId xmlns:p14="http://schemas.microsoft.com/office/powerpoint/2010/main" val="2108679661"/>
              </p:ext>
            </p:extLst>
          </p:nvPr>
        </p:nvGraphicFramePr>
        <p:xfrm>
          <a:off x="193183" y="1298619"/>
          <a:ext cx="11995427" cy="5454250"/>
        </p:xfrm>
        <a:graphic>
          <a:graphicData uri="http://schemas.openxmlformats.org/drawingml/2006/table">
            <a:tbl>
              <a:tblPr firstRow="1" bandRow="1">
                <a:tableStyleId>{5C22544A-7EE6-4342-B048-85BDC9FD1C3A}</a:tableStyleId>
              </a:tblPr>
              <a:tblGrid>
                <a:gridCol w="2460213">
                  <a:extLst>
                    <a:ext uri="{9D8B030D-6E8A-4147-A177-3AD203B41FA5}">
                      <a16:colId xmlns:a16="http://schemas.microsoft.com/office/drawing/2014/main" val="1414430540"/>
                    </a:ext>
                  </a:extLst>
                </a:gridCol>
                <a:gridCol w="733478">
                  <a:extLst>
                    <a:ext uri="{9D8B030D-6E8A-4147-A177-3AD203B41FA5}">
                      <a16:colId xmlns:a16="http://schemas.microsoft.com/office/drawing/2014/main" val="27746149"/>
                    </a:ext>
                  </a:extLst>
                </a:gridCol>
                <a:gridCol w="733478">
                  <a:extLst>
                    <a:ext uri="{9D8B030D-6E8A-4147-A177-3AD203B41FA5}">
                      <a16:colId xmlns:a16="http://schemas.microsoft.com/office/drawing/2014/main" val="3731223628"/>
                    </a:ext>
                  </a:extLst>
                </a:gridCol>
                <a:gridCol w="733478">
                  <a:extLst>
                    <a:ext uri="{9D8B030D-6E8A-4147-A177-3AD203B41FA5}">
                      <a16:colId xmlns:a16="http://schemas.microsoft.com/office/drawing/2014/main" val="4134104683"/>
                    </a:ext>
                  </a:extLst>
                </a:gridCol>
                <a:gridCol w="733478">
                  <a:extLst>
                    <a:ext uri="{9D8B030D-6E8A-4147-A177-3AD203B41FA5}">
                      <a16:colId xmlns:a16="http://schemas.microsoft.com/office/drawing/2014/main" val="158741978"/>
                    </a:ext>
                  </a:extLst>
                </a:gridCol>
                <a:gridCol w="733478">
                  <a:extLst>
                    <a:ext uri="{9D8B030D-6E8A-4147-A177-3AD203B41FA5}">
                      <a16:colId xmlns:a16="http://schemas.microsoft.com/office/drawing/2014/main" val="3755950663"/>
                    </a:ext>
                  </a:extLst>
                </a:gridCol>
                <a:gridCol w="733478">
                  <a:extLst>
                    <a:ext uri="{9D8B030D-6E8A-4147-A177-3AD203B41FA5}">
                      <a16:colId xmlns:a16="http://schemas.microsoft.com/office/drawing/2014/main" val="3184642447"/>
                    </a:ext>
                  </a:extLst>
                </a:gridCol>
                <a:gridCol w="733478">
                  <a:extLst>
                    <a:ext uri="{9D8B030D-6E8A-4147-A177-3AD203B41FA5}">
                      <a16:colId xmlns:a16="http://schemas.microsoft.com/office/drawing/2014/main" val="3638088488"/>
                    </a:ext>
                  </a:extLst>
                </a:gridCol>
                <a:gridCol w="733478">
                  <a:extLst>
                    <a:ext uri="{9D8B030D-6E8A-4147-A177-3AD203B41FA5}">
                      <a16:colId xmlns:a16="http://schemas.microsoft.com/office/drawing/2014/main" val="3297780363"/>
                    </a:ext>
                  </a:extLst>
                </a:gridCol>
                <a:gridCol w="733478">
                  <a:extLst>
                    <a:ext uri="{9D8B030D-6E8A-4147-A177-3AD203B41FA5}">
                      <a16:colId xmlns:a16="http://schemas.microsoft.com/office/drawing/2014/main" val="3062643885"/>
                    </a:ext>
                  </a:extLst>
                </a:gridCol>
                <a:gridCol w="733478">
                  <a:extLst>
                    <a:ext uri="{9D8B030D-6E8A-4147-A177-3AD203B41FA5}">
                      <a16:colId xmlns:a16="http://schemas.microsoft.com/office/drawing/2014/main" val="3828122743"/>
                    </a:ext>
                  </a:extLst>
                </a:gridCol>
                <a:gridCol w="733478">
                  <a:extLst>
                    <a:ext uri="{9D8B030D-6E8A-4147-A177-3AD203B41FA5}">
                      <a16:colId xmlns:a16="http://schemas.microsoft.com/office/drawing/2014/main" val="2752623413"/>
                    </a:ext>
                  </a:extLst>
                </a:gridCol>
                <a:gridCol w="733478">
                  <a:extLst>
                    <a:ext uri="{9D8B030D-6E8A-4147-A177-3AD203B41FA5}">
                      <a16:colId xmlns:a16="http://schemas.microsoft.com/office/drawing/2014/main" val="2179100552"/>
                    </a:ext>
                  </a:extLst>
                </a:gridCol>
                <a:gridCol w="733478">
                  <a:extLst>
                    <a:ext uri="{9D8B030D-6E8A-4147-A177-3AD203B41FA5}">
                      <a16:colId xmlns:a16="http://schemas.microsoft.com/office/drawing/2014/main" val="2777465338"/>
                    </a:ext>
                  </a:extLst>
                </a:gridCol>
              </a:tblGrid>
              <a:tr h="1148701">
                <a:tc>
                  <a:txBody>
                    <a:bodyPr/>
                    <a:lstStyle/>
                    <a:p>
                      <a:pPr algn="l" fontAlgn="b"/>
                      <a:r>
                        <a:rPr lang="en-US" sz="1400" b="1" i="0" u="none" strike="noStrike">
                          <a:solidFill>
                            <a:srgbClr val="FFFFFF"/>
                          </a:solidFill>
                          <a:effectLst/>
                          <a:latin typeface="Calibri"/>
                        </a:rPr>
                        <a:t>Column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499306319"/>
                  </a:ext>
                </a:extLst>
              </a:tr>
              <a:tr h="322442">
                <a:tc>
                  <a:txBody>
                    <a:bodyPr/>
                    <a:lstStyle/>
                    <a:p>
                      <a:pPr algn="l" fontAlgn="b"/>
                      <a:r>
                        <a:rPr lang="en-US" sz="1400" b="1" i="0" u="none" strike="noStrike">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286637392"/>
                  </a:ext>
                </a:extLst>
              </a:tr>
              <a:tr h="322442">
                <a:tc>
                  <a:txBody>
                    <a:bodyPr/>
                    <a:lstStyle/>
                    <a:p>
                      <a:pPr algn="l" fontAlgn="b"/>
                      <a:r>
                        <a:rPr lang="en-US" sz="1400" b="1" i="0" u="none" strike="noStrike">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0.01011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194388246"/>
                  </a:ext>
                </a:extLst>
              </a:tr>
              <a:tr h="322442">
                <a:tc>
                  <a:txBody>
                    <a:bodyPr/>
                    <a:lstStyle/>
                    <a:p>
                      <a:pPr algn="l" fontAlgn="b"/>
                      <a:r>
                        <a:rPr lang="en-US" sz="1400" b="1" i="0" u="none" strike="noStrike">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0.007602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9FC"/>
                    </a:solidFill>
                  </a:tcPr>
                </a:tc>
                <a:tc>
                  <a:txBody>
                    <a:bodyPr/>
                    <a:lstStyle/>
                    <a:p>
                      <a:pPr algn="r" fontAlgn="b"/>
                      <a:r>
                        <a:rPr lang="en-US" sz="1400" b="0" i="0" u="none" strike="noStrike">
                          <a:solidFill>
                            <a:srgbClr val="000000"/>
                          </a:solidFill>
                          <a:effectLst/>
                          <a:latin typeface="Calibri"/>
                        </a:rPr>
                        <a:t>0.015271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921906105"/>
                  </a:ext>
                </a:extLst>
              </a:tr>
              <a:tr h="322442">
                <a:tc>
                  <a:txBody>
                    <a:bodyPr/>
                    <a:lstStyle/>
                    <a:p>
                      <a:pPr algn="l" fontAlgn="b"/>
                      <a:r>
                        <a:rPr lang="en-US" sz="1400" b="1" i="0" u="none" strike="noStrike">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0.029173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a:solidFill>
                            <a:srgbClr val="000000"/>
                          </a:solidFill>
                          <a:effectLst/>
                          <a:latin typeface="Calibri"/>
                        </a:rPr>
                        <a:t>0.018005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a:solidFill>
                            <a:srgbClr val="000000"/>
                          </a:solidFill>
                          <a:effectLst/>
                          <a:latin typeface="Calibri"/>
                        </a:rPr>
                        <a:t>0.749665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8BCE9D"/>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911398566"/>
                  </a:ext>
                </a:extLst>
              </a:tr>
              <a:tr h="322442">
                <a:tc>
                  <a:txBody>
                    <a:bodyPr/>
                    <a:lstStyle/>
                    <a:p>
                      <a:pPr algn="l" fontAlgn="b"/>
                      <a:r>
                        <a:rPr lang="en-US" sz="1400" b="1" i="0" u="none" strike="noStrike">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-0.00108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a:solidFill>
                            <a:srgbClr val="000000"/>
                          </a:solidFill>
                          <a:effectLst/>
                          <a:latin typeface="Calibri"/>
                        </a:rPr>
                        <a:t>0.01327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0.982268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6C07E"/>
                    </a:solidFill>
                  </a:tcPr>
                </a:tc>
                <a:tc>
                  <a:txBody>
                    <a:bodyPr/>
                    <a:lstStyle/>
                    <a:p>
                      <a:pPr algn="r" fontAlgn="b"/>
                      <a:r>
                        <a:rPr lang="en-US" sz="1400" b="0" i="0" u="none" strike="noStrike">
                          <a:solidFill>
                            <a:srgbClr val="000000"/>
                          </a:solidFill>
                          <a:effectLst/>
                          <a:latin typeface="Calibri"/>
                        </a:rPr>
                        <a:t>0.749504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8BCE9D"/>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081347625"/>
                  </a:ext>
                </a:extLst>
              </a:tr>
              <a:tr h="322442">
                <a:tc>
                  <a:txBody>
                    <a:bodyPr/>
                    <a:lstStyle/>
                    <a:p>
                      <a:pPr algn="l" fontAlgn="b"/>
                      <a:r>
                        <a:rPr lang="en-US" sz="1400" b="1" i="0" u="none" strike="noStrike">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0.249673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D8EEE0"/>
                    </a:solidFill>
                  </a:tcPr>
                </a:tc>
                <a:tc>
                  <a:txBody>
                    <a:bodyPr/>
                    <a:lstStyle/>
                    <a:p>
                      <a:pPr algn="r" fontAlgn="b"/>
                      <a:r>
                        <a:rPr lang="en-US" sz="1400" b="0" i="0" u="none" strike="noStrike">
                          <a:solidFill>
                            <a:srgbClr val="000000"/>
                          </a:solidFill>
                          <a:effectLst/>
                          <a:latin typeface="Calibri"/>
                        </a:rPr>
                        <a:t>0.009034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9FC"/>
                    </a:solidFill>
                  </a:tcPr>
                </a:tc>
                <a:tc>
                  <a:txBody>
                    <a:bodyPr/>
                    <a:lstStyle/>
                    <a:p>
                      <a:pPr algn="r" fontAlgn="b"/>
                      <a:r>
                        <a:rPr lang="en-US" sz="1400" b="0" i="0" u="none" strike="noStrike">
                          <a:solidFill>
                            <a:srgbClr val="000000"/>
                          </a:solidFill>
                          <a:effectLst/>
                          <a:latin typeface="Calibri"/>
                        </a:rPr>
                        <a:t>-0.14251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D4D7"/>
                    </a:solidFill>
                  </a:tcPr>
                </a:tc>
                <a:tc>
                  <a:txBody>
                    <a:bodyPr/>
                    <a:lstStyle/>
                    <a:p>
                      <a:pPr algn="r" fontAlgn="b"/>
                      <a:r>
                        <a:rPr lang="en-US" sz="1400" b="0" i="0" u="none" strike="noStrike">
                          <a:solidFill>
                            <a:srgbClr val="000000"/>
                          </a:solidFill>
                          <a:effectLst/>
                          <a:latin typeface="Calibri"/>
                        </a:rPr>
                        <a:t>-0.00875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5F8"/>
                    </a:solidFill>
                  </a:tcPr>
                </a:tc>
                <a:tc>
                  <a:txBody>
                    <a:bodyPr/>
                    <a:lstStyle/>
                    <a:p>
                      <a:pPr algn="r" fontAlgn="b"/>
                      <a:r>
                        <a:rPr lang="en-US" sz="1400" b="0" i="0" u="none" strike="noStrike">
                          <a:solidFill>
                            <a:srgbClr val="000000"/>
                          </a:solidFill>
                          <a:effectLst/>
                          <a:latin typeface="Calibri"/>
                        </a:rPr>
                        <a:t>-0.14101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D5D7"/>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665601696"/>
                  </a:ext>
                </a:extLst>
              </a:tr>
              <a:tr h="322442">
                <a:tc>
                  <a:txBody>
                    <a:bodyPr/>
                    <a:lstStyle/>
                    <a:p>
                      <a:pPr algn="l" fontAlgn="b"/>
                      <a:r>
                        <a:rPr lang="en-US" sz="1400" b="1" i="0" u="none" strike="noStrike">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-0.18932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9CB"/>
                    </a:solidFill>
                  </a:tcPr>
                </a:tc>
                <a:tc>
                  <a:txBody>
                    <a:bodyPr/>
                    <a:lstStyle/>
                    <a:p>
                      <a:pPr algn="r" fontAlgn="b"/>
                      <a:r>
                        <a:rPr lang="en-US" sz="1400" b="0" i="0" u="none" strike="noStrike">
                          <a:solidFill>
                            <a:srgbClr val="000000"/>
                          </a:solidFill>
                          <a:effectLst/>
                          <a:latin typeface="Calibri"/>
                        </a:rPr>
                        <a:t>-0.01156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4F7"/>
                    </a:solidFill>
                  </a:tcPr>
                </a:tc>
                <a:tc>
                  <a:txBody>
                    <a:bodyPr/>
                    <a:lstStyle/>
                    <a:p>
                      <a:pPr algn="r" fontAlgn="b"/>
                      <a:r>
                        <a:rPr lang="en-US" sz="1400" b="0" i="0" u="none" strike="noStrike">
                          <a:solidFill>
                            <a:srgbClr val="000000"/>
                          </a:solidFill>
                          <a:effectLst/>
                          <a:latin typeface="Calibri"/>
                        </a:rPr>
                        <a:t>0.01604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a:solidFill>
                            <a:srgbClr val="000000"/>
                          </a:solidFill>
                          <a:effectLst/>
                          <a:latin typeface="Calibri"/>
                        </a:rPr>
                        <a:t>-0.07956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4E6"/>
                    </a:solidFill>
                  </a:tcPr>
                </a:tc>
                <a:tc>
                  <a:txBody>
                    <a:bodyPr/>
                    <a:lstStyle/>
                    <a:p>
                      <a:pPr algn="r" fontAlgn="b"/>
                      <a:r>
                        <a:rPr lang="en-US" sz="1400" b="0" i="0" u="none" strike="noStrike">
                          <a:solidFill>
                            <a:srgbClr val="000000"/>
                          </a:solidFill>
                          <a:effectLst/>
                          <a:latin typeface="Calibri"/>
                        </a:rPr>
                        <a:t>0.020235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a:solidFill>
                            <a:srgbClr val="000000"/>
                          </a:solidFill>
                          <a:effectLst/>
                          <a:latin typeface="Calibri"/>
                        </a:rPr>
                        <a:t>-0.58148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8696B"/>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534427403"/>
                  </a:ext>
                </a:extLst>
              </a:tr>
              <a:tr h="322442">
                <a:tc>
                  <a:txBody>
                    <a:bodyPr/>
                    <a:lstStyle/>
                    <a:p>
                      <a:pPr algn="l" fontAlgn="b"/>
                      <a:r>
                        <a:rPr lang="en-US" sz="1400" b="1" i="0" u="none" strike="noStrike">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0.152113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8F4ED"/>
                    </a:solidFill>
                  </a:tcPr>
                </a:tc>
                <a:tc>
                  <a:txBody>
                    <a:bodyPr/>
                    <a:lstStyle/>
                    <a:p>
                      <a:pPr algn="r" fontAlgn="b"/>
                      <a:r>
                        <a:rPr lang="en-US" sz="1400" b="0" i="0" u="none" strike="noStrike">
                          <a:solidFill>
                            <a:srgbClr val="000000"/>
                          </a:solidFill>
                          <a:effectLst/>
                          <a:latin typeface="Calibri"/>
                        </a:rPr>
                        <a:t>-0.00956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5F8"/>
                    </a:solidFill>
                  </a:tcPr>
                </a:tc>
                <a:tc>
                  <a:txBody>
                    <a:bodyPr/>
                    <a:lstStyle/>
                    <a:p>
                      <a:pPr algn="r" fontAlgn="b"/>
                      <a:r>
                        <a:rPr lang="en-US" sz="1400" b="0" i="0" u="none" strike="noStrike">
                          <a:solidFill>
                            <a:srgbClr val="000000"/>
                          </a:solidFill>
                          <a:effectLst/>
                          <a:latin typeface="Calibri"/>
                        </a:rPr>
                        <a:t>-0.04284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DEF"/>
                    </a:solidFill>
                  </a:tcPr>
                </a:tc>
                <a:tc>
                  <a:txBody>
                    <a:bodyPr/>
                    <a:lstStyle/>
                    <a:p>
                      <a:pPr algn="r" fontAlgn="b"/>
                      <a:r>
                        <a:rPr lang="en-US" sz="1400" b="0" i="0" u="none" strike="noStrike">
                          <a:solidFill>
                            <a:srgbClr val="000000"/>
                          </a:solidFill>
                          <a:effectLst/>
                          <a:latin typeface="Calibri"/>
                        </a:rPr>
                        <a:t>0.021582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a:solidFill>
                            <a:srgbClr val="000000"/>
                          </a:solidFill>
                          <a:effectLst/>
                          <a:latin typeface="Calibri"/>
                        </a:rPr>
                        <a:t>-0.04332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CEF"/>
                    </a:solidFill>
                  </a:tcPr>
                </a:tc>
                <a:tc>
                  <a:txBody>
                    <a:bodyPr/>
                    <a:lstStyle/>
                    <a:p>
                      <a:pPr algn="r" fontAlgn="b"/>
                      <a:r>
                        <a:rPr lang="en-US" sz="1400" b="0" i="0" u="none" strike="noStrike">
                          <a:solidFill>
                            <a:srgbClr val="000000"/>
                          </a:solidFill>
                          <a:effectLst/>
                          <a:latin typeface="Calibri"/>
                        </a:rPr>
                        <a:t>0.288438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D2EBDB"/>
                    </a:solidFill>
                  </a:tcPr>
                </a:tc>
                <a:tc>
                  <a:txBody>
                    <a:bodyPr/>
                    <a:lstStyle/>
                    <a:p>
                      <a:pPr algn="r" fontAlgn="b"/>
                      <a:r>
                        <a:rPr lang="en-US" sz="1400" b="0" i="0" u="none" strike="noStrike">
                          <a:solidFill>
                            <a:srgbClr val="000000"/>
                          </a:solidFill>
                          <a:effectLst/>
                          <a:latin typeface="Calibri"/>
                        </a:rPr>
                        <a:t>-0.18872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9CB"/>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648058537"/>
                  </a:ext>
                </a:extLst>
              </a:tr>
              <a:tr h="322442">
                <a:tc>
                  <a:txBody>
                    <a:bodyPr/>
                    <a:lstStyle/>
                    <a:p>
                      <a:pPr algn="l" fontAlgn="b"/>
                      <a:r>
                        <a:rPr lang="en-US" sz="1400" b="1" i="0" u="none" strike="noStrike">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-0.04236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DF0"/>
                    </a:solidFill>
                  </a:tcPr>
                </a:tc>
                <a:tc>
                  <a:txBody>
                    <a:bodyPr/>
                    <a:lstStyle/>
                    <a:p>
                      <a:pPr algn="r" fontAlgn="b"/>
                      <a:r>
                        <a:rPr lang="en-US" sz="1400" b="0" i="0" u="none" strike="noStrike">
                          <a:solidFill>
                            <a:srgbClr val="000000"/>
                          </a:solidFill>
                          <a:effectLst/>
                          <a:latin typeface="Calibri"/>
                        </a:rPr>
                        <a:t>-0.00912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5F8"/>
                    </a:solidFill>
                  </a:tcPr>
                </a:tc>
                <a:tc>
                  <a:txBody>
                    <a:bodyPr/>
                    <a:lstStyle/>
                    <a:p>
                      <a:pPr algn="r" fontAlgn="b"/>
                      <a:r>
                        <a:rPr lang="en-US" sz="1400" b="0" i="0" u="none" strike="noStrike">
                          <a:solidFill>
                            <a:srgbClr val="000000"/>
                          </a:solidFill>
                          <a:effectLst/>
                          <a:latin typeface="Calibri"/>
                        </a:rPr>
                        <a:t>-0.04377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CEF"/>
                    </a:solidFill>
                  </a:tcPr>
                </a:tc>
                <a:tc>
                  <a:txBody>
                    <a:bodyPr/>
                    <a:lstStyle/>
                    <a:p>
                      <a:pPr algn="r" fontAlgn="b"/>
                      <a:r>
                        <a:rPr lang="en-US" sz="1400" b="0" i="0" u="none" strike="noStrike">
                          <a:solidFill>
                            <a:srgbClr val="000000"/>
                          </a:solidFill>
                          <a:effectLst/>
                          <a:latin typeface="Calibri"/>
                        </a:rPr>
                        <a:t>-0.02132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2F5"/>
                    </a:solidFill>
                  </a:tcPr>
                </a:tc>
                <a:tc>
                  <a:txBody>
                    <a:bodyPr/>
                    <a:lstStyle/>
                    <a:p>
                      <a:pPr algn="r" fontAlgn="b"/>
                      <a:r>
                        <a:rPr lang="en-US" sz="1400" b="0" i="0" u="none" strike="noStrike">
                          <a:solidFill>
                            <a:srgbClr val="000000"/>
                          </a:solidFill>
                          <a:effectLst/>
                          <a:latin typeface="Calibri"/>
                        </a:rPr>
                        <a:t>-0.04972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BEE"/>
                    </a:solidFill>
                  </a:tcPr>
                </a:tc>
                <a:tc>
                  <a:txBody>
                    <a:bodyPr/>
                    <a:lstStyle/>
                    <a:p>
                      <a:pPr algn="r" fontAlgn="b"/>
                      <a:r>
                        <a:rPr lang="en-US" sz="1400" b="0" i="0" u="none" strike="noStrike">
                          <a:solidFill>
                            <a:srgbClr val="000000"/>
                          </a:solidFill>
                          <a:effectLst/>
                          <a:latin typeface="Calibri"/>
                        </a:rPr>
                        <a:t>0.247897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D9EEE1"/>
                    </a:solidFill>
                  </a:tcPr>
                </a:tc>
                <a:tc>
                  <a:txBody>
                    <a:bodyPr/>
                    <a:lstStyle/>
                    <a:p>
                      <a:pPr algn="r" fontAlgn="b"/>
                      <a:r>
                        <a:rPr lang="en-US" sz="1400" b="0" i="0" u="none" strike="noStrike">
                          <a:solidFill>
                            <a:srgbClr val="000000"/>
                          </a:solidFill>
                          <a:effectLst/>
                          <a:latin typeface="Calibri"/>
                        </a:rPr>
                        <a:t>-0.23006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BFC1"/>
                    </a:solidFill>
                  </a:tcPr>
                </a:tc>
                <a:tc>
                  <a:txBody>
                    <a:bodyPr/>
                    <a:lstStyle/>
                    <a:p>
                      <a:pPr algn="r" fontAlgn="b"/>
                      <a:r>
                        <a:rPr lang="en-US" sz="1400" b="0" i="0" u="none" strike="noStrike">
                          <a:solidFill>
                            <a:srgbClr val="000000"/>
                          </a:solidFill>
                          <a:effectLst/>
                          <a:latin typeface="Calibri"/>
                        </a:rPr>
                        <a:t>0.090291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1F8F6"/>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63461942"/>
                  </a:ext>
                </a:extLst>
              </a:tr>
              <a:tr h="322442">
                <a:tc>
                  <a:txBody>
                    <a:bodyPr/>
                    <a:lstStyle/>
                    <a:p>
                      <a:pPr algn="l" fontAlgn="b"/>
                      <a:r>
                        <a:rPr lang="en-US" sz="1400" b="1" i="0" u="none" strike="noStrike">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0.892522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74C58A"/>
                    </a:solidFill>
                  </a:tcPr>
                </a:tc>
                <a:tc>
                  <a:txBody>
                    <a:bodyPr/>
                    <a:lstStyle/>
                    <a:p>
                      <a:pPr algn="r" fontAlgn="b"/>
                      <a:r>
                        <a:rPr lang="en-US" sz="1400" b="0" i="0" u="none" strike="noStrike">
                          <a:solidFill>
                            <a:srgbClr val="000000"/>
                          </a:solidFill>
                          <a:effectLst/>
                          <a:latin typeface="Calibri"/>
                        </a:rPr>
                        <a:t>0.013122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0.061249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a:solidFill>
                            <a:srgbClr val="000000"/>
                          </a:solidFill>
                          <a:effectLst/>
                          <a:latin typeface="Calibri"/>
                        </a:rPr>
                        <a:t>0.075838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3F9F8"/>
                    </a:solidFill>
                  </a:tcPr>
                </a:tc>
                <a:tc>
                  <a:txBody>
                    <a:bodyPr/>
                    <a:lstStyle/>
                    <a:p>
                      <a:pPr algn="r" fontAlgn="b"/>
                      <a:r>
                        <a:rPr lang="en-US" sz="1400" b="0" i="0" u="none" strike="noStrike">
                          <a:solidFill>
                            <a:srgbClr val="000000"/>
                          </a:solidFill>
                          <a:effectLst/>
                          <a:latin typeface="Calibri"/>
                        </a:rPr>
                        <a:t>0.055136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7FAFB"/>
                    </a:solidFill>
                  </a:tcPr>
                </a:tc>
                <a:tc>
                  <a:txBody>
                    <a:bodyPr/>
                    <a:lstStyle/>
                    <a:p>
                      <a:pPr algn="r" fontAlgn="b"/>
                      <a:r>
                        <a:rPr lang="en-US" sz="1400" b="0" i="0" u="none" strike="noStrike">
                          <a:solidFill>
                            <a:srgbClr val="000000"/>
                          </a:solidFill>
                          <a:effectLst/>
                          <a:latin typeface="Calibri"/>
                        </a:rPr>
                        <a:t>0.199141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0F1E7"/>
                    </a:solidFill>
                  </a:tcPr>
                </a:tc>
                <a:tc>
                  <a:txBody>
                    <a:bodyPr/>
                    <a:lstStyle/>
                    <a:p>
                      <a:pPr algn="r" fontAlgn="b"/>
                      <a:r>
                        <a:rPr lang="en-US" sz="1400" b="0" i="0" u="none" strike="noStrike">
                          <a:solidFill>
                            <a:srgbClr val="000000"/>
                          </a:solidFill>
                          <a:effectLst/>
                          <a:latin typeface="Calibri"/>
                        </a:rPr>
                        <a:t>-0.18356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ACD"/>
                    </a:solidFill>
                  </a:tcPr>
                </a:tc>
                <a:tc>
                  <a:txBody>
                    <a:bodyPr/>
                    <a:lstStyle/>
                    <a:p>
                      <a:pPr algn="r" fontAlgn="b"/>
                      <a:r>
                        <a:rPr lang="en-US" sz="1400" b="0" i="0" u="none" strike="noStrike">
                          <a:solidFill>
                            <a:srgbClr val="000000"/>
                          </a:solidFill>
                          <a:effectLst/>
                          <a:latin typeface="Calibri"/>
                        </a:rPr>
                        <a:t>0.151787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8F4EE"/>
                    </a:solidFill>
                  </a:tcPr>
                </a:tc>
                <a:tc>
                  <a:txBody>
                    <a:bodyPr/>
                    <a:lstStyle/>
                    <a:p>
                      <a:pPr algn="r" fontAlgn="b"/>
                      <a:r>
                        <a:rPr lang="en-US" sz="1400" b="0" i="0" u="none" strike="noStrike">
                          <a:solidFill>
                            <a:srgbClr val="000000"/>
                          </a:solidFill>
                          <a:effectLst/>
                          <a:latin typeface="Calibri"/>
                        </a:rPr>
                        <a:t>-0.04404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CEF"/>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928298862"/>
                  </a:ext>
                </a:extLst>
              </a:tr>
              <a:tr h="322442">
                <a:tc>
                  <a:txBody>
                    <a:bodyPr/>
                    <a:lstStyle/>
                    <a:p>
                      <a:pPr algn="l" fontAlgn="b"/>
                      <a:r>
                        <a:rPr lang="en-US" sz="1400" b="1" i="0" u="none" strike="noStrike">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0.055516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7FAFA"/>
                    </a:solidFill>
                  </a:tcPr>
                </a:tc>
                <a:tc>
                  <a:txBody>
                    <a:bodyPr/>
                    <a:lstStyle/>
                    <a:p>
                      <a:pPr algn="r" fontAlgn="b"/>
                      <a:r>
                        <a:rPr lang="en-US" sz="1400" b="0" i="0" u="none" strike="noStrike">
                          <a:solidFill>
                            <a:srgbClr val="000000"/>
                          </a:solidFill>
                          <a:effectLst/>
                          <a:latin typeface="Calibri"/>
                        </a:rPr>
                        <a:t>-0.01285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4F7"/>
                    </a:solidFill>
                  </a:tcPr>
                </a:tc>
                <a:tc>
                  <a:txBody>
                    <a:bodyPr/>
                    <a:lstStyle/>
                    <a:p>
                      <a:pPr algn="r" fontAlgn="b"/>
                      <a:r>
                        <a:rPr lang="en-US" sz="1400" b="0" i="0" u="none" strike="noStrike">
                          <a:solidFill>
                            <a:srgbClr val="000000"/>
                          </a:solidFill>
                          <a:effectLst/>
                          <a:latin typeface="Calibri"/>
                        </a:rPr>
                        <a:t>-0.04502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CEF"/>
                    </a:solidFill>
                  </a:tcPr>
                </a:tc>
                <a:tc>
                  <a:txBody>
                    <a:bodyPr/>
                    <a:lstStyle/>
                    <a:p>
                      <a:pPr algn="r" fontAlgn="b"/>
                      <a:r>
                        <a:rPr lang="en-US" sz="1400" b="0" i="0" u="none" strike="noStrike">
                          <a:solidFill>
                            <a:srgbClr val="000000"/>
                          </a:solidFill>
                          <a:effectLst/>
                          <a:latin typeface="Calibri"/>
                        </a:rPr>
                        <a:t>-0.06158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8EB"/>
                    </a:solidFill>
                  </a:tcPr>
                </a:tc>
                <a:tc>
                  <a:txBody>
                    <a:bodyPr/>
                    <a:lstStyle/>
                    <a:p>
                      <a:pPr algn="r" fontAlgn="b"/>
                      <a:r>
                        <a:rPr lang="en-US" sz="1400" b="0" i="0" u="none" strike="noStrike">
                          <a:solidFill>
                            <a:srgbClr val="000000"/>
                          </a:solidFill>
                          <a:effectLst/>
                          <a:latin typeface="Calibri"/>
                        </a:rPr>
                        <a:t>-0.0513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BED"/>
                    </a:solidFill>
                  </a:tcPr>
                </a:tc>
                <a:tc>
                  <a:txBody>
                    <a:bodyPr/>
                    <a:lstStyle/>
                    <a:p>
                      <a:pPr algn="r" fontAlgn="b"/>
                      <a:r>
                        <a:rPr lang="en-US" sz="1400" b="0" i="0" u="none" strike="noStrike">
                          <a:solidFill>
                            <a:srgbClr val="000000"/>
                          </a:solidFill>
                          <a:effectLst/>
                          <a:latin typeface="Calibri"/>
                        </a:rPr>
                        <a:t>0.045027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8FBFC"/>
                    </a:solidFill>
                  </a:tcPr>
                </a:tc>
                <a:tc>
                  <a:txBody>
                    <a:bodyPr/>
                    <a:lstStyle/>
                    <a:p>
                      <a:pPr algn="r" fontAlgn="b"/>
                      <a:r>
                        <a:rPr lang="en-US" sz="1400" b="0" i="0" u="none" strike="noStrike">
                          <a:solidFill>
                            <a:srgbClr val="000000"/>
                          </a:solidFill>
                          <a:effectLst/>
                          <a:latin typeface="Calibri"/>
                        </a:rPr>
                        <a:t>-0.00915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5F8"/>
                    </a:solidFill>
                  </a:tcPr>
                </a:tc>
                <a:tc>
                  <a:txBody>
                    <a:bodyPr/>
                    <a:lstStyle/>
                    <a:p>
                      <a:pPr algn="r" fontAlgn="b"/>
                      <a:r>
                        <a:rPr lang="en-US" sz="1400" b="0" i="0" u="none" strike="noStrike">
                          <a:solidFill>
                            <a:srgbClr val="000000"/>
                          </a:solidFill>
                          <a:effectLst/>
                          <a:latin typeface="Calibri"/>
                        </a:rPr>
                        <a:t>0.115625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DF6F2"/>
                    </a:solidFill>
                  </a:tcPr>
                </a:tc>
                <a:tc>
                  <a:txBody>
                    <a:bodyPr/>
                    <a:lstStyle/>
                    <a:p>
                      <a:pPr algn="r" fontAlgn="b"/>
                      <a:r>
                        <a:rPr lang="en-US" sz="1400" b="0" i="0" u="none" strike="noStrike">
                          <a:solidFill>
                            <a:srgbClr val="000000"/>
                          </a:solidFill>
                          <a:effectLst/>
                          <a:latin typeface="Calibri"/>
                        </a:rPr>
                        <a:t>0.025335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CFF"/>
                    </a:solidFill>
                  </a:tcPr>
                </a:tc>
                <a:tc>
                  <a:txBody>
                    <a:bodyPr/>
                    <a:lstStyle/>
                    <a:p>
                      <a:pPr algn="r" fontAlgn="b"/>
                      <a:r>
                        <a:rPr lang="en-US" sz="1400" b="0" i="0" u="none" strike="noStrike">
                          <a:solidFill>
                            <a:srgbClr val="000000"/>
                          </a:solidFill>
                          <a:effectLst/>
                          <a:latin typeface="Calibri"/>
                        </a:rPr>
                        <a:t>0.05728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283200365"/>
                  </a:ext>
                </a:extLst>
              </a:tr>
              <a:tr h="322442">
                <a:tc>
                  <a:txBody>
                    <a:bodyPr/>
                    <a:lstStyle/>
                    <a:p>
                      <a:pPr algn="l" fontAlgn="b"/>
                      <a:r>
                        <a:rPr lang="en-US" sz="1400" b="1" i="0" u="none" strike="noStrike">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0.054802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7FAFB"/>
                    </a:solidFill>
                  </a:tcPr>
                </a:tc>
                <a:tc>
                  <a:txBody>
                    <a:bodyPr/>
                    <a:lstStyle/>
                    <a:p>
                      <a:pPr algn="r" fontAlgn="b"/>
                      <a:r>
                        <a:rPr lang="en-US" sz="1400" b="0" i="0" u="none" strike="noStrike">
                          <a:solidFill>
                            <a:srgbClr val="000000"/>
                          </a:solidFill>
                          <a:effectLst/>
                          <a:latin typeface="Calibri"/>
                        </a:rPr>
                        <a:t>-0.01267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4F7"/>
                    </a:solidFill>
                  </a:tcPr>
                </a:tc>
                <a:tc>
                  <a:txBody>
                    <a:bodyPr/>
                    <a:lstStyle/>
                    <a:p>
                      <a:pPr algn="r" fontAlgn="b"/>
                      <a:r>
                        <a:rPr lang="en-US" sz="1400" b="0" i="0" u="none" strike="noStrike">
                          <a:solidFill>
                            <a:srgbClr val="000000"/>
                          </a:solidFill>
                          <a:effectLst/>
                          <a:latin typeface="Calibri"/>
                        </a:rPr>
                        <a:t>-0.05295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AED"/>
                    </a:solidFill>
                  </a:tcPr>
                </a:tc>
                <a:tc>
                  <a:txBody>
                    <a:bodyPr/>
                    <a:lstStyle/>
                    <a:p>
                      <a:pPr algn="r" fontAlgn="b"/>
                      <a:r>
                        <a:rPr lang="en-US" sz="1400" b="0" i="0" u="none" strike="noStrike">
                          <a:solidFill>
                            <a:srgbClr val="000000"/>
                          </a:solidFill>
                          <a:effectLst/>
                          <a:latin typeface="Calibri"/>
                        </a:rPr>
                        <a:t>-0.07942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4E6"/>
                    </a:solidFill>
                  </a:tcPr>
                </a:tc>
                <a:tc>
                  <a:txBody>
                    <a:bodyPr/>
                    <a:lstStyle/>
                    <a:p>
                      <a:pPr algn="r" fontAlgn="b"/>
                      <a:r>
                        <a:rPr lang="en-US" sz="1400" b="0" i="0" u="none" strike="noStrike">
                          <a:solidFill>
                            <a:srgbClr val="000000"/>
                          </a:solidFill>
                          <a:effectLst/>
                          <a:latin typeface="Calibri"/>
                        </a:rPr>
                        <a:t>-0.05669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9EC"/>
                    </a:solidFill>
                  </a:tcPr>
                </a:tc>
                <a:tc>
                  <a:txBody>
                    <a:bodyPr/>
                    <a:lstStyle/>
                    <a:p>
                      <a:pPr algn="r" fontAlgn="b"/>
                      <a:r>
                        <a:rPr lang="en-US" sz="1400" b="0" i="0" u="none" strike="noStrike">
                          <a:solidFill>
                            <a:srgbClr val="000000"/>
                          </a:solidFill>
                          <a:effectLst/>
                          <a:latin typeface="Calibri"/>
                        </a:rPr>
                        <a:t>0.038087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9FBFD"/>
                    </a:solidFill>
                  </a:tcPr>
                </a:tc>
                <a:tc>
                  <a:txBody>
                    <a:bodyPr/>
                    <a:lstStyle/>
                    <a:p>
                      <a:pPr algn="r" fontAlgn="b"/>
                      <a:r>
                        <a:rPr lang="en-US" sz="1400" b="0" i="0" u="none" strike="noStrike">
                          <a:solidFill>
                            <a:srgbClr val="000000"/>
                          </a:solidFill>
                          <a:effectLst/>
                          <a:latin typeface="Calibri"/>
                        </a:rPr>
                        <a:t>-0.00414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6F9"/>
                    </a:solidFill>
                  </a:tcPr>
                </a:tc>
                <a:tc>
                  <a:txBody>
                    <a:bodyPr/>
                    <a:lstStyle/>
                    <a:p>
                      <a:pPr algn="r" fontAlgn="b"/>
                      <a:r>
                        <a:rPr lang="en-US" sz="1400" b="0" i="0" u="none" strike="noStrike">
                          <a:solidFill>
                            <a:srgbClr val="000000"/>
                          </a:solidFill>
                          <a:effectLst/>
                          <a:latin typeface="Calibri"/>
                        </a:rPr>
                        <a:t>0.108123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EF7F3"/>
                    </a:solidFill>
                  </a:tcPr>
                </a:tc>
                <a:tc>
                  <a:txBody>
                    <a:bodyPr/>
                    <a:lstStyle/>
                    <a:p>
                      <a:pPr algn="r" fontAlgn="b"/>
                      <a:r>
                        <a:rPr lang="en-US" sz="1400" b="0" i="0" u="none" strike="noStrike">
                          <a:solidFill>
                            <a:srgbClr val="000000"/>
                          </a:solidFill>
                          <a:effectLst/>
                          <a:latin typeface="Calibri"/>
                        </a:rPr>
                        <a:t>0.014431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a:solidFill>
                            <a:srgbClr val="000000"/>
                          </a:solidFill>
                          <a:effectLst/>
                          <a:latin typeface="Calibri"/>
                        </a:rPr>
                        <a:t>0.057988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a:solidFill>
                            <a:srgbClr val="000000"/>
                          </a:solidFill>
                          <a:effectLst/>
                          <a:latin typeface="Calibri"/>
                        </a:rPr>
                        <a:t>0.950769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BC282"/>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865964884"/>
                  </a:ext>
                </a:extLst>
              </a:tr>
              <a:tr h="322442">
                <a:tc>
                  <a:txBody>
                    <a:bodyPr/>
                    <a:lstStyle/>
                    <a:p>
                      <a:pPr algn="l" fontAlgn="b"/>
                      <a:r>
                        <a:rPr lang="en-US" sz="1400" b="1" i="0" u="none" strike="noStrike">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0.011339</a:t>
                      </a:r>
                      <a:endParaRPr lang="en-US" sz="1400" b="0" i="0" u="none" strike="noStrike" dirty="0">
                        <a:solidFill>
                          <a:srgbClr val="000000"/>
                        </a:solidFill>
                        <a:effectLst/>
                        <a:latin typeface="Calibri"/>
                      </a:endParaRPr>
                    </a:p>
                  </a:txBody>
                  <a:tcPr marL="9525" marR="9525" marT="9525" marB="0" anchor="b">
                    <a:lnL w="6350" cap="flat" cmpd="sng" algn="ctr">
                      <a:solidFill>
                        <a:srgbClr val="8EA9DB"/>
                      </a:solidFill>
                      <a:prstDash val="solid"/>
                      <a:round/>
                      <a:headEnd type="none" w="med" len="med"/>
                      <a:tailEnd type="none" w="med" len="med"/>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0.012457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-0.12454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9DB"/>
                    </a:solidFill>
                  </a:tcPr>
                </a:tc>
                <a:tc>
                  <a:txBody>
                    <a:bodyPr/>
                    <a:lstStyle/>
                    <a:p>
                      <a:pPr algn="r" fontAlgn="b"/>
                      <a:r>
                        <a:rPr lang="en-US" sz="1400" b="0" i="0" u="none" strike="noStrike">
                          <a:solidFill>
                            <a:srgbClr val="000000"/>
                          </a:solidFill>
                          <a:effectLst/>
                          <a:latin typeface="Calibri"/>
                        </a:rPr>
                        <a:t>-0.10047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EE1"/>
                    </a:solidFill>
                  </a:tcPr>
                </a:tc>
                <a:tc>
                  <a:txBody>
                    <a:bodyPr/>
                    <a:lstStyle/>
                    <a:p>
                      <a:pPr algn="r" fontAlgn="b"/>
                      <a:r>
                        <a:rPr lang="en-US" sz="1400" b="0" i="0" u="none" strike="noStrike">
                          <a:solidFill>
                            <a:srgbClr val="000000"/>
                          </a:solidFill>
                          <a:effectLst/>
                          <a:latin typeface="Calibri"/>
                        </a:rPr>
                        <a:t>-0.12883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7DA"/>
                    </a:solidFill>
                  </a:tcPr>
                </a:tc>
                <a:tc>
                  <a:txBody>
                    <a:bodyPr/>
                    <a:lstStyle/>
                    <a:p>
                      <a:pPr algn="r" fontAlgn="b"/>
                      <a:r>
                        <a:rPr lang="en-US" sz="1400" b="0" i="0" u="none" strike="noStrike">
                          <a:solidFill>
                            <a:srgbClr val="000000"/>
                          </a:solidFill>
                          <a:effectLst/>
                          <a:latin typeface="Calibri"/>
                        </a:rPr>
                        <a:t>0.124609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CF6F1"/>
                    </a:solidFill>
                  </a:tcPr>
                </a:tc>
                <a:tc>
                  <a:txBody>
                    <a:bodyPr/>
                    <a:lstStyle/>
                    <a:p>
                      <a:pPr algn="r" fontAlgn="b"/>
                      <a:r>
                        <a:rPr lang="en-US" sz="1400" b="0" i="0" u="none" strike="noStrike">
                          <a:solidFill>
                            <a:srgbClr val="000000"/>
                          </a:solidFill>
                          <a:effectLst/>
                          <a:latin typeface="Calibri"/>
                        </a:rPr>
                        <a:t>-0.01573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3F6"/>
                    </a:solidFill>
                  </a:tcPr>
                </a:tc>
                <a:tc>
                  <a:txBody>
                    <a:bodyPr/>
                    <a:lstStyle/>
                    <a:p>
                      <a:pPr algn="r" fontAlgn="b"/>
                      <a:r>
                        <a:rPr lang="en-US" sz="1400" b="0" i="0" u="none" strike="noStrike">
                          <a:solidFill>
                            <a:srgbClr val="000000"/>
                          </a:solidFill>
                          <a:effectLst/>
                          <a:latin typeface="Calibri"/>
                        </a:rPr>
                        <a:t>0.078605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3F9F7"/>
                    </a:solidFill>
                  </a:tcPr>
                </a:tc>
                <a:tc>
                  <a:txBody>
                    <a:bodyPr/>
                    <a:lstStyle/>
                    <a:p>
                      <a:pPr algn="r" fontAlgn="b"/>
                      <a:r>
                        <a:rPr lang="en-US" sz="1400" b="0" i="0" u="none" strike="noStrike">
                          <a:solidFill>
                            <a:srgbClr val="000000"/>
                          </a:solidFill>
                          <a:effectLst/>
                          <a:latin typeface="Calibri"/>
                        </a:rPr>
                        <a:t>0.138088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AF5EF"/>
                    </a:solidFill>
                  </a:tcPr>
                </a:tc>
                <a:tc>
                  <a:txBody>
                    <a:bodyPr/>
                    <a:lstStyle/>
                    <a:p>
                      <a:pPr algn="r" fontAlgn="b"/>
                      <a:r>
                        <a:rPr lang="en-US" sz="1400" b="0" i="0" u="none" strike="noStrike">
                          <a:solidFill>
                            <a:srgbClr val="000000"/>
                          </a:solidFill>
                          <a:effectLst/>
                          <a:latin typeface="Calibri"/>
                        </a:rPr>
                        <a:t>-0.00573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6F9"/>
                    </a:solidFill>
                  </a:tcPr>
                </a:tc>
                <a:tc>
                  <a:txBody>
                    <a:bodyPr/>
                    <a:lstStyle/>
                    <a:p>
                      <a:pPr algn="r" fontAlgn="b"/>
                      <a:r>
                        <a:rPr lang="en-US" sz="1400" b="0" i="0" u="none" strike="noStrike">
                          <a:solidFill>
                            <a:srgbClr val="000000"/>
                          </a:solidFill>
                          <a:effectLst/>
                          <a:latin typeface="Calibri"/>
                        </a:rPr>
                        <a:t>0.026186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a:solidFill>
                            <a:srgbClr val="000000"/>
                          </a:solidFill>
                          <a:effectLst/>
                          <a:latin typeface="Calibri"/>
                        </a:rPr>
                        <a:t>0.022309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extLst>
                  <a:ext uri="{0D108BD9-81ED-4DB2-BD59-A6C34878D82A}">
                    <a16:rowId xmlns:a16="http://schemas.microsoft.com/office/drawing/2014/main" val="4226355394"/>
                  </a:ext>
                </a:extLst>
              </a:tr>
            </a:tbl>
          </a:graphicData>
        </a:graphic>
      </p:graphicFrame>
    </p:spTree>
    <p:extLst>
      <p:ext uri="{BB962C8B-B14F-4D97-AF65-F5344CB8AC3E}">
        <p14:creationId xmlns:p14="http://schemas.microsoft.com/office/powerpoint/2010/main" val="353951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98" y="216902"/>
            <a:ext cx="10771852" cy="684212"/>
          </a:xfrm>
        </p:spPr>
        <p:txBody>
          <a:bodyPr>
            <a:normAutofit fontScale="90000"/>
          </a:bodyPr>
          <a:lstStyle/>
          <a:p>
            <a:r>
              <a:rPr lang="en-IN" b="1" dirty="0">
                <a:solidFill>
                  <a:schemeClr val="tx1"/>
                </a:solidFill>
              </a:rPr>
              <a:t>5) Identify Top Correlations for different scenarios:</a:t>
            </a:r>
          </a:p>
        </p:txBody>
      </p:sp>
      <p:sp>
        <p:nvSpPr>
          <p:cNvPr id="6" name="Rectangle 5"/>
          <p:cNvSpPr/>
          <p:nvPr/>
        </p:nvSpPr>
        <p:spPr>
          <a:xfrm>
            <a:off x="687810" y="1020176"/>
            <a:ext cx="2529988" cy="369332"/>
          </a:xfrm>
          <a:prstGeom prst="rect">
            <a:avLst/>
          </a:prstGeom>
        </p:spPr>
        <p:txBody>
          <a:bodyPr wrap="none" lIns="91440" tIns="45720" rIns="91440" bIns="45720" anchor="t">
            <a:spAutoFit/>
          </a:bodyPr>
          <a:lstStyle/>
          <a:p>
            <a:r>
              <a:rPr lang="en-IN" b="1" dirty="0"/>
              <a:t>Results: correlation for 0</a:t>
            </a:r>
            <a:endParaRPr lang="en-IN" dirty="0"/>
          </a:p>
        </p:txBody>
      </p:sp>
      <p:graphicFrame>
        <p:nvGraphicFramePr>
          <p:cNvPr id="5" name="Table 4">
            <a:extLst>
              <a:ext uri="{FF2B5EF4-FFF2-40B4-BE49-F238E27FC236}">
                <a16:creationId xmlns:a16="http://schemas.microsoft.com/office/drawing/2014/main" id="{27E7E9DF-41CD-99B5-704C-CDF4D4B99A85}"/>
              </a:ext>
            </a:extLst>
          </p:cNvPr>
          <p:cNvGraphicFramePr>
            <a:graphicFrameLocks noGrp="1"/>
          </p:cNvGraphicFramePr>
          <p:nvPr>
            <p:extLst>
              <p:ext uri="{D42A27DB-BD31-4B8C-83A1-F6EECF244321}">
                <p14:modId xmlns:p14="http://schemas.microsoft.com/office/powerpoint/2010/main" val="3622698456"/>
              </p:ext>
            </p:extLst>
          </p:nvPr>
        </p:nvGraphicFramePr>
        <p:xfrm>
          <a:off x="128788" y="1373746"/>
          <a:ext cx="11995471" cy="5485651"/>
        </p:xfrm>
        <a:graphic>
          <a:graphicData uri="http://schemas.openxmlformats.org/drawingml/2006/table">
            <a:tbl>
              <a:tblPr firstRow="1" bandRow="1">
                <a:tableStyleId>{5C22544A-7EE6-4342-B048-85BDC9FD1C3A}</a:tableStyleId>
              </a:tblPr>
              <a:tblGrid>
                <a:gridCol w="2460218">
                  <a:extLst>
                    <a:ext uri="{9D8B030D-6E8A-4147-A177-3AD203B41FA5}">
                      <a16:colId xmlns:a16="http://schemas.microsoft.com/office/drawing/2014/main" val="3523662382"/>
                    </a:ext>
                  </a:extLst>
                </a:gridCol>
                <a:gridCol w="733481">
                  <a:extLst>
                    <a:ext uri="{9D8B030D-6E8A-4147-A177-3AD203B41FA5}">
                      <a16:colId xmlns:a16="http://schemas.microsoft.com/office/drawing/2014/main" val="1228020205"/>
                    </a:ext>
                  </a:extLst>
                </a:gridCol>
                <a:gridCol w="733481">
                  <a:extLst>
                    <a:ext uri="{9D8B030D-6E8A-4147-A177-3AD203B41FA5}">
                      <a16:colId xmlns:a16="http://schemas.microsoft.com/office/drawing/2014/main" val="1817870538"/>
                    </a:ext>
                  </a:extLst>
                </a:gridCol>
                <a:gridCol w="733481">
                  <a:extLst>
                    <a:ext uri="{9D8B030D-6E8A-4147-A177-3AD203B41FA5}">
                      <a16:colId xmlns:a16="http://schemas.microsoft.com/office/drawing/2014/main" val="2472080022"/>
                    </a:ext>
                  </a:extLst>
                </a:gridCol>
                <a:gridCol w="733481">
                  <a:extLst>
                    <a:ext uri="{9D8B030D-6E8A-4147-A177-3AD203B41FA5}">
                      <a16:colId xmlns:a16="http://schemas.microsoft.com/office/drawing/2014/main" val="1505842973"/>
                    </a:ext>
                  </a:extLst>
                </a:gridCol>
                <a:gridCol w="733481">
                  <a:extLst>
                    <a:ext uri="{9D8B030D-6E8A-4147-A177-3AD203B41FA5}">
                      <a16:colId xmlns:a16="http://schemas.microsoft.com/office/drawing/2014/main" val="3402673993"/>
                    </a:ext>
                  </a:extLst>
                </a:gridCol>
                <a:gridCol w="733481">
                  <a:extLst>
                    <a:ext uri="{9D8B030D-6E8A-4147-A177-3AD203B41FA5}">
                      <a16:colId xmlns:a16="http://schemas.microsoft.com/office/drawing/2014/main" val="1414816752"/>
                    </a:ext>
                  </a:extLst>
                </a:gridCol>
                <a:gridCol w="733481">
                  <a:extLst>
                    <a:ext uri="{9D8B030D-6E8A-4147-A177-3AD203B41FA5}">
                      <a16:colId xmlns:a16="http://schemas.microsoft.com/office/drawing/2014/main" val="1204309481"/>
                    </a:ext>
                  </a:extLst>
                </a:gridCol>
                <a:gridCol w="733481">
                  <a:extLst>
                    <a:ext uri="{9D8B030D-6E8A-4147-A177-3AD203B41FA5}">
                      <a16:colId xmlns:a16="http://schemas.microsoft.com/office/drawing/2014/main" val="2314665100"/>
                    </a:ext>
                  </a:extLst>
                </a:gridCol>
                <a:gridCol w="733481">
                  <a:extLst>
                    <a:ext uri="{9D8B030D-6E8A-4147-A177-3AD203B41FA5}">
                      <a16:colId xmlns:a16="http://schemas.microsoft.com/office/drawing/2014/main" val="1532908258"/>
                    </a:ext>
                  </a:extLst>
                </a:gridCol>
                <a:gridCol w="733481">
                  <a:extLst>
                    <a:ext uri="{9D8B030D-6E8A-4147-A177-3AD203B41FA5}">
                      <a16:colId xmlns:a16="http://schemas.microsoft.com/office/drawing/2014/main" val="4038533130"/>
                    </a:ext>
                  </a:extLst>
                </a:gridCol>
                <a:gridCol w="733481">
                  <a:extLst>
                    <a:ext uri="{9D8B030D-6E8A-4147-A177-3AD203B41FA5}">
                      <a16:colId xmlns:a16="http://schemas.microsoft.com/office/drawing/2014/main" val="3001636147"/>
                    </a:ext>
                  </a:extLst>
                </a:gridCol>
                <a:gridCol w="733481">
                  <a:extLst>
                    <a:ext uri="{9D8B030D-6E8A-4147-A177-3AD203B41FA5}">
                      <a16:colId xmlns:a16="http://schemas.microsoft.com/office/drawing/2014/main" val="3192168008"/>
                    </a:ext>
                  </a:extLst>
                </a:gridCol>
                <a:gridCol w="733481">
                  <a:extLst>
                    <a:ext uri="{9D8B030D-6E8A-4147-A177-3AD203B41FA5}">
                      <a16:colId xmlns:a16="http://schemas.microsoft.com/office/drawing/2014/main" val="526508794"/>
                    </a:ext>
                  </a:extLst>
                </a:gridCol>
              </a:tblGrid>
              <a:tr h="1140190">
                <a:tc>
                  <a:txBody>
                    <a:bodyPr/>
                    <a:lstStyle/>
                    <a:p>
                      <a:pPr algn="l" fontAlgn="b"/>
                      <a:r>
                        <a:rPr lang="en-US" sz="1400" b="1" i="0" u="none" strike="noStrike">
                          <a:solidFill>
                            <a:srgbClr val="FFFFFF"/>
                          </a:solidFill>
                          <a:effectLst/>
                          <a:latin typeface="Calibri"/>
                        </a:rPr>
                        <a:t>Column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197477552"/>
                  </a:ext>
                </a:extLst>
              </a:tr>
              <a:tr h="325768">
                <a:tc>
                  <a:txBody>
                    <a:bodyPr/>
                    <a:lstStyle/>
                    <a:p>
                      <a:pPr algn="l" fontAlgn="b"/>
                      <a:r>
                        <a:rPr lang="en-US" sz="1400" b="1" i="0" u="none" strike="noStrike">
                          <a:solidFill>
                            <a:srgbClr val="FFFFFF"/>
                          </a:solidFill>
                          <a:effectLst/>
                          <a:latin typeface="Calibri"/>
                        </a:rPr>
                        <a:t>CNT_CHILDREN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889517339"/>
                  </a:ext>
                </a:extLst>
              </a:tr>
              <a:tr h="325768">
                <a:tc>
                  <a:txBody>
                    <a:bodyPr/>
                    <a:lstStyle/>
                    <a:p>
                      <a:pPr algn="l" fontAlgn="b"/>
                      <a:r>
                        <a:rPr lang="en-US" sz="1400" b="1" i="0" u="none" strike="noStrike">
                          <a:solidFill>
                            <a:srgbClr val="FFFFFF"/>
                          </a:solidFill>
                          <a:effectLst/>
                          <a:latin typeface="Calibri"/>
                        </a:rPr>
                        <a:t>AMT_INCOME_TOTAL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0.03632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400873965"/>
                  </a:ext>
                </a:extLst>
              </a:tr>
              <a:tr h="325768">
                <a:tc>
                  <a:txBody>
                    <a:bodyPr/>
                    <a:lstStyle/>
                    <a:p>
                      <a:pPr algn="l" fontAlgn="b"/>
                      <a:r>
                        <a:rPr lang="en-US" sz="1400" b="1" i="0" u="none" strike="noStrike">
                          <a:solidFill>
                            <a:srgbClr val="FFFFFF"/>
                          </a:solidFill>
                          <a:effectLst/>
                          <a:latin typeface="Calibri"/>
                        </a:rPr>
                        <a:t>AMT_CREDIT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0.005705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a:solidFill>
                            <a:srgbClr val="000000"/>
                          </a:solidFill>
                          <a:effectLst/>
                          <a:latin typeface="Calibri"/>
                        </a:rPr>
                        <a:t>0.377966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C5E6D0"/>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378258661"/>
                  </a:ext>
                </a:extLst>
              </a:tr>
              <a:tr h="325768">
                <a:tc>
                  <a:txBody>
                    <a:bodyPr/>
                    <a:lstStyle/>
                    <a:p>
                      <a:pPr algn="l" fontAlgn="b"/>
                      <a:r>
                        <a:rPr lang="en-US" sz="1400" b="1" i="0" u="none" strike="noStrike">
                          <a:solidFill>
                            <a:srgbClr val="FFFFFF"/>
                          </a:solidFill>
                          <a:effectLst/>
                          <a:latin typeface="Calibri"/>
                        </a:rPr>
                        <a:t>AMT_ANNUITY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0.026384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a:solidFill>
                            <a:srgbClr val="000000"/>
                          </a:solidFill>
                          <a:effectLst/>
                          <a:latin typeface="Calibri"/>
                        </a:rPr>
                        <a:t>0.451135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BAE1C6"/>
                    </a:solidFill>
                  </a:tcPr>
                </a:tc>
                <a:tc>
                  <a:txBody>
                    <a:bodyPr/>
                    <a:lstStyle/>
                    <a:p>
                      <a:pPr algn="r" fontAlgn="b"/>
                      <a:r>
                        <a:rPr lang="en-US" sz="1400" b="0" i="0" u="none" strike="noStrike">
                          <a:solidFill>
                            <a:srgbClr val="000000"/>
                          </a:solidFill>
                          <a:effectLst/>
                          <a:latin typeface="Calibri"/>
                        </a:rPr>
                        <a:t>0.770773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88CD9B"/>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096486384"/>
                  </a:ext>
                </a:extLst>
              </a:tr>
              <a:tr h="325768">
                <a:tc>
                  <a:txBody>
                    <a:bodyPr/>
                    <a:lstStyle/>
                    <a:p>
                      <a:pPr algn="l" fontAlgn="b"/>
                      <a:r>
                        <a:rPr lang="en-US" sz="1400" b="1" i="0" u="none" strike="noStrike">
                          <a:solidFill>
                            <a:srgbClr val="FFFFFF"/>
                          </a:solidFill>
                          <a:effectLst/>
                          <a:latin typeface="Calibri"/>
                        </a:rPr>
                        <a:t>AMT_GOODS_PRICE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0.001518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6F9"/>
                    </a:solidFill>
                  </a:tcPr>
                </a:tc>
                <a:tc>
                  <a:txBody>
                    <a:bodyPr/>
                    <a:lstStyle/>
                    <a:p>
                      <a:pPr algn="r" fontAlgn="b"/>
                      <a:r>
                        <a:rPr lang="en-US" sz="1400" b="0" i="0" u="none" strike="noStrike">
                          <a:solidFill>
                            <a:srgbClr val="000000"/>
                          </a:solidFill>
                          <a:effectLst/>
                          <a:latin typeface="Calibri"/>
                        </a:rPr>
                        <a:t>0.384576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C4E6CF"/>
                    </a:solidFill>
                  </a:tcPr>
                </a:tc>
                <a:tc>
                  <a:txBody>
                    <a:bodyPr/>
                    <a:lstStyle/>
                    <a:p>
                      <a:pPr algn="r" fontAlgn="b"/>
                      <a:r>
                        <a:rPr lang="en-US" sz="1400" b="0" i="0" u="none" strike="noStrike">
                          <a:solidFill>
                            <a:srgbClr val="000000"/>
                          </a:solidFill>
                          <a:effectLst/>
                          <a:latin typeface="Calibri"/>
                        </a:rPr>
                        <a:t>0.987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6BF7D"/>
                    </a:solidFill>
                  </a:tcPr>
                </a:tc>
                <a:tc>
                  <a:txBody>
                    <a:bodyPr/>
                    <a:lstStyle/>
                    <a:p>
                      <a:pPr algn="r" fontAlgn="b"/>
                      <a:r>
                        <a:rPr lang="en-US" sz="1400" b="0" i="0" u="none" strike="noStrike">
                          <a:solidFill>
                            <a:srgbClr val="000000"/>
                          </a:solidFill>
                          <a:effectLst/>
                          <a:latin typeface="Calibri"/>
                        </a:rPr>
                        <a:t>0.775835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87CD9A"/>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840285339"/>
                  </a:ext>
                </a:extLst>
              </a:tr>
              <a:tr h="325768">
                <a:tc>
                  <a:txBody>
                    <a:bodyPr/>
                    <a:lstStyle/>
                    <a:p>
                      <a:pPr algn="l" fontAlgn="b"/>
                      <a:r>
                        <a:rPr lang="en-US" sz="1400" b="1" i="0" u="none" strike="noStrike">
                          <a:solidFill>
                            <a:srgbClr val="FFFFFF"/>
                          </a:solidFill>
                          <a:effectLst/>
                          <a:latin typeface="Calibri"/>
                        </a:rPr>
                        <a:t>DAYS_BIRTH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0.335876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CCE9D6"/>
                    </a:solidFill>
                  </a:tcPr>
                </a:tc>
                <a:tc>
                  <a:txBody>
                    <a:bodyPr/>
                    <a:lstStyle/>
                    <a:p>
                      <a:pPr algn="r" fontAlgn="b"/>
                      <a:r>
                        <a:rPr lang="en-US" sz="1400" b="0" i="0" u="none" strike="noStrike">
                          <a:solidFill>
                            <a:srgbClr val="000000"/>
                          </a:solidFill>
                          <a:effectLst/>
                          <a:latin typeface="Calibri"/>
                        </a:rPr>
                        <a:t>0.073769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5F9F9"/>
                    </a:solidFill>
                  </a:tcPr>
                </a:tc>
                <a:tc>
                  <a:txBody>
                    <a:bodyPr/>
                    <a:lstStyle/>
                    <a:p>
                      <a:pPr algn="r" fontAlgn="b"/>
                      <a:r>
                        <a:rPr lang="en-US" sz="1400" b="0" i="0" u="none" strike="noStrike">
                          <a:solidFill>
                            <a:srgbClr val="000000"/>
                          </a:solidFill>
                          <a:effectLst/>
                          <a:latin typeface="Calibri"/>
                        </a:rPr>
                        <a:t>-0.05108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AED"/>
                    </a:solidFill>
                  </a:tcPr>
                </a:tc>
                <a:tc>
                  <a:txBody>
                    <a:bodyPr/>
                    <a:lstStyle/>
                    <a:p>
                      <a:pPr algn="r" fontAlgn="b"/>
                      <a:r>
                        <a:rPr lang="en-US" sz="1400" b="0" i="0" u="none" strike="noStrike">
                          <a:solidFill>
                            <a:srgbClr val="000000"/>
                          </a:solidFill>
                          <a:effectLst/>
                          <a:latin typeface="Calibri"/>
                        </a:rPr>
                        <a:t>0.009911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8FB"/>
                    </a:solidFill>
                  </a:tcPr>
                </a:tc>
                <a:tc>
                  <a:txBody>
                    <a:bodyPr/>
                    <a:lstStyle/>
                    <a:p>
                      <a:pPr algn="r" fontAlgn="b"/>
                      <a:r>
                        <a:rPr lang="en-US" sz="1400" b="0" i="0" u="none" strike="noStrike">
                          <a:solidFill>
                            <a:srgbClr val="000000"/>
                          </a:solidFill>
                          <a:effectLst/>
                          <a:latin typeface="Calibri"/>
                        </a:rPr>
                        <a:t>-0.04877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AED"/>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139040547"/>
                  </a:ext>
                </a:extLst>
              </a:tr>
              <a:tr h="325768">
                <a:tc>
                  <a:txBody>
                    <a:bodyPr/>
                    <a:lstStyle/>
                    <a:p>
                      <a:pPr algn="l" fontAlgn="b"/>
                      <a:r>
                        <a:rPr lang="en-US" sz="1400" b="1" i="0" u="none" strike="noStrike">
                          <a:solidFill>
                            <a:srgbClr val="FFFFFF"/>
                          </a:solidFill>
                          <a:effectLst/>
                          <a:latin typeface="Calibri"/>
                        </a:rPr>
                        <a:t>DAYS_EMPLOYED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-0.24359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BEC0"/>
                    </a:solidFill>
                  </a:tcPr>
                </a:tc>
                <a:tc>
                  <a:txBody>
                    <a:bodyPr/>
                    <a:lstStyle/>
                    <a:p>
                      <a:pPr algn="r" fontAlgn="b"/>
                      <a:r>
                        <a:rPr lang="en-US" sz="1400" b="0" i="0" u="none" strike="noStrike">
                          <a:solidFill>
                            <a:srgbClr val="000000"/>
                          </a:solidFill>
                          <a:effectLst/>
                          <a:latin typeface="Calibri"/>
                        </a:rPr>
                        <a:t>-0.1627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D0D3"/>
                    </a:solidFill>
                  </a:tcPr>
                </a:tc>
                <a:tc>
                  <a:txBody>
                    <a:bodyPr/>
                    <a:lstStyle/>
                    <a:p>
                      <a:pPr algn="r" fontAlgn="b"/>
                      <a:r>
                        <a:rPr lang="en-US" sz="1400" b="0" i="0" u="none" strike="noStrike">
                          <a:solidFill>
                            <a:srgbClr val="000000"/>
                          </a:solidFill>
                          <a:effectLst/>
                          <a:latin typeface="Calibri"/>
                        </a:rPr>
                        <a:t>-0.07737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4E7"/>
                    </a:solidFill>
                  </a:tcPr>
                </a:tc>
                <a:tc>
                  <a:txBody>
                    <a:bodyPr/>
                    <a:lstStyle/>
                    <a:p>
                      <a:pPr algn="r" fontAlgn="b"/>
                      <a:r>
                        <a:rPr lang="en-US" sz="1400" b="0" i="0" u="none" strike="noStrike">
                          <a:solidFill>
                            <a:srgbClr val="000000"/>
                          </a:solidFill>
                          <a:effectLst/>
                          <a:latin typeface="Calibri"/>
                        </a:rPr>
                        <a:t>-0.11301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CDE"/>
                    </a:solidFill>
                  </a:tcPr>
                </a:tc>
                <a:tc>
                  <a:txBody>
                    <a:bodyPr/>
                    <a:lstStyle/>
                    <a:p>
                      <a:pPr algn="r" fontAlgn="b"/>
                      <a:r>
                        <a:rPr lang="en-US" sz="1400" b="0" i="0" u="none" strike="noStrike">
                          <a:solidFill>
                            <a:srgbClr val="000000"/>
                          </a:solidFill>
                          <a:effectLst/>
                          <a:latin typeface="Calibri"/>
                        </a:rPr>
                        <a:t>-0.07511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4E7"/>
                    </a:solidFill>
                  </a:tcPr>
                </a:tc>
                <a:tc>
                  <a:txBody>
                    <a:bodyPr/>
                    <a:lstStyle/>
                    <a:p>
                      <a:pPr algn="r" fontAlgn="b"/>
                      <a:r>
                        <a:rPr lang="en-US" sz="1400" b="0" i="0" u="none" strike="noStrike">
                          <a:solidFill>
                            <a:srgbClr val="000000"/>
                          </a:solidFill>
                          <a:effectLst/>
                          <a:latin typeface="Calibri"/>
                        </a:rPr>
                        <a:t>-0.61529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8696B"/>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3BE7B"/>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2239019190"/>
                  </a:ext>
                </a:extLst>
              </a:tr>
              <a:tr h="325768">
                <a:tc>
                  <a:txBody>
                    <a:bodyPr/>
                    <a:lstStyle/>
                    <a:p>
                      <a:pPr algn="l" fontAlgn="b"/>
                      <a:r>
                        <a:rPr lang="en-US" sz="1400" b="1" i="0" u="none" strike="noStrike">
                          <a:solidFill>
                            <a:srgbClr val="FFFFFF"/>
                          </a:solidFill>
                          <a:effectLst/>
                          <a:latin typeface="Calibri"/>
                        </a:rPr>
                        <a:t>DAYS_REGISTRATION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0.183072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4F3EA"/>
                    </a:solidFill>
                  </a:tcPr>
                </a:tc>
                <a:tc>
                  <a:txBody>
                    <a:bodyPr/>
                    <a:lstStyle/>
                    <a:p>
                      <a:pPr algn="r" fontAlgn="b"/>
                      <a:r>
                        <a:rPr lang="en-US" sz="1400" b="0" i="0" u="none" strike="noStrike">
                          <a:solidFill>
                            <a:srgbClr val="000000"/>
                          </a:solidFill>
                          <a:effectLst/>
                          <a:latin typeface="Calibri"/>
                        </a:rPr>
                        <a:t>0.068934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a:solidFill>
                            <a:srgbClr val="000000"/>
                          </a:solidFill>
                          <a:effectLst/>
                          <a:latin typeface="Calibri"/>
                        </a:rPr>
                        <a:t>0.008054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a:solidFill>
                            <a:srgbClr val="000000"/>
                          </a:solidFill>
                          <a:effectLst/>
                          <a:latin typeface="Calibri"/>
                        </a:rPr>
                        <a:t>0.034609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CFE"/>
                    </a:solidFill>
                  </a:tcPr>
                </a:tc>
                <a:tc>
                  <a:txBody>
                    <a:bodyPr/>
                    <a:lstStyle/>
                    <a:p>
                      <a:pPr algn="r" fontAlgn="b"/>
                      <a:r>
                        <a:rPr lang="en-US" sz="1400" b="0" i="0" u="none" strike="noStrike">
                          <a:solidFill>
                            <a:srgbClr val="000000"/>
                          </a:solidFill>
                          <a:effectLst/>
                          <a:latin typeface="Calibri"/>
                        </a:rPr>
                        <a:t>0.01126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8FB"/>
                    </a:solidFill>
                  </a:tcPr>
                </a:tc>
                <a:tc>
                  <a:txBody>
                    <a:bodyPr/>
                    <a:lstStyle/>
                    <a:p>
                      <a:pPr algn="r" fontAlgn="b"/>
                      <a:r>
                        <a:rPr lang="en-US" sz="1400" b="0" i="0" u="none" strike="noStrike">
                          <a:solidFill>
                            <a:srgbClr val="000000"/>
                          </a:solidFill>
                          <a:effectLst/>
                          <a:latin typeface="Calibri"/>
                        </a:rPr>
                        <a:t>0.335028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CCE9D6"/>
                    </a:solidFill>
                  </a:tcPr>
                </a:tc>
                <a:tc>
                  <a:txBody>
                    <a:bodyPr/>
                    <a:lstStyle/>
                    <a:p>
                      <a:pPr algn="r" fontAlgn="b"/>
                      <a:r>
                        <a:rPr lang="en-US" sz="1400" b="0" i="0" u="none" strike="noStrike">
                          <a:solidFill>
                            <a:srgbClr val="000000"/>
                          </a:solidFill>
                          <a:effectLst/>
                          <a:latin typeface="Calibri"/>
                        </a:rPr>
                        <a:t>-0.20437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7C9"/>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560926975"/>
                  </a:ext>
                </a:extLst>
              </a:tr>
              <a:tr h="325768">
                <a:tc>
                  <a:txBody>
                    <a:bodyPr/>
                    <a:lstStyle/>
                    <a:p>
                      <a:pPr algn="l" fontAlgn="b"/>
                      <a:r>
                        <a:rPr lang="en-US" sz="1400" b="1" i="0" u="none" strike="noStrike">
                          <a:solidFill>
                            <a:srgbClr val="FFFFFF"/>
                          </a:solidFill>
                          <a:effectLst/>
                          <a:latin typeface="Calibri"/>
                        </a:rPr>
                        <a:t>DAYS_ID_PUBLISH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-0.03254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EF1"/>
                    </a:solidFill>
                  </a:tcPr>
                </a:tc>
                <a:tc>
                  <a:txBody>
                    <a:bodyPr/>
                    <a:lstStyle/>
                    <a:p>
                      <a:pPr algn="r" fontAlgn="b"/>
                      <a:r>
                        <a:rPr lang="en-US" sz="1400" b="0" i="0" u="none" strike="noStrike">
                          <a:solidFill>
                            <a:srgbClr val="000000"/>
                          </a:solidFill>
                          <a:effectLst/>
                          <a:latin typeface="Calibri"/>
                        </a:rPr>
                        <a:t>0.032286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CFCFF"/>
                    </a:solidFill>
                  </a:tcPr>
                </a:tc>
                <a:tc>
                  <a:txBody>
                    <a:bodyPr/>
                    <a:lstStyle/>
                    <a:p>
                      <a:pPr algn="r" fontAlgn="b"/>
                      <a:r>
                        <a:rPr lang="en-US" sz="1400" b="0" i="0" u="none" strike="noStrike">
                          <a:solidFill>
                            <a:srgbClr val="000000"/>
                          </a:solidFill>
                          <a:effectLst/>
                          <a:latin typeface="Calibri"/>
                        </a:rPr>
                        <a:t>-0.00829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4F7"/>
                    </a:solidFill>
                  </a:tcPr>
                </a:tc>
                <a:tc>
                  <a:txBody>
                    <a:bodyPr/>
                    <a:lstStyle/>
                    <a:p>
                      <a:pPr algn="r" fontAlgn="b"/>
                      <a:r>
                        <a:rPr lang="en-US" sz="1400" b="0" i="0" u="none" strike="noStrike">
                          <a:solidFill>
                            <a:srgbClr val="000000"/>
                          </a:solidFill>
                          <a:effectLst/>
                          <a:latin typeface="Calibri"/>
                        </a:rPr>
                        <a:t>0.009427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8FB"/>
                    </a:solidFill>
                  </a:tcPr>
                </a:tc>
                <a:tc>
                  <a:txBody>
                    <a:bodyPr/>
                    <a:lstStyle/>
                    <a:p>
                      <a:pPr algn="r" fontAlgn="b"/>
                      <a:r>
                        <a:rPr lang="en-US" sz="1400" b="0" i="0" u="none" strike="noStrike">
                          <a:solidFill>
                            <a:srgbClr val="000000"/>
                          </a:solidFill>
                          <a:effectLst/>
                          <a:latin typeface="Calibri"/>
                        </a:rPr>
                        <a:t>-0.00939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3F6"/>
                    </a:solidFill>
                  </a:tcPr>
                </a:tc>
                <a:tc>
                  <a:txBody>
                    <a:bodyPr/>
                    <a:lstStyle/>
                    <a:p>
                      <a:pPr algn="r" fontAlgn="b"/>
                      <a:r>
                        <a:rPr lang="en-US" sz="1400" b="0" i="0" u="none" strike="noStrike">
                          <a:solidFill>
                            <a:srgbClr val="000000"/>
                          </a:solidFill>
                          <a:effectLst/>
                          <a:latin typeface="Calibri"/>
                        </a:rPr>
                        <a:t>0.270073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D6EDDE"/>
                    </a:solidFill>
                  </a:tcPr>
                </a:tc>
                <a:tc>
                  <a:txBody>
                    <a:bodyPr/>
                    <a:lstStyle/>
                    <a:p>
                      <a:pPr algn="r" fontAlgn="b"/>
                      <a:r>
                        <a:rPr lang="en-US" sz="1400" b="0" i="0" u="none" strike="noStrike">
                          <a:solidFill>
                            <a:srgbClr val="000000"/>
                          </a:solidFill>
                          <a:effectLst/>
                          <a:latin typeface="Calibri"/>
                        </a:rPr>
                        <a:t>-0.27222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B7BA"/>
                    </a:solidFill>
                  </a:tcPr>
                </a:tc>
                <a:tc>
                  <a:txBody>
                    <a:bodyPr/>
                    <a:lstStyle/>
                    <a:p>
                      <a:pPr algn="r" fontAlgn="b"/>
                      <a:r>
                        <a:rPr lang="en-US" sz="1400" b="0" i="0" u="none" strike="noStrike">
                          <a:solidFill>
                            <a:srgbClr val="000000"/>
                          </a:solidFill>
                          <a:effectLst/>
                          <a:latin typeface="Calibri"/>
                        </a:rPr>
                        <a:t>0.103549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0F8F5"/>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4153539746"/>
                  </a:ext>
                </a:extLst>
              </a:tr>
              <a:tr h="325768">
                <a:tc>
                  <a:txBody>
                    <a:bodyPr/>
                    <a:lstStyle/>
                    <a:p>
                      <a:pPr algn="l" fontAlgn="b"/>
                      <a:r>
                        <a:rPr lang="en-US" sz="1400" b="1" i="0" u="none" strike="noStrike">
                          <a:solidFill>
                            <a:srgbClr val="FFFFFF"/>
                          </a:solidFill>
                          <a:effectLst/>
                          <a:latin typeface="Calibri"/>
                        </a:rPr>
                        <a:t>CNT_FAM_MEMBERS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0.879238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76C68C"/>
                    </a:solidFill>
                  </a:tcPr>
                </a:tc>
                <a:tc>
                  <a:txBody>
                    <a:bodyPr/>
                    <a:lstStyle/>
                    <a:p>
                      <a:pPr algn="r" fontAlgn="b"/>
                      <a:r>
                        <a:rPr lang="en-US" sz="1400" b="0" i="0" u="none" strike="noStrike">
                          <a:solidFill>
                            <a:srgbClr val="000000"/>
                          </a:solidFill>
                          <a:effectLst/>
                          <a:latin typeface="Calibri"/>
                        </a:rPr>
                        <a:t>0.041599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FCFD"/>
                    </a:solidFill>
                  </a:tcPr>
                </a:tc>
                <a:tc>
                  <a:txBody>
                    <a:bodyPr/>
                    <a:lstStyle/>
                    <a:p>
                      <a:pPr algn="r" fontAlgn="b"/>
                      <a:r>
                        <a:rPr lang="en-US" sz="1400" b="0" i="0" u="none" strike="noStrike">
                          <a:solidFill>
                            <a:srgbClr val="000000"/>
                          </a:solidFill>
                          <a:effectLst/>
                          <a:latin typeface="Calibri"/>
                        </a:rPr>
                        <a:t>0.064877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6FAFA"/>
                    </a:solidFill>
                  </a:tcPr>
                </a:tc>
                <a:tc>
                  <a:txBody>
                    <a:bodyPr/>
                    <a:lstStyle/>
                    <a:p>
                      <a:pPr algn="r" fontAlgn="b"/>
                      <a:r>
                        <a:rPr lang="en-US" sz="1400" b="0" i="0" u="none" strike="noStrike">
                          <a:solidFill>
                            <a:srgbClr val="000000"/>
                          </a:solidFill>
                          <a:effectLst/>
                          <a:latin typeface="Calibri"/>
                        </a:rPr>
                        <a:t>0.077893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4F9F9"/>
                    </a:solidFill>
                  </a:tcPr>
                </a:tc>
                <a:tc>
                  <a:txBody>
                    <a:bodyPr/>
                    <a:lstStyle/>
                    <a:p>
                      <a:pPr algn="r" fontAlgn="b"/>
                      <a:r>
                        <a:rPr lang="en-US" sz="1400" b="0" i="0" u="none" strike="noStrike">
                          <a:solidFill>
                            <a:srgbClr val="000000"/>
                          </a:solidFill>
                          <a:effectLst/>
                          <a:latin typeface="Calibri"/>
                        </a:rPr>
                        <a:t>0.062892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7FAFB"/>
                    </a:solidFill>
                  </a:tcPr>
                </a:tc>
                <a:tc>
                  <a:txBody>
                    <a:bodyPr/>
                    <a:lstStyle/>
                    <a:p>
                      <a:pPr algn="r" fontAlgn="b"/>
                      <a:r>
                        <a:rPr lang="en-US" sz="1400" b="0" i="0" u="none" strike="noStrike">
                          <a:solidFill>
                            <a:srgbClr val="000000"/>
                          </a:solidFill>
                          <a:effectLst/>
                          <a:latin typeface="Calibri"/>
                        </a:rPr>
                        <a:t>0.284379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D4ECDD"/>
                    </a:solidFill>
                  </a:tcPr>
                </a:tc>
                <a:tc>
                  <a:txBody>
                    <a:bodyPr/>
                    <a:lstStyle/>
                    <a:p>
                      <a:pPr algn="r" fontAlgn="b"/>
                      <a:r>
                        <a:rPr lang="en-US" sz="1400" b="0" i="0" u="none" strike="noStrike">
                          <a:solidFill>
                            <a:srgbClr val="000000"/>
                          </a:solidFill>
                          <a:effectLst/>
                          <a:latin typeface="Calibri"/>
                        </a:rPr>
                        <a:t>-0.23373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0C3"/>
                    </a:solidFill>
                  </a:tcPr>
                </a:tc>
                <a:tc>
                  <a:txBody>
                    <a:bodyPr/>
                    <a:lstStyle/>
                    <a:p>
                      <a:pPr algn="r" fontAlgn="b"/>
                      <a:r>
                        <a:rPr lang="en-US" sz="1400" b="0" i="0" u="none" strike="noStrike">
                          <a:solidFill>
                            <a:srgbClr val="000000"/>
                          </a:solidFill>
                          <a:effectLst/>
                          <a:latin typeface="Calibri"/>
                        </a:rPr>
                        <a:t>0.171483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E6F3EC"/>
                    </a:solidFill>
                  </a:tcPr>
                </a:tc>
                <a:tc>
                  <a:txBody>
                    <a:bodyPr/>
                    <a:lstStyle/>
                    <a:p>
                      <a:pPr algn="r" fontAlgn="b"/>
                      <a:r>
                        <a:rPr lang="en-US" sz="1400" b="0" i="0" u="none" strike="noStrike">
                          <a:solidFill>
                            <a:srgbClr val="000000"/>
                          </a:solidFill>
                          <a:effectLst/>
                          <a:latin typeface="Calibri"/>
                        </a:rPr>
                        <a:t>-0.02505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0F3"/>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1163217184"/>
                  </a:ext>
                </a:extLst>
              </a:tr>
              <a:tr h="325768">
                <a:tc>
                  <a:txBody>
                    <a:bodyPr/>
                    <a:lstStyle/>
                    <a:p>
                      <a:pPr algn="l" fontAlgn="b"/>
                      <a:r>
                        <a:rPr lang="en-US" sz="1400" b="1" i="0" u="none" strike="noStrike">
                          <a:solidFill>
                            <a:srgbClr val="FFFFFF"/>
                          </a:solidFill>
                          <a:effectLst/>
                          <a:latin typeface="Calibri"/>
                        </a:rPr>
                        <a:t>REGION_RATING_CLIENT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0.021289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-0.20503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6C9"/>
                    </a:solidFill>
                  </a:tcPr>
                </a:tc>
                <a:tc>
                  <a:txBody>
                    <a:bodyPr/>
                    <a:lstStyle/>
                    <a:p>
                      <a:pPr algn="r" fontAlgn="b"/>
                      <a:r>
                        <a:rPr lang="en-US" sz="1400" b="0" i="0" u="none" strike="noStrike">
                          <a:solidFill>
                            <a:srgbClr val="000000"/>
                          </a:solidFill>
                          <a:effectLst/>
                          <a:latin typeface="Calibri"/>
                        </a:rPr>
                        <a:t>-0.10256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EE1"/>
                    </a:solidFill>
                  </a:tcPr>
                </a:tc>
                <a:tc>
                  <a:txBody>
                    <a:bodyPr/>
                    <a:lstStyle/>
                    <a:p>
                      <a:pPr algn="r" fontAlgn="b"/>
                      <a:r>
                        <a:rPr lang="en-US" sz="1400" b="0" i="0" u="none" strike="noStrike">
                          <a:solidFill>
                            <a:srgbClr val="000000"/>
                          </a:solidFill>
                          <a:effectLst/>
                          <a:latin typeface="Calibri"/>
                        </a:rPr>
                        <a:t>-0.12992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8DA"/>
                    </a:solidFill>
                  </a:tcPr>
                </a:tc>
                <a:tc>
                  <a:txBody>
                    <a:bodyPr/>
                    <a:lstStyle/>
                    <a:p>
                      <a:pPr algn="r" fontAlgn="b"/>
                      <a:r>
                        <a:rPr lang="en-US" sz="1400" b="0" i="0" u="none" strike="noStrike">
                          <a:solidFill>
                            <a:srgbClr val="000000"/>
                          </a:solidFill>
                          <a:effectLst/>
                          <a:latin typeface="Calibri"/>
                        </a:rPr>
                        <a:t>-0.10484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DE0"/>
                    </a:solidFill>
                  </a:tcPr>
                </a:tc>
                <a:tc>
                  <a:txBody>
                    <a:bodyPr/>
                    <a:lstStyle/>
                    <a:p>
                      <a:pPr algn="r" fontAlgn="b"/>
                      <a:r>
                        <a:rPr lang="en-US" sz="1400" b="0" i="0" u="none" strike="noStrike">
                          <a:solidFill>
                            <a:srgbClr val="000000"/>
                          </a:solidFill>
                          <a:effectLst/>
                          <a:latin typeface="Calibri"/>
                        </a:rPr>
                        <a:t>0.009025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8FA"/>
                    </a:solidFill>
                  </a:tcPr>
                </a:tc>
                <a:tc>
                  <a:txBody>
                    <a:bodyPr/>
                    <a:lstStyle/>
                    <a:p>
                      <a:pPr algn="r" fontAlgn="b"/>
                      <a:r>
                        <a:rPr lang="en-US" sz="1400" b="0" i="0" u="none" strike="noStrike">
                          <a:solidFill>
                            <a:srgbClr val="000000"/>
                          </a:solidFill>
                          <a:effectLst/>
                          <a:latin typeface="Calibri"/>
                        </a:rPr>
                        <a:t>0.040506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FCFE"/>
                    </a:solidFill>
                  </a:tcPr>
                </a:tc>
                <a:tc>
                  <a:txBody>
                    <a:bodyPr/>
                    <a:lstStyle/>
                    <a:p>
                      <a:pPr algn="r" fontAlgn="b"/>
                      <a:r>
                        <a:rPr lang="en-US" sz="1400" b="0" i="0" u="none" strike="noStrike">
                          <a:solidFill>
                            <a:srgbClr val="000000"/>
                          </a:solidFill>
                          <a:effectLst/>
                          <a:latin typeface="Calibri"/>
                        </a:rPr>
                        <a:t>0.082563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4F9F8"/>
                    </a:solidFill>
                  </a:tcPr>
                </a:tc>
                <a:tc>
                  <a:txBody>
                    <a:bodyPr/>
                    <a:lstStyle/>
                    <a:p>
                      <a:pPr algn="r" fontAlgn="b"/>
                      <a:r>
                        <a:rPr lang="en-US" sz="1400" b="0" i="0" u="none" strike="noStrike">
                          <a:solidFill>
                            <a:srgbClr val="000000"/>
                          </a:solidFill>
                          <a:effectLst/>
                          <a:latin typeface="Calibri"/>
                        </a:rPr>
                        <a:t>-0.0081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4F7"/>
                    </a:solidFill>
                  </a:tcPr>
                </a:tc>
                <a:tc>
                  <a:txBody>
                    <a:bodyPr/>
                    <a:lstStyle/>
                    <a:p>
                      <a:pPr algn="r" fontAlgn="b"/>
                      <a:r>
                        <a:rPr lang="en-US" sz="1400" b="0" i="0" u="none" strike="noStrike">
                          <a:solidFill>
                            <a:srgbClr val="000000"/>
                          </a:solidFill>
                          <a:effectLst/>
                          <a:latin typeface="Calibri"/>
                        </a:rPr>
                        <a:t>0.022204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231467496"/>
                  </a:ext>
                </a:extLst>
              </a:tr>
              <a:tr h="325768">
                <a:tc>
                  <a:txBody>
                    <a:bodyPr/>
                    <a:lstStyle/>
                    <a:p>
                      <a:pPr algn="l" fontAlgn="b"/>
                      <a:r>
                        <a:rPr lang="en-US" sz="1400" b="1" i="0" u="none" strike="noStrike">
                          <a:solidFill>
                            <a:srgbClr val="FFFFFF"/>
                          </a:solidFill>
                          <a:effectLst/>
                          <a:latin typeface="Calibri"/>
                        </a:rPr>
                        <a:t>REGION_RATING_CLIENT_W_CITY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0.017873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-0.22004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C3C6"/>
                    </a:solidFill>
                  </a:tcPr>
                </a:tc>
                <a:tc>
                  <a:txBody>
                    <a:bodyPr/>
                    <a:lstStyle/>
                    <a:p>
                      <a:pPr algn="r" fontAlgn="b"/>
                      <a:r>
                        <a:rPr lang="en-US" sz="1400" b="0" i="0" u="none" strike="noStrike">
                          <a:solidFill>
                            <a:srgbClr val="000000"/>
                          </a:solidFill>
                          <a:effectLst/>
                          <a:latin typeface="Calibri"/>
                        </a:rPr>
                        <a:t>-0.11164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CDF"/>
                    </a:solidFill>
                  </a:tcPr>
                </a:tc>
                <a:tc>
                  <a:txBody>
                    <a:bodyPr/>
                    <a:lstStyle/>
                    <a:p>
                      <a:pPr algn="r" fontAlgn="b"/>
                      <a:r>
                        <a:rPr lang="en-US" sz="1400" b="0" i="0" u="none" strike="noStrike">
                          <a:solidFill>
                            <a:srgbClr val="000000"/>
                          </a:solidFill>
                          <a:effectLst/>
                          <a:latin typeface="Calibri"/>
                        </a:rPr>
                        <a:t>-0.1432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D5D7"/>
                    </a:solidFill>
                  </a:tcPr>
                </a:tc>
                <a:tc>
                  <a:txBody>
                    <a:bodyPr/>
                    <a:lstStyle/>
                    <a:p>
                      <a:pPr algn="r" fontAlgn="b"/>
                      <a:r>
                        <a:rPr lang="en-US" sz="1400" b="0" i="0" u="none" strike="noStrike">
                          <a:solidFill>
                            <a:srgbClr val="000000"/>
                          </a:solidFill>
                          <a:effectLst/>
                          <a:latin typeface="Calibri"/>
                        </a:rPr>
                        <a:t>-0.11312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DCDE"/>
                    </a:solidFill>
                  </a:tcPr>
                </a:tc>
                <a:tc>
                  <a:txBody>
                    <a:bodyPr/>
                    <a:lstStyle/>
                    <a:p>
                      <a:pPr algn="r" fontAlgn="b"/>
                      <a:r>
                        <a:rPr lang="en-US" sz="1400" b="0" i="0" u="none" strike="noStrike">
                          <a:solidFill>
                            <a:srgbClr val="000000"/>
                          </a:solidFill>
                          <a:effectLst/>
                          <a:latin typeface="Calibri"/>
                        </a:rPr>
                        <a:t>0.007084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7FA"/>
                    </a:solidFill>
                  </a:tcPr>
                </a:tc>
                <a:tc>
                  <a:txBody>
                    <a:bodyPr/>
                    <a:lstStyle/>
                    <a:p>
                      <a:pPr algn="r" fontAlgn="b"/>
                      <a:r>
                        <a:rPr lang="en-US" sz="1400" b="0" i="0" u="none" strike="noStrike">
                          <a:solidFill>
                            <a:srgbClr val="000000"/>
                          </a:solidFill>
                          <a:effectLst/>
                          <a:latin typeface="Calibri"/>
                        </a:rPr>
                        <a:t>0.042899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AFBFD"/>
                    </a:solidFill>
                  </a:tcPr>
                </a:tc>
                <a:tc>
                  <a:txBody>
                    <a:bodyPr/>
                    <a:lstStyle/>
                    <a:p>
                      <a:pPr algn="r" fontAlgn="b"/>
                      <a:r>
                        <a:rPr lang="en-US" sz="1400" b="0" i="0" u="none" strike="noStrike">
                          <a:solidFill>
                            <a:srgbClr val="000000"/>
                          </a:solidFill>
                          <a:effectLst/>
                          <a:latin typeface="Calibri"/>
                        </a:rPr>
                        <a:t>0.074746</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5F9F9"/>
                    </a:solidFill>
                  </a:tcPr>
                </a:tc>
                <a:tc>
                  <a:txBody>
                    <a:bodyPr/>
                    <a:lstStyle/>
                    <a:p>
                      <a:pPr algn="r" fontAlgn="b"/>
                      <a:r>
                        <a:rPr lang="en-US" sz="1400" b="0" i="0" u="none" strike="noStrike">
                          <a:solidFill>
                            <a:srgbClr val="000000"/>
                          </a:solidFill>
                          <a:effectLst/>
                          <a:latin typeface="Calibri"/>
                        </a:rPr>
                        <a:t>-0.01267</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3F5"/>
                    </a:solidFill>
                  </a:tcPr>
                </a:tc>
                <a:tc>
                  <a:txBody>
                    <a:bodyPr/>
                    <a:lstStyle/>
                    <a:p>
                      <a:pPr algn="r" fontAlgn="b"/>
                      <a:r>
                        <a:rPr lang="en-US" sz="1400" b="0" i="0" u="none" strike="noStrike">
                          <a:solidFill>
                            <a:srgbClr val="000000"/>
                          </a:solidFill>
                          <a:effectLst/>
                          <a:latin typeface="Calibri"/>
                        </a:rPr>
                        <a:t>0.021214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AFD"/>
                    </a:solidFill>
                  </a:tcPr>
                </a:tc>
                <a:tc>
                  <a:txBody>
                    <a:bodyPr/>
                    <a:lstStyle/>
                    <a:p>
                      <a:pPr algn="r" fontAlgn="b"/>
                      <a:r>
                        <a:rPr lang="en-US" sz="1400" b="0" i="0" u="none" strike="noStrike">
                          <a:solidFill>
                            <a:srgbClr val="000000"/>
                          </a:solidFill>
                          <a:effectLst/>
                          <a:latin typeface="Calibri"/>
                        </a:rPr>
                        <a:t>0.950468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BC282"/>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noFill/>
                  </a:tcPr>
                </a:tc>
                <a:extLst>
                  <a:ext uri="{0D108BD9-81ED-4DB2-BD59-A6C34878D82A}">
                    <a16:rowId xmlns:a16="http://schemas.microsoft.com/office/drawing/2014/main" val="349914323"/>
                  </a:ext>
                </a:extLst>
              </a:tr>
              <a:tr h="325768">
                <a:tc>
                  <a:txBody>
                    <a:bodyPr/>
                    <a:lstStyle/>
                    <a:p>
                      <a:pPr algn="l" fontAlgn="b"/>
                      <a:r>
                        <a:rPr lang="en-US" sz="1400" b="1" i="0" u="none" strike="noStrike">
                          <a:solidFill>
                            <a:srgbClr val="FFFFFF"/>
                          </a:solidFill>
                          <a:effectLst/>
                          <a:latin typeface="Calibri"/>
                        </a:rPr>
                        <a:t>DAYS_LAST_PHONE_CHANGE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b"/>
                      <a:r>
                        <a:rPr lang="en-US" sz="1400" b="0" i="0" u="none" strike="noStrike">
                          <a:solidFill>
                            <a:srgbClr val="000000"/>
                          </a:solidFill>
                          <a:effectLst/>
                          <a:latin typeface="Calibri"/>
                        </a:rPr>
                        <a:t>-0.00482</a:t>
                      </a:r>
                      <a:endParaRPr lang="en-US" sz="1400" b="0" i="0" u="none" strike="noStrike" dirty="0">
                        <a:solidFill>
                          <a:srgbClr val="000000"/>
                        </a:solidFill>
                        <a:effectLst/>
                        <a:latin typeface="Calibri"/>
                      </a:endParaRPr>
                    </a:p>
                  </a:txBody>
                  <a:tcPr marL="9525" marR="9525" marT="9525" marB="0" anchor="b">
                    <a:lnL w="6350" cap="flat" cmpd="sng" algn="ctr">
                      <a:solidFill>
                        <a:srgbClr val="8EA9DB"/>
                      </a:solidFill>
                      <a:prstDash val="solid"/>
                      <a:round/>
                      <a:headEnd type="none" w="med" len="med"/>
                      <a:tailEnd type="none" w="med" len="med"/>
                    </a:lnL>
                    <a:lnR>
                      <a:noFill/>
                    </a:lnR>
                    <a:lnT>
                      <a:noFill/>
                    </a:lnT>
                    <a:lnB>
                      <a:noFill/>
                    </a:lnB>
                    <a:solidFill>
                      <a:srgbClr val="FBF4F7"/>
                    </a:solidFill>
                  </a:tcPr>
                </a:tc>
                <a:tc>
                  <a:txBody>
                    <a:bodyPr/>
                    <a:lstStyle/>
                    <a:p>
                      <a:pPr algn="r" fontAlgn="b"/>
                      <a:r>
                        <a:rPr lang="en-US" sz="1400" b="0" i="0" u="none" strike="noStrike">
                          <a:solidFill>
                            <a:srgbClr val="000000"/>
                          </a:solidFill>
                          <a:effectLst/>
                          <a:latin typeface="Calibri"/>
                        </a:rPr>
                        <a:t>-0.0495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AED"/>
                    </a:solidFill>
                  </a:tcPr>
                </a:tc>
                <a:tc>
                  <a:txBody>
                    <a:bodyPr/>
                    <a:lstStyle/>
                    <a:p>
                      <a:pPr algn="r" fontAlgn="b"/>
                      <a:r>
                        <a:rPr lang="en-US" sz="1400" b="0" i="0" u="none" strike="noStrike">
                          <a:solidFill>
                            <a:srgbClr val="000000"/>
                          </a:solidFill>
                          <a:effectLst/>
                          <a:latin typeface="Calibri"/>
                        </a:rPr>
                        <a:t>-0.0712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5E8"/>
                    </a:solidFill>
                  </a:tcPr>
                </a:tc>
                <a:tc>
                  <a:txBody>
                    <a:bodyPr/>
                    <a:lstStyle/>
                    <a:p>
                      <a:pPr algn="r" fontAlgn="b"/>
                      <a:r>
                        <a:rPr lang="en-US" sz="1400" b="0" i="0" u="none" strike="noStrike">
                          <a:solidFill>
                            <a:srgbClr val="000000"/>
                          </a:solidFill>
                          <a:effectLst/>
                          <a:latin typeface="Calibri"/>
                        </a:rPr>
                        <a:t>-0.06445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7EA"/>
                    </a:solidFill>
                  </a:tcPr>
                </a:tc>
                <a:tc>
                  <a:txBody>
                    <a:bodyPr/>
                    <a:lstStyle/>
                    <a:p>
                      <a:pPr algn="r" fontAlgn="b"/>
                      <a:r>
                        <a:rPr lang="en-US" sz="1400" b="0" i="0" u="none" strike="noStrike">
                          <a:solidFill>
                            <a:srgbClr val="000000"/>
                          </a:solidFill>
                          <a:effectLst/>
                          <a:latin typeface="Calibri"/>
                        </a:rPr>
                        <a:t>-0.07424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E4E7"/>
                    </a:solidFill>
                  </a:tcPr>
                </a:tc>
                <a:tc>
                  <a:txBody>
                    <a:bodyPr/>
                    <a:lstStyle/>
                    <a:p>
                      <a:pPr algn="r" fontAlgn="b"/>
                      <a:r>
                        <a:rPr lang="en-US" sz="1400" b="0" i="0" u="none" strike="noStrike">
                          <a:solidFill>
                            <a:srgbClr val="000000"/>
                          </a:solidFill>
                          <a:effectLst/>
                          <a:latin typeface="Calibri"/>
                        </a:rPr>
                        <a:t>0.07254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5FAF9"/>
                    </a:solidFill>
                  </a:tcPr>
                </a:tc>
                <a:tc>
                  <a:txBody>
                    <a:bodyPr/>
                    <a:lstStyle/>
                    <a:p>
                      <a:pPr algn="r" fontAlgn="b"/>
                      <a:r>
                        <a:rPr lang="en-US" sz="1400" b="0" i="0" u="none" strike="noStrike">
                          <a:solidFill>
                            <a:srgbClr val="000000"/>
                          </a:solidFill>
                          <a:effectLst/>
                          <a:latin typeface="Calibri"/>
                        </a:rPr>
                        <a:t>0.032952</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CFF"/>
                    </a:solidFill>
                  </a:tcPr>
                </a:tc>
                <a:tc>
                  <a:txBody>
                    <a:bodyPr/>
                    <a:lstStyle/>
                    <a:p>
                      <a:pPr algn="r" fontAlgn="b"/>
                      <a:r>
                        <a:rPr lang="en-US" sz="1400" b="0" i="0" u="none" strike="noStrike">
                          <a:solidFill>
                            <a:srgbClr val="000000"/>
                          </a:solidFill>
                          <a:effectLst/>
                          <a:latin typeface="Calibri"/>
                        </a:rPr>
                        <a:t>0.04778</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9FBFD"/>
                    </a:solidFill>
                  </a:tcPr>
                </a:tc>
                <a:tc>
                  <a:txBody>
                    <a:bodyPr/>
                    <a:lstStyle/>
                    <a:p>
                      <a:pPr algn="r" fontAlgn="b"/>
                      <a:r>
                        <a:rPr lang="en-US" sz="1400" b="0" i="0" u="none" strike="noStrike">
                          <a:solidFill>
                            <a:srgbClr val="000000"/>
                          </a:solidFill>
                          <a:effectLst/>
                          <a:latin typeface="Calibri"/>
                        </a:rPr>
                        <a:t>0.085063</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3F9F8"/>
                    </a:solidFill>
                  </a:tcPr>
                </a:tc>
                <a:tc>
                  <a:txBody>
                    <a:bodyPr/>
                    <a:lstStyle/>
                    <a:p>
                      <a:pPr algn="r" fontAlgn="b"/>
                      <a:r>
                        <a:rPr lang="en-US" sz="1400" b="0" i="0" u="none" strike="noStrike">
                          <a:solidFill>
                            <a:srgbClr val="000000"/>
                          </a:solidFill>
                          <a:effectLst/>
                          <a:latin typeface="Calibri"/>
                        </a:rPr>
                        <a:t>-0.02504</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0F3"/>
                    </a:solidFill>
                  </a:tcPr>
                </a:tc>
                <a:tc>
                  <a:txBody>
                    <a:bodyPr/>
                    <a:lstStyle/>
                    <a:p>
                      <a:pPr algn="r" fontAlgn="b"/>
                      <a:r>
                        <a:rPr lang="en-US" sz="1400" b="0" i="0" u="none" strike="noStrike">
                          <a:solidFill>
                            <a:srgbClr val="000000"/>
                          </a:solidFill>
                          <a:effectLst/>
                          <a:latin typeface="Calibri"/>
                        </a:rPr>
                        <a:t>0.023515</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a:solidFill>
                            <a:srgbClr val="000000"/>
                          </a:solidFill>
                          <a:effectLst/>
                          <a:latin typeface="Calibri"/>
                        </a:rPr>
                        <a:t>0.023179</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FBFBFE"/>
                    </a:solidFill>
                  </a:tcPr>
                </a:tc>
                <a:tc>
                  <a:txBody>
                    <a:bodyPr/>
                    <a:lstStyle/>
                    <a:p>
                      <a:pPr algn="r" fontAlgn="b"/>
                      <a:r>
                        <a:rPr lang="en-US" sz="1400" b="0" i="0" u="none" strike="noStrike">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solidFill>
                      <a:srgbClr val="64BF7C"/>
                    </a:solidFill>
                  </a:tcPr>
                </a:tc>
                <a:extLst>
                  <a:ext uri="{0D108BD9-81ED-4DB2-BD59-A6C34878D82A}">
                    <a16:rowId xmlns:a16="http://schemas.microsoft.com/office/drawing/2014/main" val="828477706"/>
                  </a:ext>
                </a:extLst>
              </a:tr>
            </a:tbl>
          </a:graphicData>
        </a:graphic>
      </p:graphicFrame>
    </p:spTree>
    <p:extLst>
      <p:ext uri="{BB962C8B-B14F-4D97-AF65-F5344CB8AC3E}">
        <p14:creationId xmlns:p14="http://schemas.microsoft.com/office/powerpoint/2010/main" val="4126607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t>Insights for bank loan project</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E5C946D-F391-DF76-FA1E-418887986B48}"/>
              </a:ext>
            </a:extLst>
          </p:cNvPr>
          <p:cNvGraphicFramePr>
            <a:graphicFrameLocks noGrp="1"/>
          </p:cNvGraphicFramePr>
          <p:nvPr>
            <p:ph idx="1"/>
            <p:extLst>
              <p:ext uri="{D42A27DB-BD31-4B8C-83A1-F6EECF244321}">
                <p14:modId xmlns:p14="http://schemas.microsoft.com/office/powerpoint/2010/main" val="260471678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631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723F8-3056-CC22-DC3E-38B4078ECA8A}"/>
              </a:ext>
            </a:extLst>
          </p:cNvPr>
          <p:cNvSpPr>
            <a:spLocks noGrp="1"/>
          </p:cNvSpPr>
          <p:nvPr>
            <p:ph type="title"/>
          </p:nvPr>
        </p:nvSpPr>
        <p:spPr>
          <a:xfrm>
            <a:off x="630936" y="639520"/>
            <a:ext cx="3429000" cy="1719072"/>
          </a:xfrm>
        </p:spPr>
        <p:txBody>
          <a:bodyPr anchor="b">
            <a:normAutofit/>
          </a:bodyPr>
          <a:lstStyle/>
          <a:p>
            <a:r>
              <a:rPr lang="en-US" sz="3800">
                <a:cs typeface="Calibri Light"/>
              </a:rPr>
              <a:t>EXCEL FILE LINK FOR BANK LOAN PROJECT</a:t>
            </a:r>
            <a:endParaRPr lang="en-US" sz="38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CB6F2B-09EA-9C59-40D1-64E08FBDB181}"/>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hlinkClick r:id="rId2"/>
              </a:rPr>
              <a:t>https://drive.google.com/drive/folders/1eCWYStVJzokbkv-pFOrA0p39suJL3IbL?usp=sharing</a:t>
            </a:r>
            <a:endParaRPr lang="en-US" sz="2200"/>
          </a:p>
        </p:txBody>
      </p:sp>
      <p:pic>
        <p:nvPicPr>
          <p:cNvPr id="7" name="Graphic 6" descr="Marker">
            <a:extLst>
              <a:ext uri="{FF2B5EF4-FFF2-40B4-BE49-F238E27FC236}">
                <a16:creationId xmlns:a16="http://schemas.microsoft.com/office/drawing/2014/main" id="{9346BECD-A9CB-8A62-E37A-8559737C9E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11245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7123" y="662810"/>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Conclusion</a:t>
            </a:r>
          </a:p>
        </p:txBody>
      </p:sp>
      <p:sp>
        <p:nvSpPr>
          <p:cNvPr id="4" name="Title 1"/>
          <p:cNvSpPr txBox="1">
            <a:spLocks/>
          </p:cNvSpPr>
          <p:nvPr/>
        </p:nvSpPr>
        <p:spPr>
          <a:xfrm>
            <a:off x="1518621" y="2869943"/>
            <a:ext cx="4036333" cy="1709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Bef>
                <a:spcPts val="1000"/>
              </a:spcBef>
              <a:spcAft>
                <a:spcPts val="600"/>
              </a:spcAft>
            </a:pPr>
            <a:r>
              <a:rPr lang="en-US" sz="4400" kern="1200">
                <a:solidFill>
                  <a:srgbClr val="FF0000"/>
                </a:solidFill>
                <a:latin typeface="+mn-lt"/>
                <a:ea typeface="+mn-ea"/>
                <a:cs typeface="+mn-cs"/>
              </a:rPr>
              <a:t>Thank You</a:t>
            </a:r>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Smiling Face with No Fill">
            <a:extLst>
              <a:ext uri="{FF2B5EF4-FFF2-40B4-BE49-F238E27FC236}">
                <a16:creationId xmlns:a16="http://schemas.microsoft.com/office/drawing/2014/main" id="{09E763BF-1F33-01D5-E131-0F3062E5E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534" y="2476478"/>
            <a:ext cx="4382323" cy="4382323"/>
          </a:xfrm>
          <a:prstGeom prst="rect">
            <a:avLst/>
          </a:prstGeom>
        </p:spPr>
      </p:pic>
      <p:sp>
        <p:nvSpPr>
          <p:cNvPr id="3" name="Content Placeholder 2"/>
          <p:cNvSpPr>
            <a:spLocks/>
          </p:cNvSpPr>
          <p:nvPr/>
        </p:nvSpPr>
        <p:spPr>
          <a:xfrm>
            <a:off x="729823" y="1966149"/>
            <a:ext cx="10327541" cy="2865544"/>
          </a:xfrm>
          <a:prstGeom prst="rect">
            <a:avLst/>
          </a:prstGeom>
        </p:spPr>
        <p:txBody>
          <a:bodyPr lIns="91440" tIns="45720" rIns="91440" bIns="45720" anchor="t">
            <a:noAutofit/>
          </a:bodyPr>
          <a:lstStyle/>
          <a:p>
            <a:pPr defTabSz="1097280" fontAlgn="base">
              <a:spcAft>
                <a:spcPts val="600"/>
              </a:spcAft>
            </a:pPr>
            <a:r>
              <a:rPr lang="en-US" sz="2800" b="1" kern="1200" dirty="0">
                <a:solidFill>
                  <a:srgbClr val="FF0000"/>
                </a:solidFill>
                <a:latin typeface="+mn-lt"/>
                <a:ea typeface="+mn-ea"/>
                <a:cs typeface="+mn-cs"/>
              </a:rPr>
              <a:t>I have successfully completed project using Excel, Power point. </a:t>
            </a:r>
            <a:endParaRPr lang="en-US" sz="2400" b="1" dirty="0">
              <a:solidFill>
                <a:srgbClr val="FF0000"/>
              </a:solidFill>
            </a:endParaRPr>
          </a:p>
          <a:p>
            <a:pPr defTabSz="1097280">
              <a:spcAft>
                <a:spcPts val="600"/>
              </a:spcAft>
            </a:pPr>
            <a:r>
              <a:rPr lang="en-US" sz="2800" b="1" kern="1200" dirty="0">
                <a:solidFill>
                  <a:srgbClr val="FF0000"/>
                </a:solidFill>
                <a:latin typeface="+mn-lt"/>
                <a:ea typeface="+mn-ea"/>
                <a:cs typeface="+mn-cs"/>
              </a:rPr>
              <a:t>I have learned to deal with large datasets which has many missing values and outliers.</a:t>
            </a:r>
            <a:r>
              <a:rPr lang="en-US" sz="2800" b="1" dirty="0">
                <a:solidFill>
                  <a:srgbClr val="FF0000"/>
                </a:solidFill>
              </a:rPr>
              <a:t> </a:t>
            </a:r>
            <a:endParaRPr lang="en-US" sz="2400" b="1">
              <a:solidFill>
                <a:srgbClr val="FF0000"/>
              </a:solidFill>
              <a:cs typeface="Calibri"/>
            </a:endParaRPr>
          </a:p>
        </p:txBody>
      </p:sp>
    </p:spTree>
    <p:extLst>
      <p:ext uri="{BB962C8B-B14F-4D97-AF65-F5344CB8AC3E}">
        <p14:creationId xmlns:p14="http://schemas.microsoft.com/office/powerpoint/2010/main" val="81142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C35BE6E-BD26-CEB7-801E-1F947171630E}"/>
              </a:ext>
            </a:extLst>
          </p:cNvPr>
          <p:cNvPicPr>
            <a:picLocks noChangeAspect="1"/>
          </p:cNvPicPr>
          <p:nvPr/>
        </p:nvPicPr>
        <p:blipFill rotWithShape="1">
          <a:blip r:embed="rId2">
            <a:alphaModFix amt="35000"/>
          </a:blip>
          <a:srcRect t="15605" r="-2" b="-2"/>
          <a:stretch/>
        </p:blipFill>
        <p:spPr>
          <a:xfrm>
            <a:off x="107176" y="214323"/>
            <a:ext cx="12191980" cy="6857990"/>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solidFill>
                  <a:srgbClr val="FFFFFF"/>
                </a:solidFill>
              </a:rPr>
              <a:t>Project Details:</a:t>
            </a:r>
          </a:p>
        </p:txBody>
      </p:sp>
      <p:sp>
        <p:nvSpPr>
          <p:cNvPr id="5" name="Content Placeholder 2"/>
          <p:cNvSpPr txBox="1">
            <a:spLocks/>
          </p:cNvSpPr>
          <p:nvPr/>
        </p:nvSpPr>
        <p:spPr>
          <a:xfrm>
            <a:off x="1241331" y="4727409"/>
            <a:ext cx="9367384" cy="458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70332" indent="-370332" defTabSz="493776">
              <a:spcBef>
                <a:spcPts val="1080"/>
              </a:spcBef>
            </a:pPr>
            <a:r>
              <a:rPr lang="en-US" sz="1944" b="1" u="sng" kern="1200" dirty="0">
                <a:solidFill>
                  <a:schemeClr val="tx1"/>
                </a:solidFill>
                <a:latin typeface="+mn-lt"/>
                <a:ea typeface="+mn-ea"/>
                <a:cs typeface="+mn-cs"/>
              </a:rPr>
              <a:t>Software Used</a:t>
            </a:r>
            <a:r>
              <a:rPr lang="en-US" sz="1944" b="1" kern="1200" dirty="0">
                <a:solidFill>
                  <a:schemeClr val="tx1"/>
                </a:solidFill>
                <a:latin typeface="+mn-lt"/>
                <a:ea typeface="+mn-ea"/>
                <a:cs typeface="+mn-cs"/>
              </a:rPr>
              <a:t>: Microsoft Excel 365</a:t>
            </a:r>
            <a:endParaRPr lang="en-IN" b="1" dirty="0">
              <a:solidFill>
                <a:schemeClr val="tx1"/>
              </a:solidFill>
            </a:endParaRPr>
          </a:p>
        </p:txBody>
      </p:sp>
      <p:graphicFrame>
        <p:nvGraphicFramePr>
          <p:cNvPr id="8" name="Content Placeholder 2">
            <a:extLst>
              <a:ext uri="{FF2B5EF4-FFF2-40B4-BE49-F238E27FC236}">
                <a16:creationId xmlns:a16="http://schemas.microsoft.com/office/drawing/2014/main" id="{518D896F-5CD4-14EB-A93C-0B94528F34E0}"/>
              </a:ext>
            </a:extLst>
          </p:cNvPr>
          <p:cNvGraphicFramePr>
            <a:graphicFrameLocks/>
          </p:cNvGraphicFramePr>
          <p:nvPr>
            <p:extLst>
              <p:ext uri="{D42A27DB-BD31-4B8C-83A1-F6EECF244321}">
                <p14:modId xmlns:p14="http://schemas.microsoft.com/office/powerpoint/2010/main" val="3882863715"/>
              </p:ext>
            </p:extLst>
          </p:nvPr>
        </p:nvGraphicFramePr>
        <p:xfrm>
          <a:off x="373857" y="3968"/>
          <a:ext cx="11444286" cy="6470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173211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gnifying glass showing decling performance">
            <a:extLst>
              <a:ext uri="{FF2B5EF4-FFF2-40B4-BE49-F238E27FC236}">
                <a16:creationId xmlns:a16="http://schemas.microsoft.com/office/drawing/2014/main" id="{5EDE4D78-20F4-688F-847B-24A9C2B33810}"/>
              </a:ext>
            </a:extLst>
          </p:cNvPr>
          <p:cNvPicPr>
            <a:picLocks noChangeAspect="1"/>
          </p:cNvPicPr>
          <p:nvPr/>
        </p:nvPicPr>
        <p:blipFill rotWithShape="1">
          <a:blip r:embed="rId2"/>
          <a:srcRect l="25679" r="21739" b="-4"/>
          <a:stretch/>
        </p:blipFill>
        <p:spPr>
          <a:xfrm>
            <a:off x="-1" y="-2"/>
            <a:ext cx="5410198" cy="6858002"/>
          </a:xfrm>
          <a:prstGeom prst="rect">
            <a:avLst/>
          </a:prstGeom>
        </p:spPr>
      </p:pic>
      <p:sp useBgFill="1">
        <p:nvSpPr>
          <p:cNvPr id="8" name="Rectangle 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6124648" y="405685"/>
            <a:ext cx="5464968" cy="15593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4000" b="1" u="sng" dirty="0">
                <a:solidFill>
                  <a:schemeClr val="tx1"/>
                </a:solidFill>
              </a:rPr>
              <a:t>DATA HANDLING</a:t>
            </a:r>
          </a:p>
        </p:txBody>
      </p:sp>
      <p:sp>
        <p:nvSpPr>
          <p:cNvPr id="3" name="Content Placeholder 2"/>
          <p:cNvSpPr>
            <a:spLocks noGrp="1"/>
          </p:cNvSpPr>
          <p:nvPr>
            <p:ph idx="1"/>
          </p:nvPr>
        </p:nvSpPr>
        <p:spPr>
          <a:xfrm>
            <a:off x="6124648" y="2743200"/>
            <a:ext cx="5247340" cy="3496878"/>
          </a:xfrm>
        </p:spPr>
        <p:txBody>
          <a:bodyPr vert="horz" lIns="91440" tIns="45720" rIns="91440" bIns="45720" rtlCol="0" anchor="ctr">
            <a:normAutofit/>
          </a:bodyPr>
          <a:lstStyle/>
          <a:p>
            <a:r>
              <a:rPr lang="en-US" sz="2000" dirty="0"/>
              <a:t>I looked at the data and understood all the columns. I noticed there are 128 columns and 49999 rows. The data has some unnecessary columns, empty values, and blank rows. I've decided to clean up the dataset completely.</a:t>
            </a:r>
          </a:p>
        </p:txBody>
      </p:sp>
    </p:spTree>
    <p:extLst>
      <p:ext uri="{BB962C8B-B14F-4D97-AF65-F5344CB8AC3E}">
        <p14:creationId xmlns:p14="http://schemas.microsoft.com/office/powerpoint/2010/main" val="79237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668" y="779041"/>
            <a:ext cx="9685986" cy="817551"/>
          </a:xfrm>
        </p:spPr>
        <p:txBody>
          <a:bodyPr vert="horz" lIns="91440" tIns="45720" rIns="91440" bIns="45720" rtlCol="0" anchor="b">
            <a:normAutofit/>
          </a:bodyPr>
          <a:lstStyle/>
          <a:p>
            <a:r>
              <a:rPr lang="en-US" sz="3400" b="1" kern="1200">
                <a:solidFill>
                  <a:schemeClr val="tx1"/>
                </a:solidFill>
                <a:latin typeface="+mj-lt"/>
                <a:ea typeface="+mj-ea"/>
                <a:cs typeface="+mj-cs"/>
              </a:rPr>
              <a:t>1) Identify Missing Data and Deal with it Appropriately </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3678936" y="177772"/>
            <a:ext cx="3418268" cy="5344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2200" b="1" u="sng" dirty="0">
                <a:solidFill>
                  <a:schemeClr val="tx1"/>
                </a:solidFill>
                <a:latin typeface="+mn-lt"/>
                <a:ea typeface="+mn-ea"/>
                <a:cs typeface="+mn-cs"/>
              </a:rPr>
              <a:t>DATA  ANALYSIS</a:t>
            </a:r>
            <a:endParaRPr lang="en-US" dirty="0">
              <a:ea typeface="+mn-ea"/>
              <a:cs typeface="+mn-cs"/>
            </a:endParaRPr>
          </a:p>
        </p:txBody>
      </p:sp>
      <p:sp>
        <p:nvSpPr>
          <p:cNvPr id="7" name="Content Placeholder 2"/>
          <p:cNvSpPr>
            <a:spLocks/>
          </p:cNvSpPr>
          <p:nvPr/>
        </p:nvSpPr>
        <p:spPr>
          <a:xfrm>
            <a:off x="744615" y="3004034"/>
            <a:ext cx="10580603" cy="3594465"/>
          </a:xfrm>
          <a:prstGeom prst="rect">
            <a:avLst/>
          </a:prstGeom>
        </p:spPr>
        <p:txBody>
          <a:bodyPr lIns="91440" tIns="45720" rIns="91440" bIns="45720" anchor="t">
            <a:noAutofit/>
          </a:bodyPr>
          <a:lstStyle/>
          <a:p>
            <a:pPr defTabSz="658368">
              <a:spcAft>
                <a:spcPts val="600"/>
              </a:spcAft>
            </a:pPr>
            <a:r>
              <a:rPr lang="en-US" sz="2400" dirty="0">
                <a:solidFill>
                  <a:srgbClr val="0C0C0C"/>
                </a:solidFill>
                <a:ea typeface="+mn-lt"/>
                <a:cs typeface="+mn-lt"/>
              </a:rPr>
              <a:t>You used two formulas, </a:t>
            </a:r>
            <a:r>
              <a:rPr lang="en-US" sz="2400" kern="1200" dirty="0">
                <a:solidFill>
                  <a:srgbClr val="0C0C0C"/>
                </a:solidFill>
                <a:ea typeface="+mn-lt"/>
                <a:cs typeface="+mn-lt"/>
              </a:rPr>
              <a:t>=COUNTBLANK(A2:A50000)</a:t>
            </a:r>
            <a:r>
              <a:rPr lang="en-US" sz="2400" dirty="0">
                <a:solidFill>
                  <a:srgbClr val="0C0C0C"/>
                </a:solidFill>
                <a:ea typeface="+mn-lt"/>
                <a:cs typeface="+mn-lt"/>
              </a:rPr>
              <a:t> and </a:t>
            </a:r>
            <a:r>
              <a:rPr lang="en-US" sz="2400" kern="1200" dirty="0">
                <a:solidFill>
                  <a:srgbClr val="0C0C0C"/>
                </a:solidFill>
                <a:ea typeface="+mn-lt"/>
                <a:cs typeface="+mn-lt"/>
              </a:rPr>
              <a:t>=COUNTBLANK(A2:A50000)/COUNTA(A2:A50000)*100, </a:t>
            </a:r>
            <a:r>
              <a:rPr lang="en-US" sz="2400" dirty="0">
                <a:solidFill>
                  <a:srgbClr val="0C0C0C"/>
                </a:solidFill>
                <a:ea typeface="+mn-lt"/>
                <a:cs typeface="+mn-lt"/>
              </a:rPr>
              <a:t>to count blank values in your data. </a:t>
            </a:r>
            <a:endParaRPr lang="en-US" dirty="0"/>
          </a:p>
          <a:p>
            <a:pPr defTabSz="658368">
              <a:spcAft>
                <a:spcPts val="600"/>
              </a:spcAft>
            </a:pPr>
            <a:r>
              <a:rPr lang="en-US" sz="2400" dirty="0">
                <a:solidFill>
                  <a:srgbClr val="0C0C0C"/>
                </a:solidFill>
                <a:ea typeface="+mn-lt"/>
                <a:cs typeface="+mn-lt"/>
              </a:rPr>
              <a:t>After finding </a:t>
            </a:r>
            <a:r>
              <a:rPr lang="en-US" sz="2400" kern="1200" dirty="0">
                <a:solidFill>
                  <a:srgbClr val="0C0C0C"/>
                </a:solidFill>
                <a:ea typeface="+mn-lt"/>
                <a:cs typeface="+mn-lt"/>
              </a:rPr>
              <a:t>the </a:t>
            </a:r>
            <a:r>
              <a:rPr lang="en-US" sz="2400" dirty="0">
                <a:solidFill>
                  <a:srgbClr val="0C0C0C"/>
                </a:solidFill>
                <a:ea typeface="+mn-lt"/>
                <a:cs typeface="+mn-lt"/>
              </a:rPr>
              <a:t>null values, you </a:t>
            </a:r>
            <a:r>
              <a:rPr lang="en-US" sz="2400" kern="1200" dirty="0">
                <a:solidFill>
                  <a:srgbClr val="0C0C0C"/>
                </a:solidFill>
                <a:ea typeface="+mn-lt"/>
                <a:cs typeface="+mn-lt"/>
              </a:rPr>
              <a:t>deleted columns </a:t>
            </a:r>
            <a:r>
              <a:rPr lang="en-US" sz="2400" dirty="0">
                <a:solidFill>
                  <a:srgbClr val="0C0C0C"/>
                </a:solidFill>
                <a:ea typeface="+mn-lt"/>
                <a:cs typeface="+mn-lt"/>
              </a:rPr>
              <a:t>where </a:t>
            </a:r>
            <a:r>
              <a:rPr lang="en-US" sz="2400" kern="1200" dirty="0">
                <a:solidFill>
                  <a:srgbClr val="0C0C0C"/>
                </a:solidFill>
                <a:ea typeface="+mn-lt"/>
                <a:cs typeface="+mn-lt"/>
              </a:rPr>
              <a:t>the null values </a:t>
            </a:r>
            <a:r>
              <a:rPr lang="en-US" sz="2400" dirty="0">
                <a:solidFill>
                  <a:srgbClr val="0C0C0C"/>
                </a:solidFill>
                <a:ea typeface="+mn-lt"/>
                <a:cs typeface="+mn-lt"/>
              </a:rPr>
              <a:t>were more </a:t>
            </a:r>
            <a:r>
              <a:rPr lang="en-US" sz="2400" kern="1200" dirty="0">
                <a:solidFill>
                  <a:srgbClr val="0C0C0C"/>
                </a:solidFill>
                <a:ea typeface="+mn-lt"/>
                <a:cs typeface="+mn-lt"/>
              </a:rPr>
              <a:t>than 25%. </a:t>
            </a:r>
            <a:r>
              <a:rPr lang="en-US" sz="2400" dirty="0">
                <a:solidFill>
                  <a:srgbClr val="0C0C0C"/>
                </a:solidFill>
                <a:ea typeface="+mn-lt"/>
                <a:cs typeface="+mn-lt"/>
              </a:rPr>
              <a:t>For </a:t>
            </a:r>
            <a:r>
              <a:rPr lang="en-US" sz="2400" kern="1200" dirty="0">
                <a:solidFill>
                  <a:srgbClr val="0C0C0C"/>
                </a:solidFill>
                <a:ea typeface="+mn-lt"/>
                <a:cs typeface="+mn-lt"/>
              </a:rPr>
              <a:t>the </a:t>
            </a:r>
            <a:r>
              <a:rPr lang="en-US" sz="2400" dirty="0">
                <a:solidFill>
                  <a:srgbClr val="0C0C0C"/>
                </a:solidFill>
                <a:ea typeface="+mn-lt"/>
                <a:cs typeface="+mn-lt"/>
              </a:rPr>
              <a:t>columns with less than 25% </a:t>
            </a:r>
            <a:r>
              <a:rPr lang="en-US" sz="2400" kern="1200" dirty="0">
                <a:solidFill>
                  <a:srgbClr val="0C0C0C"/>
                </a:solidFill>
                <a:ea typeface="+mn-lt"/>
                <a:cs typeface="+mn-lt"/>
              </a:rPr>
              <a:t>null values</a:t>
            </a:r>
            <a:r>
              <a:rPr lang="en-US" sz="2400" dirty="0">
                <a:solidFill>
                  <a:srgbClr val="0C0C0C"/>
                </a:solidFill>
                <a:ea typeface="+mn-lt"/>
                <a:cs typeface="+mn-lt"/>
              </a:rPr>
              <a:t>, you replaced them</a:t>
            </a:r>
            <a:r>
              <a:rPr lang="en-US" sz="2400" kern="1200" dirty="0">
                <a:solidFill>
                  <a:srgbClr val="0C0C0C"/>
                </a:solidFill>
                <a:ea typeface="+mn-lt"/>
                <a:cs typeface="+mn-lt"/>
              </a:rPr>
              <a:t> with the median </a:t>
            </a:r>
            <a:r>
              <a:rPr lang="en-US" sz="2400" dirty="0">
                <a:solidFill>
                  <a:srgbClr val="0C0C0C"/>
                </a:solidFill>
                <a:ea typeface="+mn-lt"/>
                <a:cs typeface="+mn-lt"/>
              </a:rPr>
              <a:t>using </a:t>
            </a:r>
            <a:r>
              <a:rPr lang="en-US" sz="2400" kern="1200" dirty="0">
                <a:solidFill>
                  <a:srgbClr val="0C0C0C"/>
                </a:solidFill>
                <a:ea typeface="+mn-lt"/>
                <a:cs typeface="+mn-lt"/>
              </a:rPr>
              <a:t>the =MEDIAN(J2:J50000)</a:t>
            </a:r>
            <a:r>
              <a:rPr lang="en-US" sz="2400" dirty="0">
                <a:solidFill>
                  <a:srgbClr val="0C0C0C"/>
                </a:solidFill>
                <a:ea typeface="+mn-lt"/>
                <a:cs typeface="+mn-lt"/>
              </a:rPr>
              <a:t> formula. </a:t>
            </a:r>
            <a:endParaRPr lang="en-US" dirty="0">
              <a:solidFill>
                <a:srgbClr val="000000"/>
              </a:solidFill>
              <a:ea typeface="+mn-lt"/>
              <a:cs typeface="+mn-lt"/>
            </a:endParaRPr>
          </a:p>
          <a:p>
            <a:pPr defTabSz="658368">
              <a:spcAft>
                <a:spcPts val="600"/>
              </a:spcAft>
            </a:pPr>
            <a:r>
              <a:rPr lang="en-US" sz="2400" dirty="0">
                <a:solidFill>
                  <a:srgbClr val="0C0C0C"/>
                </a:solidFill>
                <a:ea typeface="+mn-lt"/>
                <a:cs typeface="+mn-lt"/>
              </a:rPr>
              <a:t>After these steps</a:t>
            </a:r>
            <a:r>
              <a:rPr lang="en-US" sz="2400" kern="1200" dirty="0">
                <a:solidFill>
                  <a:srgbClr val="0C0C0C"/>
                </a:solidFill>
                <a:ea typeface="+mn-lt"/>
                <a:cs typeface="+mn-lt"/>
              </a:rPr>
              <a:t>, </a:t>
            </a:r>
            <a:r>
              <a:rPr lang="en-US" sz="2400" dirty="0">
                <a:solidFill>
                  <a:srgbClr val="0C0C0C"/>
                </a:solidFill>
                <a:ea typeface="+mn-lt"/>
                <a:cs typeface="+mn-lt"/>
              </a:rPr>
              <a:t>you ended up </a:t>
            </a:r>
            <a:r>
              <a:rPr lang="en-US" sz="2400" kern="1200" dirty="0">
                <a:solidFill>
                  <a:srgbClr val="0C0C0C"/>
                </a:solidFill>
                <a:ea typeface="+mn-lt"/>
                <a:cs typeface="+mn-lt"/>
              </a:rPr>
              <a:t>with 72 </a:t>
            </a:r>
            <a:r>
              <a:rPr lang="en-US" sz="2400" dirty="0">
                <a:solidFill>
                  <a:srgbClr val="0C0C0C"/>
                </a:solidFill>
                <a:ea typeface="+mn-lt"/>
                <a:cs typeface="+mn-lt"/>
              </a:rPr>
              <a:t>columns </a:t>
            </a:r>
            <a:r>
              <a:rPr lang="en-US" sz="2400" kern="1200" dirty="0">
                <a:solidFill>
                  <a:srgbClr val="0C0C0C"/>
                </a:solidFill>
                <a:ea typeface="+mn-lt"/>
                <a:cs typeface="+mn-lt"/>
              </a:rPr>
              <a:t>and 49999 </a:t>
            </a:r>
            <a:r>
              <a:rPr lang="en-US" sz="2400" dirty="0">
                <a:solidFill>
                  <a:srgbClr val="0C0C0C"/>
                </a:solidFill>
                <a:ea typeface="+mn-lt"/>
                <a:cs typeface="+mn-lt"/>
              </a:rPr>
              <a:t>rows</a:t>
            </a:r>
            <a:r>
              <a:rPr lang="en-US" sz="2400" kern="1200" dirty="0">
                <a:solidFill>
                  <a:srgbClr val="0C0C0C"/>
                </a:solidFill>
                <a:ea typeface="+mn-lt"/>
                <a:cs typeface="+mn-lt"/>
              </a:rPr>
              <a:t>.</a:t>
            </a:r>
            <a:r>
              <a:rPr lang="en-US" sz="2400" dirty="0">
                <a:solidFill>
                  <a:srgbClr val="0C0C0C"/>
                </a:solidFill>
                <a:ea typeface="+mn-lt"/>
                <a:cs typeface="+mn-lt"/>
              </a:rPr>
              <a:t> This task helped you learn how </a:t>
            </a:r>
            <a:r>
              <a:rPr lang="en-US" sz="2400" kern="1200" dirty="0">
                <a:solidFill>
                  <a:srgbClr val="0C0C0C"/>
                </a:solidFill>
                <a:ea typeface="+mn-lt"/>
                <a:cs typeface="+mn-lt"/>
              </a:rPr>
              <a:t>to handle missing values in a large dataset</a:t>
            </a:r>
            <a:r>
              <a:rPr lang="en-US" sz="2400" dirty="0">
                <a:solidFill>
                  <a:srgbClr val="0C0C0C"/>
                </a:solidFill>
                <a:ea typeface="+mn-lt"/>
                <a:cs typeface="+mn-lt"/>
              </a:rPr>
              <a:t> effectively</a:t>
            </a:r>
            <a:r>
              <a:rPr lang="en-US" sz="2400" kern="1200" dirty="0">
                <a:solidFill>
                  <a:srgbClr val="0C0C0C"/>
                </a:solidFill>
                <a:ea typeface="+mn-lt"/>
                <a:cs typeface="+mn-lt"/>
              </a:rPr>
              <a:t>.</a:t>
            </a:r>
            <a:endParaRPr lang="en-US" dirty="0">
              <a:cs typeface="Calibri"/>
            </a:endParaRPr>
          </a:p>
        </p:txBody>
      </p:sp>
      <p:sp>
        <p:nvSpPr>
          <p:cNvPr id="6" name="Rectangle 5"/>
          <p:cNvSpPr/>
          <p:nvPr/>
        </p:nvSpPr>
        <p:spPr>
          <a:xfrm>
            <a:off x="747705" y="2586927"/>
            <a:ext cx="2635094" cy="318509"/>
          </a:xfrm>
          <a:prstGeom prst="rect">
            <a:avLst/>
          </a:prstGeom>
        </p:spPr>
        <p:txBody>
          <a:bodyPr wrap="square" lIns="91440" tIns="45720" rIns="91440" bIns="45720" anchor="t">
            <a:spAutoFit/>
          </a:bodyPr>
          <a:lstStyle/>
          <a:p>
            <a:pPr defTabSz="658368">
              <a:spcAft>
                <a:spcPts val="600"/>
              </a:spcAft>
            </a:pPr>
            <a:r>
              <a:rPr lang="en-IN" sz="1400" b="1" kern="1200" dirty="0">
                <a:latin typeface="+mn-lt"/>
                <a:ea typeface="+mn-ea"/>
                <a:cs typeface="+mn-cs"/>
              </a:rPr>
              <a:t>FUNTIONS USED:</a:t>
            </a:r>
            <a:r>
              <a:rPr lang="en-IN" sz="1400" b="1" dirty="0"/>
              <a:t> </a:t>
            </a:r>
            <a:endParaRPr lang="en-IN" sz="2000" dirty="0"/>
          </a:p>
        </p:txBody>
      </p:sp>
    </p:spTree>
    <p:extLst>
      <p:ext uri="{BB962C8B-B14F-4D97-AF65-F5344CB8AC3E}">
        <p14:creationId xmlns:p14="http://schemas.microsoft.com/office/powerpoint/2010/main" val="120382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937175"/>
            <a:ext cx="10620374" cy="778479"/>
          </a:xfrm>
        </p:spPr>
        <p:txBody>
          <a:bodyPr vert="horz" lIns="91440" tIns="45720" rIns="91440" bIns="45720" rtlCol="0" anchor="b">
            <a:normAutofit/>
          </a:bodyPr>
          <a:lstStyle/>
          <a:p>
            <a:r>
              <a:rPr lang="en-US" sz="3400" b="1" kern="1200">
                <a:solidFill>
                  <a:schemeClr val="tx1"/>
                </a:solidFill>
                <a:latin typeface="+mj-lt"/>
                <a:ea typeface="+mj-ea"/>
                <a:cs typeface="+mj-cs"/>
              </a:rPr>
              <a:t>1) Identify Missing Data and Deal with it Appropriately </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4595717" y="259270"/>
            <a:ext cx="3417094" cy="4936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2200" b="1" u="sng" dirty="0">
                <a:solidFill>
                  <a:schemeClr val="tx1"/>
                </a:solidFill>
                <a:latin typeface="+mn-lt"/>
                <a:ea typeface="+mn-ea"/>
                <a:cs typeface="+mn-cs"/>
              </a:rPr>
              <a:t>DATA  ANALYSIS</a:t>
            </a:r>
            <a:endParaRPr lang="en-US" dirty="0">
              <a:ea typeface="+mn-ea"/>
              <a:cs typeface="+mn-cs"/>
            </a:endParaRPr>
          </a:p>
        </p:txBody>
      </p:sp>
      <p:sp>
        <p:nvSpPr>
          <p:cNvPr id="6" name="Rectangle 5"/>
          <p:cNvSpPr/>
          <p:nvPr/>
        </p:nvSpPr>
        <p:spPr>
          <a:xfrm>
            <a:off x="4654295" y="1794326"/>
            <a:ext cx="3127436" cy="369332"/>
          </a:xfrm>
          <a:prstGeom prst="rect">
            <a:avLst/>
          </a:prstGeom>
        </p:spPr>
        <p:txBody>
          <a:bodyPr wrap="square">
            <a:spAutoFit/>
          </a:bodyPr>
          <a:lstStyle/>
          <a:p>
            <a:pPr defTabSz="576072">
              <a:spcAft>
                <a:spcPts val="600"/>
              </a:spcAft>
            </a:pPr>
            <a:r>
              <a:rPr lang="en-IN" b="1" kern="1200" dirty="0">
                <a:solidFill>
                  <a:schemeClr val="tx1"/>
                </a:solidFill>
                <a:latin typeface="+mn-lt"/>
                <a:ea typeface="+mn-ea"/>
                <a:cs typeface="+mn-cs"/>
              </a:rPr>
              <a:t>Results: Before Cleaning</a:t>
            </a:r>
            <a:endParaRPr lang="en-IN" sz="3200" dirty="0"/>
          </a:p>
        </p:txBody>
      </p:sp>
      <p:pic>
        <p:nvPicPr>
          <p:cNvPr id="5" name="Picture 4" descr="A graph with green lines&#10;&#10;Description automatically generated">
            <a:extLst>
              <a:ext uri="{FF2B5EF4-FFF2-40B4-BE49-F238E27FC236}">
                <a16:creationId xmlns:a16="http://schemas.microsoft.com/office/drawing/2014/main" id="{7C6D4E95-12A2-D0BE-B3A5-BD00897568E0}"/>
              </a:ext>
            </a:extLst>
          </p:cNvPr>
          <p:cNvPicPr>
            <a:picLocks noChangeAspect="1"/>
          </p:cNvPicPr>
          <p:nvPr/>
        </p:nvPicPr>
        <p:blipFill>
          <a:blip r:embed="rId2"/>
          <a:stretch>
            <a:fillRect/>
          </a:stretch>
        </p:blipFill>
        <p:spPr>
          <a:xfrm>
            <a:off x="628652" y="2324263"/>
            <a:ext cx="10875166" cy="4209723"/>
          </a:xfrm>
          <a:prstGeom prst="rect">
            <a:avLst/>
          </a:prstGeom>
        </p:spPr>
      </p:pic>
    </p:spTree>
    <p:extLst>
      <p:ext uri="{BB962C8B-B14F-4D97-AF65-F5344CB8AC3E}">
        <p14:creationId xmlns:p14="http://schemas.microsoft.com/office/powerpoint/2010/main" val="370187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668" y="701062"/>
            <a:ext cx="10620374" cy="778479"/>
          </a:xfrm>
        </p:spPr>
        <p:txBody>
          <a:bodyPr vert="horz" lIns="91440" tIns="45720" rIns="91440" bIns="45720" rtlCol="0" anchor="b">
            <a:normAutofit/>
          </a:bodyPr>
          <a:lstStyle/>
          <a:p>
            <a:r>
              <a:rPr lang="en-US" sz="3400" b="1" kern="1200">
                <a:solidFill>
                  <a:schemeClr val="tx1"/>
                </a:solidFill>
                <a:latin typeface="+mj-lt"/>
                <a:ea typeface="+mj-ea"/>
                <a:cs typeface="+mj-cs"/>
              </a:rPr>
              <a:t>1) Identify Missing Data and Deal with it Appropriately </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4655249" y="211645"/>
            <a:ext cx="3417094" cy="4936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2200" b="1" u="sng" dirty="0">
                <a:solidFill>
                  <a:schemeClr val="tx1"/>
                </a:solidFill>
                <a:latin typeface="+mn-lt"/>
                <a:ea typeface="+mn-ea"/>
                <a:cs typeface="+mn-cs"/>
              </a:rPr>
              <a:t>DATA  ANALYSIS</a:t>
            </a:r>
            <a:endParaRPr lang="en-US" dirty="0">
              <a:ea typeface="+mn-ea"/>
              <a:cs typeface="+mn-cs"/>
            </a:endParaRPr>
          </a:p>
        </p:txBody>
      </p:sp>
      <p:sp>
        <p:nvSpPr>
          <p:cNvPr id="6" name="Rectangle 5"/>
          <p:cNvSpPr/>
          <p:nvPr/>
        </p:nvSpPr>
        <p:spPr>
          <a:xfrm>
            <a:off x="4654296" y="1794326"/>
            <a:ext cx="2806319" cy="369332"/>
          </a:xfrm>
          <a:prstGeom prst="rect">
            <a:avLst/>
          </a:prstGeom>
        </p:spPr>
        <p:txBody>
          <a:bodyPr wrap="square" lIns="91440" tIns="45720" rIns="91440" bIns="45720" anchor="t">
            <a:spAutoFit/>
          </a:bodyPr>
          <a:lstStyle/>
          <a:p>
            <a:pPr defTabSz="576072">
              <a:spcAft>
                <a:spcPts val="600"/>
              </a:spcAft>
            </a:pPr>
            <a:r>
              <a:rPr lang="en-IN" b="1" kern="1200" dirty="0">
                <a:latin typeface="+mn-lt"/>
                <a:ea typeface="+mn-ea"/>
                <a:cs typeface="+mn-cs"/>
              </a:rPr>
              <a:t>Results: </a:t>
            </a:r>
            <a:r>
              <a:rPr lang="en-IN" b="1" dirty="0"/>
              <a:t>After </a:t>
            </a:r>
            <a:r>
              <a:rPr lang="en-IN" b="1" kern="1200" dirty="0">
                <a:latin typeface="+mn-lt"/>
                <a:ea typeface="+mn-ea"/>
                <a:cs typeface="+mn-cs"/>
              </a:rPr>
              <a:t>Cleaning</a:t>
            </a:r>
            <a:endParaRPr lang="en-IN" sz="3200" dirty="0"/>
          </a:p>
        </p:txBody>
      </p:sp>
      <p:graphicFrame>
        <p:nvGraphicFramePr>
          <p:cNvPr id="7" name="Table 6">
            <a:extLst>
              <a:ext uri="{FF2B5EF4-FFF2-40B4-BE49-F238E27FC236}">
                <a16:creationId xmlns:a16="http://schemas.microsoft.com/office/drawing/2014/main" id="{9592EAD6-2C13-A5F1-1FA3-3BA0ADEFB3E8}"/>
              </a:ext>
            </a:extLst>
          </p:cNvPr>
          <p:cNvGraphicFramePr>
            <a:graphicFrameLocks noGrp="1"/>
          </p:cNvGraphicFramePr>
          <p:nvPr>
            <p:extLst>
              <p:ext uri="{D42A27DB-BD31-4B8C-83A1-F6EECF244321}">
                <p14:modId xmlns:p14="http://schemas.microsoft.com/office/powerpoint/2010/main" val="1592845025"/>
              </p:ext>
            </p:extLst>
          </p:nvPr>
        </p:nvGraphicFramePr>
        <p:xfrm>
          <a:off x="429295" y="1652788"/>
          <a:ext cx="8409475" cy="5021082"/>
        </p:xfrm>
        <a:graphic>
          <a:graphicData uri="http://schemas.openxmlformats.org/drawingml/2006/table">
            <a:tbl>
              <a:tblPr firstRow="1" bandRow="1">
                <a:tableStyleId>{5C22544A-7EE6-4342-B048-85BDC9FD1C3A}</a:tableStyleId>
              </a:tblPr>
              <a:tblGrid>
                <a:gridCol w="3516306">
                  <a:extLst>
                    <a:ext uri="{9D8B030D-6E8A-4147-A177-3AD203B41FA5}">
                      <a16:colId xmlns:a16="http://schemas.microsoft.com/office/drawing/2014/main" val="2611727757"/>
                    </a:ext>
                  </a:extLst>
                </a:gridCol>
                <a:gridCol w="1842883">
                  <a:extLst>
                    <a:ext uri="{9D8B030D-6E8A-4147-A177-3AD203B41FA5}">
                      <a16:colId xmlns:a16="http://schemas.microsoft.com/office/drawing/2014/main" val="2950973772"/>
                    </a:ext>
                  </a:extLst>
                </a:gridCol>
                <a:gridCol w="1376865">
                  <a:extLst>
                    <a:ext uri="{9D8B030D-6E8A-4147-A177-3AD203B41FA5}">
                      <a16:colId xmlns:a16="http://schemas.microsoft.com/office/drawing/2014/main" val="2008644506"/>
                    </a:ext>
                  </a:extLst>
                </a:gridCol>
                <a:gridCol w="1673421">
                  <a:extLst>
                    <a:ext uri="{9D8B030D-6E8A-4147-A177-3AD203B41FA5}">
                      <a16:colId xmlns:a16="http://schemas.microsoft.com/office/drawing/2014/main" val="426596693"/>
                    </a:ext>
                  </a:extLst>
                </a:gridCol>
              </a:tblGrid>
              <a:tr h="278949">
                <a:tc>
                  <a:txBody>
                    <a:bodyPr/>
                    <a:lstStyle/>
                    <a:p>
                      <a:pPr algn="l" fontAlgn="b"/>
                      <a:r>
                        <a:rPr lang="en-US" sz="1600" b="1" i="0" u="none" strike="noStrike" dirty="0">
                          <a:solidFill>
                            <a:srgbClr val="000000"/>
                          </a:solidFill>
                          <a:effectLst/>
                          <a:latin typeface="Calibri"/>
                        </a:rPr>
                        <a:t>Columns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600" b="1" i="0" u="none" strike="noStrike" dirty="0">
                          <a:solidFill>
                            <a:srgbClr val="000000"/>
                          </a:solidFill>
                          <a:effectLst/>
                          <a:latin typeface="Calibri"/>
                        </a:rPr>
                        <a:t>total Null values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600" b="1" i="0" u="none" strike="noStrike" dirty="0">
                          <a:solidFill>
                            <a:srgbClr val="000000"/>
                          </a:solidFill>
                          <a:effectLst/>
                          <a:latin typeface="Calibri"/>
                        </a:rPr>
                        <a:t>&lt;25%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600" b="1" i="0" u="none" strike="noStrike" dirty="0">
                          <a:solidFill>
                            <a:srgbClr val="000000"/>
                          </a:solidFill>
                          <a:effectLst/>
                          <a:latin typeface="Calibri"/>
                        </a:rPr>
                        <a:t>Average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084124949"/>
                  </a:ext>
                </a:extLst>
              </a:tr>
              <a:tr h="278949">
                <a:tc>
                  <a:txBody>
                    <a:bodyPr/>
                    <a:lstStyle/>
                    <a:p>
                      <a:pPr algn="l" fontAlgn="b"/>
                      <a:r>
                        <a:rPr lang="en-US" sz="1600" b="0" i="0" u="none" strike="noStrike" dirty="0">
                          <a:solidFill>
                            <a:srgbClr val="000000"/>
                          </a:solidFill>
                          <a:effectLst/>
                          <a:latin typeface="Calibri"/>
                        </a:rPr>
                        <a:t>EXT_SOURCE_3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1600" b="0" i="0" u="none" strike="noStrike" dirty="0">
                          <a:solidFill>
                            <a:srgbClr val="000000"/>
                          </a:solidFill>
                          <a:effectLst/>
                          <a:latin typeface="Calibri"/>
                        </a:rPr>
                        <a:t>9944</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1600" b="0" i="0" u="none" strike="noStrike" dirty="0">
                          <a:solidFill>
                            <a:srgbClr val="000000"/>
                          </a:solidFill>
                          <a:effectLst/>
                          <a:latin typeface="Calibri"/>
                        </a:rPr>
                        <a:t>24.83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tc>
                  <a:txBody>
                    <a:bodyPr/>
                    <a:lstStyle/>
                    <a:p>
                      <a:pPr algn="r" fontAlgn="b"/>
                      <a:r>
                        <a:rPr lang="en-US" sz="1600" b="0" i="0" u="none" strike="noStrike" dirty="0">
                          <a:solidFill>
                            <a:srgbClr val="000000"/>
                          </a:solidFill>
                          <a:effectLst/>
                          <a:latin typeface="Calibri"/>
                        </a:rPr>
                        <a:t>0.51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2804991362"/>
                  </a:ext>
                </a:extLst>
              </a:tr>
              <a:tr h="278949">
                <a:tc>
                  <a:txBody>
                    <a:bodyPr/>
                    <a:lstStyle/>
                    <a:p>
                      <a:pPr algn="l" fontAlgn="b"/>
                      <a:r>
                        <a:rPr lang="en-US" sz="1600" b="0" i="0" u="none" strike="noStrike" dirty="0">
                          <a:solidFill>
                            <a:srgbClr val="000000"/>
                          </a:solidFill>
                          <a:effectLst/>
                          <a:latin typeface="Calibri"/>
                        </a:rPr>
                        <a:t>AMT_REQ_CREDIT_BUREAU_QRT</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6734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15.56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0.26</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3832742121"/>
                  </a:ext>
                </a:extLst>
              </a:tr>
              <a:tr h="278949">
                <a:tc>
                  <a:txBody>
                    <a:bodyPr/>
                    <a:lstStyle/>
                    <a:p>
                      <a:pPr algn="l" fontAlgn="b"/>
                      <a:r>
                        <a:rPr lang="en-US" sz="1600" b="0" i="0" u="none" strike="noStrike" dirty="0">
                          <a:solidFill>
                            <a:srgbClr val="000000"/>
                          </a:solidFill>
                          <a:effectLst/>
                          <a:latin typeface="Calibri"/>
                        </a:rPr>
                        <a:t>AMT_REQ_CREDIT_BUREAU_MON</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6734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15.56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0.27</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26197931"/>
                  </a:ext>
                </a:extLst>
              </a:tr>
              <a:tr h="278949">
                <a:tc>
                  <a:txBody>
                    <a:bodyPr/>
                    <a:lstStyle/>
                    <a:p>
                      <a:pPr algn="l" fontAlgn="b"/>
                      <a:r>
                        <a:rPr lang="en-US" sz="1600" b="0" i="0" u="none" strike="noStrike" dirty="0">
                          <a:solidFill>
                            <a:srgbClr val="000000"/>
                          </a:solidFill>
                          <a:effectLst/>
                          <a:latin typeface="Calibri"/>
                        </a:rPr>
                        <a:t>AMT_REQ_CREDIT_BUREAU_DAY</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6734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15.56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0.01</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202633697"/>
                  </a:ext>
                </a:extLst>
              </a:tr>
              <a:tr h="278949">
                <a:tc>
                  <a:txBody>
                    <a:bodyPr/>
                    <a:lstStyle/>
                    <a:p>
                      <a:pPr algn="l" fontAlgn="b"/>
                      <a:r>
                        <a:rPr lang="en-US" sz="1600" b="0" i="0" u="none" strike="noStrike" dirty="0">
                          <a:solidFill>
                            <a:srgbClr val="000000"/>
                          </a:solidFill>
                          <a:effectLst/>
                          <a:latin typeface="Calibri"/>
                        </a:rPr>
                        <a:t>AMT_REQ_CREDIT_BUREAU_WEEK</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6734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15.56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0.03</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172314344"/>
                  </a:ext>
                </a:extLst>
              </a:tr>
              <a:tr h="278949">
                <a:tc>
                  <a:txBody>
                    <a:bodyPr/>
                    <a:lstStyle/>
                    <a:p>
                      <a:pPr algn="l" fontAlgn="b"/>
                      <a:r>
                        <a:rPr lang="en-US" sz="1600" b="0" i="0" u="none" strike="noStrike" dirty="0">
                          <a:solidFill>
                            <a:srgbClr val="000000"/>
                          </a:solidFill>
                          <a:effectLst/>
                          <a:latin typeface="Calibri"/>
                        </a:rPr>
                        <a:t>AMT_REQ_CREDIT_BUREAU_HOUR</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6734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15.56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0.01</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835229270"/>
                  </a:ext>
                </a:extLst>
              </a:tr>
              <a:tr h="278949">
                <a:tc>
                  <a:txBody>
                    <a:bodyPr/>
                    <a:lstStyle/>
                    <a:p>
                      <a:pPr algn="l" fontAlgn="b"/>
                      <a:r>
                        <a:rPr lang="en-US" sz="1600" b="0" i="0" u="none" strike="noStrike" dirty="0">
                          <a:solidFill>
                            <a:srgbClr val="000000"/>
                          </a:solidFill>
                          <a:effectLst/>
                          <a:latin typeface="Calibri"/>
                        </a:rPr>
                        <a:t>AMT_REQ_CREDIT_BUREAU_YEAR</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6734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15.56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1.88</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3257215300"/>
                  </a:ext>
                </a:extLst>
              </a:tr>
              <a:tr h="278949">
                <a:tc>
                  <a:txBody>
                    <a:bodyPr/>
                    <a:lstStyle/>
                    <a:p>
                      <a:pPr algn="l" fontAlgn="b"/>
                      <a:r>
                        <a:rPr lang="en-US" sz="1600" b="0" i="0" u="none" strike="noStrike" dirty="0">
                          <a:solidFill>
                            <a:srgbClr val="000000"/>
                          </a:solidFill>
                          <a:effectLst/>
                          <a:latin typeface="Calibri"/>
                        </a:rPr>
                        <a:t>NAME_TYPE_SUITE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192</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0.38</a:t>
                      </a:r>
                    </a:p>
                  </a:txBody>
                  <a:tcPr marL="9525" marR="9525" marT="9525" marB="0" anchor="b">
                    <a:lnL>
                      <a:noFill/>
                    </a:lnL>
                    <a:lnR>
                      <a:noFill/>
                    </a:lnR>
                    <a:lnT>
                      <a:noFill/>
                    </a:lnT>
                    <a:lnB>
                      <a:noFill/>
                    </a:lnB>
                    <a:solidFill>
                      <a:srgbClr val="00B050"/>
                    </a:solidFill>
                  </a:tcPr>
                </a:tc>
                <a:tc>
                  <a:txBody>
                    <a:bodyPr/>
                    <a:lstStyle/>
                    <a:p>
                      <a:pPr algn="ctr" fontAlgn="b"/>
                      <a:r>
                        <a:rPr lang="en-US" sz="1600" b="0" i="0" u="none" strike="noStrike" dirty="0">
                          <a:solidFill>
                            <a:srgbClr val="000000"/>
                          </a:solidFill>
                          <a:effectLst/>
                          <a:latin typeface="Calibri"/>
                        </a:rPr>
                        <a:t>#DIV/0!</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2978238556"/>
                  </a:ext>
                </a:extLst>
              </a:tr>
              <a:tr h="278949">
                <a:tc>
                  <a:txBody>
                    <a:bodyPr/>
                    <a:lstStyle/>
                    <a:p>
                      <a:pPr algn="l" fontAlgn="b"/>
                      <a:r>
                        <a:rPr lang="en-US" sz="1600" b="0" i="0" u="none" strike="noStrike" dirty="0">
                          <a:solidFill>
                            <a:srgbClr val="000000"/>
                          </a:solidFill>
                          <a:effectLst/>
                          <a:latin typeface="Calibri"/>
                        </a:rPr>
                        <a:t>OBS_60_CNT_SOCIAL_CIRCLE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168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1.40</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276502718"/>
                  </a:ext>
                </a:extLst>
              </a:tr>
              <a:tr h="278949">
                <a:tc>
                  <a:txBody>
                    <a:bodyPr/>
                    <a:lstStyle/>
                    <a:p>
                      <a:pPr algn="l" fontAlgn="b"/>
                      <a:r>
                        <a:rPr lang="en-US" sz="1600" b="0" i="0" u="none" strike="noStrike" dirty="0">
                          <a:solidFill>
                            <a:srgbClr val="000000"/>
                          </a:solidFill>
                          <a:effectLst/>
                          <a:latin typeface="Calibri"/>
                        </a:rPr>
                        <a:t>OBS_30_CNT_SOCIAL_CIRCLE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168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1.42</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2887508384"/>
                  </a:ext>
                </a:extLst>
              </a:tr>
              <a:tr h="278949">
                <a:tc>
                  <a:txBody>
                    <a:bodyPr/>
                    <a:lstStyle/>
                    <a:p>
                      <a:pPr algn="l" fontAlgn="b"/>
                      <a:r>
                        <a:rPr lang="en-US" sz="1600" b="0" i="0" u="none" strike="noStrike" dirty="0">
                          <a:solidFill>
                            <a:srgbClr val="000000"/>
                          </a:solidFill>
                          <a:effectLst/>
                          <a:latin typeface="Calibri"/>
                        </a:rPr>
                        <a:t>DEF_30_CNT_SOCIAL_CIRCLE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168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0.14</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4162098843"/>
                  </a:ext>
                </a:extLst>
              </a:tr>
              <a:tr h="278949">
                <a:tc>
                  <a:txBody>
                    <a:bodyPr/>
                    <a:lstStyle/>
                    <a:p>
                      <a:pPr algn="l" fontAlgn="b"/>
                      <a:r>
                        <a:rPr lang="en-US" sz="1600" b="0" i="0" u="none" strike="noStrike" dirty="0">
                          <a:solidFill>
                            <a:srgbClr val="000000"/>
                          </a:solidFill>
                          <a:effectLst/>
                          <a:latin typeface="Calibri"/>
                        </a:rPr>
                        <a:t>DEF_60_CNT_SOCIAL_CIRCLE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168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0.34</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0.10</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2841208374"/>
                  </a:ext>
                </a:extLst>
              </a:tr>
              <a:tr h="278949">
                <a:tc>
                  <a:txBody>
                    <a:bodyPr/>
                    <a:lstStyle/>
                    <a:p>
                      <a:pPr algn="l" fontAlgn="b"/>
                      <a:r>
                        <a:rPr lang="en-US" sz="1600" b="0" i="0" u="none" strike="noStrike" dirty="0">
                          <a:solidFill>
                            <a:srgbClr val="000000"/>
                          </a:solidFill>
                          <a:effectLst/>
                          <a:latin typeface="Calibri"/>
                        </a:rPr>
                        <a:t>EXT_SOURCE_2</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126</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0.25</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0.51</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3004883933"/>
                  </a:ext>
                </a:extLst>
              </a:tr>
              <a:tr h="278949">
                <a:tc>
                  <a:txBody>
                    <a:bodyPr/>
                    <a:lstStyle/>
                    <a:p>
                      <a:pPr algn="l" fontAlgn="b"/>
                      <a:r>
                        <a:rPr lang="en-US" sz="1600" b="0" i="0" u="none" strike="noStrike" dirty="0">
                          <a:solidFill>
                            <a:srgbClr val="000000"/>
                          </a:solidFill>
                          <a:effectLst/>
                          <a:latin typeface="Calibri"/>
                        </a:rPr>
                        <a:t>AMT_GOODS_PRICE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38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0.08</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539060.04</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829975791"/>
                  </a:ext>
                </a:extLst>
              </a:tr>
              <a:tr h="278949">
                <a:tc>
                  <a:txBody>
                    <a:bodyPr/>
                    <a:lstStyle/>
                    <a:p>
                      <a:pPr algn="l" fontAlgn="b"/>
                      <a:r>
                        <a:rPr lang="en-US" sz="1600" b="0" i="0" u="none" strike="noStrike" dirty="0">
                          <a:solidFill>
                            <a:srgbClr val="000000"/>
                          </a:solidFill>
                          <a:effectLst/>
                          <a:latin typeface="Calibri"/>
                        </a:rPr>
                        <a:t>DAYS_LAST_PHONE_CHANGE</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-964.30</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1091824493"/>
                  </a:ext>
                </a:extLst>
              </a:tr>
              <a:tr h="278949">
                <a:tc>
                  <a:txBody>
                    <a:bodyPr/>
                    <a:lstStyle/>
                    <a:p>
                      <a:pPr algn="l" fontAlgn="b"/>
                      <a:r>
                        <a:rPr lang="en-US" sz="1600" b="0" i="0" u="none" strike="noStrike" dirty="0">
                          <a:solidFill>
                            <a:srgbClr val="000000"/>
                          </a:solidFill>
                          <a:effectLst/>
                          <a:latin typeface="Calibri"/>
                        </a:rPr>
                        <a:t>AMT_ANNUITY</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27107.38</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61020369"/>
                  </a:ext>
                </a:extLst>
              </a:tr>
              <a:tr h="278949">
                <a:tc>
                  <a:txBody>
                    <a:bodyPr/>
                    <a:lstStyle/>
                    <a:p>
                      <a:pPr algn="l" fontAlgn="b"/>
                      <a:r>
                        <a:rPr lang="en-US" sz="1600" b="0" i="0" u="none" strike="noStrike" dirty="0">
                          <a:solidFill>
                            <a:srgbClr val="000000"/>
                          </a:solidFill>
                          <a:effectLst/>
                          <a:latin typeface="Calibri"/>
                        </a:rPr>
                        <a:t>CNT_FAM_MEMBERS</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1</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0.00</a:t>
                      </a:r>
                    </a:p>
                  </a:txBody>
                  <a:tcPr marL="9525" marR="9525" marT="9525" marB="0" anchor="b">
                    <a:lnL>
                      <a:noFill/>
                    </a:lnL>
                    <a:lnR>
                      <a:noFill/>
                    </a:lnR>
                    <a:lnT>
                      <a:noFill/>
                    </a:lnT>
                    <a:lnB>
                      <a:noFill/>
                    </a:lnB>
                    <a:solidFill>
                      <a:srgbClr val="00B050"/>
                    </a:solidFill>
                  </a:tcPr>
                </a:tc>
                <a:tc>
                  <a:txBody>
                    <a:bodyPr/>
                    <a:lstStyle/>
                    <a:p>
                      <a:pPr algn="r" fontAlgn="b"/>
                      <a:r>
                        <a:rPr lang="en-US" sz="1600" b="0" i="0" u="none" strike="noStrike" dirty="0">
                          <a:solidFill>
                            <a:srgbClr val="000000"/>
                          </a:solidFill>
                          <a:effectLst/>
                          <a:latin typeface="Calibri"/>
                        </a:rPr>
                        <a:t>2.16</a:t>
                      </a:r>
                    </a:p>
                  </a:txBody>
                  <a:tcPr marL="9525" marR="9525" marT="9525" marB="0" anchor="b">
                    <a:lnL>
                      <a:noFill/>
                    </a:lnL>
                    <a:lnR>
                      <a:noFill/>
                    </a:lnR>
                    <a:lnT>
                      <a:noFill/>
                    </a:lnT>
                    <a:lnB>
                      <a:noFill/>
                    </a:lnB>
                    <a:solidFill>
                      <a:srgbClr val="00B050"/>
                    </a:solidFill>
                  </a:tcPr>
                </a:tc>
                <a:extLst>
                  <a:ext uri="{0D108BD9-81ED-4DB2-BD59-A6C34878D82A}">
                    <a16:rowId xmlns:a16="http://schemas.microsoft.com/office/drawing/2014/main" val="3301769850"/>
                  </a:ext>
                </a:extLst>
              </a:tr>
            </a:tbl>
          </a:graphicData>
        </a:graphic>
      </p:graphicFrame>
      <p:sp>
        <p:nvSpPr>
          <p:cNvPr id="3" name="TextBox 2">
            <a:extLst>
              <a:ext uri="{FF2B5EF4-FFF2-40B4-BE49-F238E27FC236}">
                <a16:creationId xmlns:a16="http://schemas.microsoft.com/office/drawing/2014/main" id="{64D09504-06D7-11E1-2A37-B9D5CD791895}"/>
              </a:ext>
            </a:extLst>
          </p:cNvPr>
          <p:cNvSpPr txBox="1"/>
          <p:nvPr/>
        </p:nvSpPr>
        <p:spPr>
          <a:xfrm>
            <a:off x="9028090" y="197690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C0C0C"/>
              </a:solidFill>
            </a:endParaRPr>
          </a:p>
          <a:p>
            <a:r>
              <a:rPr lang="en-US" dirty="0">
                <a:solidFill>
                  <a:srgbClr val="0C0C0C"/>
                </a:solidFill>
                <a:latin typeface="Söhne"/>
              </a:rPr>
              <a:t>I filled in missing values in columns where there were less than 25% null values. </a:t>
            </a:r>
          </a:p>
          <a:p>
            <a:r>
              <a:rPr lang="en-US" dirty="0">
                <a:solidFill>
                  <a:srgbClr val="0C0C0C"/>
                </a:solidFill>
                <a:latin typeface="Söhne"/>
              </a:rPr>
              <a:t>For columns, I found the most common text and used that to replace the missing values.</a:t>
            </a:r>
            <a:endParaRPr lang="en-US" dirty="0"/>
          </a:p>
        </p:txBody>
      </p:sp>
    </p:spTree>
    <p:extLst>
      <p:ext uri="{BB962C8B-B14F-4D97-AF65-F5344CB8AC3E}">
        <p14:creationId xmlns:p14="http://schemas.microsoft.com/office/powerpoint/2010/main" val="429394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5280" y="485299"/>
            <a:ext cx="9879044" cy="755047"/>
          </a:xfrm>
        </p:spPr>
        <p:txBody>
          <a:bodyPr vert="horz" lIns="91440" tIns="45720" rIns="91440" bIns="45720" rtlCol="0" anchor="b">
            <a:normAutofit/>
          </a:bodyPr>
          <a:lstStyle/>
          <a:p>
            <a:r>
              <a:rPr lang="en-US" sz="4600" b="1" kern="1200">
                <a:solidFill>
                  <a:schemeClr val="tx1"/>
                </a:solidFill>
                <a:latin typeface="+mj-lt"/>
                <a:ea typeface="+mj-ea"/>
                <a:cs typeface="+mj-cs"/>
              </a:rPr>
              <a:t>2) Identify Outliers in the Dataset:</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9802" y="2720429"/>
            <a:ext cx="184731" cy="369332"/>
          </a:xfrm>
          <a:prstGeom prst="rect">
            <a:avLst/>
          </a:prstGeom>
        </p:spPr>
        <p:txBody>
          <a:bodyPr wrap="none" lIns="91440" tIns="45720" rIns="91440" bIns="45720" anchor="t">
            <a:spAutoFit/>
          </a:bodyPr>
          <a:lstStyle/>
          <a:p>
            <a:endParaRPr lang="en-IN" b="1" dirty="0">
              <a:solidFill>
                <a:srgbClr val="FF0000"/>
              </a:solidFill>
              <a:cs typeface="Calibri"/>
            </a:endParaRPr>
          </a:p>
        </p:txBody>
      </p:sp>
      <p:sp>
        <p:nvSpPr>
          <p:cNvPr id="7" name="Content Placeholder 2"/>
          <p:cNvSpPr>
            <a:spLocks/>
          </p:cNvSpPr>
          <p:nvPr/>
        </p:nvSpPr>
        <p:spPr>
          <a:xfrm>
            <a:off x="848393" y="2584555"/>
            <a:ext cx="10709623" cy="4038501"/>
          </a:xfrm>
          <a:prstGeom prst="rect">
            <a:avLst/>
          </a:prstGeom>
        </p:spPr>
        <p:txBody>
          <a:bodyPr lIns="91440" tIns="45720" rIns="91440" bIns="45720" anchor="t">
            <a:noAutofit/>
          </a:bodyPr>
          <a:lstStyle/>
          <a:p>
            <a:pPr defTabSz="576072">
              <a:spcAft>
                <a:spcPts val="600"/>
              </a:spcAft>
            </a:pPr>
            <a:r>
              <a:rPr lang="en-US" sz="2800" kern="1200" dirty="0">
                <a:latin typeface="+mn-lt"/>
                <a:ea typeface="+mn-ea"/>
                <a:cs typeface="+mn-cs"/>
              </a:rPr>
              <a:t>=QUARTILE.EXC(A2:A50000,1) </a:t>
            </a:r>
            <a:r>
              <a:rPr lang="en-US" sz="2800" b="1" kern="1200" dirty="0">
                <a:latin typeface="+mn-lt"/>
                <a:ea typeface="+mn-ea"/>
                <a:cs typeface="+mn-cs"/>
              </a:rPr>
              <a:t>[QUARTILE-1]</a:t>
            </a:r>
          </a:p>
          <a:p>
            <a:pPr defTabSz="576072">
              <a:spcAft>
                <a:spcPts val="600"/>
              </a:spcAft>
            </a:pPr>
            <a:r>
              <a:rPr lang="en-US" sz="2800" kern="1200" dirty="0">
                <a:latin typeface="+mn-lt"/>
                <a:ea typeface="+mn-ea"/>
                <a:cs typeface="+mn-cs"/>
              </a:rPr>
              <a:t>=QUARTILE.EXC(A2:A50000,3) </a:t>
            </a:r>
            <a:r>
              <a:rPr lang="en-US" sz="2800" b="1" kern="1200" dirty="0">
                <a:latin typeface="+mn-lt"/>
                <a:ea typeface="+mn-ea"/>
                <a:cs typeface="+mn-cs"/>
              </a:rPr>
              <a:t>[QUARTILE-3]</a:t>
            </a:r>
            <a:endParaRPr lang="en-US" sz="2800" b="1" kern="1200" dirty="0">
              <a:latin typeface="+mn-lt"/>
              <a:cs typeface="Calibri"/>
            </a:endParaRPr>
          </a:p>
          <a:p>
            <a:pPr defTabSz="576072">
              <a:spcAft>
                <a:spcPts val="600"/>
              </a:spcAft>
            </a:pPr>
            <a:r>
              <a:rPr lang="en-US" sz="2800" kern="1200" dirty="0">
                <a:latin typeface="+mn-lt"/>
                <a:ea typeface="+mn-ea"/>
                <a:cs typeface="+mn-cs"/>
              </a:rPr>
              <a:t>=</a:t>
            </a:r>
            <a:r>
              <a:rPr lang="en-US" sz="2800" dirty="0">
                <a:ea typeface="+mn-lt"/>
                <a:cs typeface="+mn-lt"/>
              </a:rPr>
              <a:t>N2-M2</a:t>
            </a:r>
            <a:r>
              <a:rPr lang="en-US" sz="2800" dirty="0"/>
              <a:t>				  </a:t>
            </a:r>
            <a:r>
              <a:rPr lang="en-US" sz="2800" kern="1200" dirty="0">
                <a:latin typeface="+mn-lt"/>
                <a:ea typeface="+mn-ea"/>
                <a:cs typeface="+mn-cs"/>
              </a:rPr>
              <a:t> </a:t>
            </a:r>
            <a:r>
              <a:rPr lang="en-US" sz="2800" b="1" kern="1200" dirty="0">
                <a:latin typeface="+mn-lt"/>
                <a:ea typeface="+mn-ea"/>
                <a:cs typeface="+mn-cs"/>
              </a:rPr>
              <a:t>[IQR]</a:t>
            </a:r>
            <a:endParaRPr lang="en-US" sz="2800" b="1" kern="1200" dirty="0">
              <a:latin typeface="+mn-lt"/>
              <a:cs typeface="Calibri"/>
            </a:endParaRPr>
          </a:p>
          <a:p>
            <a:pPr defTabSz="576072">
              <a:spcAft>
                <a:spcPts val="600"/>
              </a:spcAft>
            </a:pPr>
            <a:r>
              <a:rPr lang="en-US" sz="2800" kern="1200" dirty="0">
                <a:latin typeface="+mn-lt"/>
                <a:ea typeface="+mn-ea"/>
                <a:cs typeface="+mn-cs"/>
              </a:rPr>
              <a:t>=</a:t>
            </a:r>
            <a:r>
              <a:rPr lang="en-US" sz="2800" dirty="0">
                <a:ea typeface="+mn-lt"/>
                <a:cs typeface="+mn-lt"/>
              </a:rPr>
              <a:t>M2-1.5</a:t>
            </a:r>
            <a:r>
              <a:rPr lang="en-US" sz="2800" kern="1200" dirty="0">
                <a:ea typeface="+mn-lt"/>
                <a:cs typeface="+mn-lt"/>
              </a:rPr>
              <a:t>*</a:t>
            </a:r>
            <a:r>
              <a:rPr lang="en-US" sz="2800" dirty="0">
                <a:ea typeface="+mn-lt"/>
                <a:cs typeface="+mn-lt"/>
              </a:rPr>
              <a:t>O2</a:t>
            </a:r>
            <a:r>
              <a:rPr lang="en-US" sz="2800" dirty="0"/>
              <a:t> </a:t>
            </a:r>
            <a:r>
              <a:rPr lang="en-US" sz="2800" b="1" kern="1200" dirty="0">
                <a:latin typeface="+mn-lt"/>
                <a:ea typeface="+mn-ea"/>
                <a:cs typeface="+mn-cs"/>
              </a:rPr>
              <a:t>[LOWER BOUND]</a:t>
            </a:r>
            <a:endParaRPr lang="en-US" sz="2800" b="1" kern="1200" dirty="0">
              <a:latin typeface="+mn-lt"/>
              <a:cs typeface="Calibri"/>
            </a:endParaRPr>
          </a:p>
          <a:p>
            <a:pPr defTabSz="576072">
              <a:spcAft>
                <a:spcPts val="600"/>
              </a:spcAft>
            </a:pPr>
            <a:r>
              <a:rPr lang="en-US" sz="2800" kern="1200" dirty="0">
                <a:latin typeface="+mn-lt"/>
                <a:ea typeface="+mn-ea"/>
                <a:cs typeface="+mn-cs"/>
              </a:rPr>
              <a:t>=</a:t>
            </a:r>
            <a:r>
              <a:rPr lang="en-US" sz="2800" dirty="0">
                <a:ea typeface="+mn-lt"/>
                <a:cs typeface="+mn-lt"/>
              </a:rPr>
              <a:t>N2+1.5</a:t>
            </a:r>
            <a:r>
              <a:rPr lang="en-US" sz="2800" kern="1200" dirty="0">
                <a:ea typeface="+mn-lt"/>
                <a:cs typeface="+mn-lt"/>
              </a:rPr>
              <a:t>*</a:t>
            </a:r>
            <a:r>
              <a:rPr lang="en-US" sz="2800" dirty="0">
                <a:ea typeface="+mn-lt"/>
                <a:cs typeface="+mn-lt"/>
              </a:rPr>
              <a:t>O2</a:t>
            </a:r>
            <a:r>
              <a:rPr lang="en-US" sz="2800" dirty="0"/>
              <a:t>			  </a:t>
            </a:r>
            <a:r>
              <a:rPr lang="en-US" sz="2800" kern="1200" dirty="0">
                <a:latin typeface="+mn-lt"/>
                <a:ea typeface="+mn-ea"/>
                <a:cs typeface="+mn-cs"/>
              </a:rPr>
              <a:t> </a:t>
            </a:r>
            <a:r>
              <a:rPr lang="en-US" sz="2800" b="1" kern="1200" dirty="0">
                <a:latin typeface="+mn-lt"/>
                <a:ea typeface="+mn-ea"/>
                <a:cs typeface="+mn-cs"/>
              </a:rPr>
              <a:t>[UPPER BOUND]</a:t>
            </a:r>
            <a:endParaRPr lang="en-US" sz="2800" b="1" kern="1200" dirty="0">
              <a:latin typeface="+mn-lt"/>
              <a:cs typeface="Calibri"/>
            </a:endParaRPr>
          </a:p>
          <a:p>
            <a:pPr defTabSz="576072">
              <a:spcAft>
                <a:spcPts val="600"/>
              </a:spcAft>
            </a:pPr>
            <a:r>
              <a:rPr lang="en-US" sz="2800" kern="1200" dirty="0">
                <a:latin typeface="+mn-lt"/>
                <a:ea typeface="+mn-ea"/>
                <a:cs typeface="+mn-cs"/>
              </a:rPr>
              <a:t> I have Calculated Quartile-1, Quartile-2, Inter Quartile Range (IQR), Lower Bound, Upper Bound.</a:t>
            </a:r>
            <a:endParaRPr lang="en-US" sz="4400" dirty="0"/>
          </a:p>
        </p:txBody>
      </p:sp>
      <p:sp>
        <p:nvSpPr>
          <p:cNvPr id="6" name="Rectangle 5"/>
          <p:cNvSpPr/>
          <p:nvPr/>
        </p:nvSpPr>
        <p:spPr>
          <a:xfrm>
            <a:off x="1098423" y="2008975"/>
            <a:ext cx="1879041" cy="400110"/>
          </a:xfrm>
          <a:prstGeom prst="rect">
            <a:avLst/>
          </a:prstGeom>
        </p:spPr>
        <p:txBody>
          <a:bodyPr wrap="none" lIns="91440" tIns="45720" rIns="91440" bIns="45720" anchor="t">
            <a:spAutoFit/>
          </a:bodyPr>
          <a:lstStyle/>
          <a:p>
            <a:pPr defTabSz="576072">
              <a:spcAft>
                <a:spcPts val="600"/>
              </a:spcAft>
            </a:pPr>
            <a:r>
              <a:rPr lang="en-IN" sz="2000" b="1" kern="1200" dirty="0">
                <a:solidFill>
                  <a:schemeClr val="tx1"/>
                </a:solidFill>
                <a:latin typeface="+mn-lt"/>
                <a:ea typeface="+mn-ea"/>
                <a:cs typeface="+mn-cs"/>
              </a:rPr>
              <a:t>Functions Used:</a:t>
            </a:r>
            <a:endParaRPr lang="en-IN" sz="3600" dirty="0"/>
          </a:p>
        </p:txBody>
      </p:sp>
    </p:spTree>
    <p:extLst>
      <p:ext uri="{BB962C8B-B14F-4D97-AF65-F5344CB8AC3E}">
        <p14:creationId xmlns:p14="http://schemas.microsoft.com/office/powerpoint/2010/main" val="2406434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1222</TotalTime>
  <Words>2737</Words>
  <Application>Microsoft Office PowerPoint</Application>
  <PresentationFormat>Widescreen</PresentationFormat>
  <Paragraphs>993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Consolas</vt:lpstr>
      <vt:lpstr>Söhne</vt:lpstr>
      <vt:lpstr>Trebuchet MS</vt:lpstr>
      <vt:lpstr>Wingdings 3</vt:lpstr>
      <vt:lpstr>Office Theme</vt:lpstr>
      <vt:lpstr>Task-6: Bank Loan Case Study</vt:lpstr>
      <vt:lpstr>EXCEL FILE LINK FOR BANK LOAN PROJECT</vt:lpstr>
      <vt:lpstr>Excel Tasks:</vt:lpstr>
      <vt:lpstr>Project Details:</vt:lpstr>
      <vt:lpstr>PowerPoint Presentation</vt:lpstr>
      <vt:lpstr>1) Identify Missing Data and Deal with it Appropriately </vt:lpstr>
      <vt:lpstr>1) Identify Missing Data and Deal with it Appropriately </vt:lpstr>
      <vt:lpstr>1) Identify Missing Data and Deal with it Appropriately </vt:lpstr>
      <vt:lpstr>2) Identify Outliers in the Dataset:</vt:lpstr>
      <vt:lpstr>2) Identify Outliers in the Dataset:</vt:lpstr>
      <vt:lpstr>2) Identify Outliers in the Dataset:</vt:lpstr>
      <vt:lpstr>2) Identify Outliers in the Dataset:</vt:lpstr>
      <vt:lpstr>2) Identify Outliers in the Dataset:</vt:lpstr>
      <vt:lpstr>2) Identify Outliers in the Dataset:</vt:lpstr>
      <vt:lpstr>2) Identify Outliers in the Dataset:</vt:lpstr>
      <vt:lpstr>3) Analyse Data Imbalance:</vt:lpstr>
      <vt:lpstr>3) Analyse Data Imbalance:</vt:lpstr>
      <vt:lpstr>3) Analyse Data Imbalance:</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4) Perform Univariate, Segmented Univariate and Bivariate Analysis:</vt:lpstr>
      <vt:lpstr>5) Identify Top Correlations for different scenarios:</vt:lpstr>
      <vt:lpstr>5) Identify Top Correlations for different scenarios:</vt:lpstr>
      <vt:lpstr>5) Identify Top Correlations for different scenarios:</vt:lpstr>
      <vt:lpstr>5) Identify Top Correlations for different scenarios:</vt:lpstr>
      <vt:lpstr>5) Identify Top Correlations for different scenarios:</vt:lpstr>
      <vt:lpstr>Insights for bank loan project</vt:lpstr>
      <vt:lpstr>EXCEL FILE LINK FOR BANK LOAN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Buying a New Phone</dc:title>
  <dc:creator>Dell</dc:creator>
  <cp:lastModifiedBy>shivraj Nalawade</cp:lastModifiedBy>
  <cp:revision>517</cp:revision>
  <dcterms:created xsi:type="dcterms:W3CDTF">2023-07-28T17:41:33Z</dcterms:created>
  <dcterms:modified xsi:type="dcterms:W3CDTF">2023-12-04T15:02:04Z</dcterms:modified>
</cp:coreProperties>
</file>