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0"/>
  </p:notesMasterIdLst>
  <p:sldIdLst>
    <p:sldId id="282" r:id="rId2"/>
    <p:sldId id="256" r:id="rId3"/>
    <p:sldId id="258" r:id="rId4"/>
    <p:sldId id="257" r:id="rId5"/>
    <p:sldId id="259" r:id="rId6"/>
    <p:sldId id="260" r:id="rId7"/>
    <p:sldId id="262" r:id="rId8"/>
    <p:sldId id="267" r:id="rId9"/>
    <p:sldId id="265" r:id="rId10"/>
    <p:sldId id="266" r:id="rId11"/>
    <p:sldId id="269" r:id="rId12"/>
    <p:sldId id="270" r:id="rId13"/>
    <p:sldId id="289" r:id="rId14"/>
    <p:sldId id="272" r:id="rId15"/>
    <p:sldId id="290" r:id="rId16"/>
    <p:sldId id="299" r:id="rId17"/>
    <p:sldId id="261" r:id="rId18"/>
    <p:sldId id="287" r:id="rId19"/>
    <p:sldId id="301" r:id="rId20"/>
    <p:sldId id="284" r:id="rId21"/>
    <p:sldId id="285" r:id="rId22"/>
    <p:sldId id="286" r:id="rId23"/>
    <p:sldId id="280" r:id="rId24"/>
    <p:sldId id="281" r:id="rId25"/>
    <p:sldId id="295" r:id="rId26"/>
    <p:sldId id="296" r:id="rId27"/>
    <p:sldId id="297" r:id="rId28"/>
    <p:sldId id="300" r:id="rId29"/>
    <p:sldId id="303" r:id="rId30"/>
    <p:sldId id="304" r:id="rId31"/>
    <p:sldId id="305" r:id="rId32"/>
    <p:sldId id="306" r:id="rId33"/>
    <p:sldId id="307" r:id="rId34"/>
    <p:sldId id="308" r:id="rId35"/>
    <p:sldId id="309" r:id="rId36"/>
    <p:sldId id="278" r:id="rId37"/>
    <p:sldId id="279" r:id="rId38"/>
    <p:sldId id="298" r:id="rId39"/>
  </p:sldIdLst>
  <p:sldSz cx="9144000" cy="6858000" type="screen4x3"/>
  <p:notesSz cx="6858000" cy="9144000"/>
  <p:custShowLst>
    <p:custShow name="Customized" id="0">
      <p:sldLst>
        <p:sld r:id="rId2"/>
        <p:sld r:id="rId3"/>
        <p:sld r:id="rId4"/>
        <p:sld r:id="rId5"/>
        <p:sld r:id="rId6"/>
        <p:sld r:id="rId7"/>
        <p:sld r:id="rId8"/>
        <p:sld r:id="rId9"/>
        <p:sld r:id="rId10"/>
        <p:sld r:id="rId11"/>
        <p:sld r:id="rId18"/>
        <p:sld r:id="rId19"/>
        <p:sld r:id="rId21"/>
        <p:sld r:id="rId22"/>
        <p:sld r:id="rId23"/>
        <p:sld r:id="rId12"/>
        <p:sld r:id="rId13"/>
        <p:sld r:id="rId14"/>
        <p:sld r:id="rId15"/>
        <p:sld r:id="rId16"/>
        <p:sld r:id="rId24"/>
        <p:sld r:id="rId25"/>
        <p:sld r:id="rId26"/>
        <p:sld r:id="rId27"/>
        <p:sld r:id="rId28"/>
        <p:sld r:id="rId37"/>
        <p:sld r:id="rId38"/>
        <p:sld r:id="rId3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4" autoAdjust="0"/>
    <p:restoredTop sz="83887" autoAdjust="0"/>
  </p:normalViewPr>
  <p:slideViewPr>
    <p:cSldViewPr>
      <p:cViewPr varScale="1">
        <p:scale>
          <a:sx n="66" d="100"/>
          <a:sy n="66" d="100"/>
        </p:scale>
        <p:origin x="-1494" y="-96"/>
      </p:cViewPr>
      <p:guideLst>
        <p:guide orient="horz" pos="2160"/>
        <p:guide pos="2880"/>
      </p:guideLst>
    </p:cSldViewPr>
  </p:slideViewPr>
  <p:outlineViewPr>
    <p:cViewPr>
      <p:scale>
        <a:sx n="33" d="100"/>
        <a:sy n="33" d="100"/>
      </p:scale>
      <p:origin x="0" y="13380"/>
    </p:cViewPr>
  </p:outlineViewPr>
  <p:notesTextViewPr>
    <p:cViewPr>
      <p:scale>
        <a:sx n="1" d="1"/>
        <a:sy n="1" d="1"/>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7A248-77EE-4048-BB28-A2AAA86FDE5A}" type="datetimeFigureOut">
              <a:rPr lang="en-US" smtClean="0"/>
              <a:pPr/>
              <a:t>4/19/2012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D082B1-0E4E-4369-9D31-CDDDCF654DE2}" type="slidenum">
              <a:rPr lang="en-US" smtClean="0"/>
              <a:pPr/>
              <a:t>‹#›</a:t>
            </a:fld>
            <a:endParaRPr lang="en-US"/>
          </a:p>
        </p:txBody>
      </p:sp>
    </p:spTree>
    <p:extLst>
      <p:ext uri="{BB962C8B-B14F-4D97-AF65-F5344CB8AC3E}">
        <p14:creationId xmlns:p14="http://schemas.microsoft.com/office/powerpoint/2010/main" val="19179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082B1-0E4E-4369-9D31-CDDDCF654DE2}" type="slidenum">
              <a:rPr lang="en-US" smtClean="0"/>
              <a:pPr/>
              <a:t>2</a:t>
            </a:fld>
            <a:endParaRPr lang="en-US"/>
          </a:p>
        </p:txBody>
      </p:sp>
    </p:spTree>
    <p:extLst>
      <p:ext uri="{BB962C8B-B14F-4D97-AF65-F5344CB8AC3E}">
        <p14:creationId xmlns:p14="http://schemas.microsoft.com/office/powerpoint/2010/main" val="188461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is automation different for  each level.</a:t>
            </a:r>
            <a:endParaRPr lang="en-US" dirty="0"/>
          </a:p>
        </p:txBody>
      </p:sp>
      <p:sp>
        <p:nvSpPr>
          <p:cNvPr id="4" name="Slide Number Placeholder 3"/>
          <p:cNvSpPr>
            <a:spLocks noGrp="1"/>
          </p:cNvSpPr>
          <p:nvPr>
            <p:ph type="sldNum" sz="quarter" idx="10"/>
          </p:nvPr>
        </p:nvSpPr>
        <p:spPr/>
        <p:txBody>
          <a:bodyPr/>
          <a:lstStyle/>
          <a:p>
            <a:fld id="{DED082B1-0E4E-4369-9D31-CDDDCF654DE2}" type="slidenum">
              <a:rPr lang="en-US" smtClean="0"/>
              <a:pPr/>
              <a:t>3</a:t>
            </a:fld>
            <a:endParaRPr lang="en-US"/>
          </a:p>
        </p:txBody>
      </p:sp>
    </p:spTree>
    <p:extLst>
      <p:ext uri="{BB962C8B-B14F-4D97-AF65-F5344CB8AC3E}">
        <p14:creationId xmlns:p14="http://schemas.microsoft.com/office/powerpoint/2010/main" val="406798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–small changes to the software,</a:t>
            </a:r>
            <a:endParaRPr lang="en-US" dirty="0"/>
          </a:p>
        </p:txBody>
      </p:sp>
      <p:sp>
        <p:nvSpPr>
          <p:cNvPr id="4" name="Slide Number Placeholder 3"/>
          <p:cNvSpPr>
            <a:spLocks noGrp="1"/>
          </p:cNvSpPr>
          <p:nvPr>
            <p:ph type="sldNum" sz="quarter" idx="10"/>
          </p:nvPr>
        </p:nvSpPr>
        <p:spPr/>
        <p:txBody>
          <a:bodyPr/>
          <a:lstStyle/>
          <a:p>
            <a:fld id="{DED082B1-0E4E-4369-9D31-CDDDCF654DE2}" type="slidenum">
              <a:rPr lang="en-US" smtClean="0"/>
              <a:pPr/>
              <a:t>4</a:t>
            </a:fld>
            <a:endParaRPr lang="en-US"/>
          </a:p>
        </p:txBody>
      </p:sp>
    </p:spTree>
    <p:extLst>
      <p:ext uri="{BB962C8B-B14F-4D97-AF65-F5344CB8AC3E}">
        <p14:creationId xmlns:p14="http://schemas.microsoft.com/office/powerpoint/2010/main" val="16782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082B1-0E4E-4369-9D31-CDDDCF654DE2}" type="slidenum">
              <a:rPr lang="en-US" smtClean="0"/>
              <a:pPr/>
              <a:t>5</a:t>
            </a:fld>
            <a:endParaRPr lang="en-US"/>
          </a:p>
        </p:txBody>
      </p:sp>
    </p:spTree>
    <p:extLst>
      <p:ext uri="{BB962C8B-B14F-4D97-AF65-F5344CB8AC3E}">
        <p14:creationId xmlns:p14="http://schemas.microsoft.com/office/powerpoint/2010/main" val="9044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Creational</a:t>
            </a:r>
            <a:r>
              <a:rPr lang="en-US" baseline="0" dirty="0" smtClean="0"/>
              <a:t> patterns- abstract the instantiation process. They help make a system independent of how its objects are created, composed, and represented. Depends more on composition than inheritance. The emphasis shifts away from hard coding a fixed set of behaviors toward defining a smaller set of fundamental behaviors that can be composed into any number of complex ones. Abstract Factory, Builder Pattern</a:t>
            </a:r>
          </a:p>
          <a:p>
            <a:r>
              <a:rPr lang="en-US" baseline="0" dirty="0" smtClean="0"/>
              <a:t>Structural Patterns – Concerned with how classes and objects are composed from larger structures. Useful when independently developed class libraries work together. Adapter, Composite </a:t>
            </a:r>
          </a:p>
          <a:p>
            <a:endParaRPr lang="en-US" dirty="0" smtClean="0"/>
          </a:p>
          <a:p>
            <a:r>
              <a:rPr lang="en-US" dirty="0" smtClean="0"/>
              <a:t>Behavior patterns are concerned with the algorithms</a:t>
            </a:r>
            <a:r>
              <a:rPr lang="en-US" baseline="0" dirty="0" smtClean="0"/>
              <a:t> and the assignment of responsibilities between objects. These patterns characterize the complex control flow that’s difficult to follow at run-time. You concentrate more on the way objects are </a:t>
            </a:r>
            <a:r>
              <a:rPr lang="en-US" baseline="0" dirty="0" err="1" smtClean="0"/>
              <a:t>communicted</a:t>
            </a:r>
            <a:r>
              <a:rPr lang="en-US" baseline="0" dirty="0" smtClean="0"/>
              <a:t>. – Template and Interpreter pattern</a:t>
            </a:r>
            <a:endParaRPr lang="en-US" dirty="0"/>
          </a:p>
        </p:txBody>
      </p:sp>
      <p:sp>
        <p:nvSpPr>
          <p:cNvPr id="4" name="Slide Number Placeholder 3"/>
          <p:cNvSpPr>
            <a:spLocks noGrp="1"/>
          </p:cNvSpPr>
          <p:nvPr>
            <p:ph type="sldNum" sz="quarter" idx="10"/>
          </p:nvPr>
        </p:nvSpPr>
        <p:spPr/>
        <p:txBody>
          <a:bodyPr/>
          <a:lstStyle/>
          <a:p>
            <a:fld id="{DED082B1-0E4E-4369-9D31-CDDDCF654DE2}" type="slidenum">
              <a:rPr lang="en-US" smtClean="0"/>
              <a:pPr/>
              <a:t>6</a:t>
            </a:fld>
            <a:endParaRPr lang="en-US"/>
          </a:p>
        </p:txBody>
      </p:sp>
    </p:spTree>
    <p:extLst>
      <p:ext uri="{BB962C8B-B14F-4D97-AF65-F5344CB8AC3E}">
        <p14:creationId xmlns:p14="http://schemas.microsoft.com/office/powerpoint/2010/main" val="362992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E816973-8C07-444F-ACB2-5282F0B1BF83}" type="datetime2">
              <a:rPr lang="en-US" smtClean="0"/>
              <a:pPr/>
              <a:t>Thursday, April 19, 2012</a:t>
            </a:fld>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2695341-D701-4EE2-82FF-9DFDC549A6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F1E45E-01B7-420C-B334-445B78069EAE}" type="datetime2">
              <a:rPr lang="en-US" smtClean="0"/>
              <a:pPr/>
              <a:t>Thursday, April 19, 2012</a:t>
            </a:fld>
            <a:endParaRPr lang="en-US"/>
          </a:p>
        </p:txBody>
      </p:sp>
      <p:sp>
        <p:nvSpPr>
          <p:cNvPr id="5" name="Footer Placeholder 4"/>
          <p:cNvSpPr>
            <a:spLocks noGrp="1"/>
          </p:cNvSpPr>
          <p:nvPr>
            <p:ph type="ftr" sz="quarter" idx="11"/>
          </p:nvPr>
        </p:nvSpPr>
        <p:spPr/>
        <p:txBody>
          <a:bodyPr/>
          <a:lstStyle/>
          <a:p>
            <a:r>
              <a:rPr lang="en-US" smtClean="0"/>
              <a:t>Design Patterns in Automated Testing </a:t>
            </a:r>
            <a:endParaRPr lang="en-US"/>
          </a:p>
        </p:txBody>
      </p:sp>
      <p:sp>
        <p:nvSpPr>
          <p:cNvPr id="6" name="Slide Number Placeholder 5"/>
          <p:cNvSpPr>
            <a:spLocks noGrp="1"/>
          </p:cNvSpPr>
          <p:nvPr>
            <p:ph type="sldNum" sz="quarter" idx="12"/>
          </p:nvPr>
        </p:nvSpPr>
        <p:spPr/>
        <p:txBody>
          <a:bodyPr/>
          <a:lstStyle/>
          <a:p>
            <a:fld id="{42695341-D701-4EE2-82FF-9DFDC549A6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D55AC0-00E0-4051-B47C-A0C068F94DCF}" type="datetime2">
              <a:rPr lang="en-US" smtClean="0"/>
              <a:pPr/>
              <a:t>Thursday, April 19, 2012</a:t>
            </a:fld>
            <a:endParaRPr lang="en-US"/>
          </a:p>
        </p:txBody>
      </p:sp>
      <p:sp>
        <p:nvSpPr>
          <p:cNvPr id="5" name="Footer Placeholder 4"/>
          <p:cNvSpPr>
            <a:spLocks noGrp="1"/>
          </p:cNvSpPr>
          <p:nvPr>
            <p:ph type="ftr" sz="quarter" idx="11"/>
          </p:nvPr>
        </p:nvSpPr>
        <p:spPr/>
        <p:txBody>
          <a:bodyPr/>
          <a:lstStyle/>
          <a:p>
            <a:r>
              <a:rPr lang="en-US" smtClean="0"/>
              <a:t>Design Patterns in Automated Testing </a:t>
            </a:r>
            <a:endParaRPr lang="en-US"/>
          </a:p>
        </p:txBody>
      </p:sp>
      <p:sp>
        <p:nvSpPr>
          <p:cNvPr id="6" name="Slide Number Placeholder 5"/>
          <p:cNvSpPr>
            <a:spLocks noGrp="1"/>
          </p:cNvSpPr>
          <p:nvPr>
            <p:ph type="sldNum" sz="quarter" idx="12"/>
          </p:nvPr>
        </p:nvSpPr>
        <p:spPr/>
        <p:txBody>
          <a:bodyPr/>
          <a:lstStyle/>
          <a:p>
            <a:fld id="{42695341-D701-4EE2-82FF-9DFDC549A6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391400" cy="4800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52ED37E-15D6-448F-B675-A7941C7815A6}" type="datetime2">
              <a:rPr lang="en-US" smtClean="0"/>
              <a:pPr/>
              <a:t>Thursday, April 19, 2012</a:t>
            </a:fld>
            <a:endParaRPr lang="en-US" dirty="0"/>
          </a:p>
        </p:txBody>
      </p:sp>
      <p:sp>
        <p:nvSpPr>
          <p:cNvPr id="9" name="Slide Number Placeholder 8"/>
          <p:cNvSpPr>
            <a:spLocks noGrp="1"/>
          </p:cNvSpPr>
          <p:nvPr>
            <p:ph type="sldNum" sz="quarter" idx="15"/>
          </p:nvPr>
        </p:nvSpPr>
        <p:spPr/>
        <p:txBody>
          <a:bodyPr rtlCol="0"/>
          <a:lstStyle/>
          <a:p>
            <a:fld id="{42695341-D701-4EE2-82FF-9DFDC549A6CB}" type="slidenum">
              <a:rPr lang="en-US" smtClean="0"/>
              <a:pPr/>
              <a:t>‹#›</a:t>
            </a:fld>
            <a:endParaRPr lang="en-US" dirty="0"/>
          </a:p>
        </p:txBody>
      </p:sp>
      <p:sp>
        <p:nvSpPr>
          <p:cNvPr id="10" name="Footer Placeholder 9"/>
          <p:cNvSpPr>
            <a:spLocks noGrp="1"/>
          </p:cNvSpPr>
          <p:nvPr>
            <p:ph type="ftr" sz="quarter" idx="16"/>
          </p:nvPr>
        </p:nvSpPr>
        <p:spPr>
          <a:xfrm>
            <a:off x="457200" y="6466840"/>
            <a:ext cx="3200400" cy="365760"/>
          </a:xfrm>
        </p:spPr>
        <p:txBody>
          <a:bodyPr rtlCol="0"/>
          <a:lstStyle/>
          <a:p>
            <a:r>
              <a:rPr lang="en-US" dirty="0" smtClean="0"/>
              <a:t>Design Patterns in Automated Testing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1A7192D-61EA-4032-900E-252BF9611E78}" type="datetime2">
              <a:rPr lang="en-US" smtClean="0"/>
              <a:pPr/>
              <a:t>Thursday, April 19, 2012</a:t>
            </a:fld>
            <a:endParaRPr lang="en-US"/>
          </a:p>
        </p:txBody>
      </p:sp>
      <p:sp>
        <p:nvSpPr>
          <p:cNvPr id="5" name="Footer Placeholder 4"/>
          <p:cNvSpPr>
            <a:spLocks noGrp="1"/>
          </p:cNvSpPr>
          <p:nvPr>
            <p:ph type="ftr" sz="quarter" idx="11"/>
          </p:nvPr>
        </p:nvSpPr>
        <p:spPr bwMode="auto">
          <a:xfrm>
            <a:off x="2286000" y="6473952"/>
            <a:ext cx="3657600" cy="384048"/>
          </a:xfrm>
        </p:spPr>
        <p:txBody>
          <a:bodyPr/>
          <a:lstStyle/>
          <a:p>
            <a:r>
              <a:rPr lang="en-US" smtClean="0"/>
              <a:t>Design Patterns in Automated Testing </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2695341-D701-4EE2-82FF-9DFDC549A6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FEDAA0-52A2-4462-8BBE-2AE2414600D9}" type="datetime2">
              <a:rPr lang="en-US" smtClean="0"/>
              <a:pPr/>
              <a:t>Thursday, April 19, 2012</a:t>
            </a:fld>
            <a:endParaRPr lang="en-US"/>
          </a:p>
        </p:txBody>
      </p:sp>
      <p:sp>
        <p:nvSpPr>
          <p:cNvPr id="6" name="Footer Placeholder 5"/>
          <p:cNvSpPr>
            <a:spLocks noGrp="1"/>
          </p:cNvSpPr>
          <p:nvPr>
            <p:ph type="ftr" sz="quarter" idx="11"/>
          </p:nvPr>
        </p:nvSpPr>
        <p:spPr>
          <a:xfrm>
            <a:off x="457200" y="6248400"/>
            <a:ext cx="3200400" cy="365760"/>
          </a:xfrm>
        </p:spPr>
        <p:txBody>
          <a:bodyPr/>
          <a:lstStyle/>
          <a:p>
            <a:r>
              <a:rPr lang="en-US" smtClean="0"/>
              <a:t>Design Patterns in Automated Testing </a:t>
            </a:r>
            <a:endParaRPr lang="en-US"/>
          </a:p>
        </p:txBody>
      </p:sp>
      <p:sp>
        <p:nvSpPr>
          <p:cNvPr id="7" name="Slide Number Placeholder 6"/>
          <p:cNvSpPr>
            <a:spLocks noGrp="1"/>
          </p:cNvSpPr>
          <p:nvPr>
            <p:ph type="sldNum" sz="quarter" idx="12"/>
          </p:nvPr>
        </p:nvSpPr>
        <p:spPr/>
        <p:txBody>
          <a:bodyPr/>
          <a:lstStyle/>
          <a:p>
            <a:fld id="{42695341-D701-4EE2-82FF-9DFDC549A6C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59E60B5-02B9-4BA9-80FC-97928D6C56B3}" type="datetime2">
              <a:rPr lang="en-US" smtClean="0"/>
              <a:pPr/>
              <a:t>Thursday, April 19, 2012</a:t>
            </a:fld>
            <a:endParaRPr lang="en-US"/>
          </a:p>
        </p:txBody>
      </p:sp>
      <p:sp>
        <p:nvSpPr>
          <p:cNvPr id="8" name="Footer Placeholder 7"/>
          <p:cNvSpPr>
            <a:spLocks noGrp="1"/>
          </p:cNvSpPr>
          <p:nvPr>
            <p:ph type="ftr" sz="quarter" idx="11"/>
          </p:nvPr>
        </p:nvSpPr>
        <p:spPr/>
        <p:txBody>
          <a:bodyPr/>
          <a:lstStyle/>
          <a:p>
            <a:r>
              <a:rPr lang="en-US" smtClean="0"/>
              <a:t>Design Patterns in Automated Testing </a:t>
            </a:r>
            <a:endParaRPr lang="en-US"/>
          </a:p>
        </p:txBody>
      </p:sp>
      <p:sp>
        <p:nvSpPr>
          <p:cNvPr id="9" name="Slide Number Placeholder 8"/>
          <p:cNvSpPr>
            <a:spLocks noGrp="1"/>
          </p:cNvSpPr>
          <p:nvPr>
            <p:ph type="sldNum" sz="quarter" idx="12"/>
          </p:nvPr>
        </p:nvSpPr>
        <p:spPr/>
        <p:txBody>
          <a:bodyPr/>
          <a:lstStyle/>
          <a:p>
            <a:fld id="{42695341-D701-4EE2-82FF-9DFDC549A6C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E47DBE5-C649-446D-88D0-873808EC910B}" type="datetime2">
              <a:rPr lang="en-US" smtClean="0"/>
              <a:pPr/>
              <a:t>Thursday, April 19, 2012</a:t>
            </a:fld>
            <a:endParaRPr lang="en-US"/>
          </a:p>
        </p:txBody>
      </p:sp>
      <p:sp>
        <p:nvSpPr>
          <p:cNvPr id="7" name="Slide Number Placeholder 6"/>
          <p:cNvSpPr>
            <a:spLocks noGrp="1"/>
          </p:cNvSpPr>
          <p:nvPr>
            <p:ph type="sldNum" sz="quarter" idx="11"/>
          </p:nvPr>
        </p:nvSpPr>
        <p:spPr/>
        <p:txBody>
          <a:bodyPr rtlCol="0"/>
          <a:lstStyle/>
          <a:p>
            <a:fld id="{42695341-D701-4EE2-82FF-9DFDC549A6C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Design Patterns in Automated Testing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26D6-9976-43E7-97CC-477172B815BC}" type="datetime2">
              <a:rPr lang="en-US" smtClean="0"/>
              <a:pPr/>
              <a:t>Thursday, April 19, 2012</a:t>
            </a:fld>
            <a:endParaRPr lang="en-US"/>
          </a:p>
        </p:txBody>
      </p:sp>
      <p:sp>
        <p:nvSpPr>
          <p:cNvPr id="3" name="Footer Placeholder 2"/>
          <p:cNvSpPr>
            <a:spLocks noGrp="1"/>
          </p:cNvSpPr>
          <p:nvPr>
            <p:ph type="ftr" sz="quarter" idx="11"/>
          </p:nvPr>
        </p:nvSpPr>
        <p:spPr/>
        <p:txBody>
          <a:bodyPr/>
          <a:lstStyle/>
          <a:p>
            <a:r>
              <a:rPr lang="en-US" smtClean="0"/>
              <a:t>Design Patterns in Automated Testing </a:t>
            </a:r>
            <a:endParaRPr lang="en-US"/>
          </a:p>
        </p:txBody>
      </p:sp>
      <p:sp>
        <p:nvSpPr>
          <p:cNvPr id="4" name="Slide Number Placeholder 3"/>
          <p:cNvSpPr>
            <a:spLocks noGrp="1"/>
          </p:cNvSpPr>
          <p:nvPr>
            <p:ph type="sldNum" sz="quarter" idx="12"/>
          </p:nvPr>
        </p:nvSpPr>
        <p:spPr/>
        <p:txBody>
          <a:bodyPr/>
          <a:lstStyle/>
          <a:p>
            <a:fld id="{42695341-D701-4EE2-82FF-9DFDC549A6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44B1B7E-E83F-4B0D-B473-466C2163C3AC}" type="datetime2">
              <a:rPr lang="en-US" smtClean="0"/>
              <a:pPr/>
              <a:t>Thursday, April 19, 2012</a:t>
            </a:fld>
            <a:endParaRPr lang="en-US"/>
          </a:p>
        </p:txBody>
      </p:sp>
      <p:sp>
        <p:nvSpPr>
          <p:cNvPr id="22" name="Slide Number Placeholder 21"/>
          <p:cNvSpPr>
            <a:spLocks noGrp="1"/>
          </p:cNvSpPr>
          <p:nvPr>
            <p:ph type="sldNum" sz="quarter" idx="15"/>
          </p:nvPr>
        </p:nvSpPr>
        <p:spPr/>
        <p:txBody>
          <a:bodyPr rtlCol="0"/>
          <a:lstStyle/>
          <a:p>
            <a:fld id="{42695341-D701-4EE2-82FF-9DFDC549A6C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Design Patterns in Automated Testing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1566312-7ABA-48A5-94CF-4DA123458F76}" type="datetime2">
              <a:rPr lang="en-US" smtClean="0"/>
              <a:pPr/>
              <a:t>Thursday, April 19, 2012</a:t>
            </a:fld>
            <a:endParaRPr lang="en-US"/>
          </a:p>
        </p:txBody>
      </p:sp>
      <p:sp>
        <p:nvSpPr>
          <p:cNvPr id="18" name="Slide Number Placeholder 17"/>
          <p:cNvSpPr>
            <a:spLocks noGrp="1"/>
          </p:cNvSpPr>
          <p:nvPr>
            <p:ph type="sldNum" sz="quarter" idx="11"/>
          </p:nvPr>
        </p:nvSpPr>
        <p:spPr/>
        <p:txBody>
          <a:bodyPr rtlCol="0"/>
          <a:lstStyle/>
          <a:p>
            <a:fld id="{42695341-D701-4EE2-82FF-9DFDC549A6C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Design Patterns in Automated Testing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305AC07-75ED-4E0C-8C57-E899E25A340B}" type="datetime2">
              <a:rPr lang="en-US" smtClean="0"/>
              <a:pPr/>
              <a:t>Thursday, April 19, 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dirty="0" smtClean="0"/>
              <a:t>Design Patterns in Automated Testing </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2695341-D701-4EE2-82FF-9DFDC549A6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utotestguy.com/" TargetMode="External"/><Relationship Id="rId2" Type="http://schemas.openxmlformats.org/officeDocument/2006/relationships/hyperlink" Target="http://www.seleniumhq.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Design patterns in automated testing</a:t>
            </a:r>
            <a:endParaRPr lang="en-US" dirty="0"/>
          </a:p>
        </p:txBody>
      </p:sp>
      <p:sp>
        <p:nvSpPr>
          <p:cNvPr id="5" name="Subtitle 4"/>
          <p:cNvSpPr>
            <a:spLocks noGrp="1"/>
          </p:cNvSpPr>
          <p:nvPr>
            <p:ph type="subTitle" idx="1"/>
          </p:nvPr>
        </p:nvSpPr>
        <p:spPr/>
        <p:txBody>
          <a:bodyPr>
            <a:normAutofit/>
          </a:bodyPr>
          <a:lstStyle/>
          <a:p>
            <a:r>
              <a:rPr lang="en-US" dirty="0" smtClean="0"/>
              <a:t>Bindu Laxminarayan</a:t>
            </a:r>
          </a:p>
          <a:p>
            <a:r>
              <a:rPr lang="en-US" dirty="0" smtClean="0"/>
              <a:t>bindu@hexbytes.com</a:t>
            </a:r>
            <a:endParaRPr lang="en-US" dirty="0"/>
          </a:p>
        </p:txBody>
      </p:sp>
    </p:spTree>
    <p:extLst>
      <p:ext uri="{BB962C8B-B14F-4D97-AF65-F5344CB8AC3E}">
        <p14:creationId xmlns:p14="http://schemas.microsoft.com/office/powerpoint/2010/main" val="23076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Page</a:t>
            </a:r>
            <a:endParaRPr lang="en-US" dirty="0"/>
          </a:p>
        </p:txBody>
      </p:sp>
      <p:sp>
        <p:nvSpPr>
          <p:cNvPr id="6" name="Slide Number Placeholder 5"/>
          <p:cNvSpPr>
            <a:spLocks noGrp="1"/>
          </p:cNvSpPr>
          <p:nvPr>
            <p:ph type="sldNum" sz="quarter" idx="15"/>
          </p:nvPr>
        </p:nvSpPr>
        <p:spPr/>
        <p:txBody>
          <a:bodyPr/>
          <a:lstStyle/>
          <a:p>
            <a:fld id="{42695341-D701-4EE2-82FF-9DFDC549A6CB}" type="slidenum">
              <a:rPr lang="en-US" smtClean="0"/>
              <a:pPr/>
              <a:t>10</a:t>
            </a:fld>
            <a:endParaRPr lang="en-US" dirty="0"/>
          </a:p>
        </p:txBody>
      </p:sp>
      <p:sp>
        <p:nvSpPr>
          <p:cNvPr id="7" name="Footer Placeholder 6"/>
          <p:cNvSpPr>
            <a:spLocks noGrp="1"/>
          </p:cNvSpPr>
          <p:nvPr>
            <p:ph type="ftr" sz="quarter" idx="16"/>
          </p:nvPr>
        </p:nvSpPr>
        <p:spPr/>
        <p:txBody>
          <a:bodyPr/>
          <a:lstStyle/>
          <a:p>
            <a:r>
              <a:rPr lang="en-US" smtClean="0"/>
              <a:t>Design Patterns in Automated Testing </a:t>
            </a:r>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1600200"/>
            <a:ext cx="682142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45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Pattern</a:t>
            </a:r>
            <a:endParaRPr lang="en-US" dirty="0"/>
          </a:p>
        </p:txBody>
      </p:sp>
      <p:sp>
        <p:nvSpPr>
          <p:cNvPr id="3" name="Content Placeholder 2"/>
          <p:cNvSpPr>
            <a:spLocks noGrp="1"/>
          </p:cNvSpPr>
          <p:nvPr>
            <p:ph sz="quarter" idx="1"/>
          </p:nvPr>
        </p:nvSpPr>
        <p:spPr/>
        <p:txBody>
          <a:bodyPr/>
          <a:lstStyle/>
          <a:p>
            <a:r>
              <a:rPr lang="en-US" dirty="0" smtClean="0"/>
              <a:t>Structural Pattern</a:t>
            </a:r>
          </a:p>
          <a:p>
            <a:r>
              <a:rPr lang="en-US" dirty="0" smtClean="0"/>
              <a:t>All objects are defined as separate components</a:t>
            </a:r>
          </a:p>
          <a:p>
            <a:r>
              <a:rPr lang="en-US" dirty="0" smtClean="0"/>
              <a:t>Useful when the pages are formed dynamically(Multi variant Testing)</a:t>
            </a:r>
          </a:p>
          <a:p>
            <a:r>
              <a:rPr lang="en-US" dirty="0" smtClean="0"/>
              <a:t>Tests are created by calling these components.</a:t>
            </a:r>
          </a:p>
          <a:p>
            <a:r>
              <a:rPr lang="en-US" dirty="0" smtClean="0"/>
              <a:t>Scenario: Search for a product and verify that the  price of the product starts with $</a:t>
            </a:r>
          </a:p>
          <a:p>
            <a:endParaRPr lang="en-US" dirty="0" smtClean="0"/>
          </a:p>
          <a:p>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11</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39379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a:t>
            </a:r>
            <a:endParaRPr lang="en-US" dirty="0"/>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81000" y="1524000"/>
            <a:ext cx="7617067" cy="4572000"/>
          </a:xfrm>
        </p:spPr>
      </p:pic>
      <p:sp>
        <p:nvSpPr>
          <p:cNvPr id="4" name="Slide Number Placeholder 3"/>
          <p:cNvSpPr>
            <a:spLocks noGrp="1"/>
          </p:cNvSpPr>
          <p:nvPr>
            <p:ph type="sldNum" sz="quarter" idx="15"/>
          </p:nvPr>
        </p:nvSpPr>
        <p:spPr/>
        <p:txBody>
          <a:bodyPr/>
          <a:lstStyle/>
          <a:p>
            <a:fld id="{42695341-D701-4EE2-82FF-9DFDC549A6CB}" type="slidenum">
              <a:rPr lang="en-US" smtClean="0"/>
              <a:pPr/>
              <a:t>12</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1809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Bar</a:t>
            </a:r>
            <a:endParaRPr lang="en-US" dirty="0"/>
          </a:p>
        </p:txBody>
      </p:sp>
      <p:sp>
        <p:nvSpPr>
          <p:cNvPr id="2" name="Content Placeholder 1"/>
          <p:cNvSpPr>
            <a:spLocks noGrp="1"/>
          </p:cNvSpPr>
          <p:nvPr>
            <p:ph sz="quarter" idx="1"/>
          </p:nvPr>
        </p:nvSpPr>
        <p:spPr/>
        <p:txBody>
          <a:bodyPr>
            <a:normAutofit/>
          </a:bodyPr>
          <a:lstStyle/>
          <a:p>
            <a:pPr marL="0" indent="0">
              <a:buNone/>
            </a:pPr>
            <a:r>
              <a:rPr lang="en-US" sz="2000" dirty="0">
                <a:solidFill>
                  <a:srgbClr val="7F0055"/>
                </a:solidFill>
                <a:latin typeface="Consolas"/>
              </a:rPr>
              <a:t>public</a:t>
            </a:r>
            <a:r>
              <a:rPr lang="en-US" sz="2000" dirty="0">
                <a:solidFill>
                  <a:srgbClr val="000000"/>
                </a:solidFill>
                <a:latin typeface="Consolas"/>
              </a:rPr>
              <a:t> List&lt;</a:t>
            </a:r>
            <a:r>
              <a:rPr lang="en-US" sz="2000" dirty="0" err="1">
                <a:solidFill>
                  <a:srgbClr val="000000"/>
                </a:solidFill>
                <a:latin typeface="Consolas"/>
              </a:rPr>
              <a:t>WebElement</a:t>
            </a:r>
            <a:r>
              <a:rPr lang="en-US" sz="2000" dirty="0">
                <a:solidFill>
                  <a:srgbClr val="000000"/>
                </a:solidFill>
                <a:latin typeface="Consolas"/>
              </a:rPr>
              <a:t>&gt; </a:t>
            </a:r>
            <a:r>
              <a:rPr lang="en-US" sz="2000" dirty="0" err="1">
                <a:solidFill>
                  <a:srgbClr val="000000"/>
                </a:solidFill>
                <a:latin typeface="Consolas"/>
              </a:rPr>
              <a:t>searchResults</a:t>
            </a:r>
            <a:r>
              <a:rPr lang="en-US" sz="2000" dirty="0">
                <a:solidFill>
                  <a:srgbClr val="000000"/>
                </a:solidFill>
                <a:latin typeface="Consolas"/>
              </a:rPr>
              <a:t>(String </a:t>
            </a:r>
            <a:r>
              <a:rPr lang="en-US" sz="2000" dirty="0" smtClean="0">
                <a:solidFill>
                  <a:srgbClr val="000000"/>
                </a:solidFill>
                <a:latin typeface="Consolas"/>
              </a:rPr>
              <a:t>word){</a:t>
            </a:r>
          </a:p>
          <a:p>
            <a:pPr marL="0" indent="0">
              <a:buNone/>
            </a:pPr>
            <a:r>
              <a:rPr lang="en-US" sz="2000" dirty="0" err="1" smtClean="0">
                <a:solidFill>
                  <a:srgbClr val="000000"/>
                </a:solidFill>
                <a:latin typeface="Consolas"/>
              </a:rPr>
              <a:t>webdriver.findElement</a:t>
            </a:r>
            <a:r>
              <a:rPr lang="en-US" sz="2000" dirty="0" smtClean="0">
                <a:solidFill>
                  <a:srgbClr val="000000"/>
                </a:solidFill>
                <a:latin typeface="Consolas"/>
              </a:rPr>
              <a:t>(By.id(“search”)).</a:t>
            </a:r>
          </a:p>
          <a:p>
            <a:pPr marL="0" indent="0">
              <a:buNone/>
            </a:pPr>
            <a:r>
              <a:rPr lang="en-US" sz="2000" dirty="0">
                <a:solidFill>
                  <a:srgbClr val="000000"/>
                </a:solidFill>
                <a:latin typeface="Consolas"/>
              </a:rPr>
              <a:t>	</a:t>
            </a:r>
            <a:r>
              <a:rPr lang="en-US" sz="2000" dirty="0" err="1" smtClean="0">
                <a:solidFill>
                  <a:srgbClr val="000000"/>
                </a:solidFill>
                <a:latin typeface="Consolas"/>
              </a:rPr>
              <a:t>sendKeys</a:t>
            </a:r>
            <a:r>
              <a:rPr lang="en-US" sz="2000" dirty="0" smtClean="0">
                <a:solidFill>
                  <a:srgbClr val="000000"/>
                </a:solidFill>
                <a:latin typeface="Consolas"/>
              </a:rPr>
              <a:t>(word);</a:t>
            </a:r>
          </a:p>
          <a:p>
            <a:pPr marL="0" indent="0">
              <a:buNone/>
            </a:pPr>
            <a:r>
              <a:rPr lang="en-US" sz="2000" dirty="0" err="1" smtClean="0">
                <a:solidFill>
                  <a:srgbClr val="000000"/>
                </a:solidFill>
                <a:latin typeface="Consolas"/>
              </a:rPr>
              <a:t>Webdriver.findElement</a:t>
            </a:r>
            <a:r>
              <a:rPr lang="en-US" sz="2000" dirty="0" smtClean="0">
                <a:solidFill>
                  <a:srgbClr val="000000"/>
                </a:solidFill>
                <a:latin typeface="Consolas"/>
              </a:rPr>
              <a:t>(By.id(“</a:t>
            </a:r>
            <a:r>
              <a:rPr lang="en-US" sz="2000" dirty="0" err="1" smtClean="0">
                <a:solidFill>
                  <a:srgbClr val="000000"/>
                </a:solidFill>
                <a:latin typeface="Consolas"/>
              </a:rPr>
              <a:t>srchBtn</a:t>
            </a:r>
            <a:r>
              <a:rPr lang="en-US" sz="2000" dirty="0" smtClean="0">
                <a:solidFill>
                  <a:srgbClr val="000000"/>
                </a:solidFill>
                <a:latin typeface="Consolas"/>
              </a:rPr>
              <a:t>”)).</a:t>
            </a:r>
          </a:p>
          <a:p>
            <a:pPr marL="0" indent="0">
              <a:buNone/>
            </a:pPr>
            <a:r>
              <a:rPr lang="en-US" sz="2000" dirty="0">
                <a:solidFill>
                  <a:srgbClr val="000000"/>
                </a:solidFill>
                <a:latin typeface="Consolas"/>
              </a:rPr>
              <a:t>	</a:t>
            </a:r>
            <a:r>
              <a:rPr lang="en-US" sz="2000" dirty="0" smtClean="0">
                <a:solidFill>
                  <a:srgbClr val="000000"/>
                </a:solidFill>
                <a:latin typeface="Consolas"/>
              </a:rPr>
              <a:t>click();</a:t>
            </a:r>
            <a:endParaRPr lang="en-US" sz="2000" dirty="0">
              <a:solidFill>
                <a:srgbClr val="000000"/>
              </a:solidFill>
              <a:latin typeface="Consolas"/>
            </a:endParaRPr>
          </a:p>
          <a:p>
            <a:pPr marL="0" indent="0">
              <a:buNone/>
            </a:pPr>
            <a:r>
              <a:rPr lang="en-US" sz="2000" dirty="0">
                <a:solidFill>
                  <a:srgbClr val="000000"/>
                </a:solidFill>
                <a:latin typeface="Consolas"/>
              </a:rPr>
              <a:t>List&lt;</a:t>
            </a:r>
            <a:r>
              <a:rPr lang="en-US" sz="2000" dirty="0" err="1">
                <a:solidFill>
                  <a:srgbClr val="000000"/>
                </a:solidFill>
                <a:latin typeface="Consolas"/>
              </a:rPr>
              <a:t>WebElement</a:t>
            </a:r>
            <a:r>
              <a:rPr lang="en-US" sz="2000" dirty="0">
                <a:solidFill>
                  <a:srgbClr val="000000"/>
                </a:solidFill>
                <a:latin typeface="Consolas"/>
              </a:rPr>
              <a:t>&gt; products = </a:t>
            </a:r>
            <a:r>
              <a:rPr lang="en-US" sz="2000" dirty="0" err="1">
                <a:solidFill>
                  <a:srgbClr val="7F0055"/>
                </a:solidFill>
                <a:latin typeface="Consolas"/>
              </a:rPr>
              <a:t>this</a:t>
            </a:r>
            <a:r>
              <a:rPr lang="en-US" sz="2000" dirty="0" err="1">
                <a:solidFill>
                  <a:srgbClr val="000000"/>
                </a:solidFill>
                <a:latin typeface="Consolas"/>
              </a:rPr>
              <a:t>.</a:t>
            </a:r>
            <a:r>
              <a:rPr lang="en-US" sz="2000" dirty="0" err="1">
                <a:solidFill>
                  <a:srgbClr val="0000C0"/>
                </a:solidFill>
                <a:latin typeface="Consolas"/>
              </a:rPr>
              <a:t>webdriver</a:t>
            </a:r>
            <a:r>
              <a:rPr lang="en-US" sz="2000" dirty="0" err="1">
                <a:solidFill>
                  <a:srgbClr val="000000"/>
                </a:solidFill>
                <a:latin typeface="Consolas"/>
              </a:rPr>
              <a:t>.findElements</a:t>
            </a:r>
            <a:r>
              <a:rPr lang="en-US" sz="2000" dirty="0">
                <a:solidFill>
                  <a:srgbClr val="000000"/>
                </a:solidFill>
                <a:latin typeface="Consolas"/>
              </a:rPr>
              <a:t>(By.id(</a:t>
            </a:r>
            <a:r>
              <a:rPr lang="en-US" sz="2000" dirty="0">
                <a:solidFill>
                  <a:srgbClr val="2A00FF"/>
                </a:solidFill>
                <a:latin typeface="Consolas"/>
              </a:rPr>
              <a:t>"</a:t>
            </a:r>
            <a:r>
              <a:rPr lang="en-US" sz="2000" dirty="0" err="1">
                <a:solidFill>
                  <a:srgbClr val="2A00FF"/>
                </a:solidFill>
                <a:latin typeface="Consolas"/>
              </a:rPr>
              <a:t>productId</a:t>
            </a:r>
            <a:r>
              <a:rPr lang="en-US" sz="2000" dirty="0" smtClean="0">
                <a:solidFill>
                  <a:srgbClr val="2A00FF"/>
                </a:solidFill>
                <a:latin typeface="Consolas"/>
              </a:rPr>
              <a:t>"</a:t>
            </a:r>
            <a:r>
              <a:rPr lang="en-US" sz="2000" dirty="0" smtClean="0">
                <a:solidFill>
                  <a:srgbClr val="000000"/>
                </a:solidFill>
                <a:latin typeface="Consolas"/>
              </a:rPr>
              <a:t>));</a:t>
            </a:r>
            <a:endParaRPr lang="en-US" sz="2000" dirty="0" smtClean="0">
              <a:solidFill>
                <a:srgbClr val="7F0055"/>
              </a:solidFill>
              <a:latin typeface="Consolas"/>
            </a:endParaRPr>
          </a:p>
          <a:p>
            <a:pPr marL="0" indent="0">
              <a:buNone/>
            </a:pPr>
            <a:r>
              <a:rPr lang="en-US" sz="2000" dirty="0" smtClean="0">
                <a:solidFill>
                  <a:srgbClr val="7F0055"/>
                </a:solidFill>
                <a:latin typeface="Consolas"/>
              </a:rPr>
              <a:t>return</a:t>
            </a:r>
            <a:r>
              <a:rPr lang="en-US" sz="2000" dirty="0" smtClean="0">
                <a:solidFill>
                  <a:srgbClr val="000000"/>
                </a:solidFill>
                <a:latin typeface="Consolas"/>
              </a:rPr>
              <a:t> </a:t>
            </a:r>
            <a:r>
              <a:rPr lang="en-US" sz="2000" dirty="0">
                <a:solidFill>
                  <a:srgbClr val="000000"/>
                </a:solidFill>
                <a:latin typeface="Consolas"/>
              </a:rPr>
              <a:t>products;</a:t>
            </a:r>
          </a:p>
          <a:p>
            <a:pPr marL="0" indent="0">
              <a:buNone/>
            </a:pPr>
            <a:r>
              <a:rPr lang="en-US" sz="2000" dirty="0">
                <a:solidFill>
                  <a:srgbClr val="000000"/>
                </a:solidFill>
                <a:latin typeface="Consolas"/>
              </a:rPr>
              <a:t>}</a:t>
            </a:r>
            <a:endParaRPr lang="en-US" sz="20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13</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0435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Page</a:t>
            </a:r>
            <a:endParaRPr lang="en-US" dirty="0"/>
          </a:p>
        </p:txBody>
      </p:sp>
      <p:sp>
        <p:nvSpPr>
          <p:cNvPr id="3" name="Content Placeholder 2"/>
          <p:cNvSpPr>
            <a:spLocks noGrp="1"/>
          </p:cNvSpPr>
          <p:nvPr>
            <p:ph sz="quarter" idx="1"/>
          </p:nvPr>
        </p:nvSpPr>
        <p:spPr/>
        <p:txBody>
          <a:bodyPr>
            <a:noAutofit/>
          </a:bodyPr>
          <a:lstStyle/>
          <a:p>
            <a:pPr marL="0" indent="0">
              <a:buNone/>
            </a:pPr>
            <a:r>
              <a:rPr lang="en-US" sz="2000" dirty="0">
                <a:solidFill>
                  <a:srgbClr val="7F0055"/>
                </a:solidFill>
                <a:latin typeface="Consolas"/>
              </a:rPr>
              <a:t>public</a:t>
            </a:r>
            <a:r>
              <a:rPr lang="en-US" sz="2000" dirty="0">
                <a:solidFill>
                  <a:srgbClr val="000000"/>
                </a:solidFill>
                <a:latin typeface="Consolas"/>
              </a:rPr>
              <a:t> String </a:t>
            </a:r>
            <a:r>
              <a:rPr lang="en-US" sz="2000" dirty="0" err="1">
                <a:solidFill>
                  <a:srgbClr val="000000"/>
                </a:solidFill>
                <a:latin typeface="Consolas"/>
              </a:rPr>
              <a:t>getPrice</a:t>
            </a:r>
            <a:r>
              <a:rPr lang="en-US" sz="2000" dirty="0">
                <a:solidFill>
                  <a:srgbClr val="000000"/>
                </a:solidFill>
                <a:latin typeface="Consolas"/>
              </a:rPr>
              <a:t>(){</a:t>
            </a:r>
          </a:p>
          <a:p>
            <a:pPr marL="0" indent="0">
              <a:buNone/>
            </a:pPr>
            <a:r>
              <a:rPr lang="en-US" sz="2000" dirty="0" smtClean="0">
                <a:solidFill>
                  <a:srgbClr val="000000"/>
                </a:solidFill>
                <a:latin typeface="Consolas"/>
              </a:rPr>
              <a:t>String </a:t>
            </a:r>
            <a:r>
              <a:rPr lang="en-US" sz="2000" dirty="0" err="1">
                <a:solidFill>
                  <a:srgbClr val="000000"/>
                </a:solidFill>
                <a:latin typeface="Consolas"/>
              </a:rPr>
              <a:t>productPrice</a:t>
            </a:r>
            <a:r>
              <a:rPr lang="en-US" sz="2000" dirty="0">
                <a:solidFill>
                  <a:srgbClr val="000000"/>
                </a:solidFill>
                <a:latin typeface="Consolas"/>
              </a:rPr>
              <a:t> = </a:t>
            </a:r>
            <a:r>
              <a:rPr lang="en-US" sz="2000" dirty="0" smtClean="0">
                <a:solidFill>
                  <a:srgbClr val="000000"/>
                </a:solidFill>
                <a:latin typeface="Consolas"/>
              </a:rPr>
              <a:t>					</a:t>
            </a:r>
            <a:r>
              <a:rPr lang="en-US" sz="2000" dirty="0" err="1" smtClean="0">
                <a:solidFill>
                  <a:srgbClr val="7F0055"/>
                </a:solidFill>
                <a:latin typeface="Consolas"/>
              </a:rPr>
              <a:t>this</a:t>
            </a:r>
            <a:r>
              <a:rPr lang="en-US" sz="2000" dirty="0" err="1" smtClean="0">
                <a:solidFill>
                  <a:srgbClr val="000000"/>
                </a:solidFill>
                <a:latin typeface="Consolas"/>
              </a:rPr>
              <a:t>.</a:t>
            </a:r>
            <a:r>
              <a:rPr lang="en-US" sz="2000" dirty="0" err="1" smtClean="0">
                <a:solidFill>
                  <a:srgbClr val="0000C0"/>
                </a:solidFill>
                <a:latin typeface="Consolas"/>
              </a:rPr>
              <a:t>webdriver</a:t>
            </a:r>
            <a:r>
              <a:rPr lang="en-US" sz="2000" dirty="0" err="1" smtClean="0">
                <a:solidFill>
                  <a:srgbClr val="000000"/>
                </a:solidFill>
                <a:latin typeface="Consolas"/>
              </a:rPr>
              <a:t>.findElement</a:t>
            </a:r>
            <a:r>
              <a:rPr lang="en-US" sz="2000" dirty="0" smtClean="0">
                <a:solidFill>
                  <a:srgbClr val="000000"/>
                </a:solidFill>
                <a:latin typeface="Consolas"/>
              </a:rPr>
              <a:t>(By.id</a:t>
            </a:r>
            <a:r>
              <a:rPr lang="en-US" sz="2000" dirty="0">
                <a:solidFill>
                  <a:srgbClr val="000000"/>
                </a:solidFill>
                <a:latin typeface="Consolas"/>
              </a:rPr>
              <a:t>(</a:t>
            </a:r>
            <a:r>
              <a:rPr lang="en-US" sz="2000" dirty="0">
                <a:solidFill>
                  <a:srgbClr val="2A00FF"/>
                </a:solidFill>
                <a:latin typeface="Consolas"/>
              </a:rPr>
              <a:t>"price</a:t>
            </a:r>
            <a:r>
              <a:rPr lang="en-US" sz="2000" dirty="0" smtClean="0">
                <a:solidFill>
                  <a:srgbClr val="2A00FF"/>
                </a:solidFill>
                <a:latin typeface="Consolas"/>
              </a:rPr>
              <a:t>"</a:t>
            </a:r>
            <a:r>
              <a:rPr lang="en-US" sz="2000" dirty="0" smtClean="0">
                <a:solidFill>
                  <a:srgbClr val="000000"/>
                </a:solidFill>
                <a:latin typeface="Consolas"/>
              </a:rPr>
              <a:t>))</a:t>
            </a:r>
          </a:p>
          <a:p>
            <a:pPr marL="0" indent="0">
              <a:buNone/>
            </a:pPr>
            <a:r>
              <a:rPr lang="en-US" sz="2000" dirty="0">
                <a:solidFill>
                  <a:srgbClr val="000000"/>
                </a:solidFill>
                <a:latin typeface="Consolas"/>
              </a:rPr>
              <a:t>	</a:t>
            </a:r>
            <a:r>
              <a:rPr lang="en-US" sz="2000" dirty="0" smtClean="0">
                <a:solidFill>
                  <a:srgbClr val="000000"/>
                </a:solidFill>
                <a:latin typeface="Consolas"/>
              </a:rPr>
              <a:t>.</a:t>
            </a:r>
            <a:r>
              <a:rPr lang="en-US" sz="2000" dirty="0" err="1">
                <a:solidFill>
                  <a:srgbClr val="000000"/>
                </a:solidFill>
                <a:latin typeface="Consolas"/>
              </a:rPr>
              <a:t>getText</a:t>
            </a:r>
            <a:r>
              <a:rPr lang="en-US" sz="2000" dirty="0">
                <a:solidFill>
                  <a:srgbClr val="000000"/>
                </a:solidFill>
                <a:latin typeface="Consolas"/>
              </a:rPr>
              <a:t>();</a:t>
            </a:r>
          </a:p>
          <a:p>
            <a:pPr marL="0" indent="0">
              <a:buNone/>
            </a:pPr>
            <a:r>
              <a:rPr lang="en-US" sz="2000" dirty="0" smtClean="0">
                <a:solidFill>
                  <a:srgbClr val="7F0055"/>
                </a:solidFill>
                <a:latin typeface="Consolas"/>
              </a:rPr>
              <a:t>return</a:t>
            </a:r>
            <a:r>
              <a:rPr lang="en-US" sz="2000" dirty="0" smtClean="0">
                <a:solidFill>
                  <a:srgbClr val="000000"/>
                </a:solidFill>
                <a:latin typeface="Consolas"/>
              </a:rPr>
              <a:t> </a:t>
            </a:r>
            <a:r>
              <a:rPr lang="en-US" sz="2000" dirty="0" err="1">
                <a:solidFill>
                  <a:srgbClr val="000000"/>
                </a:solidFill>
                <a:latin typeface="Consolas"/>
              </a:rPr>
              <a:t>productPrice</a:t>
            </a:r>
            <a:r>
              <a:rPr lang="en-US" sz="2000" dirty="0">
                <a:solidFill>
                  <a:srgbClr val="000000"/>
                </a:solidFill>
                <a:latin typeface="Consolas"/>
              </a:rPr>
              <a:t>;</a:t>
            </a:r>
          </a:p>
          <a:p>
            <a:pPr marL="0" indent="0">
              <a:buNone/>
            </a:pPr>
            <a:r>
              <a:rPr lang="en-US" sz="2000" dirty="0">
                <a:solidFill>
                  <a:srgbClr val="000000"/>
                </a:solidFill>
                <a:latin typeface="Consolas"/>
              </a:rPr>
              <a:t>}</a:t>
            </a:r>
            <a:endParaRPr lang="en-US" sz="20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14</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30324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a:t>
            </a:r>
            <a:endParaRPr lang="en-US" dirty="0"/>
          </a:p>
        </p:txBody>
      </p:sp>
      <p:sp>
        <p:nvSpPr>
          <p:cNvPr id="2" name="Content Placeholder 1"/>
          <p:cNvSpPr>
            <a:spLocks noGrp="1"/>
          </p:cNvSpPr>
          <p:nvPr>
            <p:ph sz="quarter" idx="1"/>
          </p:nvPr>
        </p:nvSpPr>
        <p:spPr/>
        <p:txBody>
          <a:bodyPr>
            <a:noAutofit/>
          </a:bodyPr>
          <a:lstStyle/>
          <a:p>
            <a:pPr marL="0" indent="0">
              <a:buNone/>
            </a:pPr>
            <a:r>
              <a:rPr lang="en-US" sz="2000" dirty="0">
                <a:solidFill>
                  <a:srgbClr val="7F0055"/>
                </a:solidFill>
                <a:latin typeface="Consolas"/>
              </a:rPr>
              <a:t>public</a:t>
            </a:r>
            <a:r>
              <a:rPr lang="en-US" sz="2000" dirty="0">
                <a:solidFill>
                  <a:srgbClr val="000000"/>
                </a:solidFill>
                <a:latin typeface="Consolas"/>
              </a:rPr>
              <a:t> </a:t>
            </a:r>
            <a:r>
              <a:rPr lang="en-US" sz="2000" dirty="0">
                <a:solidFill>
                  <a:srgbClr val="7F0055"/>
                </a:solidFill>
                <a:latin typeface="Consolas"/>
              </a:rPr>
              <a:t>void</a:t>
            </a:r>
            <a:r>
              <a:rPr lang="en-US" sz="2000" dirty="0">
                <a:solidFill>
                  <a:srgbClr val="000000"/>
                </a:solidFill>
                <a:latin typeface="Consolas"/>
              </a:rPr>
              <a:t> </a:t>
            </a:r>
            <a:r>
              <a:rPr lang="en-US" sz="2000" dirty="0" err="1">
                <a:solidFill>
                  <a:srgbClr val="000000"/>
                </a:solidFill>
                <a:latin typeface="Consolas"/>
              </a:rPr>
              <a:t>HomePageToProductPageTest</a:t>
            </a:r>
            <a:r>
              <a:rPr lang="en-US" sz="2000" dirty="0">
                <a:solidFill>
                  <a:srgbClr val="000000"/>
                </a:solidFill>
                <a:latin typeface="Consolas"/>
              </a:rPr>
              <a:t>(){</a:t>
            </a:r>
          </a:p>
          <a:p>
            <a:pPr marL="0" indent="0">
              <a:buNone/>
            </a:pPr>
            <a:r>
              <a:rPr lang="en-US" sz="2000" dirty="0" err="1" smtClean="0">
                <a:solidFill>
                  <a:srgbClr val="000000"/>
                </a:solidFill>
                <a:latin typeface="Consolas"/>
              </a:rPr>
              <a:t>SearchBar</a:t>
            </a:r>
            <a:r>
              <a:rPr lang="en-US" sz="2000" dirty="0" smtClean="0">
                <a:solidFill>
                  <a:srgbClr val="000000"/>
                </a:solidFill>
                <a:latin typeface="Consolas"/>
              </a:rPr>
              <a:t> </a:t>
            </a:r>
            <a:r>
              <a:rPr lang="en-US" sz="2000" dirty="0" err="1">
                <a:solidFill>
                  <a:srgbClr val="000000"/>
                </a:solidFill>
                <a:latin typeface="Consolas"/>
              </a:rPr>
              <a:t>searchBox</a:t>
            </a:r>
            <a:r>
              <a:rPr lang="en-US" sz="2000" dirty="0">
                <a:solidFill>
                  <a:srgbClr val="000000"/>
                </a:solidFill>
                <a:latin typeface="Consolas"/>
              </a:rPr>
              <a:t> = </a:t>
            </a:r>
            <a:r>
              <a:rPr lang="en-US" sz="2000" dirty="0">
                <a:solidFill>
                  <a:srgbClr val="7F0055"/>
                </a:solidFill>
                <a:latin typeface="Consolas"/>
              </a:rPr>
              <a:t>new</a:t>
            </a:r>
            <a:r>
              <a:rPr lang="en-US" sz="2000" dirty="0">
                <a:solidFill>
                  <a:srgbClr val="000000"/>
                </a:solidFill>
                <a:latin typeface="Consolas"/>
              </a:rPr>
              <a:t> </a:t>
            </a:r>
            <a:r>
              <a:rPr lang="en-US" sz="2000" dirty="0" err="1">
                <a:solidFill>
                  <a:srgbClr val="000000"/>
                </a:solidFill>
                <a:latin typeface="Consolas"/>
              </a:rPr>
              <a:t>SearchBar</a:t>
            </a:r>
            <a:r>
              <a:rPr lang="en-US" sz="2000" dirty="0">
                <a:solidFill>
                  <a:srgbClr val="000000"/>
                </a:solidFill>
                <a:latin typeface="Consolas"/>
              </a:rPr>
              <a:t>(driver);</a:t>
            </a:r>
          </a:p>
          <a:p>
            <a:pPr marL="0" indent="0">
              <a:buNone/>
            </a:pPr>
            <a:r>
              <a:rPr lang="en-US" sz="2000" dirty="0">
                <a:solidFill>
                  <a:srgbClr val="000000"/>
                </a:solidFill>
                <a:latin typeface="Consolas"/>
              </a:rPr>
              <a:t>List&lt;</a:t>
            </a:r>
            <a:r>
              <a:rPr lang="en-US" sz="2000" dirty="0" err="1">
                <a:solidFill>
                  <a:srgbClr val="000000"/>
                </a:solidFill>
                <a:latin typeface="Consolas"/>
              </a:rPr>
              <a:t>WebElement</a:t>
            </a:r>
            <a:r>
              <a:rPr lang="en-US" sz="2000" dirty="0">
                <a:solidFill>
                  <a:srgbClr val="000000"/>
                </a:solidFill>
                <a:latin typeface="Consolas"/>
              </a:rPr>
              <a:t>&gt; </a:t>
            </a:r>
            <a:r>
              <a:rPr lang="en-US" sz="2000" dirty="0" err="1">
                <a:solidFill>
                  <a:srgbClr val="000000"/>
                </a:solidFill>
                <a:latin typeface="Consolas"/>
              </a:rPr>
              <a:t>webelements</a:t>
            </a:r>
            <a:r>
              <a:rPr lang="en-US" sz="2000" dirty="0">
                <a:solidFill>
                  <a:srgbClr val="000000"/>
                </a:solidFill>
                <a:latin typeface="Consolas"/>
              </a:rPr>
              <a:t> = </a:t>
            </a:r>
            <a:r>
              <a:rPr lang="en-US" sz="2000" dirty="0" smtClean="0">
                <a:solidFill>
                  <a:srgbClr val="000000"/>
                </a:solidFill>
                <a:latin typeface="Consolas"/>
              </a:rPr>
              <a:t>	</a:t>
            </a:r>
            <a:r>
              <a:rPr lang="en-US" sz="2000" dirty="0" err="1" smtClean="0">
                <a:solidFill>
                  <a:srgbClr val="000000"/>
                </a:solidFill>
                <a:latin typeface="Consolas"/>
              </a:rPr>
              <a:t>searchBox.searchResults</a:t>
            </a:r>
            <a:r>
              <a:rPr lang="en-US" sz="2000" dirty="0">
                <a:solidFill>
                  <a:srgbClr val="000000"/>
                </a:solidFill>
                <a:latin typeface="Consolas"/>
              </a:rPr>
              <a:t>(</a:t>
            </a:r>
            <a:r>
              <a:rPr lang="en-US" sz="2000" dirty="0">
                <a:solidFill>
                  <a:srgbClr val="2A00FF"/>
                </a:solidFill>
                <a:latin typeface="Consolas"/>
              </a:rPr>
              <a:t>"books"</a:t>
            </a:r>
            <a:r>
              <a:rPr lang="en-US" sz="2000" dirty="0">
                <a:solidFill>
                  <a:srgbClr val="000000"/>
                </a:solidFill>
                <a:latin typeface="Consolas"/>
              </a:rPr>
              <a:t>);</a:t>
            </a:r>
          </a:p>
          <a:p>
            <a:pPr marL="0" indent="0">
              <a:buNone/>
            </a:pPr>
            <a:r>
              <a:rPr lang="en-US" sz="2000" dirty="0" err="1">
                <a:solidFill>
                  <a:srgbClr val="000000"/>
                </a:solidFill>
                <a:latin typeface="Consolas"/>
              </a:rPr>
              <a:t>webelements.get</a:t>
            </a:r>
            <a:r>
              <a:rPr lang="en-US" sz="2000" dirty="0">
                <a:solidFill>
                  <a:srgbClr val="000000"/>
                </a:solidFill>
                <a:latin typeface="Consolas"/>
              </a:rPr>
              <a:t>(0).click();</a:t>
            </a:r>
          </a:p>
          <a:p>
            <a:pPr marL="0" indent="0">
              <a:buNone/>
            </a:pPr>
            <a:r>
              <a:rPr lang="en-US" sz="2000" dirty="0" err="1">
                <a:solidFill>
                  <a:srgbClr val="000000"/>
                </a:solidFill>
                <a:latin typeface="Consolas"/>
              </a:rPr>
              <a:t>ProductPage</a:t>
            </a:r>
            <a:r>
              <a:rPr lang="en-US" sz="2000" dirty="0">
                <a:solidFill>
                  <a:srgbClr val="000000"/>
                </a:solidFill>
                <a:latin typeface="Consolas"/>
              </a:rPr>
              <a:t> </a:t>
            </a:r>
            <a:r>
              <a:rPr lang="en-US" sz="2000" dirty="0" err="1">
                <a:solidFill>
                  <a:srgbClr val="000000"/>
                </a:solidFill>
                <a:latin typeface="Consolas"/>
              </a:rPr>
              <a:t>productPage</a:t>
            </a:r>
            <a:r>
              <a:rPr lang="en-US" sz="2000" dirty="0">
                <a:solidFill>
                  <a:srgbClr val="000000"/>
                </a:solidFill>
                <a:latin typeface="Consolas"/>
              </a:rPr>
              <a:t> = </a:t>
            </a:r>
            <a:r>
              <a:rPr lang="en-US" sz="2000" dirty="0">
                <a:solidFill>
                  <a:srgbClr val="7F0055"/>
                </a:solidFill>
                <a:latin typeface="Consolas"/>
              </a:rPr>
              <a:t>new</a:t>
            </a:r>
            <a:r>
              <a:rPr lang="en-US" sz="2000" dirty="0">
                <a:solidFill>
                  <a:srgbClr val="000000"/>
                </a:solidFill>
                <a:latin typeface="Consolas"/>
              </a:rPr>
              <a:t> </a:t>
            </a:r>
            <a:r>
              <a:rPr lang="en-US" sz="2000" dirty="0" err="1">
                <a:solidFill>
                  <a:srgbClr val="000000"/>
                </a:solidFill>
                <a:latin typeface="Consolas"/>
              </a:rPr>
              <a:t>ProductPage</a:t>
            </a:r>
            <a:r>
              <a:rPr lang="en-US" sz="2000" dirty="0">
                <a:solidFill>
                  <a:srgbClr val="000000"/>
                </a:solidFill>
                <a:latin typeface="Consolas"/>
              </a:rPr>
              <a:t>(driver);</a:t>
            </a:r>
          </a:p>
          <a:p>
            <a:pPr marL="0" indent="0">
              <a:buNone/>
            </a:pPr>
            <a:r>
              <a:rPr lang="en-US" sz="2000" dirty="0" err="1">
                <a:solidFill>
                  <a:srgbClr val="000000"/>
                </a:solidFill>
                <a:latin typeface="Consolas"/>
              </a:rPr>
              <a:t>Assert.assertTrue</a:t>
            </a:r>
            <a:r>
              <a:rPr lang="en-US" sz="2000" dirty="0">
                <a:solidFill>
                  <a:srgbClr val="000000"/>
                </a:solidFill>
                <a:latin typeface="Consolas"/>
              </a:rPr>
              <a:t>(</a:t>
            </a:r>
            <a:r>
              <a:rPr lang="en-US" sz="2000" dirty="0" err="1">
                <a:solidFill>
                  <a:srgbClr val="000000"/>
                </a:solidFill>
                <a:latin typeface="Consolas"/>
              </a:rPr>
              <a:t>productPage.getPrice</a:t>
            </a:r>
            <a:r>
              <a:rPr lang="en-US" sz="2000" dirty="0">
                <a:solidFill>
                  <a:srgbClr val="000000"/>
                </a:solidFill>
                <a:latin typeface="Consolas"/>
              </a:rPr>
              <a:t>().</a:t>
            </a:r>
            <a:r>
              <a:rPr lang="en-US" sz="2000" dirty="0" err="1">
                <a:solidFill>
                  <a:srgbClr val="000000"/>
                </a:solidFill>
                <a:latin typeface="Consolas"/>
              </a:rPr>
              <a:t>startsWith</a:t>
            </a:r>
            <a:r>
              <a:rPr lang="en-US" sz="2000" dirty="0">
                <a:solidFill>
                  <a:srgbClr val="000000"/>
                </a:solidFill>
                <a:latin typeface="Consolas"/>
              </a:rPr>
              <a:t>(</a:t>
            </a:r>
            <a:r>
              <a:rPr lang="en-US" sz="2000" dirty="0">
                <a:solidFill>
                  <a:srgbClr val="2A00FF"/>
                </a:solidFill>
                <a:latin typeface="Consolas"/>
              </a:rPr>
              <a:t>"$"</a:t>
            </a:r>
            <a:r>
              <a:rPr lang="en-US" sz="2000" dirty="0">
                <a:solidFill>
                  <a:srgbClr val="000000"/>
                </a:solidFill>
                <a:latin typeface="Consolas"/>
              </a:rPr>
              <a:t>));</a:t>
            </a:r>
          </a:p>
          <a:p>
            <a:pPr marL="0" indent="0">
              <a:buNone/>
            </a:pPr>
            <a:r>
              <a:rPr lang="en-US" sz="2000" dirty="0">
                <a:solidFill>
                  <a:srgbClr val="000000"/>
                </a:solidFill>
                <a:latin typeface="Consolas"/>
              </a:rPr>
              <a:t>}</a:t>
            </a:r>
            <a:endParaRPr lang="en-US" sz="20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15</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180376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5" name="Content Placeholder 4"/>
          <p:cNvSpPr>
            <a:spLocks noGrp="1"/>
          </p:cNvSpPr>
          <p:nvPr>
            <p:ph sz="quarter" idx="1"/>
          </p:nvPr>
        </p:nvSpPr>
        <p:spPr/>
        <p:txBody>
          <a:bodyPr/>
          <a:lstStyle/>
          <a:p>
            <a:r>
              <a:rPr lang="en-US" dirty="0"/>
              <a:t>Maintainability – </a:t>
            </a:r>
            <a:r>
              <a:rPr lang="en-US" dirty="0" smtClean="0"/>
              <a:t>Functionality is defined in each component</a:t>
            </a:r>
            <a:endParaRPr lang="en-US" dirty="0"/>
          </a:p>
          <a:p>
            <a:r>
              <a:rPr lang="en-US" dirty="0"/>
              <a:t>Reusability – </a:t>
            </a:r>
            <a:r>
              <a:rPr lang="en-US" dirty="0" smtClean="0"/>
              <a:t>Tests call the component</a:t>
            </a:r>
            <a:endParaRPr lang="en-US" dirty="0"/>
          </a:p>
          <a:p>
            <a:r>
              <a:rPr lang="en-US" dirty="0"/>
              <a:t>Time – Common functionality defined in the </a:t>
            </a:r>
            <a:r>
              <a:rPr lang="en-US" dirty="0" smtClean="0"/>
              <a:t>components.</a:t>
            </a:r>
          </a:p>
          <a:p>
            <a:r>
              <a:rPr lang="en-US" dirty="0" smtClean="0"/>
              <a:t>Reliability – All </a:t>
            </a:r>
            <a:r>
              <a:rPr lang="en-US" dirty="0"/>
              <a:t>Tests </a:t>
            </a:r>
            <a:r>
              <a:rPr lang="en-US" dirty="0" smtClean="0"/>
              <a:t>calling the same component will fail.</a:t>
            </a:r>
            <a:endParaRPr lang="en-US" dirty="0"/>
          </a:p>
          <a:p>
            <a:r>
              <a:rPr lang="en-US" dirty="0"/>
              <a:t>Modularization – </a:t>
            </a:r>
            <a:r>
              <a:rPr lang="en-US" dirty="0" smtClean="0"/>
              <a:t>Functionality of each component is defined.</a:t>
            </a: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16</a:t>
            </a:fld>
            <a:endParaRPr lang="en-US" dirty="0"/>
          </a:p>
        </p:txBody>
      </p:sp>
      <p:sp>
        <p:nvSpPr>
          <p:cNvPr id="3" name="Footer Placeholder 2"/>
          <p:cNvSpPr>
            <a:spLocks noGrp="1"/>
          </p:cNvSpPr>
          <p:nvPr>
            <p:ph type="ftr" sz="quarter" idx="16"/>
          </p:nvPr>
        </p:nvSpPr>
        <p:spPr/>
        <p:txBody>
          <a:bodyPr/>
          <a:lstStyle/>
          <a:p>
            <a:r>
              <a:rPr lang="en-US" smtClean="0"/>
              <a:t>Design Patterns in Automated Testing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Template Pattern</a:t>
            </a:r>
            <a:endParaRPr lang="en-US" dirty="0"/>
          </a:p>
        </p:txBody>
      </p:sp>
      <p:sp>
        <p:nvSpPr>
          <p:cNvPr id="3" name="Content Placeholder 2"/>
          <p:cNvSpPr>
            <a:spLocks noGrp="1"/>
          </p:cNvSpPr>
          <p:nvPr>
            <p:ph sz="quarter" idx="1"/>
          </p:nvPr>
        </p:nvSpPr>
        <p:spPr/>
        <p:txBody>
          <a:bodyPr>
            <a:normAutofit/>
          </a:bodyPr>
          <a:lstStyle/>
          <a:p>
            <a:r>
              <a:rPr lang="en-US" dirty="0" smtClean="0"/>
              <a:t>Behavioral Pattern</a:t>
            </a:r>
          </a:p>
          <a:p>
            <a:r>
              <a:rPr lang="en-US" dirty="0"/>
              <a:t>A </a:t>
            </a:r>
            <a:r>
              <a:rPr lang="en-US" i="1" dirty="0"/>
              <a:t>template method</a:t>
            </a:r>
            <a:r>
              <a:rPr lang="en-US" dirty="0"/>
              <a:t> defines the program skeleton of an algorithm. </a:t>
            </a:r>
            <a:endParaRPr lang="en-US" dirty="0" smtClean="0"/>
          </a:p>
          <a:p>
            <a:r>
              <a:rPr lang="en-US" dirty="0" smtClean="0"/>
              <a:t>Subclasses redefine certain steps of an algorithm without changing the algorithm’s structure.</a:t>
            </a:r>
          </a:p>
          <a:p>
            <a:r>
              <a:rPr lang="en-US" dirty="0" smtClean="0"/>
              <a:t>Scenario: Tests to checkout a product with different credit card.</a:t>
            </a:r>
          </a:p>
          <a:p>
            <a:pPr lvl="2"/>
            <a:r>
              <a:rPr lang="en-US" dirty="0" smtClean="0"/>
              <a:t>Add product to the Cart</a:t>
            </a:r>
          </a:p>
          <a:p>
            <a:pPr lvl="2"/>
            <a:r>
              <a:rPr lang="en-US" dirty="0" smtClean="0"/>
              <a:t>Go to the Cart page</a:t>
            </a:r>
          </a:p>
          <a:p>
            <a:pPr lvl="2"/>
            <a:r>
              <a:rPr lang="en-US" dirty="0" smtClean="0"/>
              <a:t>Check out with different credit cards</a:t>
            </a: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17</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324140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UML Diagram</a:t>
            </a:r>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52400" y="1524000"/>
            <a:ext cx="8077200" cy="4195763"/>
          </a:xfrm>
        </p:spPr>
      </p:pic>
      <p:sp>
        <p:nvSpPr>
          <p:cNvPr id="4" name="Slide Number Placeholder 3"/>
          <p:cNvSpPr>
            <a:spLocks noGrp="1"/>
          </p:cNvSpPr>
          <p:nvPr>
            <p:ph type="sldNum" sz="quarter" idx="15"/>
          </p:nvPr>
        </p:nvSpPr>
        <p:spPr/>
        <p:txBody>
          <a:bodyPr/>
          <a:lstStyle/>
          <a:p>
            <a:fld id="{42695341-D701-4EE2-82FF-9DFDC549A6CB}" type="slidenum">
              <a:rPr lang="en-US" smtClean="0"/>
              <a:pPr/>
              <a:t>18</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8739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a:t>
            </a:r>
            <a:endParaRPr lang="en-US" dirty="0"/>
          </a:p>
        </p:txBody>
      </p:sp>
      <p:sp>
        <p:nvSpPr>
          <p:cNvPr id="5" name="Content Placeholder 4"/>
          <p:cNvSpPr>
            <a:spLocks noGrp="1"/>
          </p:cNvSpPr>
          <p:nvPr>
            <p:ph sz="quarter" idx="1"/>
          </p:nvPr>
        </p:nvSpPr>
        <p:spPr/>
        <p:txBody>
          <a:bodyPr>
            <a:noAutofit/>
          </a:bodyPr>
          <a:lstStyle/>
          <a:p>
            <a:pPr marL="0" indent="0">
              <a:buNone/>
            </a:pPr>
            <a:r>
              <a:rPr lang="en-US" sz="1500" dirty="0" smtClean="0">
                <a:solidFill>
                  <a:srgbClr val="7F0055"/>
                </a:solidFill>
                <a:latin typeface="Consolas"/>
              </a:rPr>
              <a:t>public</a:t>
            </a:r>
            <a:r>
              <a:rPr lang="en-US" sz="1500" dirty="0" smtClean="0">
                <a:solidFill>
                  <a:srgbClr val="000000"/>
                </a:solidFill>
                <a:latin typeface="Consolas"/>
              </a:rPr>
              <a:t> </a:t>
            </a:r>
            <a:r>
              <a:rPr lang="en-US" sz="1500" dirty="0">
                <a:solidFill>
                  <a:srgbClr val="7F0055"/>
                </a:solidFill>
                <a:latin typeface="Consolas"/>
              </a:rPr>
              <a:t>void</a:t>
            </a:r>
            <a:r>
              <a:rPr lang="en-US" sz="1500" dirty="0">
                <a:solidFill>
                  <a:srgbClr val="000000"/>
                </a:solidFill>
                <a:latin typeface="Consolas"/>
              </a:rPr>
              <a:t> </a:t>
            </a:r>
            <a:r>
              <a:rPr lang="en-US" sz="1500" dirty="0" err="1">
                <a:solidFill>
                  <a:srgbClr val="000000"/>
                </a:solidFill>
                <a:latin typeface="Consolas"/>
              </a:rPr>
              <a:t>purchaseOrder</a:t>
            </a:r>
            <a:r>
              <a:rPr lang="en-US" sz="1500" dirty="0">
                <a:solidFill>
                  <a:srgbClr val="000000"/>
                </a:solidFill>
                <a:latin typeface="Consolas"/>
              </a:rPr>
              <a:t>(){</a:t>
            </a:r>
          </a:p>
          <a:p>
            <a:pPr marL="0" indent="0">
              <a:buNone/>
            </a:pPr>
            <a:r>
              <a:rPr lang="en-US" sz="1500" dirty="0" smtClean="0">
                <a:solidFill>
                  <a:srgbClr val="000000"/>
                </a:solidFill>
                <a:latin typeface="Consolas"/>
              </a:rPr>
              <a:t>	</a:t>
            </a:r>
            <a:r>
              <a:rPr lang="en-US" sz="1500" dirty="0" err="1" smtClean="0">
                <a:solidFill>
                  <a:srgbClr val="000000"/>
                </a:solidFill>
                <a:latin typeface="Consolas"/>
              </a:rPr>
              <a:t>addProduct</a:t>
            </a:r>
            <a:r>
              <a:rPr lang="en-US" sz="1500" dirty="0">
                <a:solidFill>
                  <a:srgbClr val="000000"/>
                </a:solidFill>
                <a:latin typeface="Consolas"/>
              </a:rPr>
              <a:t>();</a:t>
            </a:r>
          </a:p>
          <a:p>
            <a:pPr marL="0" indent="0">
              <a:buNone/>
            </a:pPr>
            <a:r>
              <a:rPr lang="en-US" sz="1500" dirty="0" smtClean="0">
                <a:solidFill>
                  <a:srgbClr val="000000"/>
                </a:solidFill>
                <a:latin typeface="Consolas"/>
              </a:rPr>
              <a:t>	</a:t>
            </a:r>
            <a:r>
              <a:rPr lang="en-US" sz="1500" dirty="0" err="1" smtClean="0">
                <a:solidFill>
                  <a:srgbClr val="000000"/>
                </a:solidFill>
                <a:latin typeface="Consolas"/>
              </a:rPr>
              <a:t>goToCart</a:t>
            </a:r>
            <a:r>
              <a:rPr lang="en-US" sz="1500" dirty="0">
                <a:solidFill>
                  <a:srgbClr val="000000"/>
                </a:solidFill>
                <a:latin typeface="Consolas"/>
              </a:rPr>
              <a:t>();</a:t>
            </a:r>
          </a:p>
          <a:p>
            <a:pPr marL="0" indent="0">
              <a:buNone/>
            </a:pPr>
            <a:r>
              <a:rPr lang="en-US" sz="1500" dirty="0" smtClean="0">
                <a:solidFill>
                  <a:srgbClr val="000000"/>
                </a:solidFill>
                <a:latin typeface="Consolas"/>
              </a:rPr>
              <a:t>	</a:t>
            </a:r>
            <a:r>
              <a:rPr lang="en-US" sz="1500" dirty="0" err="1" smtClean="0">
                <a:solidFill>
                  <a:srgbClr val="000000"/>
                </a:solidFill>
                <a:latin typeface="Consolas"/>
              </a:rPr>
              <a:t>applyPayment</a:t>
            </a:r>
            <a:r>
              <a:rPr lang="en-US" sz="1500" dirty="0">
                <a:solidFill>
                  <a:srgbClr val="000000"/>
                </a:solidFill>
                <a:latin typeface="Consolas"/>
              </a:rPr>
              <a:t>();</a:t>
            </a:r>
          </a:p>
          <a:p>
            <a:pPr marL="0" indent="0">
              <a:buNone/>
            </a:pPr>
            <a:r>
              <a:rPr lang="en-US" sz="1500" dirty="0" smtClean="0">
                <a:solidFill>
                  <a:srgbClr val="000000"/>
                </a:solidFill>
                <a:latin typeface="Consolas"/>
              </a:rPr>
              <a:t>}</a:t>
            </a:r>
            <a:endParaRPr lang="en-US" sz="1500" dirty="0">
              <a:latin typeface="Consolas"/>
            </a:endParaRPr>
          </a:p>
          <a:p>
            <a:pPr marL="0" indent="0">
              <a:buNone/>
            </a:pPr>
            <a:r>
              <a:rPr lang="en-US" sz="1500" dirty="0">
                <a:solidFill>
                  <a:srgbClr val="7F0055"/>
                </a:solidFill>
                <a:latin typeface="Consolas"/>
              </a:rPr>
              <a:t>protected</a:t>
            </a:r>
            <a:r>
              <a:rPr lang="en-US" sz="1500" dirty="0">
                <a:solidFill>
                  <a:srgbClr val="000000"/>
                </a:solidFill>
                <a:latin typeface="Consolas"/>
              </a:rPr>
              <a:t> </a:t>
            </a:r>
            <a:r>
              <a:rPr lang="en-US" sz="1500" dirty="0">
                <a:solidFill>
                  <a:srgbClr val="7F0055"/>
                </a:solidFill>
                <a:latin typeface="Consolas"/>
              </a:rPr>
              <a:t>void</a:t>
            </a:r>
            <a:r>
              <a:rPr lang="en-US" sz="1500" dirty="0">
                <a:solidFill>
                  <a:srgbClr val="000000"/>
                </a:solidFill>
                <a:latin typeface="Consolas"/>
              </a:rPr>
              <a:t> </a:t>
            </a:r>
            <a:r>
              <a:rPr lang="en-US" sz="1500" dirty="0" err="1">
                <a:solidFill>
                  <a:srgbClr val="000000"/>
                </a:solidFill>
                <a:latin typeface="Consolas"/>
              </a:rPr>
              <a:t>addProduct</a:t>
            </a:r>
            <a:r>
              <a:rPr lang="en-US" sz="1500" dirty="0">
                <a:solidFill>
                  <a:srgbClr val="000000"/>
                </a:solidFill>
                <a:latin typeface="Consolas"/>
              </a:rPr>
              <a:t>(){</a:t>
            </a:r>
          </a:p>
          <a:p>
            <a:pPr marL="0" indent="0">
              <a:buNone/>
            </a:pPr>
            <a:r>
              <a:rPr lang="en-US" sz="1500" dirty="0" err="1" smtClean="0">
                <a:solidFill>
                  <a:srgbClr val="0000C0"/>
                </a:solidFill>
                <a:latin typeface="Consolas"/>
              </a:rPr>
              <a:t>Webdriver.get</a:t>
            </a:r>
            <a:r>
              <a:rPr lang="en-US" sz="1500" dirty="0" smtClean="0">
                <a:solidFill>
                  <a:srgbClr val="000000"/>
                </a:solidFill>
                <a:latin typeface="Consolas"/>
              </a:rPr>
              <a:t>(</a:t>
            </a:r>
            <a:r>
              <a:rPr lang="en-US" sz="1500" dirty="0" smtClean="0">
                <a:solidFill>
                  <a:srgbClr val="2A00FF"/>
                </a:solidFill>
                <a:latin typeface="Consolas"/>
              </a:rPr>
              <a:t>"</a:t>
            </a:r>
            <a:r>
              <a:rPr lang="en-US" sz="1500" dirty="0">
                <a:solidFill>
                  <a:srgbClr val="2A00FF"/>
                </a:solidFill>
                <a:latin typeface="Consolas"/>
              </a:rPr>
              <a:t>http://</a:t>
            </a:r>
            <a:r>
              <a:rPr lang="en-US" sz="1500" dirty="0" smtClean="0">
                <a:solidFill>
                  <a:srgbClr val="2A00FF"/>
                </a:solidFill>
                <a:latin typeface="Consolas"/>
              </a:rPr>
              <a:t>www.shopping.com</a:t>
            </a:r>
            <a:r>
              <a:rPr lang="en-US" sz="1500" dirty="0">
                <a:solidFill>
                  <a:srgbClr val="2A00FF"/>
                </a:solidFill>
                <a:latin typeface="Consolas"/>
              </a:rPr>
              <a:t>/"</a:t>
            </a:r>
            <a:r>
              <a:rPr lang="en-US" sz="1500" dirty="0">
                <a:solidFill>
                  <a:srgbClr val="000000"/>
                </a:solidFill>
                <a:latin typeface="Consolas"/>
              </a:rPr>
              <a:t>+</a:t>
            </a:r>
            <a:r>
              <a:rPr lang="en-US" sz="1500" dirty="0">
                <a:solidFill>
                  <a:srgbClr val="0000C0"/>
                </a:solidFill>
                <a:latin typeface="Consolas"/>
              </a:rPr>
              <a:t>productId</a:t>
            </a:r>
            <a:r>
              <a:rPr lang="en-US" sz="1500" dirty="0">
                <a:solidFill>
                  <a:srgbClr val="000000"/>
                </a:solidFill>
                <a:latin typeface="Consolas"/>
              </a:rPr>
              <a:t>+</a:t>
            </a:r>
            <a:r>
              <a:rPr lang="en-US" sz="1500" dirty="0">
                <a:solidFill>
                  <a:srgbClr val="2A00FF"/>
                </a:solidFill>
                <a:latin typeface="Consolas"/>
              </a:rPr>
              <a:t>"/product.html"</a:t>
            </a:r>
            <a:r>
              <a:rPr lang="en-US" sz="1500" dirty="0">
                <a:solidFill>
                  <a:srgbClr val="000000"/>
                </a:solidFill>
                <a:latin typeface="Consolas"/>
              </a:rPr>
              <a:t>);</a:t>
            </a:r>
          </a:p>
          <a:p>
            <a:pPr marL="0" indent="0">
              <a:buNone/>
            </a:pPr>
            <a:r>
              <a:rPr lang="en-US" sz="1500" dirty="0" smtClean="0">
                <a:solidFill>
                  <a:srgbClr val="000000"/>
                </a:solidFill>
                <a:latin typeface="Consolas"/>
              </a:rPr>
              <a:t>}</a:t>
            </a:r>
            <a:endParaRPr lang="en-US" sz="1500" dirty="0">
              <a:latin typeface="Consolas"/>
            </a:endParaRPr>
          </a:p>
          <a:p>
            <a:pPr marL="0" indent="0">
              <a:buNone/>
            </a:pPr>
            <a:r>
              <a:rPr lang="en-US" sz="1500" dirty="0">
                <a:solidFill>
                  <a:srgbClr val="7F0055"/>
                </a:solidFill>
                <a:latin typeface="Consolas"/>
              </a:rPr>
              <a:t>protected</a:t>
            </a:r>
            <a:r>
              <a:rPr lang="en-US" sz="1500" dirty="0">
                <a:solidFill>
                  <a:srgbClr val="000000"/>
                </a:solidFill>
                <a:latin typeface="Consolas"/>
              </a:rPr>
              <a:t> </a:t>
            </a:r>
            <a:r>
              <a:rPr lang="en-US" sz="1500" dirty="0">
                <a:solidFill>
                  <a:srgbClr val="7F0055"/>
                </a:solidFill>
                <a:latin typeface="Consolas"/>
              </a:rPr>
              <a:t>void</a:t>
            </a:r>
            <a:r>
              <a:rPr lang="en-US" sz="1500" dirty="0">
                <a:solidFill>
                  <a:srgbClr val="000000"/>
                </a:solidFill>
                <a:latin typeface="Consolas"/>
              </a:rPr>
              <a:t> </a:t>
            </a:r>
            <a:r>
              <a:rPr lang="en-US" sz="1500" dirty="0" err="1">
                <a:solidFill>
                  <a:srgbClr val="000000"/>
                </a:solidFill>
                <a:latin typeface="Consolas"/>
              </a:rPr>
              <a:t>goToCart</a:t>
            </a:r>
            <a:r>
              <a:rPr lang="en-US" sz="1500" dirty="0">
                <a:solidFill>
                  <a:srgbClr val="000000"/>
                </a:solidFill>
                <a:latin typeface="Consolas"/>
              </a:rPr>
              <a:t>(){</a:t>
            </a:r>
          </a:p>
          <a:p>
            <a:pPr marL="0" indent="0">
              <a:buNone/>
            </a:pPr>
            <a:r>
              <a:rPr lang="en-US" sz="1500" dirty="0" err="1" smtClean="0">
                <a:solidFill>
                  <a:srgbClr val="0000C0"/>
                </a:solidFill>
                <a:latin typeface="Consolas"/>
              </a:rPr>
              <a:t>Webdriver.get</a:t>
            </a:r>
            <a:r>
              <a:rPr lang="en-US" sz="1500" dirty="0" smtClean="0">
                <a:solidFill>
                  <a:srgbClr val="000000"/>
                </a:solidFill>
                <a:latin typeface="Consolas"/>
              </a:rPr>
              <a:t>(</a:t>
            </a:r>
            <a:r>
              <a:rPr lang="en-US" sz="1500" dirty="0" smtClean="0">
                <a:solidFill>
                  <a:srgbClr val="2A00FF"/>
                </a:solidFill>
                <a:latin typeface="Consolas"/>
              </a:rPr>
              <a:t>"</a:t>
            </a:r>
            <a:r>
              <a:rPr lang="en-US" sz="1500" dirty="0">
                <a:solidFill>
                  <a:srgbClr val="2A00FF"/>
                </a:solidFill>
                <a:latin typeface="Consolas"/>
              </a:rPr>
              <a:t>http://</a:t>
            </a:r>
            <a:r>
              <a:rPr lang="en-US" sz="1500" dirty="0" smtClean="0">
                <a:solidFill>
                  <a:srgbClr val="2A00FF"/>
                </a:solidFill>
                <a:latin typeface="Consolas"/>
              </a:rPr>
              <a:t>wwww.shopping.com/cart.html</a:t>
            </a:r>
            <a:r>
              <a:rPr lang="en-US" sz="1500" dirty="0">
                <a:solidFill>
                  <a:srgbClr val="2A00FF"/>
                </a:solidFill>
                <a:latin typeface="Consolas"/>
              </a:rPr>
              <a:t>"</a:t>
            </a:r>
            <a:r>
              <a:rPr lang="en-US" sz="1500" dirty="0">
                <a:solidFill>
                  <a:srgbClr val="000000"/>
                </a:solidFill>
                <a:latin typeface="Consolas"/>
              </a:rPr>
              <a:t>);</a:t>
            </a:r>
          </a:p>
          <a:p>
            <a:pPr marL="0" indent="0">
              <a:buNone/>
            </a:pPr>
            <a:r>
              <a:rPr lang="en-US" sz="1500" dirty="0">
                <a:solidFill>
                  <a:srgbClr val="000000"/>
                </a:solidFill>
                <a:latin typeface="Consolas"/>
              </a:rPr>
              <a:t>}</a:t>
            </a:r>
          </a:p>
          <a:p>
            <a:pPr marL="0" indent="0">
              <a:buNone/>
            </a:pPr>
            <a:r>
              <a:rPr lang="en-US" sz="1500" dirty="0">
                <a:solidFill>
                  <a:srgbClr val="7F0055"/>
                </a:solidFill>
                <a:latin typeface="Consolas"/>
              </a:rPr>
              <a:t>abstract</a:t>
            </a:r>
            <a:r>
              <a:rPr lang="en-US" sz="1500" dirty="0">
                <a:solidFill>
                  <a:srgbClr val="000000"/>
                </a:solidFill>
                <a:latin typeface="Consolas"/>
              </a:rPr>
              <a:t> </a:t>
            </a:r>
            <a:r>
              <a:rPr lang="en-US" sz="1500" dirty="0">
                <a:solidFill>
                  <a:srgbClr val="7F0055"/>
                </a:solidFill>
                <a:latin typeface="Consolas"/>
              </a:rPr>
              <a:t>protected</a:t>
            </a:r>
            <a:r>
              <a:rPr lang="en-US" sz="1500" dirty="0">
                <a:solidFill>
                  <a:srgbClr val="000000"/>
                </a:solidFill>
                <a:latin typeface="Consolas"/>
              </a:rPr>
              <a:t> </a:t>
            </a:r>
            <a:r>
              <a:rPr lang="en-US" sz="1500" dirty="0">
                <a:solidFill>
                  <a:srgbClr val="7F0055"/>
                </a:solidFill>
                <a:latin typeface="Consolas"/>
              </a:rPr>
              <a:t>void</a:t>
            </a:r>
            <a:r>
              <a:rPr lang="en-US" sz="1500" dirty="0">
                <a:solidFill>
                  <a:srgbClr val="000000"/>
                </a:solidFill>
                <a:latin typeface="Consolas"/>
              </a:rPr>
              <a:t> </a:t>
            </a:r>
            <a:r>
              <a:rPr lang="en-US" sz="1500" dirty="0" err="1">
                <a:solidFill>
                  <a:srgbClr val="000000"/>
                </a:solidFill>
                <a:latin typeface="Consolas"/>
              </a:rPr>
              <a:t>applyPayment</a:t>
            </a:r>
            <a:r>
              <a:rPr lang="en-US" sz="1500" dirty="0" smtClean="0">
                <a:solidFill>
                  <a:srgbClr val="000000"/>
                </a:solidFill>
                <a:latin typeface="Consolas"/>
              </a:rPr>
              <a:t>();</a:t>
            </a:r>
            <a:endParaRPr lang="en-US" sz="1500" dirty="0">
              <a:latin typeface="Consolas"/>
            </a:endParaRPr>
          </a:p>
          <a:p>
            <a:pPr marL="0" indent="0">
              <a:buNone/>
            </a:pPr>
            <a:endParaRPr lang="en-US" sz="1500" dirty="0">
              <a:latin typeface="Consolas"/>
            </a:endParaRPr>
          </a:p>
          <a:p>
            <a:pPr marL="0" indent="0">
              <a:buNone/>
            </a:pPr>
            <a:endParaRPr lang="en-US" sz="1500" dirty="0">
              <a:solidFill>
                <a:srgbClr val="000000"/>
              </a:solidFill>
              <a:latin typeface="Consolas"/>
            </a:endParaRPr>
          </a:p>
          <a:p>
            <a:pPr marL="0" indent="0">
              <a:buNone/>
            </a:pPr>
            <a:endParaRPr lang="en-US" sz="15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19</a:t>
            </a:fld>
            <a:endParaRPr lang="en-US" dirty="0"/>
          </a:p>
        </p:txBody>
      </p:sp>
      <p:sp>
        <p:nvSpPr>
          <p:cNvPr id="3" name="Footer Placeholder 2"/>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49398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wipe(down)">
                                      <p:cBhvr>
                                        <p:cTn id="38"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Design Patterns in Automated Testing</a:t>
            </a:r>
            <a:endParaRPr lang="en-US" dirty="0"/>
          </a:p>
        </p:txBody>
      </p:sp>
      <p:sp>
        <p:nvSpPr>
          <p:cNvPr id="5" name="Content Placeholder 4"/>
          <p:cNvSpPr>
            <a:spLocks noGrp="1"/>
          </p:cNvSpPr>
          <p:nvPr>
            <p:ph sz="quarter" idx="1"/>
          </p:nvPr>
        </p:nvSpPr>
        <p:spPr/>
        <p:txBody>
          <a:bodyPr>
            <a:normAutofit/>
          </a:bodyPr>
          <a:lstStyle/>
          <a:p>
            <a:r>
              <a:rPr lang="en-US" dirty="0" smtClean="0"/>
              <a:t>Test Automation</a:t>
            </a:r>
          </a:p>
          <a:p>
            <a:r>
              <a:rPr lang="en-US" dirty="0" smtClean="0"/>
              <a:t>Design Patterns </a:t>
            </a:r>
          </a:p>
          <a:p>
            <a:r>
              <a:rPr lang="en-US" dirty="0" smtClean="0"/>
              <a:t>Zen Cart Shopping Application</a:t>
            </a:r>
          </a:p>
          <a:p>
            <a:r>
              <a:rPr lang="en-US" smtClean="0"/>
              <a:t>Component Pattern</a:t>
            </a:r>
          </a:p>
          <a:p>
            <a:r>
              <a:rPr lang="en-US" smtClean="0"/>
              <a:t>Template </a:t>
            </a:r>
            <a:r>
              <a:rPr lang="en-US" dirty="0" smtClean="0"/>
              <a:t>Design Pattern</a:t>
            </a:r>
          </a:p>
          <a:p>
            <a:r>
              <a:rPr lang="en-US" dirty="0" smtClean="0"/>
              <a:t>Domain Test </a:t>
            </a:r>
            <a:r>
              <a:rPr lang="en-US" dirty="0"/>
              <a:t>Object </a:t>
            </a:r>
            <a:r>
              <a:rPr lang="en-US" dirty="0" smtClean="0"/>
              <a:t>Pattern</a:t>
            </a:r>
          </a:p>
          <a:p>
            <a:r>
              <a:rPr lang="en-US" dirty="0" smtClean="0"/>
              <a:t>Page Object Pattern</a:t>
            </a:r>
          </a:p>
          <a:p>
            <a:r>
              <a:rPr lang="en-US" dirty="0" smtClean="0"/>
              <a:t>References</a:t>
            </a:r>
          </a:p>
          <a:p>
            <a:r>
              <a:rPr lang="en-US" dirty="0" smtClean="0"/>
              <a:t>Questions</a:t>
            </a:r>
          </a:p>
          <a:p>
            <a:pPr marL="457200" lvl="1" indent="0">
              <a:buNone/>
            </a:pPr>
            <a:endParaRPr lang="en-US" dirty="0"/>
          </a:p>
        </p:txBody>
      </p:sp>
      <p:sp>
        <p:nvSpPr>
          <p:cNvPr id="6" name="Slide Number Placeholder 5"/>
          <p:cNvSpPr>
            <a:spLocks noGrp="1"/>
          </p:cNvSpPr>
          <p:nvPr>
            <p:ph type="sldNum" sz="quarter" idx="15"/>
          </p:nvPr>
        </p:nvSpPr>
        <p:spPr/>
        <p:txBody>
          <a:bodyPr/>
          <a:lstStyle/>
          <a:p>
            <a:fld id="{42695341-D701-4EE2-82FF-9DFDC549A6CB}" type="slidenum">
              <a:rPr lang="en-US" smtClean="0"/>
              <a:pPr/>
              <a:t>2</a:t>
            </a:fld>
            <a:endParaRPr lang="en-US" dirty="0"/>
          </a:p>
        </p:txBody>
      </p:sp>
      <p:sp>
        <p:nvSpPr>
          <p:cNvPr id="7" name="Footer Placeholder 6"/>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703436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Apply Payment</a:t>
            </a:r>
            <a:endParaRPr lang="en-US" dirty="0"/>
          </a:p>
        </p:txBody>
      </p:sp>
      <p:sp>
        <p:nvSpPr>
          <p:cNvPr id="8" name="Footer Placeholder 7"/>
          <p:cNvSpPr>
            <a:spLocks noGrp="1"/>
          </p:cNvSpPr>
          <p:nvPr>
            <p:ph type="ftr" sz="quarter" idx="11"/>
          </p:nvPr>
        </p:nvSpPr>
        <p:spPr/>
        <p:txBody>
          <a:bodyPr/>
          <a:lstStyle/>
          <a:p>
            <a:r>
              <a:rPr lang="en-US" smtClean="0"/>
              <a:t>Design Patterns in Automated Testing </a:t>
            </a:r>
            <a:endParaRPr lang="en-US"/>
          </a:p>
        </p:txBody>
      </p:sp>
      <p:sp>
        <p:nvSpPr>
          <p:cNvPr id="7" name="Slide Number Placeholder 6"/>
          <p:cNvSpPr>
            <a:spLocks noGrp="1"/>
          </p:cNvSpPr>
          <p:nvPr>
            <p:ph type="sldNum" sz="quarter" idx="12"/>
          </p:nvPr>
        </p:nvSpPr>
        <p:spPr/>
        <p:txBody>
          <a:bodyPr/>
          <a:lstStyle/>
          <a:p>
            <a:fld id="{42695341-D701-4EE2-82FF-9DFDC549A6CB}" type="slidenum">
              <a:rPr lang="en-US" smtClean="0"/>
              <a:pPr/>
              <a:t>20</a:t>
            </a:fld>
            <a:endParaRPr lang="en-US"/>
          </a:p>
        </p:txBody>
      </p:sp>
      <p:sp>
        <p:nvSpPr>
          <p:cNvPr id="5" name="Content Placeholder 4"/>
          <p:cNvSpPr>
            <a:spLocks noGrp="1"/>
          </p:cNvSpPr>
          <p:nvPr>
            <p:ph sz="quarter" idx="1"/>
          </p:nvPr>
        </p:nvSpPr>
        <p:spPr>
          <a:xfrm>
            <a:off x="304800" y="1524000"/>
            <a:ext cx="3962400" cy="4572000"/>
          </a:xfrm>
        </p:spPr>
        <p:txBody>
          <a:bodyPr>
            <a:noAutofit/>
          </a:bodyPr>
          <a:lstStyle/>
          <a:p>
            <a:pPr marL="0" indent="0">
              <a:buNone/>
            </a:pPr>
            <a:r>
              <a:rPr lang="en-US" sz="1600" dirty="0">
                <a:solidFill>
                  <a:srgbClr val="646464"/>
                </a:solidFill>
                <a:latin typeface="Consolas"/>
              </a:rPr>
              <a:t>@Override</a:t>
            </a: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applyPayment</a:t>
            </a:r>
            <a:r>
              <a:rPr lang="en-US" sz="1600" b="1" dirty="0">
                <a:solidFill>
                  <a:srgbClr val="000000"/>
                </a:solidFill>
                <a:latin typeface="Consolas"/>
              </a:rPr>
              <a:t>() {</a:t>
            </a:r>
          </a:p>
          <a:p>
            <a:pPr marL="0" indent="0">
              <a:buNone/>
            </a:pPr>
            <a:r>
              <a:rPr lang="en-US" sz="1600" dirty="0" err="1" smtClean="0">
                <a:solidFill>
                  <a:srgbClr val="0000C0"/>
                </a:solidFill>
                <a:latin typeface="Consolas"/>
              </a:rPr>
              <a:t>Webdriver</a:t>
            </a:r>
            <a:r>
              <a:rPr lang="en-US" sz="1600" dirty="0" err="1" smtClean="0">
                <a:solidFill>
                  <a:srgbClr val="000000"/>
                </a:solidFill>
                <a:latin typeface="Consolas"/>
              </a:rPr>
              <a:t>.findElement</a:t>
            </a:r>
            <a:r>
              <a:rPr lang="en-US" sz="1600" dirty="0" smtClean="0">
                <a:solidFill>
                  <a:srgbClr val="000000"/>
                </a:solidFill>
                <a:latin typeface="Consolas"/>
              </a:rPr>
              <a:t>(By.id</a:t>
            </a:r>
            <a:r>
              <a:rPr lang="en-US" sz="1600" dirty="0">
                <a:solidFill>
                  <a:srgbClr val="000000"/>
                </a:solidFill>
                <a:latin typeface="Consolas"/>
              </a:rPr>
              <a:t>(</a:t>
            </a:r>
            <a:r>
              <a:rPr lang="en-US" sz="1600" dirty="0">
                <a:solidFill>
                  <a:srgbClr val="2A00FF"/>
                </a:solidFill>
                <a:latin typeface="Consolas"/>
              </a:rPr>
              <a:t>"visa"</a:t>
            </a:r>
            <a:r>
              <a:rPr lang="en-US" sz="1600" dirty="0">
                <a:solidFill>
                  <a:srgbClr val="000000"/>
                </a:solidFill>
                <a:latin typeface="Consolas"/>
              </a:rPr>
              <a:t>)).click();</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cardno</a:t>
            </a:r>
            <a:r>
              <a:rPr lang="en-US" sz="1600" dirty="0" smtClean="0">
                <a:solidFill>
                  <a:srgbClr val="2A00FF"/>
                </a:solidFill>
                <a:latin typeface="Consolas"/>
              </a:rPr>
              <a:t>"</a:t>
            </a:r>
            <a:r>
              <a:rPr lang="en-US" sz="1600" dirty="0" smtClean="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"1111222233334444"</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expmon</a:t>
            </a:r>
            <a:r>
              <a:rPr lang="en-US" sz="1600" dirty="0" smtClean="0">
                <a:solidFill>
                  <a:srgbClr val="2A00FF"/>
                </a:solidFill>
                <a:latin typeface="Consolas"/>
              </a:rPr>
              <a:t>"</a:t>
            </a:r>
            <a:r>
              <a:rPr lang="en-US" sz="1600" dirty="0" smtClean="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"10"</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expyr</a:t>
            </a:r>
            <a:r>
              <a:rPr lang="en-US" sz="1600" dirty="0">
                <a:solidFill>
                  <a:srgbClr val="2A00FF"/>
                </a:solidFill>
                <a:latin typeface="Consolas"/>
              </a:rPr>
              <a:t>"</a:t>
            </a:r>
            <a:r>
              <a:rPr lang="en-US" sz="1600" dirty="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"2014"</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"submit"</a:t>
            </a:r>
            <a:r>
              <a:rPr lang="en-US" sz="1600" dirty="0">
                <a:solidFill>
                  <a:srgbClr val="000000"/>
                </a:solidFill>
                <a:latin typeface="Consolas"/>
              </a:rPr>
              <a:t>)).click();</a:t>
            </a:r>
          </a:p>
          <a:p>
            <a:pPr marL="0" indent="0">
              <a:buNone/>
            </a:pPr>
            <a:r>
              <a:rPr lang="en-US" sz="1600" dirty="0">
                <a:solidFill>
                  <a:srgbClr val="000000"/>
                </a:solidFill>
                <a:latin typeface="Consolas"/>
              </a:rPr>
              <a:t>}</a:t>
            </a:r>
            <a:endParaRPr lang="en-US" sz="1600" dirty="0"/>
          </a:p>
        </p:txBody>
      </p:sp>
      <p:sp>
        <p:nvSpPr>
          <p:cNvPr id="6" name="Content Placeholder 5"/>
          <p:cNvSpPr>
            <a:spLocks noGrp="1"/>
          </p:cNvSpPr>
          <p:nvPr>
            <p:ph sz="quarter" idx="2"/>
          </p:nvPr>
        </p:nvSpPr>
        <p:spPr>
          <a:xfrm>
            <a:off x="4495800" y="1447800"/>
            <a:ext cx="4114800" cy="5105400"/>
          </a:xfrm>
        </p:spPr>
        <p:txBody>
          <a:bodyPr>
            <a:noAutofit/>
          </a:bodyPr>
          <a:lstStyle/>
          <a:p>
            <a:pPr marL="0" indent="0">
              <a:buNone/>
            </a:pPr>
            <a:r>
              <a:rPr lang="en-US" sz="1600" dirty="0">
                <a:solidFill>
                  <a:srgbClr val="646464"/>
                </a:solidFill>
                <a:latin typeface="Consolas"/>
              </a:rPr>
              <a:t>@Override</a:t>
            </a: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applyPayment</a:t>
            </a:r>
            <a:r>
              <a:rPr lang="en-US" sz="1600" b="1" dirty="0">
                <a:solidFill>
                  <a:srgbClr val="000000"/>
                </a:solidFill>
                <a:latin typeface="Consolas"/>
              </a:rPr>
              <a:t>() {</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"discover"</a:t>
            </a:r>
            <a:r>
              <a:rPr lang="en-US" sz="1600" dirty="0">
                <a:solidFill>
                  <a:srgbClr val="000000"/>
                </a:solidFill>
                <a:latin typeface="Consolas"/>
              </a:rPr>
              <a:t>)).click();</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cardno</a:t>
            </a:r>
            <a:r>
              <a:rPr lang="en-US" sz="1600" dirty="0" smtClean="0">
                <a:solidFill>
                  <a:srgbClr val="2A00FF"/>
                </a:solidFill>
                <a:latin typeface="Consolas"/>
              </a:rPr>
              <a:t>"</a:t>
            </a:r>
            <a:r>
              <a:rPr lang="en-US" sz="1600" dirty="0" smtClean="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"4444333322221111"</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expmon</a:t>
            </a:r>
            <a:r>
              <a:rPr lang="en-US" sz="1600" dirty="0" smtClean="0">
                <a:solidFill>
                  <a:srgbClr val="2A00FF"/>
                </a:solidFill>
                <a:latin typeface="Consolas"/>
              </a:rPr>
              <a:t>"</a:t>
            </a:r>
            <a:r>
              <a:rPr lang="en-US" sz="1600" dirty="0" smtClean="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"10"</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a:t>
            </a:r>
            <a:r>
              <a:rPr lang="en-US" sz="1600" dirty="0" err="1" smtClean="0">
                <a:solidFill>
                  <a:srgbClr val="2A00FF"/>
                </a:solidFill>
                <a:latin typeface="Consolas"/>
              </a:rPr>
              <a:t>expyr</a:t>
            </a:r>
            <a:r>
              <a:rPr lang="en-US" sz="1600" dirty="0">
                <a:solidFill>
                  <a:srgbClr val="2A00FF"/>
                </a:solidFill>
                <a:latin typeface="Consolas"/>
              </a:rPr>
              <a:t>"</a:t>
            </a:r>
            <a:r>
              <a:rPr lang="en-US" sz="1600" dirty="0">
                <a:solidFill>
                  <a:srgbClr val="000000"/>
                </a:solidFill>
                <a:latin typeface="Consolas"/>
              </a:rPr>
              <a:t>)).</a:t>
            </a:r>
            <a:r>
              <a:rPr lang="en-US" sz="1600" dirty="0" err="1">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"2014"</a:t>
            </a:r>
            <a:r>
              <a:rPr lang="en-US" sz="1600" dirty="0">
                <a:solidFill>
                  <a:srgbClr val="000000"/>
                </a:solidFill>
                <a:latin typeface="Consolas"/>
              </a:rPr>
              <a:t>);</a:t>
            </a:r>
          </a:p>
          <a:p>
            <a:pPr marL="0" indent="0">
              <a:buNone/>
            </a:pPr>
            <a:r>
              <a:rPr lang="en-US" sz="1600" dirty="0" err="1">
                <a:solidFill>
                  <a:srgbClr val="0000C0"/>
                </a:solidFill>
                <a:latin typeface="Consolas"/>
              </a:rPr>
              <a:t>webdriver</a:t>
            </a:r>
            <a:r>
              <a:rPr lang="en-US" sz="1600" dirty="0" err="1">
                <a:solidFill>
                  <a:srgbClr val="000000"/>
                </a:solidFill>
                <a:latin typeface="Consolas"/>
              </a:rPr>
              <a:t>.findElement</a:t>
            </a:r>
            <a:r>
              <a:rPr lang="en-US" sz="1600" dirty="0">
                <a:solidFill>
                  <a:srgbClr val="000000"/>
                </a:solidFill>
                <a:latin typeface="Consolas"/>
              </a:rPr>
              <a:t>(By.id(</a:t>
            </a:r>
            <a:r>
              <a:rPr lang="en-US" sz="1600" dirty="0">
                <a:solidFill>
                  <a:srgbClr val="2A00FF"/>
                </a:solidFill>
                <a:latin typeface="Consolas"/>
              </a:rPr>
              <a:t>"submit"</a:t>
            </a:r>
            <a:r>
              <a:rPr lang="en-US" sz="1600" dirty="0">
                <a:solidFill>
                  <a:srgbClr val="000000"/>
                </a:solidFill>
                <a:latin typeface="Consolas"/>
              </a:rPr>
              <a:t>)).click();</a:t>
            </a:r>
          </a:p>
          <a:p>
            <a:pPr marL="0" indent="0">
              <a:buNone/>
            </a:pPr>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1947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Footer Placeholder 5"/>
          <p:cNvSpPr>
            <a:spLocks noGrp="1"/>
          </p:cNvSpPr>
          <p:nvPr>
            <p:ph type="ftr" sz="quarter" idx="11"/>
          </p:nvPr>
        </p:nvSpPr>
        <p:spPr/>
        <p:txBody>
          <a:bodyPr/>
          <a:lstStyle/>
          <a:p>
            <a:r>
              <a:rPr lang="en-US" smtClean="0"/>
              <a:t>Design Patterns in Automated Testing </a:t>
            </a:r>
            <a:endParaRPr lang="en-US"/>
          </a:p>
        </p:txBody>
      </p:sp>
      <p:sp>
        <p:nvSpPr>
          <p:cNvPr id="5" name="Slide Number Placeholder 4"/>
          <p:cNvSpPr>
            <a:spLocks noGrp="1"/>
          </p:cNvSpPr>
          <p:nvPr>
            <p:ph type="sldNum" sz="quarter" idx="12"/>
          </p:nvPr>
        </p:nvSpPr>
        <p:spPr/>
        <p:txBody>
          <a:bodyPr/>
          <a:lstStyle/>
          <a:p>
            <a:fld id="{42695341-D701-4EE2-82FF-9DFDC549A6CB}" type="slidenum">
              <a:rPr lang="en-US" smtClean="0"/>
              <a:pPr/>
              <a:t>21</a:t>
            </a:fld>
            <a:endParaRPr lang="en-US"/>
          </a:p>
        </p:txBody>
      </p:sp>
      <p:sp>
        <p:nvSpPr>
          <p:cNvPr id="3" name="Content Placeholder 2"/>
          <p:cNvSpPr>
            <a:spLocks noGrp="1"/>
          </p:cNvSpPr>
          <p:nvPr>
            <p:ph sz="quarter" idx="1"/>
          </p:nvPr>
        </p:nvSpPr>
        <p:spPr/>
        <p:txBody>
          <a:bodyPr>
            <a:normAutofit/>
          </a:bodyPr>
          <a:lstStyle/>
          <a:p>
            <a:pPr marL="0" indent="0">
              <a:buNone/>
            </a:pPr>
            <a:r>
              <a:rPr lang="en-US" sz="1600" dirty="0">
                <a:solidFill>
                  <a:srgbClr val="646464"/>
                </a:solidFill>
                <a:latin typeface="Consolas"/>
              </a:rPr>
              <a:t>@Test</a:t>
            </a:r>
          </a:p>
          <a:p>
            <a:pPr marL="0" indent="0">
              <a:buNone/>
            </a:pPr>
            <a:r>
              <a:rPr lang="en-US" sz="1600" dirty="0">
                <a:solidFill>
                  <a:srgbClr val="7F0055"/>
                </a:solidFill>
                <a:latin typeface="Consolas"/>
              </a:rPr>
              <a:t>public</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checkout1(){</a:t>
            </a:r>
          </a:p>
          <a:p>
            <a:pPr marL="0" indent="0">
              <a:buNone/>
            </a:pPr>
            <a:r>
              <a:rPr lang="en-US" sz="1600" dirty="0" err="1">
                <a:solidFill>
                  <a:srgbClr val="000000"/>
                </a:solidFill>
                <a:latin typeface="Consolas"/>
              </a:rPr>
              <a:t>WebDriver</a:t>
            </a:r>
            <a:r>
              <a:rPr lang="en-US" sz="1600" dirty="0">
                <a:solidFill>
                  <a:srgbClr val="000000"/>
                </a:solidFill>
                <a:latin typeface="Consolas"/>
              </a:rPr>
              <a:t> driver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FirefoxDriver</a:t>
            </a:r>
            <a:r>
              <a:rPr lang="en-US" sz="1600" dirty="0">
                <a:solidFill>
                  <a:srgbClr val="000000"/>
                </a:solidFill>
                <a:latin typeface="Consolas"/>
              </a:rPr>
              <a:t>();</a:t>
            </a:r>
          </a:p>
          <a:p>
            <a:pPr marL="0" indent="0">
              <a:buNone/>
            </a:pPr>
            <a:r>
              <a:rPr lang="en-US" sz="1600" dirty="0" err="1">
                <a:solidFill>
                  <a:srgbClr val="000000"/>
                </a:solidFill>
                <a:latin typeface="Consolas"/>
              </a:rPr>
              <a:t>driver.get</a:t>
            </a:r>
            <a:r>
              <a:rPr lang="en-US" sz="1600" dirty="0">
                <a:solidFill>
                  <a:srgbClr val="000000"/>
                </a:solidFill>
                <a:latin typeface="Consolas"/>
              </a:rPr>
              <a:t>(</a:t>
            </a:r>
            <a:r>
              <a:rPr lang="en-US" sz="1600" dirty="0">
                <a:solidFill>
                  <a:srgbClr val="2A00FF"/>
                </a:solidFill>
                <a:latin typeface="Consolas"/>
              </a:rPr>
              <a:t>"http://</a:t>
            </a:r>
            <a:r>
              <a:rPr lang="en-US" sz="1600" dirty="0" smtClean="0">
                <a:solidFill>
                  <a:srgbClr val="2A00FF"/>
                </a:solidFill>
                <a:latin typeface="Consolas"/>
              </a:rPr>
              <a:t>www.shopping.com</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err="1">
                <a:solidFill>
                  <a:srgbClr val="000000"/>
                </a:solidFill>
                <a:latin typeface="Consolas"/>
              </a:rPr>
              <a:t>CheckOut</a:t>
            </a:r>
            <a:r>
              <a:rPr lang="en-US" sz="1600" dirty="0">
                <a:solidFill>
                  <a:srgbClr val="000000"/>
                </a:solidFill>
                <a:latin typeface="Consolas"/>
              </a:rPr>
              <a:t> checkout = </a:t>
            </a:r>
            <a:r>
              <a:rPr lang="en-US" sz="1600" dirty="0">
                <a:solidFill>
                  <a:srgbClr val="7F0055"/>
                </a:solidFill>
                <a:latin typeface="Consolas"/>
              </a:rPr>
              <a:t>new</a:t>
            </a:r>
            <a:r>
              <a:rPr lang="en-US" sz="1600" dirty="0">
                <a:solidFill>
                  <a:srgbClr val="000000"/>
                </a:solidFill>
                <a:latin typeface="Consolas"/>
              </a:rPr>
              <a:t> Visa(driver);</a:t>
            </a:r>
          </a:p>
          <a:p>
            <a:pPr marL="0" indent="0">
              <a:buNone/>
            </a:pPr>
            <a:r>
              <a:rPr lang="en-US" sz="1600" dirty="0" err="1">
                <a:solidFill>
                  <a:srgbClr val="000000"/>
                </a:solidFill>
                <a:latin typeface="Consolas"/>
              </a:rPr>
              <a:t>checkout.setProductId</a:t>
            </a:r>
            <a:r>
              <a:rPr lang="en-US" sz="1600" dirty="0">
                <a:solidFill>
                  <a:srgbClr val="000000"/>
                </a:solidFill>
                <a:latin typeface="Consolas"/>
              </a:rPr>
              <a:t>(123);</a:t>
            </a:r>
          </a:p>
          <a:p>
            <a:pPr marL="0" indent="0">
              <a:buNone/>
            </a:pPr>
            <a:r>
              <a:rPr lang="en-US" sz="1600" dirty="0" err="1">
                <a:solidFill>
                  <a:srgbClr val="000000"/>
                </a:solidFill>
                <a:latin typeface="Consolas"/>
              </a:rPr>
              <a:t>checkout.purchaseOrder</a:t>
            </a:r>
            <a:r>
              <a:rPr lang="en-US" sz="1600" dirty="0">
                <a:solidFill>
                  <a:srgbClr val="000000"/>
                </a:solidFill>
                <a:latin typeface="Consolas"/>
              </a:rPr>
              <a:t>();</a:t>
            </a:r>
          </a:p>
          <a:p>
            <a:pPr marL="0" indent="0">
              <a:buNone/>
            </a:pPr>
            <a:r>
              <a:rPr lang="en-US" sz="1600" dirty="0">
                <a:solidFill>
                  <a:srgbClr val="000000"/>
                </a:solidFill>
                <a:latin typeface="Consolas"/>
              </a:rPr>
              <a:t>}</a:t>
            </a:r>
            <a:endParaRPr lang="en-US" sz="1600" dirty="0"/>
          </a:p>
        </p:txBody>
      </p:sp>
      <p:sp>
        <p:nvSpPr>
          <p:cNvPr id="4" name="Content Placeholder 3"/>
          <p:cNvSpPr>
            <a:spLocks noGrp="1"/>
          </p:cNvSpPr>
          <p:nvPr>
            <p:ph sz="quarter" idx="2"/>
          </p:nvPr>
        </p:nvSpPr>
        <p:spPr>
          <a:xfrm>
            <a:off x="4572000" y="1600200"/>
            <a:ext cx="3657600" cy="4572000"/>
          </a:xfrm>
        </p:spPr>
        <p:txBody>
          <a:bodyPr>
            <a:normAutofit/>
          </a:bodyPr>
          <a:lstStyle/>
          <a:p>
            <a:pPr marL="0" indent="0">
              <a:buNone/>
            </a:pPr>
            <a:r>
              <a:rPr lang="en-US" sz="1600" dirty="0">
                <a:solidFill>
                  <a:srgbClr val="646464"/>
                </a:solidFill>
                <a:latin typeface="Consolas"/>
              </a:rPr>
              <a:t>@Test</a:t>
            </a:r>
          </a:p>
          <a:p>
            <a:pPr marL="0" indent="0">
              <a:buNone/>
            </a:pPr>
            <a:r>
              <a:rPr lang="en-US" sz="1600" dirty="0">
                <a:solidFill>
                  <a:srgbClr val="7F0055"/>
                </a:solidFill>
                <a:latin typeface="Consolas"/>
              </a:rPr>
              <a:t>public</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checkout2(){</a:t>
            </a:r>
          </a:p>
          <a:p>
            <a:pPr marL="0" indent="0">
              <a:buNone/>
            </a:pPr>
            <a:r>
              <a:rPr lang="en-US" sz="1600" dirty="0" err="1">
                <a:solidFill>
                  <a:srgbClr val="000000"/>
                </a:solidFill>
                <a:latin typeface="Consolas"/>
              </a:rPr>
              <a:t>WebDriver</a:t>
            </a:r>
            <a:r>
              <a:rPr lang="en-US" sz="1600" dirty="0">
                <a:solidFill>
                  <a:srgbClr val="000000"/>
                </a:solidFill>
                <a:latin typeface="Consolas"/>
              </a:rPr>
              <a:t> driver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FirefoxDriver</a:t>
            </a:r>
            <a:r>
              <a:rPr lang="en-US" sz="1600" dirty="0">
                <a:solidFill>
                  <a:srgbClr val="000000"/>
                </a:solidFill>
                <a:latin typeface="Consolas"/>
              </a:rPr>
              <a:t>();</a:t>
            </a:r>
          </a:p>
          <a:p>
            <a:pPr marL="0" indent="0">
              <a:buNone/>
            </a:pPr>
            <a:r>
              <a:rPr lang="en-US" sz="1600" dirty="0" err="1">
                <a:solidFill>
                  <a:srgbClr val="000000"/>
                </a:solidFill>
                <a:latin typeface="Consolas"/>
              </a:rPr>
              <a:t>driver.get</a:t>
            </a:r>
            <a:r>
              <a:rPr lang="en-US" sz="1600" dirty="0">
                <a:solidFill>
                  <a:srgbClr val="000000"/>
                </a:solidFill>
                <a:latin typeface="Consolas"/>
              </a:rPr>
              <a:t>(</a:t>
            </a:r>
            <a:r>
              <a:rPr lang="en-US" sz="1600" dirty="0">
                <a:solidFill>
                  <a:srgbClr val="2A00FF"/>
                </a:solidFill>
                <a:latin typeface="Consolas"/>
              </a:rPr>
              <a:t>"http://</a:t>
            </a:r>
            <a:r>
              <a:rPr lang="en-US" sz="1600" dirty="0" smtClean="0">
                <a:solidFill>
                  <a:srgbClr val="2A00FF"/>
                </a:solidFill>
                <a:latin typeface="Consolas"/>
              </a:rPr>
              <a:t>www.shopping.com</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err="1">
                <a:solidFill>
                  <a:srgbClr val="000000"/>
                </a:solidFill>
                <a:latin typeface="Consolas"/>
              </a:rPr>
              <a:t>CheckOut</a:t>
            </a:r>
            <a:r>
              <a:rPr lang="en-US" sz="1600" dirty="0">
                <a:solidFill>
                  <a:srgbClr val="000000"/>
                </a:solidFill>
                <a:latin typeface="Consolas"/>
              </a:rPr>
              <a:t> checkout = </a:t>
            </a:r>
            <a:r>
              <a:rPr lang="en-US" sz="1600" dirty="0">
                <a:solidFill>
                  <a:srgbClr val="7F0055"/>
                </a:solidFill>
                <a:latin typeface="Consolas"/>
              </a:rPr>
              <a:t>new</a:t>
            </a:r>
            <a:r>
              <a:rPr lang="en-US" sz="1600" dirty="0">
                <a:solidFill>
                  <a:srgbClr val="000000"/>
                </a:solidFill>
                <a:latin typeface="Consolas"/>
              </a:rPr>
              <a:t> Discover(driver);</a:t>
            </a:r>
          </a:p>
          <a:p>
            <a:pPr marL="0" indent="0">
              <a:buNone/>
            </a:pPr>
            <a:r>
              <a:rPr lang="en-US" sz="1600" dirty="0" err="1">
                <a:solidFill>
                  <a:srgbClr val="000000"/>
                </a:solidFill>
                <a:latin typeface="Consolas"/>
              </a:rPr>
              <a:t>checkout.setProductId</a:t>
            </a:r>
            <a:r>
              <a:rPr lang="en-US" sz="1600" dirty="0">
                <a:solidFill>
                  <a:srgbClr val="000000"/>
                </a:solidFill>
                <a:latin typeface="Consolas"/>
              </a:rPr>
              <a:t>(123);</a:t>
            </a:r>
          </a:p>
          <a:p>
            <a:pPr marL="0" indent="0">
              <a:buNone/>
            </a:pPr>
            <a:r>
              <a:rPr lang="en-US" sz="1600" dirty="0" err="1">
                <a:solidFill>
                  <a:srgbClr val="000000"/>
                </a:solidFill>
                <a:latin typeface="Consolas"/>
              </a:rPr>
              <a:t>checkout.purchaseOrder</a:t>
            </a:r>
            <a:r>
              <a:rPr lang="en-US" sz="1600" dirty="0">
                <a:solidFill>
                  <a:srgbClr val="000000"/>
                </a:solidFill>
                <a:latin typeface="Consolas"/>
              </a:rPr>
              <a:t>();</a:t>
            </a:r>
          </a:p>
          <a:p>
            <a:pPr marL="0" indent="0">
              <a:buNone/>
            </a:pPr>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20240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53"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7" dur="500"/>
                                        <p:tgtEl>
                                          <p:spTgt spid="3">
                                            <p:txEl>
                                              <p:pRg st="4" end="4"/>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p:cTn id="36"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4">
                                            <p:txEl>
                                              <p:pRg st="4" end="4"/>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5" name="Content Placeholder 4"/>
          <p:cNvSpPr>
            <a:spLocks noGrp="1"/>
          </p:cNvSpPr>
          <p:nvPr>
            <p:ph sz="quarter" idx="1"/>
          </p:nvPr>
        </p:nvSpPr>
        <p:spPr/>
        <p:txBody>
          <a:bodyPr/>
          <a:lstStyle/>
          <a:p>
            <a:r>
              <a:rPr lang="en-US" dirty="0" smtClean="0"/>
              <a:t>Maintainability – Subclasses override the functionality if needed</a:t>
            </a:r>
          </a:p>
          <a:p>
            <a:r>
              <a:rPr lang="en-US" dirty="0" smtClean="0"/>
              <a:t>Reusability – No code duplication between the classes</a:t>
            </a:r>
          </a:p>
          <a:p>
            <a:r>
              <a:rPr lang="en-US" dirty="0" smtClean="0"/>
              <a:t>Time – Common functionality defined in the base classes and subclasses only define the override behavior if necessary. Easy to extend.</a:t>
            </a:r>
          </a:p>
          <a:p>
            <a:r>
              <a:rPr lang="en-US" dirty="0" smtClean="0"/>
              <a:t>Reliability – Tests fail only if the defined behavior is no more relevant</a:t>
            </a:r>
          </a:p>
          <a:p>
            <a:r>
              <a:rPr lang="en-US" dirty="0" smtClean="0"/>
              <a:t>Modularization – Behavior of the component is defined only once in the method/class</a:t>
            </a:r>
          </a:p>
        </p:txBody>
      </p:sp>
      <p:sp>
        <p:nvSpPr>
          <p:cNvPr id="4" name="Slide Number Placeholder 3"/>
          <p:cNvSpPr>
            <a:spLocks noGrp="1"/>
          </p:cNvSpPr>
          <p:nvPr>
            <p:ph type="sldNum" sz="quarter" idx="15"/>
          </p:nvPr>
        </p:nvSpPr>
        <p:spPr/>
        <p:txBody>
          <a:bodyPr/>
          <a:lstStyle/>
          <a:p>
            <a:fld id="{42695341-D701-4EE2-82FF-9DFDC549A6CB}" type="slidenum">
              <a:rPr lang="en-US" smtClean="0"/>
              <a:pPr/>
              <a:t>22</a:t>
            </a:fld>
            <a:endParaRPr lang="en-US" dirty="0"/>
          </a:p>
        </p:txBody>
      </p:sp>
      <p:sp>
        <p:nvSpPr>
          <p:cNvPr id="6" name="Footer Placeholder 5"/>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5195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Test Object</a:t>
            </a:r>
            <a:endParaRPr lang="en-US" dirty="0"/>
          </a:p>
        </p:txBody>
      </p:sp>
      <p:sp>
        <p:nvSpPr>
          <p:cNvPr id="3" name="Content Placeholder 2"/>
          <p:cNvSpPr>
            <a:spLocks noGrp="1"/>
          </p:cNvSpPr>
          <p:nvPr>
            <p:ph sz="quarter" idx="1"/>
          </p:nvPr>
        </p:nvSpPr>
        <p:spPr/>
        <p:txBody>
          <a:bodyPr/>
          <a:lstStyle/>
          <a:p>
            <a:r>
              <a:rPr lang="en-US" dirty="0" smtClean="0"/>
              <a:t>Encapsulates </a:t>
            </a:r>
            <a:r>
              <a:rPr lang="en-US" dirty="0"/>
              <a:t>an application's visual components into objects that can be reused by many tests</a:t>
            </a:r>
            <a:r>
              <a:rPr lang="en-US" dirty="0" smtClean="0"/>
              <a:t>.</a:t>
            </a:r>
          </a:p>
          <a:p>
            <a:r>
              <a:rPr lang="en-US" dirty="0"/>
              <a:t>Used for testing the expected data – not how they are visually represented.</a:t>
            </a:r>
          </a:p>
          <a:p>
            <a:r>
              <a:rPr lang="en-US" dirty="0" smtClean="0"/>
              <a:t>Scenario: Verify whether the products are correctly added to the cart (not the order of the products) and the prices are displayed correctly</a:t>
            </a:r>
          </a:p>
          <a:p>
            <a:endParaRPr lang="en-US" dirty="0" smtClean="0"/>
          </a:p>
          <a:p>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23</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716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1282932"/>
            <a:ext cx="7543800" cy="4509135"/>
          </a:xfrm>
        </p:spPr>
      </p:pic>
      <p:sp>
        <p:nvSpPr>
          <p:cNvPr id="5" name="Slide Number Placeholder 4"/>
          <p:cNvSpPr>
            <a:spLocks noGrp="1"/>
          </p:cNvSpPr>
          <p:nvPr>
            <p:ph type="sldNum" sz="quarter" idx="15"/>
          </p:nvPr>
        </p:nvSpPr>
        <p:spPr/>
        <p:txBody>
          <a:bodyPr/>
          <a:lstStyle/>
          <a:p>
            <a:fld id="{42695341-D701-4EE2-82FF-9DFDC549A6CB}" type="slidenum">
              <a:rPr lang="en-US" smtClean="0"/>
              <a:pPr/>
              <a:t>24</a:t>
            </a:fld>
            <a:endParaRPr lang="en-US" dirty="0"/>
          </a:p>
        </p:txBody>
      </p:sp>
      <p:sp>
        <p:nvSpPr>
          <p:cNvPr id="6" name="Footer Placeholder 5"/>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125921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Cart Items</a:t>
            </a:r>
            <a:endParaRPr lang="en-US" dirty="0"/>
          </a:p>
        </p:txBody>
      </p:sp>
      <p:sp>
        <p:nvSpPr>
          <p:cNvPr id="2" name="Content Placeholder 1"/>
          <p:cNvSpPr>
            <a:spLocks noGrp="1"/>
          </p:cNvSpPr>
          <p:nvPr>
            <p:ph sz="quarter" idx="1"/>
          </p:nvPr>
        </p:nvSpPr>
        <p:spPr/>
        <p:txBody>
          <a:bodyPr>
            <a:noAutofit/>
          </a:bodyPr>
          <a:lstStyle/>
          <a:p>
            <a:pPr marL="0" indent="0">
              <a:buNone/>
            </a:pPr>
            <a:r>
              <a:rPr lang="en-US" sz="2000" dirty="0">
                <a:solidFill>
                  <a:srgbClr val="7F0055"/>
                </a:solidFill>
                <a:latin typeface="Consolas"/>
              </a:rPr>
              <a:t>public</a:t>
            </a:r>
            <a:r>
              <a:rPr lang="en-US" sz="2000" dirty="0">
                <a:solidFill>
                  <a:srgbClr val="000000"/>
                </a:solidFill>
                <a:latin typeface="Consolas"/>
              </a:rPr>
              <a:t> String </a:t>
            </a:r>
            <a:r>
              <a:rPr lang="en-US" sz="2000" dirty="0" err="1">
                <a:solidFill>
                  <a:srgbClr val="000000"/>
                </a:solidFill>
                <a:latin typeface="Consolas"/>
              </a:rPr>
              <a:t>getProduct</a:t>
            </a:r>
            <a:r>
              <a:rPr lang="en-US" sz="2000" dirty="0">
                <a:solidFill>
                  <a:srgbClr val="000000"/>
                </a:solidFill>
                <a:latin typeface="Consolas"/>
              </a:rPr>
              <a:t>() {</a:t>
            </a:r>
          </a:p>
          <a:p>
            <a:pPr marL="0" indent="0">
              <a:buNone/>
            </a:pPr>
            <a:r>
              <a:rPr lang="en-US" sz="2000" dirty="0" smtClean="0">
                <a:solidFill>
                  <a:srgbClr val="7F0055"/>
                </a:solidFill>
                <a:latin typeface="Consolas"/>
              </a:rPr>
              <a:t>	return</a:t>
            </a:r>
            <a:r>
              <a:rPr lang="en-US" sz="2000" dirty="0" smtClean="0">
                <a:solidFill>
                  <a:srgbClr val="000000"/>
                </a:solidFill>
                <a:latin typeface="Consolas"/>
              </a:rPr>
              <a:t> </a:t>
            </a:r>
            <a:r>
              <a:rPr lang="en-US" sz="2000" dirty="0">
                <a:solidFill>
                  <a:srgbClr val="0000C0"/>
                </a:solidFill>
                <a:latin typeface="Consolas"/>
              </a:rPr>
              <a:t>product</a:t>
            </a:r>
            <a:r>
              <a:rPr lang="en-US" sz="2000" dirty="0">
                <a:solidFill>
                  <a:srgbClr val="000000"/>
                </a:solidFill>
                <a:latin typeface="Consolas"/>
              </a:rPr>
              <a:t>;</a:t>
            </a:r>
          </a:p>
          <a:p>
            <a:pPr marL="0" indent="0">
              <a:buNone/>
            </a:pPr>
            <a:r>
              <a:rPr lang="en-US" sz="2000" dirty="0">
                <a:solidFill>
                  <a:srgbClr val="000000"/>
                </a:solidFill>
                <a:latin typeface="Consolas"/>
              </a:rPr>
              <a:t>}</a:t>
            </a:r>
          </a:p>
          <a:p>
            <a:pPr marL="0" indent="0">
              <a:buNone/>
            </a:pPr>
            <a:r>
              <a:rPr lang="en-US" sz="2000" dirty="0">
                <a:solidFill>
                  <a:srgbClr val="7F0055"/>
                </a:solidFill>
                <a:latin typeface="Consolas"/>
              </a:rPr>
              <a:t>public</a:t>
            </a:r>
            <a:r>
              <a:rPr lang="en-US" sz="2000" dirty="0">
                <a:solidFill>
                  <a:srgbClr val="000000"/>
                </a:solidFill>
                <a:latin typeface="Consolas"/>
              </a:rPr>
              <a:t> </a:t>
            </a:r>
            <a:r>
              <a:rPr lang="en-US" sz="2000" dirty="0">
                <a:solidFill>
                  <a:srgbClr val="7F0055"/>
                </a:solidFill>
                <a:latin typeface="Consolas"/>
              </a:rPr>
              <a:t>void</a:t>
            </a:r>
            <a:r>
              <a:rPr lang="en-US" sz="2000" dirty="0">
                <a:solidFill>
                  <a:srgbClr val="000000"/>
                </a:solidFill>
                <a:latin typeface="Consolas"/>
              </a:rPr>
              <a:t> </a:t>
            </a:r>
            <a:r>
              <a:rPr lang="en-US" sz="2000" dirty="0" err="1">
                <a:solidFill>
                  <a:srgbClr val="000000"/>
                </a:solidFill>
                <a:latin typeface="Consolas"/>
              </a:rPr>
              <a:t>setProduct</a:t>
            </a:r>
            <a:r>
              <a:rPr lang="en-US" sz="2000" dirty="0">
                <a:solidFill>
                  <a:srgbClr val="000000"/>
                </a:solidFill>
                <a:latin typeface="Consolas"/>
              </a:rPr>
              <a:t>(String product) {</a:t>
            </a:r>
          </a:p>
          <a:p>
            <a:pPr marL="0" indent="0">
              <a:buNone/>
            </a:pPr>
            <a:r>
              <a:rPr lang="en-US" sz="2000" dirty="0" smtClean="0">
                <a:solidFill>
                  <a:srgbClr val="7F0055"/>
                </a:solidFill>
                <a:latin typeface="Consolas"/>
              </a:rPr>
              <a:t>	</a:t>
            </a:r>
            <a:r>
              <a:rPr lang="en-US" sz="2000" dirty="0" err="1" smtClean="0">
                <a:solidFill>
                  <a:srgbClr val="7F0055"/>
                </a:solidFill>
                <a:latin typeface="Consolas"/>
              </a:rPr>
              <a:t>this</a:t>
            </a:r>
            <a:r>
              <a:rPr lang="en-US" sz="2000" dirty="0" err="1" smtClean="0">
                <a:solidFill>
                  <a:srgbClr val="000000"/>
                </a:solidFill>
                <a:latin typeface="Consolas"/>
              </a:rPr>
              <a:t>.</a:t>
            </a:r>
            <a:r>
              <a:rPr lang="en-US" sz="2000" dirty="0" err="1" smtClean="0">
                <a:solidFill>
                  <a:srgbClr val="0000C0"/>
                </a:solidFill>
                <a:latin typeface="Consolas"/>
              </a:rPr>
              <a:t>product</a:t>
            </a:r>
            <a:r>
              <a:rPr lang="en-US" sz="2000" dirty="0" smtClean="0">
                <a:solidFill>
                  <a:srgbClr val="000000"/>
                </a:solidFill>
                <a:latin typeface="Consolas"/>
              </a:rPr>
              <a:t> </a:t>
            </a:r>
            <a:r>
              <a:rPr lang="en-US" sz="2000" dirty="0">
                <a:solidFill>
                  <a:srgbClr val="000000"/>
                </a:solidFill>
                <a:latin typeface="Consolas"/>
              </a:rPr>
              <a:t>= product;</a:t>
            </a:r>
          </a:p>
          <a:p>
            <a:pPr marL="0" indent="0">
              <a:buNone/>
            </a:pPr>
            <a:r>
              <a:rPr lang="en-US" sz="2000" dirty="0">
                <a:solidFill>
                  <a:srgbClr val="000000"/>
                </a:solidFill>
                <a:latin typeface="Consolas"/>
              </a:rPr>
              <a:t>}</a:t>
            </a:r>
          </a:p>
          <a:p>
            <a:pPr marL="0" indent="0">
              <a:buNone/>
            </a:pPr>
            <a:r>
              <a:rPr lang="en-US" sz="2000" dirty="0">
                <a:solidFill>
                  <a:srgbClr val="7F0055"/>
                </a:solidFill>
                <a:latin typeface="Consolas"/>
              </a:rPr>
              <a:t>public</a:t>
            </a:r>
            <a:r>
              <a:rPr lang="en-US" sz="2000" dirty="0">
                <a:solidFill>
                  <a:srgbClr val="000000"/>
                </a:solidFill>
                <a:latin typeface="Consolas"/>
              </a:rPr>
              <a:t> String </a:t>
            </a:r>
            <a:r>
              <a:rPr lang="en-US" sz="2000" dirty="0" err="1">
                <a:solidFill>
                  <a:srgbClr val="000000"/>
                </a:solidFill>
                <a:latin typeface="Consolas"/>
              </a:rPr>
              <a:t>getPrice</a:t>
            </a:r>
            <a:r>
              <a:rPr lang="en-US" sz="2000" dirty="0">
                <a:solidFill>
                  <a:srgbClr val="000000"/>
                </a:solidFill>
                <a:latin typeface="Consolas"/>
              </a:rPr>
              <a:t>() {</a:t>
            </a:r>
          </a:p>
          <a:p>
            <a:pPr marL="0" indent="0">
              <a:buNone/>
            </a:pPr>
            <a:r>
              <a:rPr lang="en-US" sz="2000" dirty="0" smtClean="0">
                <a:solidFill>
                  <a:srgbClr val="7F0055"/>
                </a:solidFill>
                <a:latin typeface="Consolas"/>
              </a:rPr>
              <a:t>	return</a:t>
            </a:r>
            <a:r>
              <a:rPr lang="en-US" sz="2000" dirty="0" smtClean="0">
                <a:solidFill>
                  <a:srgbClr val="000000"/>
                </a:solidFill>
                <a:latin typeface="Consolas"/>
              </a:rPr>
              <a:t> </a:t>
            </a:r>
            <a:r>
              <a:rPr lang="en-US" sz="2000" dirty="0">
                <a:solidFill>
                  <a:srgbClr val="0000C0"/>
                </a:solidFill>
                <a:latin typeface="Consolas"/>
              </a:rPr>
              <a:t>price</a:t>
            </a:r>
            <a:r>
              <a:rPr lang="en-US" sz="2000" dirty="0">
                <a:solidFill>
                  <a:srgbClr val="000000"/>
                </a:solidFill>
                <a:latin typeface="Consolas"/>
              </a:rPr>
              <a:t>;</a:t>
            </a:r>
          </a:p>
          <a:p>
            <a:pPr marL="0" indent="0">
              <a:buNone/>
            </a:pPr>
            <a:r>
              <a:rPr lang="en-US" sz="2000" dirty="0">
                <a:solidFill>
                  <a:srgbClr val="000000"/>
                </a:solidFill>
                <a:latin typeface="Consolas"/>
              </a:rPr>
              <a:t>}</a:t>
            </a:r>
          </a:p>
          <a:p>
            <a:pPr marL="0" indent="0">
              <a:buNone/>
            </a:pPr>
            <a:r>
              <a:rPr lang="en-US" sz="2000" dirty="0">
                <a:solidFill>
                  <a:srgbClr val="7F0055"/>
                </a:solidFill>
                <a:latin typeface="Consolas"/>
              </a:rPr>
              <a:t>public</a:t>
            </a:r>
            <a:r>
              <a:rPr lang="en-US" sz="2000" dirty="0">
                <a:solidFill>
                  <a:srgbClr val="000000"/>
                </a:solidFill>
                <a:latin typeface="Consolas"/>
              </a:rPr>
              <a:t> </a:t>
            </a:r>
            <a:r>
              <a:rPr lang="en-US" sz="2000" dirty="0">
                <a:solidFill>
                  <a:srgbClr val="7F0055"/>
                </a:solidFill>
                <a:latin typeface="Consolas"/>
              </a:rPr>
              <a:t>void</a:t>
            </a:r>
            <a:r>
              <a:rPr lang="en-US" sz="2000" dirty="0">
                <a:solidFill>
                  <a:srgbClr val="000000"/>
                </a:solidFill>
                <a:latin typeface="Consolas"/>
              </a:rPr>
              <a:t> </a:t>
            </a:r>
            <a:r>
              <a:rPr lang="en-US" sz="2000" dirty="0" err="1">
                <a:solidFill>
                  <a:srgbClr val="000000"/>
                </a:solidFill>
                <a:latin typeface="Consolas"/>
              </a:rPr>
              <a:t>setPrice</a:t>
            </a:r>
            <a:r>
              <a:rPr lang="en-US" sz="2000" dirty="0">
                <a:solidFill>
                  <a:srgbClr val="000000"/>
                </a:solidFill>
                <a:latin typeface="Consolas"/>
              </a:rPr>
              <a:t>(String price) {</a:t>
            </a:r>
          </a:p>
          <a:p>
            <a:pPr marL="0" indent="0">
              <a:buNone/>
            </a:pPr>
            <a:r>
              <a:rPr lang="en-US" sz="2000" dirty="0" smtClean="0">
                <a:solidFill>
                  <a:srgbClr val="7F0055"/>
                </a:solidFill>
                <a:latin typeface="Consolas"/>
              </a:rPr>
              <a:t>	</a:t>
            </a:r>
            <a:r>
              <a:rPr lang="en-US" sz="2000" dirty="0" err="1" smtClean="0">
                <a:solidFill>
                  <a:srgbClr val="7F0055"/>
                </a:solidFill>
                <a:latin typeface="Consolas"/>
              </a:rPr>
              <a:t>this</a:t>
            </a:r>
            <a:r>
              <a:rPr lang="en-US" sz="2000" dirty="0" err="1" smtClean="0">
                <a:solidFill>
                  <a:srgbClr val="000000"/>
                </a:solidFill>
                <a:latin typeface="Consolas"/>
              </a:rPr>
              <a:t>.</a:t>
            </a:r>
            <a:r>
              <a:rPr lang="en-US" sz="2000" dirty="0" err="1" smtClean="0">
                <a:solidFill>
                  <a:srgbClr val="0000C0"/>
                </a:solidFill>
                <a:latin typeface="Consolas"/>
              </a:rPr>
              <a:t>price</a:t>
            </a:r>
            <a:r>
              <a:rPr lang="en-US" sz="2000" dirty="0" smtClean="0">
                <a:solidFill>
                  <a:srgbClr val="000000"/>
                </a:solidFill>
                <a:latin typeface="Consolas"/>
              </a:rPr>
              <a:t> </a:t>
            </a:r>
            <a:r>
              <a:rPr lang="en-US" sz="2000" dirty="0">
                <a:solidFill>
                  <a:srgbClr val="000000"/>
                </a:solidFill>
                <a:latin typeface="Consolas"/>
              </a:rPr>
              <a:t>= price;</a:t>
            </a:r>
          </a:p>
          <a:p>
            <a:pPr marL="0" indent="0">
              <a:buNone/>
            </a:pPr>
            <a:r>
              <a:rPr lang="en-US" sz="2000" dirty="0">
                <a:solidFill>
                  <a:srgbClr val="000000"/>
                </a:solidFill>
                <a:latin typeface="Consolas"/>
              </a:rPr>
              <a:t>}</a:t>
            </a:r>
            <a:endParaRPr lang="en-US" sz="20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25</a:t>
            </a:fld>
            <a:endParaRPr lang="en-US" dirty="0"/>
          </a:p>
        </p:txBody>
      </p:sp>
      <p:sp>
        <p:nvSpPr>
          <p:cNvPr id="5" name="Footer Placeholder 4"/>
          <p:cNvSpPr>
            <a:spLocks noGrp="1"/>
          </p:cNvSpPr>
          <p:nvPr>
            <p:ph type="ftr" sz="quarter" idx="16"/>
          </p:nvPr>
        </p:nvSpPr>
        <p:spPr/>
        <p:txBody>
          <a:bodyPr/>
          <a:lstStyle/>
          <a:p>
            <a:r>
              <a:rPr lang="en-US" dirty="0" smtClean="0"/>
              <a:t>Design Patterns in Automated Testing </a:t>
            </a:r>
            <a:endParaRPr lang="en-US" dirty="0"/>
          </a:p>
        </p:txBody>
      </p:sp>
    </p:spTree>
    <p:extLst>
      <p:ext uri="{BB962C8B-B14F-4D97-AF65-F5344CB8AC3E}">
        <p14:creationId xmlns:p14="http://schemas.microsoft.com/office/powerpoint/2010/main" val="10318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Cart Page</a:t>
            </a:r>
            <a:endParaRPr lang="en-US" dirty="0"/>
          </a:p>
        </p:txBody>
      </p:sp>
      <p:sp>
        <p:nvSpPr>
          <p:cNvPr id="2" name="Content Placeholder 1"/>
          <p:cNvSpPr>
            <a:spLocks noGrp="1"/>
          </p:cNvSpPr>
          <p:nvPr>
            <p:ph sz="quarter" idx="1"/>
          </p:nvPr>
        </p:nvSpPr>
        <p:spPr>
          <a:xfrm>
            <a:off x="533400" y="1447800"/>
            <a:ext cx="8153400" cy="4572000"/>
          </a:xfrm>
        </p:spPr>
        <p:txBody>
          <a:bodyPr>
            <a:noAutofit/>
          </a:bodyPr>
          <a:lstStyle/>
          <a:p>
            <a:pPr marL="0" indent="0">
              <a:buNone/>
            </a:pPr>
            <a:r>
              <a:rPr lang="en-US" sz="1600" dirty="0">
                <a:solidFill>
                  <a:srgbClr val="7F0055"/>
                </a:solidFill>
                <a:latin typeface="Consolas"/>
              </a:rPr>
              <a:t>public</a:t>
            </a:r>
            <a:r>
              <a:rPr lang="en-US" sz="1600" dirty="0">
                <a:solidFill>
                  <a:srgbClr val="000000"/>
                </a:solidFill>
                <a:latin typeface="Consolas"/>
              </a:rPr>
              <a:t> List&lt;</a:t>
            </a:r>
            <a:r>
              <a:rPr lang="en-US" sz="1600" dirty="0" err="1">
                <a:solidFill>
                  <a:srgbClr val="000000"/>
                </a:solidFill>
                <a:latin typeface="Consolas"/>
              </a:rPr>
              <a:t>CartItems</a:t>
            </a:r>
            <a:r>
              <a:rPr lang="en-US" sz="1600" dirty="0">
                <a:solidFill>
                  <a:srgbClr val="000000"/>
                </a:solidFill>
                <a:latin typeface="Consolas"/>
              </a:rPr>
              <a:t>&gt; </a:t>
            </a:r>
            <a:r>
              <a:rPr lang="en-US" sz="1600" dirty="0" err="1">
                <a:solidFill>
                  <a:srgbClr val="000000"/>
                </a:solidFill>
                <a:latin typeface="Consolas"/>
              </a:rPr>
              <a:t>getCartIems</a:t>
            </a:r>
            <a:r>
              <a:rPr lang="en-US" sz="1600" dirty="0">
                <a:solidFill>
                  <a:srgbClr val="000000"/>
                </a:solidFill>
                <a:latin typeface="Consolas"/>
              </a:rPr>
              <a:t>(){</a:t>
            </a:r>
          </a:p>
          <a:p>
            <a:pPr marL="0" indent="0">
              <a:buNone/>
            </a:pPr>
            <a:r>
              <a:rPr lang="en-US" sz="1600" dirty="0" smtClean="0">
                <a:solidFill>
                  <a:srgbClr val="000000"/>
                </a:solidFill>
                <a:latin typeface="Consolas"/>
              </a:rPr>
              <a:t>	List&lt;</a:t>
            </a:r>
            <a:r>
              <a:rPr lang="en-US" sz="1600" dirty="0" err="1" smtClean="0">
                <a:solidFill>
                  <a:srgbClr val="000000"/>
                </a:solidFill>
                <a:latin typeface="Consolas"/>
              </a:rPr>
              <a:t>CartItems</a:t>
            </a:r>
            <a:r>
              <a:rPr lang="en-US" sz="1600" dirty="0">
                <a:solidFill>
                  <a:srgbClr val="000000"/>
                </a:solidFill>
                <a:latin typeface="Consolas"/>
              </a:rPr>
              <a:t>&gt; cart = </a:t>
            </a:r>
            <a:r>
              <a:rPr lang="en-US" sz="1600" dirty="0">
                <a:solidFill>
                  <a:srgbClr val="7F0055"/>
                </a:solidFill>
                <a:latin typeface="Consolas"/>
              </a:rPr>
              <a:t>null</a:t>
            </a:r>
            <a:r>
              <a:rPr lang="en-US" sz="1600" dirty="0">
                <a:solidFill>
                  <a:srgbClr val="000000"/>
                </a:solidFill>
                <a:latin typeface="Consolas"/>
              </a:rPr>
              <a:t> ;</a:t>
            </a:r>
          </a:p>
          <a:p>
            <a:pPr marL="0" indent="0">
              <a:buNone/>
            </a:pPr>
            <a:r>
              <a:rPr lang="en-US" sz="1600" dirty="0" smtClean="0">
                <a:solidFill>
                  <a:srgbClr val="000000"/>
                </a:solidFill>
                <a:latin typeface="Consolas"/>
              </a:rPr>
              <a:t>	List&lt;</a:t>
            </a:r>
            <a:r>
              <a:rPr lang="en-US" sz="1600" dirty="0" err="1" smtClean="0">
                <a:solidFill>
                  <a:srgbClr val="000000"/>
                </a:solidFill>
                <a:latin typeface="Consolas"/>
              </a:rPr>
              <a:t>WebElement</a:t>
            </a:r>
            <a:r>
              <a:rPr lang="en-US" sz="1600" dirty="0">
                <a:solidFill>
                  <a:srgbClr val="000000"/>
                </a:solidFill>
                <a:latin typeface="Consolas"/>
              </a:rPr>
              <a:t>&gt; </a:t>
            </a:r>
            <a:r>
              <a:rPr lang="en-US" sz="1600" dirty="0" err="1">
                <a:solidFill>
                  <a:srgbClr val="000000"/>
                </a:solidFill>
                <a:latin typeface="Consolas"/>
              </a:rPr>
              <a:t>cartPro</a:t>
            </a:r>
            <a:r>
              <a:rPr lang="en-US" sz="1600" dirty="0">
                <a:solidFill>
                  <a:srgbClr val="000000"/>
                </a:solidFill>
                <a:latin typeface="Consolas"/>
              </a:rPr>
              <a:t> = </a:t>
            </a:r>
            <a:r>
              <a:rPr lang="en-US" sz="1600" dirty="0" smtClean="0">
                <a:solidFill>
                  <a:srgbClr val="000000"/>
                </a:solidFill>
                <a:latin typeface="Consolas"/>
              </a:rPr>
              <a:t>	</a:t>
            </a:r>
            <a:r>
              <a:rPr lang="en-US" sz="1600" dirty="0" err="1" smtClean="0">
                <a:solidFill>
                  <a:srgbClr val="0000C0"/>
                </a:solidFill>
                <a:latin typeface="Consolas"/>
              </a:rPr>
              <a:t>webdriver</a:t>
            </a:r>
            <a:r>
              <a:rPr lang="en-US" sz="1600" dirty="0" err="1" smtClean="0">
                <a:solidFill>
                  <a:srgbClr val="000000"/>
                </a:solidFill>
                <a:latin typeface="Consolas"/>
              </a:rPr>
              <a:t>.findElement</a:t>
            </a:r>
            <a:r>
              <a:rPr lang="en-US" sz="1600" dirty="0" smtClean="0">
                <a:solidFill>
                  <a:srgbClr val="000000"/>
                </a:solidFill>
                <a:latin typeface="Consolas"/>
              </a:rPr>
              <a:t>(By.id</a:t>
            </a:r>
            <a:r>
              <a:rPr lang="en-US" sz="1600" dirty="0">
                <a:solidFill>
                  <a:srgbClr val="000000"/>
                </a:solidFill>
                <a:latin typeface="Consolas"/>
              </a:rPr>
              <a:t>(</a:t>
            </a:r>
            <a:r>
              <a:rPr lang="en-US" sz="1600" dirty="0">
                <a:solidFill>
                  <a:srgbClr val="2A00FF"/>
                </a:solidFill>
                <a:latin typeface="Consolas"/>
              </a:rPr>
              <a:t>"products"</a:t>
            </a:r>
            <a:r>
              <a:rPr lang="en-US" sz="1600" dirty="0">
                <a:solidFill>
                  <a:srgbClr val="000000"/>
                </a:solidFill>
                <a:latin typeface="Consolas"/>
              </a:rPr>
              <a:t>)).</a:t>
            </a:r>
            <a:r>
              <a:rPr lang="en-US" sz="1600" dirty="0" err="1">
                <a:solidFill>
                  <a:srgbClr val="000000"/>
                </a:solidFill>
                <a:latin typeface="Consolas"/>
              </a:rPr>
              <a:t>findElements</a:t>
            </a:r>
            <a:r>
              <a:rPr lang="en-US" sz="1600" dirty="0">
                <a:solidFill>
                  <a:srgbClr val="000000"/>
                </a:solidFill>
                <a:latin typeface="Consolas"/>
              </a:rPr>
              <a:t>(</a:t>
            </a:r>
            <a:r>
              <a:rPr lang="en-US" sz="1600" dirty="0" err="1">
                <a:solidFill>
                  <a:srgbClr val="000000"/>
                </a:solidFill>
                <a:latin typeface="Consolas"/>
              </a:rPr>
              <a:t>By.className</a:t>
            </a:r>
            <a:r>
              <a:rPr lang="en-US" sz="1600" dirty="0">
                <a:solidFill>
                  <a:srgbClr val="000000"/>
                </a:solidFill>
                <a:latin typeface="Consolas"/>
              </a:rPr>
              <a:t>(</a:t>
            </a:r>
            <a:r>
              <a:rPr lang="en-US" sz="1600" dirty="0">
                <a:solidFill>
                  <a:srgbClr val="2A00FF"/>
                </a:solidFill>
                <a:latin typeface="Consolas"/>
              </a:rPr>
              <a:t>"</a:t>
            </a:r>
            <a:r>
              <a:rPr lang="en-US" sz="1600" dirty="0" err="1">
                <a:solidFill>
                  <a:srgbClr val="2A00FF"/>
                </a:solidFill>
                <a:latin typeface="Consolas"/>
              </a:rPr>
              <a:t>cartProduct</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CartItems</a:t>
            </a:r>
            <a:r>
              <a:rPr lang="en-US" sz="1600" dirty="0" smtClean="0">
                <a:solidFill>
                  <a:srgbClr val="000000"/>
                </a:solidFill>
                <a:latin typeface="Consolas"/>
              </a:rPr>
              <a:t> </a:t>
            </a:r>
            <a:r>
              <a:rPr lang="en-US" sz="1600" dirty="0" err="1">
                <a:solidFill>
                  <a:srgbClr val="000000"/>
                </a:solidFill>
                <a:latin typeface="Consolas"/>
              </a:rPr>
              <a:t>tempItem</a:t>
            </a:r>
            <a:r>
              <a:rPr lang="en-US" sz="1600" dirty="0">
                <a:solidFill>
                  <a:srgbClr val="000000"/>
                </a:solidFill>
                <a:latin typeface="Consolas"/>
              </a:rPr>
              <a:t>  = </a:t>
            </a:r>
            <a:r>
              <a:rPr lang="en-US" sz="1600"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CartItems</a:t>
            </a:r>
            <a:r>
              <a:rPr lang="en-US" sz="1600" dirty="0">
                <a:solidFill>
                  <a:srgbClr val="000000"/>
                </a:solidFill>
                <a:latin typeface="Consolas"/>
              </a:rPr>
              <a:t>();</a:t>
            </a:r>
          </a:p>
          <a:p>
            <a:pPr marL="0" indent="0">
              <a:buNone/>
            </a:pPr>
            <a:r>
              <a:rPr lang="en-US" sz="1600" dirty="0" smtClean="0">
                <a:solidFill>
                  <a:srgbClr val="7F0055"/>
                </a:solidFill>
                <a:latin typeface="Consolas"/>
              </a:rPr>
              <a:t>	for</a:t>
            </a:r>
            <a:r>
              <a:rPr lang="en-US" sz="1600" dirty="0" smtClean="0">
                <a:solidFill>
                  <a:srgbClr val="000000"/>
                </a:solidFill>
                <a:latin typeface="Consolas"/>
              </a:rPr>
              <a:t>(</a:t>
            </a:r>
            <a:r>
              <a:rPr lang="en-US" sz="1600" dirty="0" err="1" smtClean="0">
                <a:solidFill>
                  <a:srgbClr val="000000"/>
                </a:solidFill>
                <a:latin typeface="Consolas"/>
              </a:rPr>
              <a:t>WebElement</a:t>
            </a:r>
            <a:r>
              <a:rPr lang="en-US" sz="1600" dirty="0" smtClean="0">
                <a:solidFill>
                  <a:srgbClr val="000000"/>
                </a:solidFill>
                <a:latin typeface="Consolas"/>
              </a:rPr>
              <a:t> </a:t>
            </a:r>
            <a:r>
              <a:rPr lang="en-US" sz="1600" dirty="0" err="1">
                <a:solidFill>
                  <a:srgbClr val="000000"/>
                </a:solidFill>
                <a:latin typeface="Consolas"/>
              </a:rPr>
              <a:t>cartItem</a:t>
            </a:r>
            <a:r>
              <a:rPr lang="en-US" sz="1600" dirty="0">
                <a:solidFill>
                  <a:srgbClr val="000000"/>
                </a:solidFill>
                <a:latin typeface="Consolas"/>
              </a:rPr>
              <a:t>: </a:t>
            </a:r>
            <a:r>
              <a:rPr lang="en-US" sz="1600" dirty="0" err="1">
                <a:solidFill>
                  <a:srgbClr val="000000"/>
                </a:solidFill>
                <a:latin typeface="Consolas"/>
              </a:rPr>
              <a:t>cartPro</a:t>
            </a:r>
            <a:r>
              <a:rPr lang="en-US" sz="1600"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tempItem.setPrice</a:t>
            </a:r>
            <a:r>
              <a:rPr lang="en-US" sz="1600" dirty="0" smtClean="0">
                <a:solidFill>
                  <a:srgbClr val="000000"/>
                </a:solidFill>
                <a:latin typeface="Consolas"/>
              </a:rPr>
              <a:t>(</a:t>
            </a:r>
            <a:r>
              <a:rPr lang="en-US" sz="1600" dirty="0" err="1" smtClean="0">
                <a:solidFill>
                  <a:srgbClr val="000000"/>
                </a:solidFill>
                <a:latin typeface="Consolas"/>
              </a:rPr>
              <a:t>cartItem.getAttribute</a:t>
            </a:r>
            <a:r>
              <a:rPr lang="en-US" sz="1600" dirty="0">
                <a:solidFill>
                  <a:srgbClr val="000000"/>
                </a:solidFill>
                <a:latin typeface="Consolas"/>
              </a:rPr>
              <a:t>(</a:t>
            </a:r>
            <a:r>
              <a:rPr lang="en-US" sz="1600" dirty="0">
                <a:solidFill>
                  <a:srgbClr val="2A00FF"/>
                </a:solidFill>
                <a:latin typeface="Consolas"/>
              </a:rPr>
              <a:t>"price"</a:t>
            </a:r>
            <a:r>
              <a:rPr lang="en-US" sz="1600"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tempItem.setProduct</a:t>
            </a:r>
            <a:r>
              <a:rPr lang="en-US" sz="1600" dirty="0" smtClean="0">
                <a:solidFill>
                  <a:srgbClr val="000000"/>
                </a:solidFill>
                <a:latin typeface="Consolas"/>
              </a:rPr>
              <a:t>(</a:t>
            </a:r>
            <a:r>
              <a:rPr lang="en-US" sz="1600" dirty="0" err="1" smtClean="0">
                <a:solidFill>
                  <a:srgbClr val="000000"/>
                </a:solidFill>
                <a:latin typeface="Consolas"/>
              </a:rPr>
              <a:t>cartItem.getAttribute</a:t>
            </a:r>
            <a:r>
              <a:rPr lang="en-US" sz="1600" dirty="0">
                <a:solidFill>
                  <a:srgbClr val="000000"/>
                </a:solidFill>
                <a:latin typeface="Consolas"/>
              </a:rPr>
              <a:t>(</a:t>
            </a:r>
            <a:r>
              <a:rPr lang="en-US" sz="1600" dirty="0">
                <a:solidFill>
                  <a:srgbClr val="2A00FF"/>
                </a:solidFill>
                <a:latin typeface="Consolas"/>
              </a:rPr>
              <a:t>"name"</a:t>
            </a:r>
            <a:r>
              <a:rPr lang="en-US" sz="1600"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cart.add</a:t>
            </a:r>
            <a:r>
              <a:rPr lang="en-US" sz="1600" dirty="0" smtClean="0">
                <a:solidFill>
                  <a:srgbClr val="000000"/>
                </a:solidFill>
                <a:latin typeface="Consolas"/>
              </a:rPr>
              <a:t>(</a:t>
            </a:r>
            <a:r>
              <a:rPr lang="en-US" sz="1600" dirty="0" err="1" smtClean="0">
                <a:solidFill>
                  <a:srgbClr val="000000"/>
                </a:solidFill>
                <a:latin typeface="Consolas"/>
              </a:rPr>
              <a:t>tempItem</a:t>
            </a:r>
            <a:r>
              <a:rPr lang="en-US" sz="1600"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tempItem</a:t>
            </a:r>
            <a:r>
              <a:rPr lang="en-US" sz="1600" dirty="0" smtClean="0">
                <a:solidFill>
                  <a:srgbClr val="000000"/>
                </a:solidFill>
                <a:latin typeface="Consolas"/>
              </a:rPr>
              <a:t> </a:t>
            </a:r>
            <a:r>
              <a:rPr lang="en-US" sz="1600" dirty="0">
                <a:solidFill>
                  <a:srgbClr val="000000"/>
                </a:solidFill>
                <a:latin typeface="Consolas"/>
              </a:rPr>
              <a:t>= </a:t>
            </a:r>
            <a:r>
              <a:rPr lang="en-US" sz="1600" dirty="0">
                <a:solidFill>
                  <a:srgbClr val="7F0055"/>
                </a:solidFill>
                <a:latin typeface="Consolas"/>
              </a:rPr>
              <a:t>null</a:t>
            </a:r>
            <a:r>
              <a:rPr lang="en-US" sz="1600" dirty="0">
                <a:solidFill>
                  <a:srgbClr val="000000"/>
                </a:solidFill>
                <a:latin typeface="Consolas"/>
              </a:rPr>
              <a:t>;</a:t>
            </a:r>
          </a:p>
          <a:p>
            <a:pPr marL="0" indent="0">
              <a:buNone/>
            </a:pPr>
            <a:r>
              <a:rPr lang="en-US" sz="1600" dirty="0" smtClean="0">
                <a:solidFill>
                  <a:srgbClr val="000000"/>
                </a:solidFill>
                <a:latin typeface="Consolas"/>
              </a:rPr>
              <a:t>	}</a:t>
            </a:r>
            <a:endParaRPr lang="en-US" sz="1600" dirty="0">
              <a:solidFill>
                <a:srgbClr val="000000"/>
              </a:solidFill>
              <a:latin typeface="Consolas"/>
            </a:endParaRPr>
          </a:p>
          <a:p>
            <a:pPr marL="0" indent="0">
              <a:buNone/>
            </a:pPr>
            <a:r>
              <a:rPr lang="en-US" sz="1600" dirty="0" smtClean="0">
                <a:solidFill>
                  <a:srgbClr val="7F0055"/>
                </a:solidFill>
                <a:latin typeface="Consolas"/>
              </a:rPr>
              <a:t>	return</a:t>
            </a:r>
            <a:r>
              <a:rPr lang="en-US" sz="1600" dirty="0" smtClean="0">
                <a:solidFill>
                  <a:srgbClr val="000000"/>
                </a:solidFill>
                <a:latin typeface="Consolas"/>
              </a:rPr>
              <a:t> </a:t>
            </a:r>
            <a:r>
              <a:rPr lang="en-US" sz="1600" dirty="0">
                <a:solidFill>
                  <a:srgbClr val="000000"/>
                </a:solidFill>
                <a:latin typeface="Consolas"/>
              </a:rPr>
              <a:t>cart;</a:t>
            </a:r>
          </a:p>
          <a:p>
            <a:pPr marL="0" indent="0">
              <a:buNone/>
            </a:pPr>
            <a:r>
              <a:rPr lang="en-US" sz="1600" dirty="0">
                <a:solidFill>
                  <a:srgbClr val="000000"/>
                </a:solidFill>
                <a:latin typeface="Consolas"/>
              </a:rPr>
              <a:t>}</a:t>
            </a:r>
            <a:endParaRPr lang="en-US" sz="16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26</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2897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a:t>
            </a:r>
            <a:endParaRPr lang="en-US" dirty="0"/>
          </a:p>
        </p:txBody>
      </p:sp>
      <p:sp>
        <p:nvSpPr>
          <p:cNvPr id="2" name="Content Placeholder 1"/>
          <p:cNvSpPr>
            <a:spLocks noGrp="1"/>
          </p:cNvSpPr>
          <p:nvPr>
            <p:ph sz="quarter" idx="1"/>
          </p:nvPr>
        </p:nvSpPr>
        <p:spPr/>
        <p:txBody>
          <a:bodyPr>
            <a:normAutofit fontScale="55000" lnSpcReduction="20000"/>
          </a:bodyPr>
          <a:lstStyle/>
          <a:p>
            <a:pPr marL="0" indent="0">
              <a:buNone/>
            </a:pPr>
            <a:r>
              <a:rPr lang="en-US" sz="2900" dirty="0">
                <a:solidFill>
                  <a:srgbClr val="7F0055"/>
                </a:solidFill>
                <a:latin typeface="Consolas"/>
              </a:rPr>
              <a:t>public</a:t>
            </a:r>
            <a:r>
              <a:rPr lang="en-US" sz="2900" dirty="0">
                <a:solidFill>
                  <a:srgbClr val="000000"/>
                </a:solidFill>
                <a:latin typeface="Consolas"/>
              </a:rPr>
              <a:t> </a:t>
            </a:r>
            <a:r>
              <a:rPr lang="en-US" sz="2900" dirty="0">
                <a:solidFill>
                  <a:srgbClr val="7F0055"/>
                </a:solidFill>
                <a:latin typeface="Consolas"/>
              </a:rPr>
              <a:t>void</a:t>
            </a:r>
            <a:r>
              <a:rPr lang="en-US" sz="2900" dirty="0">
                <a:solidFill>
                  <a:srgbClr val="000000"/>
                </a:solidFill>
                <a:latin typeface="Consolas"/>
              </a:rPr>
              <a:t> </a:t>
            </a:r>
            <a:r>
              <a:rPr lang="en-US" sz="2900" dirty="0" err="1">
                <a:solidFill>
                  <a:srgbClr val="000000"/>
                </a:solidFill>
                <a:latin typeface="Consolas"/>
              </a:rPr>
              <a:t>testCartIem</a:t>
            </a:r>
            <a:r>
              <a:rPr lang="en-US" sz="2900" dirty="0">
                <a:solidFill>
                  <a:srgbClr val="000000"/>
                </a:solidFill>
                <a:latin typeface="Consolas"/>
              </a:rPr>
              <a:t>(){</a:t>
            </a:r>
          </a:p>
          <a:p>
            <a:pPr marL="0" indent="0">
              <a:buNone/>
            </a:pPr>
            <a:r>
              <a:rPr lang="en-US" sz="2900" dirty="0" smtClean="0">
                <a:solidFill>
                  <a:srgbClr val="000000"/>
                </a:solidFill>
                <a:latin typeface="Consolas"/>
              </a:rPr>
              <a:t>	String </a:t>
            </a:r>
            <a:r>
              <a:rPr lang="en-US" sz="2900" dirty="0" err="1">
                <a:solidFill>
                  <a:srgbClr val="000000"/>
                </a:solidFill>
                <a:latin typeface="Consolas"/>
              </a:rPr>
              <a:t>productName</a:t>
            </a:r>
            <a:r>
              <a:rPr lang="en-US" sz="2900" dirty="0">
                <a:solidFill>
                  <a:srgbClr val="000000"/>
                </a:solidFill>
                <a:latin typeface="Consolas"/>
              </a:rPr>
              <a:t> = </a:t>
            </a:r>
            <a:r>
              <a:rPr lang="en-US" sz="2900" dirty="0">
                <a:solidFill>
                  <a:srgbClr val="2A00FF"/>
                </a:solidFill>
                <a:latin typeface="Consolas"/>
              </a:rPr>
              <a:t>"product1"</a:t>
            </a:r>
            <a:r>
              <a:rPr lang="en-US" sz="2900" dirty="0">
                <a:solidFill>
                  <a:srgbClr val="000000"/>
                </a:solidFill>
                <a:latin typeface="Consolas"/>
              </a:rPr>
              <a:t>;</a:t>
            </a:r>
          </a:p>
          <a:p>
            <a:pPr marL="0" indent="0">
              <a:buNone/>
            </a:pPr>
            <a:r>
              <a:rPr lang="en-US" sz="2900" dirty="0" smtClean="0">
                <a:solidFill>
                  <a:srgbClr val="000000"/>
                </a:solidFill>
                <a:latin typeface="Consolas"/>
              </a:rPr>
              <a:t>	String </a:t>
            </a:r>
            <a:r>
              <a:rPr lang="en-US" sz="2900" dirty="0">
                <a:solidFill>
                  <a:srgbClr val="000000"/>
                </a:solidFill>
                <a:latin typeface="Consolas"/>
              </a:rPr>
              <a:t>price = </a:t>
            </a:r>
            <a:r>
              <a:rPr lang="en-US" sz="2900" dirty="0">
                <a:solidFill>
                  <a:srgbClr val="2A00FF"/>
                </a:solidFill>
                <a:latin typeface="Consolas"/>
              </a:rPr>
              <a:t>"10"</a:t>
            </a:r>
            <a:r>
              <a:rPr lang="en-US" sz="2900" dirty="0">
                <a:solidFill>
                  <a:srgbClr val="000000"/>
                </a:solidFill>
                <a:latin typeface="Consolas"/>
              </a:rPr>
              <a:t>;</a:t>
            </a:r>
          </a:p>
          <a:p>
            <a:pPr marL="0" indent="0">
              <a:buNone/>
            </a:pPr>
            <a:r>
              <a:rPr lang="en-US" sz="2900" dirty="0" smtClean="0">
                <a:solidFill>
                  <a:srgbClr val="000000"/>
                </a:solidFill>
                <a:latin typeface="Consolas"/>
              </a:rPr>
              <a:t>	</a:t>
            </a:r>
            <a:r>
              <a:rPr lang="en-US" sz="2900" dirty="0" err="1" smtClean="0">
                <a:solidFill>
                  <a:srgbClr val="000000"/>
                </a:solidFill>
                <a:latin typeface="Consolas"/>
              </a:rPr>
              <a:t>WebDriver</a:t>
            </a:r>
            <a:r>
              <a:rPr lang="en-US" sz="2900" dirty="0" smtClean="0">
                <a:solidFill>
                  <a:srgbClr val="000000"/>
                </a:solidFill>
                <a:latin typeface="Consolas"/>
              </a:rPr>
              <a:t> </a:t>
            </a:r>
            <a:r>
              <a:rPr lang="en-US" sz="2900" dirty="0">
                <a:solidFill>
                  <a:srgbClr val="000000"/>
                </a:solidFill>
                <a:latin typeface="Consolas"/>
              </a:rPr>
              <a:t>driver = </a:t>
            </a:r>
            <a:r>
              <a:rPr lang="en-US" sz="2900" dirty="0">
                <a:solidFill>
                  <a:srgbClr val="7F0055"/>
                </a:solidFill>
                <a:latin typeface="Consolas"/>
              </a:rPr>
              <a:t>new</a:t>
            </a:r>
            <a:r>
              <a:rPr lang="en-US" sz="2900" dirty="0">
                <a:solidFill>
                  <a:srgbClr val="000000"/>
                </a:solidFill>
                <a:latin typeface="Consolas"/>
              </a:rPr>
              <a:t> </a:t>
            </a:r>
            <a:r>
              <a:rPr lang="en-US" sz="2900" dirty="0" err="1">
                <a:solidFill>
                  <a:srgbClr val="000000"/>
                </a:solidFill>
                <a:latin typeface="Consolas"/>
              </a:rPr>
              <a:t>FirefoxDriver</a:t>
            </a:r>
            <a:r>
              <a:rPr lang="en-US" sz="2900" dirty="0">
                <a:solidFill>
                  <a:srgbClr val="000000"/>
                </a:solidFill>
                <a:latin typeface="Consolas"/>
              </a:rPr>
              <a:t>();</a:t>
            </a:r>
          </a:p>
          <a:p>
            <a:pPr marL="0" indent="0">
              <a:buNone/>
            </a:pPr>
            <a:r>
              <a:rPr lang="en-US" sz="2900" dirty="0" smtClean="0">
                <a:solidFill>
                  <a:srgbClr val="000000"/>
                </a:solidFill>
                <a:latin typeface="Consolas"/>
              </a:rPr>
              <a:t>	</a:t>
            </a:r>
            <a:r>
              <a:rPr lang="en-US" sz="2900" dirty="0" err="1" smtClean="0">
                <a:solidFill>
                  <a:srgbClr val="000000"/>
                </a:solidFill>
                <a:latin typeface="Consolas"/>
              </a:rPr>
              <a:t>driver.get</a:t>
            </a:r>
            <a:r>
              <a:rPr lang="en-US" sz="2900" dirty="0">
                <a:solidFill>
                  <a:srgbClr val="000000"/>
                </a:solidFill>
                <a:latin typeface="Consolas"/>
              </a:rPr>
              <a:t>(</a:t>
            </a:r>
            <a:r>
              <a:rPr lang="en-US" sz="2900" dirty="0">
                <a:solidFill>
                  <a:srgbClr val="2A00FF"/>
                </a:solidFill>
                <a:latin typeface="Consolas"/>
              </a:rPr>
              <a:t>"http</a:t>
            </a:r>
            <a:r>
              <a:rPr lang="en-US" sz="2900" dirty="0" smtClean="0">
                <a:solidFill>
                  <a:srgbClr val="2A00FF"/>
                </a:solidFill>
                <a:latin typeface="Consolas"/>
              </a:rPr>
              <a:t>://www.shopping.com</a:t>
            </a:r>
            <a:r>
              <a:rPr lang="en-US" sz="2900" dirty="0">
                <a:solidFill>
                  <a:srgbClr val="2A00FF"/>
                </a:solidFill>
                <a:latin typeface="Consolas"/>
              </a:rPr>
              <a:t>"</a:t>
            </a:r>
            <a:r>
              <a:rPr lang="en-US" sz="2900" dirty="0">
                <a:solidFill>
                  <a:srgbClr val="000000"/>
                </a:solidFill>
                <a:latin typeface="Consolas"/>
              </a:rPr>
              <a:t>);</a:t>
            </a:r>
          </a:p>
          <a:p>
            <a:pPr marL="0" indent="0">
              <a:buNone/>
            </a:pPr>
            <a:r>
              <a:rPr lang="en-US" sz="2900" dirty="0" smtClean="0">
                <a:solidFill>
                  <a:srgbClr val="000000"/>
                </a:solidFill>
                <a:latin typeface="Consolas"/>
              </a:rPr>
              <a:t>	</a:t>
            </a:r>
            <a:r>
              <a:rPr lang="en-US" sz="2900" dirty="0" err="1" smtClean="0">
                <a:solidFill>
                  <a:srgbClr val="000000"/>
                </a:solidFill>
                <a:latin typeface="Consolas"/>
              </a:rPr>
              <a:t>driver.findElement</a:t>
            </a:r>
            <a:r>
              <a:rPr lang="en-US" sz="2900" dirty="0" smtClean="0">
                <a:solidFill>
                  <a:srgbClr val="000000"/>
                </a:solidFill>
                <a:latin typeface="Consolas"/>
              </a:rPr>
              <a:t>(By.id</a:t>
            </a:r>
            <a:r>
              <a:rPr lang="en-US" sz="2900" dirty="0">
                <a:solidFill>
                  <a:srgbClr val="000000"/>
                </a:solidFill>
                <a:latin typeface="Consolas"/>
              </a:rPr>
              <a:t>(</a:t>
            </a:r>
            <a:r>
              <a:rPr lang="en-US" sz="2900" dirty="0">
                <a:solidFill>
                  <a:srgbClr val="2A00FF"/>
                </a:solidFill>
                <a:latin typeface="Consolas"/>
              </a:rPr>
              <a:t>"1234"</a:t>
            </a:r>
            <a:r>
              <a:rPr lang="en-US" sz="2900" dirty="0">
                <a:solidFill>
                  <a:srgbClr val="000000"/>
                </a:solidFill>
                <a:latin typeface="Consolas"/>
              </a:rPr>
              <a:t>)).click();</a:t>
            </a:r>
          </a:p>
          <a:p>
            <a:pPr marL="0" indent="0">
              <a:buNone/>
            </a:pPr>
            <a:r>
              <a:rPr lang="en-US" sz="2900" dirty="0" smtClean="0">
                <a:solidFill>
                  <a:srgbClr val="000000"/>
                </a:solidFill>
                <a:latin typeface="Consolas"/>
              </a:rPr>
              <a:t>	</a:t>
            </a:r>
            <a:r>
              <a:rPr lang="en-US" sz="2900" dirty="0" err="1" smtClean="0">
                <a:solidFill>
                  <a:srgbClr val="000000"/>
                </a:solidFill>
                <a:latin typeface="Consolas"/>
              </a:rPr>
              <a:t>driver.findElement</a:t>
            </a:r>
            <a:r>
              <a:rPr lang="en-US" sz="2900" dirty="0" smtClean="0">
                <a:solidFill>
                  <a:srgbClr val="000000"/>
                </a:solidFill>
                <a:latin typeface="Consolas"/>
              </a:rPr>
              <a:t>(By.id</a:t>
            </a:r>
            <a:r>
              <a:rPr lang="en-US" sz="2900" dirty="0">
                <a:solidFill>
                  <a:srgbClr val="000000"/>
                </a:solidFill>
                <a:latin typeface="Consolas"/>
              </a:rPr>
              <a:t>(</a:t>
            </a:r>
            <a:r>
              <a:rPr lang="en-US" sz="2900" dirty="0">
                <a:solidFill>
                  <a:srgbClr val="2A00FF"/>
                </a:solidFill>
                <a:latin typeface="Consolas"/>
              </a:rPr>
              <a:t>"</a:t>
            </a:r>
            <a:r>
              <a:rPr lang="en-US" sz="2900" dirty="0" err="1">
                <a:solidFill>
                  <a:srgbClr val="2A00FF"/>
                </a:solidFill>
                <a:latin typeface="Consolas"/>
              </a:rPr>
              <a:t>addToCart</a:t>
            </a:r>
            <a:r>
              <a:rPr lang="en-US" sz="2900" dirty="0">
                <a:solidFill>
                  <a:srgbClr val="2A00FF"/>
                </a:solidFill>
                <a:latin typeface="Consolas"/>
              </a:rPr>
              <a:t>"</a:t>
            </a:r>
            <a:r>
              <a:rPr lang="en-US" sz="2900" dirty="0">
                <a:solidFill>
                  <a:srgbClr val="000000"/>
                </a:solidFill>
                <a:latin typeface="Consolas"/>
              </a:rPr>
              <a:t>)).click();</a:t>
            </a:r>
          </a:p>
          <a:p>
            <a:pPr marL="0" indent="0">
              <a:buNone/>
            </a:pPr>
            <a:r>
              <a:rPr lang="en-US" sz="2900" dirty="0" smtClean="0">
                <a:solidFill>
                  <a:srgbClr val="000000"/>
                </a:solidFill>
                <a:latin typeface="Consolas"/>
              </a:rPr>
              <a:t>	List&lt;</a:t>
            </a:r>
            <a:r>
              <a:rPr lang="en-US" sz="2900" dirty="0" err="1" smtClean="0">
                <a:solidFill>
                  <a:srgbClr val="000000"/>
                </a:solidFill>
                <a:latin typeface="Consolas"/>
              </a:rPr>
              <a:t>CartItems</a:t>
            </a:r>
            <a:r>
              <a:rPr lang="en-US" sz="2900" dirty="0">
                <a:solidFill>
                  <a:srgbClr val="000000"/>
                </a:solidFill>
                <a:latin typeface="Consolas"/>
              </a:rPr>
              <a:t>&gt; </a:t>
            </a:r>
            <a:r>
              <a:rPr lang="en-US" sz="2900" dirty="0" err="1">
                <a:solidFill>
                  <a:srgbClr val="000000"/>
                </a:solidFill>
                <a:latin typeface="Consolas"/>
              </a:rPr>
              <a:t>cartItems</a:t>
            </a:r>
            <a:r>
              <a:rPr lang="en-US" sz="2900" dirty="0">
                <a:solidFill>
                  <a:srgbClr val="000000"/>
                </a:solidFill>
                <a:latin typeface="Consolas"/>
              </a:rPr>
              <a:t> = </a:t>
            </a:r>
            <a:r>
              <a:rPr lang="en-US" sz="2900" dirty="0">
                <a:solidFill>
                  <a:srgbClr val="7F0055"/>
                </a:solidFill>
                <a:latin typeface="Consolas"/>
              </a:rPr>
              <a:t>new</a:t>
            </a:r>
            <a:r>
              <a:rPr lang="en-US" sz="2900" dirty="0">
                <a:solidFill>
                  <a:srgbClr val="000000"/>
                </a:solidFill>
                <a:latin typeface="Consolas"/>
              </a:rPr>
              <a:t> </a:t>
            </a:r>
            <a:r>
              <a:rPr lang="en-US" sz="2900" dirty="0" smtClean="0">
                <a:solidFill>
                  <a:srgbClr val="000000"/>
                </a:solidFill>
                <a:latin typeface="Consolas"/>
              </a:rPr>
              <a:t>						</a:t>
            </a:r>
            <a:r>
              <a:rPr lang="en-US" sz="2900" dirty="0" err="1" smtClean="0">
                <a:solidFill>
                  <a:srgbClr val="000000"/>
                </a:solidFill>
                <a:latin typeface="Consolas"/>
              </a:rPr>
              <a:t>CartPage</a:t>
            </a:r>
            <a:r>
              <a:rPr lang="en-US" sz="2900" dirty="0" smtClean="0">
                <a:solidFill>
                  <a:srgbClr val="000000"/>
                </a:solidFill>
                <a:latin typeface="Consolas"/>
              </a:rPr>
              <a:t>(driver</a:t>
            </a:r>
            <a:r>
              <a:rPr lang="en-US" sz="2900" dirty="0">
                <a:solidFill>
                  <a:srgbClr val="000000"/>
                </a:solidFill>
                <a:latin typeface="Consolas"/>
              </a:rPr>
              <a:t>).</a:t>
            </a:r>
            <a:r>
              <a:rPr lang="en-US" sz="2900" dirty="0" err="1">
                <a:solidFill>
                  <a:srgbClr val="000000"/>
                </a:solidFill>
                <a:latin typeface="Consolas"/>
              </a:rPr>
              <a:t>getCartIems</a:t>
            </a:r>
            <a:r>
              <a:rPr lang="en-US" sz="2900" dirty="0">
                <a:solidFill>
                  <a:srgbClr val="000000"/>
                </a:solidFill>
                <a:latin typeface="Consolas"/>
              </a:rPr>
              <a:t>();</a:t>
            </a:r>
          </a:p>
          <a:p>
            <a:pPr marL="0" indent="0">
              <a:buNone/>
            </a:pPr>
            <a:r>
              <a:rPr lang="en-US" sz="2900" dirty="0" smtClean="0">
                <a:solidFill>
                  <a:srgbClr val="7F0055"/>
                </a:solidFill>
                <a:latin typeface="Consolas"/>
              </a:rPr>
              <a:t>	</a:t>
            </a:r>
            <a:r>
              <a:rPr lang="en-US" sz="2900" dirty="0" err="1" smtClean="0">
                <a:solidFill>
                  <a:srgbClr val="7F0055"/>
                </a:solidFill>
                <a:latin typeface="Consolas"/>
              </a:rPr>
              <a:t>boolean</a:t>
            </a:r>
            <a:r>
              <a:rPr lang="en-US" sz="2900" dirty="0" smtClean="0">
                <a:solidFill>
                  <a:srgbClr val="000000"/>
                </a:solidFill>
                <a:latin typeface="Consolas"/>
              </a:rPr>
              <a:t> </a:t>
            </a:r>
            <a:r>
              <a:rPr lang="en-US" sz="2900" dirty="0" err="1">
                <a:solidFill>
                  <a:srgbClr val="000000"/>
                </a:solidFill>
                <a:latin typeface="Consolas"/>
              </a:rPr>
              <a:t>isfound</a:t>
            </a:r>
            <a:r>
              <a:rPr lang="en-US" sz="2900" dirty="0">
                <a:solidFill>
                  <a:srgbClr val="000000"/>
                </a:solidFill>
                <a:latin typeface="Consolas"/>
              </a:rPr>
              <a:t> = </a:t>
            </a:r>
            <a:r>
              <a:rPr lang="en-US" sz="2900" dirty="0">
                <a:solidFill>
                  <a:srgbClr val="7F0055"/>
                </a:solidFill>
                <a:latin typeface="Consolas"/>
              </a:rPr>
              <a:t>false</a:t>
            </a:r>
            <a:r>
              <a:rPr lang="en-US" sz="2900" dirty="0">
                <a:solidFill>
                  <a:srgbClr val="000000"/>
                </a:solidFill>
                <a:latin typeface="Consolas"/>
              </a:rPr>
              <a:t>;</a:t>
            </a:r>
          </a:p>
          <a:p>
            <a:pPr marL="0" indent="0">
              <a:buNone/>
            </a:pPr>
            <a:r>
              <a:rPr lang="en-US" sz="2900" dirty="0" smtClean="0">
                <a:solidFill>
                  <a:srgbClr val="7F0055"/>
                </a:solidFill>
                <a:latin typeface="Consolas"/>
              </a:rPr>
              <a:t>	for</a:t>
            </a:r>
            <a:r>
              <a:rPr lang="en-US" sz="2900" dirty="0" smtClean="0">
                <a:solidFill>
                  <a:srgbClr val="000000"/>
                </a:solidFill>
                <a:latin typeface="Consolas"/>
              </a:rPr>
              <a:t>(</a:t>
            </a:r>
            <a:r>
              <a:rPr lang="en-US" sz="2900" dirty="0" err="1" smtClean="0">
                <a:solidFill>
                  <a:srgbClr val="000000"/>
                </a:solidFill>
                <a:latin typeface="Consolas"/>
              </a:rPr>
              <a:t>CartItems</a:t>
            </a:r>
            <a:r>
              <a:rPr lang="en-US" sz="2900" dirty="0" smtClean="0">
                <a:solidFill>
                  <a:srgbClr val="000000"/>
                </a:solidFill>
                <a:latin typeface="Consolas"/>
              </a:rPr>
              <a:t> </a:t>
            </a:r>
            <a:r>
              <a:rPr lang="en-US" sz="2900" dirty="0">
                <a:solidFill>
                  <a:srgbClr val="000000"/>
                </a:solidFill>
                <a:latin typeface="Consolas"/>
              </a:rPr>
              <a:t>cart : </a:t>
            </a:r>
            <a:r>
              <a:rPr lang="en-US" sz="2900" dirty="0" err="1">
                <a:solidFill>
                  <a:srgbClr val="000000"/>
                </a:solidFill>
                <a:latin typeface="Consolas"/>
              </a:rPr>
              <a:t>cartItems</a:t>
            </a:r>
            <a:r>
              <a:rPr lang="en-US" sz="2900" dirty="0">
                <a:solidFill>
                  <a:srgbClr val="000000"/>
                </a:solidFill>
                <a:latin typeface="Consolas"/>
              </a:rPr>
              <a:t>){</a:t>
            </a:r>
          </a:p>
          <a:p>
            <a:pPr marL="0" indent="0">
              <a:buNone/>
            </a:pPr>
            <a:r>
              <a:rPr lang="en-US" sz="2900" dirty="0">
                <a:solidFill>
                  <a:srgbClr val="000000"/>
                </a:solidFill>
                <a:latin typeface="Consolas"/>
              </a:rPr>
              <a:t>  </a:t>
            </a:r>
            <a:r>
              <a:rPr lang="en-US" sz="2900" dirty="0" smtClean="0">
                <a:solidFill>
                  <a:srgbClr val="000000"/>
                </a:solidFill>
                <a:latin typeface="Consolas"/>
              </a:rPr>
              <a:t>		</a:t>
            </a:r>
            <a:r>
              <a:rPr lang="en-US" sz="2900" dirty="0" smtClean="0">
                <a:solidFill>
                  <a:srgbClr val="7F0055"/>
                </a:solidFill>
                <a:latin typeface="Consolas"/>
              </a:rPr>
              <a:t>if</a:t>
            </a:r>
            <a:r>
              <a:rPr lang="en-US" sz="2900" dirty="0" smtClean="0">
                <a:solidFill>
                  <a:srgbClr val="000000"/>
                </a:solidFill>
                <a:latin typeface="Consolas"/>
              </a:rPr>
              <a:t>(</a:t>
            </a:r>
            <a:r>
              <a:rPr lang="en-US" sz="2900" dirty="0" err="1" smtClean="0">
                <a:solidFill>
                  <a:srgbClr val="000000"/>
                </a:solidFill>
                <a:latin typeface="Consolas"/>
              </a:rPr>
              <a:t>cart.getProduct</a:t>
            </a:r>
            <a:r>
              <a:rPr lang="en-US" sz="2900" dirty="0">
                <a:solidFill>
                  <a:srgbClr val="000000"/>
                </a:solidFill>
                <a:latin typeface="Consolas"/>
              </a:rPr>
              <a:t>().equals(</a:t>
            </a:r>
            <a:r>
              <a:rPr lang="en-US" sz="2900" dirty="0" err="1">
                <a:solidFill>
                  <a:srgbClr val="000000"/>
                </a:solidFill>
                <a:latin typeface="Consolas"/>
              </a:rPr>
              <a:t>productName</a:t>
            </a:r>
            <a:r>
              <a:rPr lang="en-US" sz="2900" dirty="0">
                <a:solidFill>
                  <a:srgbClr val="000000"/>
                </a:solidFill>
                <a:latin typeface="Consolas"/>
              </a:rPr>
              <a:t>)){</a:t>
            </a:r>
          </a:p>
          <a:p>
            <a:pPr marL="0" indent="0">
              <a:buNone/>
            </a:pPr>
            <a:r>
              <a:rPr lang="en-US" sz="2900" dirty="0">
                <a:solidFill>
                  <a:srgbClr val="000000"/>
                </a:solidFill>
                <a:latin typeface="Consolas"/>
              </a:rPr>
              <a:t> </a:t>
            </a:r>
            <a:r>
              <a:rPr lang="en-US" sz="2900" dirty="0" smtClean="0">
                <a:solidFill>
                  <a:srgbClr val="000000"/>
                </a:solidFill>
                <a:latin typeface="Consolas"/>
              </a:rPr>
              <a:t>		</a:t>
            </a:r>
            <a:r>
              <a:rPr lang="en-US" sz="2900" dirty="0" err="1" smtClean="0">
                <a:solidFill>
                  <a:srgbClr val="000000"/>
                </a:solidFill>
                <a:latin typeface="Consolas"/>
              </a:rPr>
              <a:t>isfound</a:t>
            </a:r>
            <a:r>
              <a:rPr lang="en-US" sz="2900" dirty="0" smtClean="0">
                <a:solidFill>
                  <a:srgbClr val="000000"/>
                </a:solidFill>
                <a:latin typeface="Consolas"/>
              </a:rPr>
              <a:t>=</a:t>
            </a:r>
            <a:r>
              <a:rPr lang="en-US" sz="2900" dirty="0" smtClean="0">
                <a:solidFill>
                  <a:srgbClr val="7F0055"/>
                </a:solidFill>
                <a:latin typeface="Consolas"/>
              </a:rPr>
              <a:t>true</a:t>
            </a:r>
            <a:r>
              <a:rPr lang="en-US" sz="2900" dirty="0">
                <a:solidFill>
                  <a:srgbClr val="000000"/>
                </a:solidFill>
                <a:latin typeface="Consolas"/>
              </a:rPr>
              <a:t>;</a:t>
            </a:r>
          </a:p>
          <a:p>
            <a:pPr marL="0" indent="0">
              <a:buNone/>
            </a:pPr>
            <a:r>
              <a:rPr lang="en-US" sz="2900" dirty="0">
                <a:solidFill>
                  <a:srgbClr val="000000"/>
                </a:solidFill>
                <a:latin typeface="Consolas"/>
              </a:rPr>
              <a:t>  </a:t>
            </a:r>
            <a:r>
              <a:rPr lang="en-US" sz="2900" dirty="0" smtClean="0">
                <a:solidFill>
                  <a:srgbClr val="000000"/>
                </a:solidFill>
                <a:latin typeface="Consolas"/>
              </a:rPr>
              <a:t>		</a:t>
            </a:r>
            <a:r>
              <a:rPr lang="en-US" sz="2900" dirty="0" err="1" smtClean="0">
                <a:solidFill>
                  <a:srgbClr val="000000"/>
                </a:solidFill>
                <a:latin typeface="Consolas"/>
              </a:rPr>
              <a:t>Assert.assertTrue</a:t>
            </a:r>
            <a:r>
              <a:rPr lang="en-US" sz="2900" dirty="0" smtClean="0">
                <a:solidFill>
                  <a:srgbClr val="000000"/>
                </a:solidFill>
                <a:latin typeface="Consolas"/>
              </a:rPr>
              <a:t>(</a:t>
            </a:r>
            <a:r>
              <a:rPr lang="en-US" sz="2900" dirty="0" err="1" smtClean="0">
                <a:solidFill>
                  <a:srgbClr val="000000"/>
                </a:solidFill>
                <a:latin typeface="Consolas"/>
              </a:rPr>
              <a:t>cart.getPrice</a:t>
            </a:r>
            <a:r>
              <a:rPr lang="en-US" sz="2900" dirty="0">
                <a:solidFill>
                  <a:srgbClr val="000000"/>
                </a:solidFill>
                <a:latin typeface="Consolas"/>
              </a:rPr>
              <a:t>().equals(price</a:t>
            </a:r>
            <a:r>
              <a:rPr lang="en-US" sz="2900" dirty="0" smtClean="0">
                <a:solidFill>
                  <a:srgbClr val="000000"/>
                </a:solidFill>
                <a:latin typeface="Consolas"/>
              </a:rPr>
              <a:t>));}</a:t>
            </a:r>
            <a:endParaRPr lang="en-US" sz="2900" dirty="0">
              <a:solidFill>
                <a:srgbClr val="000000"/>
              </a:solidFill>
              <a:latin typeface="Consolas"/>
            </a:endParaRPr>
          </a:p>
          <a:p>
            <a:pPr marL="0" indent="0">
              <a:buNone/>
            </a:pPr>
            <a:r>
              <a:rPr lang="en-US" sz="2900" dirty="0" smtClean="0">
                <a:solidFill>
                  <a:srgbClr val="000000"/>
                </a:solidFill>
                <a:latin typeface="Consolas"/>
              </a:rPr>
              <a:t>	}</a:t>
            </a:r>
            <a:endParaRPr lang="en-US" sz="2900" dirty="0">
              <a:solidFill>
                <a:srgbClr val="000000"/>
              </a:solidFill>
              <a:latin typeface="Consolas"/>
            </a:endParaRPr>
          </a:p>
          <a:p>
            <a:pPr marL="0" indent="0">
              <a:buNone/>
            </a:pPr>
            <a:r>
              <a:rPr lang="en-US" sz="2900" dirty="0" err="1" smtClean="0">
                <a:solidFill>
                  <a:srgbClr val="000000"/>
                </a:solidFill>
                <a:latin typeface="Consolas"/>
              </a:rPr>
              <a:t>Assert.assertTrue</a:t>
            </a:r>
            <a:r>
              <a:rPr lang="en-US" sz="2900" dirty="0" smtClean="0">
                <a:solidFill>
                  <a:srgbClr val="000000"/>
                </a:solidFill>
                <a:latin typeface="Consolas"/>
              </a:rPr>
              <a:t>(</a:t>
            </a:r>
            <a:r>
              <a:rPr lang="en-US" sz="2900" dirty="0" err="1" smtClean="0">
                <a:solidFill>
                  <a:srgbClr val="000000"/>
                </a:solidFill>
                <a:latin typeface="Consolas"/>
              </a:rPr>
              <a:t>isfound</a:t>
            </a:r>
            <a:r>
              <a:rPr lang="en-US" sz="2900" dirty="0" smtClean="0">
                <a:solidFill>
                  <a:srgbClr val="000000"/>
                </a:solidFill>
                <a:latin typeface="Consolas"/>
              </a:rPr>
              <a:t>); }</a:t>
            </a:r>
            <a:endParaRPr lang="en-US" sz="2900" dirty="0">
              <a:solidFill>
                <a:srgbClr val="000000"/>
              </a:solidFill>
              <a:latin typeface="Consolas"/>
            </a:endParaRPr>
          </a:p>
          <a:p>
            <a:pPr marL="0" indent="0">
              <a:buNone/>
            </a:pP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27</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19517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5" name="Content Placeholder 4"/>
          <p:cNvSpPr>
            <a:spLocks noGrp="1"/>
          </p:cNvSpPr>
          <p:nvPr>
            <p:ph sz="quarter" idx="1"/>
          </p:nvPr>
        </p:nvSpPr>
        <p:spPr/>
        <p:txBody>
          <a:bodyPr/>
          <a:lstStyle/>
          <a:p>
            <a:r>
              <a:rPr lang="en-US" dirty="0"/>
              <a:t>Maintainability – </a:t>
            </a:r>
            <a:r>
              <a:rPr lang="en-US" dirty="0" smtClean="0"/>
              <a:t>Functionality is separated from the visual representation</a:t>
            </a:r>
            <a:endParaRPr lang="en-US" dirty="0"/>
          </a:p>
          <a:p>
            <a:r>
              <a:rPr lang="en-US" dirty="0"/>
              <a:t>Reusability </a:t>
            </a:r>
            <a:r>
              <a:rPr lang="en-US" dirty="0" smtClean="0"/>
              <a:t>– Increases when used with other patterns.</a:t>
            </a:r>
          </a:p>
          <a:p>
            <a:r>
              <a:rPr lang="en-US" dirty="0" smtClean="0"/>
              <a:t>Time – Functionality can be tested early.</a:t>
            </a:r>
          </a:p>
          <a:p>
            <a:r>
              <a:rPr lang="en-US" dirty="0" smtClean="0"/>
              <a:t>Reliability </a:t>
            </a:r>
            <a:r>
              <a:rPr lang="en-US" dirty="0"/>
              <a:t>– Tests fail only if </a:t>
            </a:r>
            <a:r>
              <a:rPr lang="en-US" dirty="0" smtClean="0"/>
              <a:t>functionality changes.</a:t>
            </a:r>
            <a:endParaRPr lang="en-US" dirty="0"/>
          </a:p>
          <a:p>
            <a:r>
              <a:rPr lang="en-US" dirty="0"/>
              <a:t>Modularization – </a:t>
            </a:r>
            <a:r>
              <a:rPr lang="en-US" dirty="0" smtClean="0"/>
              <a:t>Increases when used with other patterns.</a:t>
            </a: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28</a:t>
            </a:fld>
            <a:endParaRPr lang="en-US" dirty="0"/>
          </a:p>
        </p:txBody>
      </p:sp>
      <p:sp>
        <p:nvSpPr>
          <p:cNvPr id="3" name="Footer Placeholder 2"/>
          <p:cNvSpPr>
            <a:spLocks noGrp="1"/>
          </p:cNvSpPr>
          <p:nvPr>
            <p:ph type="ftr" sz="quarter" idx="16"/>
          </p:nvPr>
        </p:nvSpPr>
        <p:spPr/>
        <p:txBody>
          <a:bodyPr/>
          <a:lstStyle/>
          <a:p>
            <a:r>
              <a:rPr lang="en-US" smtClean="0"/>
              <a:t>Design Patterns in Automated Testing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pattern</a:t>
            </a:r>
            <a:endParaRPr lang="en-US" dirty="0"/>
          </a:p>
        </p:txBody>
      </p:sp>
      <p:sp>
        <p:nvSpPr>
          <p:cNvPr id="3" name="Content Placeholder 2"/>
          <p:cNvSpPr>
            <a:spLocks noGrp="1"/>
          </p:cNvSpPr>
          <p:nvPr>
            <p:ph sz="quarter" idx="1"/>
          </p:nvPr>
        </p:nvSpPr>
        <p:spPr/>
        <p:txBody>
          <a:bodyPr/>
          <a:lstStyle/>
          <a:p>
            <a:r>
              <a:rPr lang="en-US" dirty="0" smtClean="0"/>
              <a:t>Pages are defined as classes</a:t>
            </a:r>
          </a:p>
          <a:p>
            <a:r>
              <a:rPr lang="en-US" dirty="0" smtClean="0"/>
              <a:t>Uses composition to embed the components and to form a page</a:t>
            </a:r>
          </a:p>
          <a:p>
            <a:r>
              <a:rPr lang="en-US" dirty="0" smtClean="0"/>
              <a:t>Mostly used with Selenium.</a:t>
            </a:r>
          </a:p>
          <a:p>
            <a:r>
              <a:rPr lang="en-US" dirty="0" smtClean="0"/>
              <a:t>Scenario:  Customer placing an order in </a:t>
            </a:r>
            <a:r>
              <a:rPr lang="en-US" dirty="0" err="1" smtClean="0"/>
              <a:t>ZenCart</a:t>
            </a:r>
            <a:r>
              <a:rPr lang="en-US" dirty="0" smtClean="0"/>
              <a:t>.</a:t>
            </a:r>
          </a:p>
          <a:p>
            <a:endParaRPr lang="en-US" dirty="0" smtClean="0"/>
          </a:p>
        </p:txBody>
      </p:sp>
      <p:sp>
        <p:nvSpPr>
          <p:cNvPr id="4" name="Slide Number Placeholder 3"/>
          <p:cNvSpPr>
            <a:spLocks noGrp="1"/>
          </p:cNvSpPr>
          <p:nvPr>
            <p:ph type="sldNum" sz="quarter" idx="15"/>
          </p:nvPr>
        </p:nvSpPr>
        <p:spPr/>
        <p:txBody>
          <a:bodyPr/>
          <a:lstStyle/>
          <a:p>
            <a:fld id="{42695341-D701-4EE2-82FF-9DFDC549A6CB}" type="slidenum">
              <a:rPr lang="en-US" smtClean="0"/>
              <a:pPr/>
              <a:t>29</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818236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sz="quarter" idx="1"/>
          </p:nvPr>
        </p:nvSpPr>
        <p:spPr/>
        <p:txBody>
          <a:bodyPr/>
          <a:lstStyle/>
          <a:p>
            <a:r>
              <a:rPr lang="en-US" sz="2400" b="1" i="1" dirty="0"/>
              <a:t>Test automation</a:t>
            </a:r>
            <a:r>
              <a:rPr lang="en-US" sz="2400" i="1" dirty="0"/>
              <a:t> is the use of software to control the execution of tests, the comparison of actual outcomes to predicted outcomes, the setting up of test preconditions, and other test control and test reporting </a:t>
            </a:r>
            <a:r>
              <a:rPr lang="en-US" sz="2400" i="1" dirty="0" smtClean="0"/>
              <a:t>functions. </a:t>
            </a:r>
          </a:p>
          <a:p>
            <a:pPr>
              <a:buNone/>
            </a:pPr>
            <a:r>
              <a:rPr lang="en-US" sz="2400" i="1" dirty="0" smtClean="0"/>
              <a:t>-Wikipedia</a:t>
            </a:r>
          </a:p>
          <a:p>
            <a:pPr lvl="1"/>
            <a:endParaRPr lang="en-US" sz="1600" b="1" i="1"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151065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Uml</a:t>
            </a:r>
            <a:r>
              <a:rPr lang="en-US" dirty="0" smtClean="0"/>
              <a:t> Diagram</a:t>
            </a: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30</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7696200" cy="4419600"/>
          </a:xfrm>
        </p:spPr>
      </p:pic>
    </p:spTree>
    <p:extLst>
      <p:ext uri="{BB962C8B-B14F-4D97-AF65-F5344CB8AC3E}">
        <p14:creationId xmlns:p14="http://schemas.microsoft.com/office/powerpoint/2010/main" val="1368976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Product Page</a:t>
            </a:r>
            <a:endParaRPr lang="en-US" dirty="0"/>
          </a:p>
        </p:txBody>
      </p:sp>
      <p:sp>
        <p:nvSpPr>
          <p:cNvPr id="3" name="Content Placeholder 2"/>
          <p:cNvSpPr>
            <a:spLocks noGrp="1"/>
          </p:cNvSpPr>
          <p:nvPr>
            <p:ph sz="quarter" idx="1"/>
          </p:nvPr>
        </p:nvSpPr>
        <p:spPr>
          <a:xfrm>
            <a:off x="609600" y="1066800"/>
            <a:ext cx="5867400" cy="2209800"/>
          </a:xfrm>
        </p:spPr>
        <p:txBody>
          <a:bodyPr>
            <a:normAutofit lnSpcReduction="10000"/>
          </a:bodyPr>
          <a:lstStyle/>
          <a:p>
            <a:pPr marL="0" indent="0">
              <a:buNone/>
            </a:pPr>
            <a:r>
              <a:rPr lang="en-US" sz="1600" dirty="0">
                <a:solidFill>
                  <a:srgbClr val="646464"/>
                </a:solidFill>
                <a:latin typeface="Consolas"/>
              </a:rPr>
              <a:t>@</a:t>
            </a:r>
            <a:r>
              <a:rPr lang="en-US" sz="1600" dirty="0" err="1">
                <a:solidFill>
                  <a:srgbClr val="646464"/>
                </a:solidFill>
                <a:latin typeface="Consolas"/>
              </a:rPr>
              <a:t>FindBy</a:t>
            </a:r>
            <a:r>
              <a:rPr lang="en-US" sz="1600" dirty="0">
                <a:solidFill>
                  <a:srgbClr val="000000"/>
                </a:solidFill>
                <a:latin typeface="Consolas"/>
              </a:rPr>
              <a:t>(id=</a:t>
            </a:r>
            <a:r>
              <a:rPr lang="en-US" sz="1600" dirty="0">
                <a:solidFill>
                  <a:srgbClr val="2A00FF"/>
                </a:solidFill>
                <a:latin typeface="Consolas"/>
              </a:rPr>
              <a:t>"</a:t>
            </a:r>
            <a:r>
              <a:rPr lang="en-US" sz="1600" dirty="0" err="1">
                <a:solidFill>
                  <a:srgbClr val="2A00FF"/>
                </a:solidFill>
                <a:latin typeface="Consolas"/>
              </a:rPr>
              <a:t>addToCart</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err="1">
                <a:solidFill>
                  <a:srgbClr val="000000"/>
                </a:solidFill>
                <a:latin typeface="Consolas"/>
              </a:rPr>
              <a:t>WebElement</a:t>
            </a:r>
            <a:r>
              <a:rPr lang="en-US" sz="1600" dirty="0">
                <a:solidFill>
                  <a:srgbClr val="000000"/>
                </a:solidFill>
                <a:latin typeface="Consolas"/>
              </a:rPr>
              <a:t> </a:t>
            </a:r>
            <a:r>
              <a:rPr lang="en-US" sz="1600" dirty="0" err="1">
                <a:solidFill>
                  <a:srgbClr val="0000C0"/>
                </a:solidFill>
                <a:latin typeface="Consolas"/>
              </a:rPr>
              <a:t>addToCart</a:t>
            </a:r>
            <a:r>
              <a:rPr lang="en-US" sz="1600" dirty="0">
                <a:solidFill>
                  <a:srgbClr val="000000"/>
                </a:solidFill>
                <a:latin typeface="Consolas"/>
              </a:rPr>
              <a:t>; </a:t>
            </a:r>
          </a:p>
          <a:p>
            <a:pPr marL="0" indent="0">
              <a:buNone/>
            </a:pPr>
            <a:endParaRPr lang="en-US" sz="1600" dirty="0">
              <a:latin typeface="Consolas"/>
            </a:endParaRP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000000"/>
                </a:solidFill>
                <a:highlight>
                  <a:srgbClr val="D4D4D4"/>
                </a:highlight>
                <a:latin typeface="Consolas"/>
              </a:rPr>
              <a:t>CartPage</a:t>
            </a:r>
            <a:r>
              <a:rPr lang="en-US" sz="1600" b="1" dirty="0">
                <a:solidFill>
                  <a:srgbClr val="000000"/>
                </a:solidFill>
                <a:highlight>
                  <a:srgbClr val="D4D4D4"/>
                </a:highlight>
                <a:latin typeface="Consolas"/>
              </a:rPr>
              <a:t> </a:t>
            </a:r>
            <a:r>
              <a:rPr lang="en-US" sz="1600" b="1" dirty="0" err="1">
                <a:solidFill>
                  <a:srgbClr val="000000"/>
                </a:solidFill>
                <a:highlight>
                  <a:srgbClr val="D4D4D4"/>
                </a:highlight>
                <a:latin typeface="Consolas"/>
              </a:rPr>
              <a:t>addtocart</a:t>
            </a:r>
            <a:r>
              <a:rPr lang="en-US" sz="1600" b="1" dirty="0">
                <a:solidFill>
                  <a:srgbClr val="000000"/>
                </a:solidFill>
                <a:highlight>
                  <a:srgbClr val="D4D4D4"/>
                </a:highlight>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addToCart</a:t>
            </a:r>
            <a:r>
              <a:rPr lang="en-US" sz="1600" dirty="0" err="1" smtClean="0">
                <a:solidFill>
                  <a:srgbClr val="000000"/>
                </a:solidFill>
                <a:latin typeface="Consolas"/>
              </a:rPr>
              <a:t>.click</a:t>
            </a:r>
            <a:r>
              <a:rPr lang="en-US" sz="1600" dirty="0">
                <a:solidFill>
                  <a:srgbClr val="000000"/>
                </a:solidFill>
                <a:latin typeface="Consolas"/>
              </a:rPr>
              <a:t>();</a:t>
            </a:r>
          </a:p>
          <a:p>
            <a:pPr marL="0" indent="0">
              <a:buNone/>
            </a:pPr>
            <a:r>
              <a:rPr lang="en-US" sz="1600" b="1" dirty="0">
                <a:solidFill>
                  <a:srgbClr val="7F0055"/>
                </a:solidFill>
                <a:highlight>
                  <a:srgbClr val="D4D4D4"/>
                </a:highlight>
                <a:latin typeface="Consolas"/>
              </a:rPr>
              <a:t>return</a:t>
            </a:r>
            <a:r>
              <a:rPr lang="en-US" sz="1600" b="1" dirty="0">
                <a:solidFill>
                  <a:srgbClr val="000000"/>
                </a:solidFill>
                <a:highlight>
                  <a:srgbClr val="D4D4D4"/>
                </a:highlight>
                <a:latin typeface="Consolas"/>
              </a:rPr>
              <a:t> </a:t>
            </a:r>
            <a:r>
              <a:rPr lang="en-US" sz="1600" b="1" dirty="0">
                <a:solidFill>
                  <a:srgbClr val="7F0055"/>
                </a:solidFill>
                <a:highlight>
                  <a:srgbClr val="D4D4D4"/>
                </a:highlight>
                <a:latin typeface="Consolas"/>
              </a:rPr>
              <a:t>new</a:t>
            </a:r>
            <a:r>
              <a:rPr lang="en-US" sz="1600" b="1" dirty="0">
                <a:solidFill>
                  <a:srgbClr val="000000"/>
                </a:solidFill>
                <a:highlight>
                  <a:srgbClr val="D4D4D4"/>
                </a:highlight>
                <a:latin typeface="Consolas"/>
              </a:rPr>
              <a:t> </a:t>
            </a:r>
            <a:r>
              <a:rPr lang="en-US" sz="1600" b="1" dirty="0" err="1">
                <a:solidFill>
                  <a:srgbClr val="000000"/>
                </a:solidFill>
                <a:highlight>
                  <a:srgbClr val="D4D4D4"/>
                </a:highlight>
                <a:latin typeface="Consolas"/>
              </a:rPr>
              <a:t>CartPage</a:t>
            </a:r>
            <a:r>
              <a:rPr lang="en-US" sz="1600" b="1" dirty="0">
                <a:solidFill>
                  <a:srgbClr val="000000"/>
                </a:solidFill>
                <a:highlight>
                  <a:srgbClr val="D4D4D4"/>
                </a:highlight>
                <a:latin typeface="Consolas"/>
              </a:rPr>
              <a:t>();</a:t>
            </a:r>
          </a:p>
          <a:p>
            <a:pPr marL="0" indent="0">
              <a:buNone/>
            </a:pPr>
            <a:r>
              <a:rPr lang="en-US" sz="1600" dirty="0">
                <a:solidFill>
                  <a:srgbClr val="000000"/>
                </a:solidFill>
                <a:latin typeface="Consolas"/>
              </a:rPr>
              <a:t>}</a:t>
            </a:r>
            <a:endParaRPr lang="en-US" sz="16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31</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
        <p:nvSpPr>
          <p:cNvPr id="6" name="Title 1"/>
          <p:cNvSpPr txBox="1">
            <a:spLocks/>
          </p:cNvSpPr>
          <p:nvPr/>
        </p:nvSpPr>
        <p:spPr>
          <a:xfrm>
            <a:off x="448159" y="3192005"/>
            <a:ext cx="7467600" cy="5715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Cart Page</a:t>
            </a:r>
            <a:endParaRPr lang="en-US" dirty="0"/>
          </a:p>
        </p:txBody>
      </p:sp>
      <p:sp>
        <p:nvSpPr>
          <p:cNvPr id="7" name="Content Placeholder 2"/>
          <p:cNvSpPr txBox="1">
            <a:spLocks/>
          </p:cNvSpPr>
          <p:nvPr/>
        </p:nvSpPr>
        <p:spPr>
          <a:xfrm>
            <a:off x="609600" y="3886200"/>
            <a:ext cx="5867400" cy="220980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600" dirty="0">
                <a:solidFill>
                  <a:srgbClr val="646464"/>
                </a:solidFill>
                <a:latin typeface="Consolas"/>
              </a:rPr>
              <a:t>@</a:t>
            </a:r>
            <a:r>
              <a:rPr lang="en-US" sz="1600" dirty="0" err="1">
                <a:solidFill>
                  <a:srgbClr val="646464"/>
                </a:solidFill>
                <a:latin typeface="Consolas"/>
              </a:rPr>
              <a:t>FindBy</a:t>
            </a:r>
            <a:r>
              <a:rPr lang="en-US" sz="1600" dirty="0">
                <a:solidFill>
                  <a:srgbClr val="000000"/>
                </a:solidFill>
                <a:latin typeface="Consolas"/>
              </a:rPr>
              <a:t>(id=</a:t>
            </a:r>
            <a:r>
              <a:rPr lang="en-US" sz="1600" dirty="0">
                <a:solidFill>
                  <a:srgbClr val="2A00FF"/>
                </a:solidFill>
                <a:latin typeface="Consolas"/>
              </a:rPr>
              <a:t>"</a:t>
            </a:r>
            <a:r>
              <a:rPr lang="en-US" sz="1600" dirty="0" err="1">
                <a:solidFill>
                  <a:srgbClr val="2A00FF"/>
                </a:solidFill>
                <a:latin typeface="Consolas"/>
              </a:rPr>
              <a:t>goToCheckout</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err="1">
                <a:solidFill>
                  <a:srgbClr val="000000"/>
                </a:solidFill>
                <a:latin typeface="Consolas"/>
              </a:rPr>
              <a:t>WebElement</a:t>
            </a:r>
            <a:r>
              <a:rPr lang="en-US" sz="1600" dirty="0">
                <a:solidFill>
                  <a:srgbClr val="000000"/>
                </a:solidFill>
                <a:latin typeface="Consolas"/>
              </a:rPr>
              <a:t> </a:t>
            </a:r>
            <a:r>
              <a:rPr lang="en-US" sz="1600" dirty="0">
                <a:solidFill>
                  <a:srgbClr val="0000C0"/>
                </a:solidFill>
                <a:latin typeface="Consolas"/>
              </a:rPr>
              <a:t>checkout</a:t>
            </a:r>
            <a:r>
              <a:rPr lang="en-US" sz="1600" dirty="0">
                <a:solidFill>
                  <a:srgbClr val="000000"/>
                </a:solidFill>
                <a:latin typeface="Consolas"/>
              </a:rPr>
              <a:t>; </a:t>
            </a:r>
            <a:endParaRPr lang="en-US" sz="1600" dirty="0">
              <a:latin typeface="Consolas"/>
            </a:endParaRP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000000"/>
                </a:solidFill>
                <a:latin typeface="Consolas"/>
              </a:rPr>
              <a:t>PaymentPage</a:t>
            </a:r>
            <a:r>
              <a:rPr lang="en-US" sz="1600" b="1" dirty="0">
                <a:solidFill>
                  <a:srgbClr val="000000"/>
                </a:solidFill>
                <a:latin typeface="Consolas"/>
              </a:rPr>
              <a:t> </a:t>
            </a:r>
            <a:r>
              <a:rPr lang="en-US" sz="1600" b="1" dirty="0" err="1">
                <a:solidFill>
                  <a:srgbClr val="000000"/>
                </a:solidFill>
                <a:latin typeface="Consolas"/>
              </a:rPr>
              <a:t>goToCheckout</a:t>
            </a:r>
            <a:r>
              <a:rPr lang="en-US" sz="1600" b="1" dirty="0">
                <a:solidFill>
                  <a:srgbClr val="000000"/>
                </a:solidFill>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checkout</a:t>
            </a:r>
            <a:r>
              <a:rPr lang="en-US" sz="1600" dirty="0" err="1" smtClean="0">
                <a:solidFill>
                  <a:srgbClr val="000000"/>
                </a:solidFill>
                <a:latin typeface="Consolas"/>
              </a:rPr>
              <a:t>.click</a:t>
            </a:r>
            <a:r>
              <a:rPr lang="en-US" sz="1600" dirty="0">
                <a:solidFill>
                  <a:srgbClr val="000000"/>
                </a:solidFill>
                <a:latin typeface="Consolas"/>
              </a:rPr>
              <a:t>();</a:t>
            </a:r>
          </a:p>
          <a:p>
            <a:pPr marL="0" indent="0">
              <a:buNone/>
            </a:pPr>
            <a:r>
              <a:rPr lang="en-US" sz="1600" b="1" dirty="0" smtClean="0">
                <a:solidFill>
                  <a:srgbClr val="7F0055"/>
                </a:solidFill>
                <a:latin typeface="Consolas"/>
              </a:rPr>
              <a:t>return</a:t>
            </a:r>
            <a:r>
              <a:rPr lang="en-US" sz="1600" b="1" dirty="0" smtClean="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PaymentPage</a:t>
            </a:r>
            <a:r>
              <a:rPr lang="en-US" sz="1600" b="1" dirty="0" smtClean="0">
                <a:solidFill>
                  <a:srgbClr val="000000"/>
                </a:solidFill>
                <a:latin typeface="Consolas"/>
              </a:rPr>
              <a:t>();</a:t>
            </a:r>
            <a:endParaRPr lang="en-US" sz="1600" dirty="0">
              <a:latin typeface="Consolas"/>
            </a:endParaRPr>
          </a:p>
          <a:p>
            <a:pPr marL="0" indent="0">
              <a:buNone/>
            </a:pPr>
            <a:r>
              <a:rPr lang="en-US" sz="1600" dirty="0">
                <a:solidFill>
                  <a:srgbClr val="000000"/>
                </a:solidFill>
                <a:latin typeface="Consolas"/>
              </a:rPr>
              <a:t>}</a:t>
            </a:r>
            <a:endParaRPr lang="en-US" sz="1600" dirty="0"/>
          </a:p>
        </p:txBody>
      </p:sp>
    </p:spTree>
    <p:extLst>
      <p:ext uri="{BB962C8B-B14F-4D97-AF65-F5344CB8AC3E}">
        <p14:creationId xmlns:p14="http://schemas.microsoft.com/office/powerpoint/2010/main" val="2540234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Page</a:t>
            </a:r>
            <a:endParaRPr lang="en-US" dirty="0"/>
          </a:p>
        </p:txBody>
      </p:sp>
      <p:sp>
        <p:nvSpPr>
          <p:cNvPr id="3" name="Content Placeholder 2"/>
          <p:cNvSpPr>
            <a:spLocks noGrp="1"/>
          </p:cNvSpPr>
          <p:nvPr>
            <p:ph sz="quarter" idx="1"/>
          </p:nvPr>
        </p:nvSpPr>
        <p:spPr/>
        <p:txBody>
          <a:bodyPr>
            <a:noAutofit/>
          </a:bodyPr>
          <a:lstStyle/>
          <a:p>
            <a:pPr marL="0" indent="0">
              <a:buNone/>
            </a:pPr>
            <a:r>
              <a:rPr lang="en-US" sz="1600" b="1" dirty="0" smtClean="0">
                <a:solidFill>
                  <a:srgbClr val="7F0055"/>
                </a:solidFill>
                <a:latin typeface="Consolas"/>
              </a:rPr>
              <a:t>private</a:t>
            </a:r>
            <a:r>
              <a:rPr lang="en-US" sz="1600" b="1" dirty="0" smtClean="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applycreditCard</a:t>
            </a:r>
            <a:r>
              <a:rPr lang="en-US" sz="1600" b="1" dirty="0">
                <a:solidFill>
                  <a:srgbClr val="000000"/>
                </a:solidFill>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creditCardNumber</a:t>
            </a:r>
            <a:r>
              <a:rPr lang="en-US" sz="1600" dirty="0" err="1" smtClean="0">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"1234123412341234"</a:t>
            </a:r>
            <a:r>
              <a:rPr lang="en-US" sz="1600" dirty="0">
                <a:solidFill>
                  <a:srgbClr val="000000"/>
                </a:solidFill>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ccExpMonth</a:t>
            </a:r>
            <a:r>
              <a:rPr lang="en-US" sz="1600" dirty="0" err="1" smtClean="0">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"12"</a:t>
            </a:r>
            <a:r>
              <a:rPr lang="en-US" sz="1600" dirty="0">
                <a:solidFill>
                  <a:srgbClr val="000000"/>
                </a:solidFill>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ccExpYear</a:t>
            </a:r>
            <a:r>
              <a:rPr lang="en-US" sz="1600" dirty="0" err="1" smtClean="0">
                <a:solidFill>
                  <a:srgbClr val="000000"/>
                </a:solidFill>
                <a:latin typeface="Consolas"/>
              </a:rPr>
              <a:t>.sendKeys</a:t>
            </a:r>
            <a:r>
              <a:rPr lang="en-US" sz="1600" dirty="0">
                <a:solidFill>
                  <a:srgbClr val="000000"/>
                </a:solidFill>
                <a:latin typeface="Consolas"/>
              </a:rPr>
              <a:t>(</a:t>
            </a:r>
            <a:r>
              <a:rPr lang="en-US" sz="1600" dirty="0">
                <a:solidFill>
                  <a:srgbClr val="2A00FF"/>
                </a:solidFill>
                <a:latin typeface="Consolas"/>
              </a:rPr>
              <a:t>"2014"</a:t>
            </a:r>
            <a:r>
              <a:rPr lang="en-US" sz="1600" dirty="0">
                <a:solidFill>
                  <a:srgbClr val="000000"/>
                </a:solidFill>
                <a:latin typeface="Consolas"/>
              </a:rPr>
              <a:t>);</a:t>
            </a:r>
          </a:p>
          <a:p>
            <a:pPr marL="0" indent="0">
              <a:buNone/>
            </a:pPr>
            <a:r>
              <a:rPr lang="en-US" sz="1600" dirty="0" smtClean="0">
                <a:solidFill>
                  <a:srgbClr val="0000C0"/>
                </a:solidFill>
                <a:latin typeface="Consolas"/>
              </a:rPr>
              <a:t>	</a:t>
            </a:r>
            <a:r>
              <a:rPr lang="en-US" sz="1600" dirty="0" err="1" smtClean="0">
                <a:solidFill>
                  <a:srgbClr val="0000C0"/>
                </a:solidFill>
                <a:latin typeface="Consolas"/>
              </a:rPr>
              <a:t>submit</a:t>
            </a:r>
            <a:r>
              <a:rPr lang="en-US" sz="1600" dirty="0" err="1" smtClean="0">
                <a:solidFill>
                  <a:srgbClr val="000000"/>
                </a:solidFill>
                <a:latin typeface="Consolas"/>
              </a:rPr>
              <a:t>.click</a:t>
            </a:r>
            <a:r>
              <a:rPr lang="en-US" sz="1600" dirty="0">
                <a:solidFill>
                  <a:srgbClr val="000000"/>
                </a:solidFill>
                <a:latin typeface="Consolas"/>
              </a:rPr>
              <a:t>();</a:t>
            </a:r>
          </a:p>
          <a:p>
            <a:pPr marL="0" indent="0">
              <a:buNone/>
            </a:pPr>
            <a:r>
              <a:rPr lang="en-US" sz="1600" dirty="0">
                <a:solidFill>
                  <a:srgbClr val="000000"/>
                </a:solidFill>
                <a:latin typeface="Consolas"/>
              </a:rPr>
              <a:t>}</a:t>
            </a:r>
          </a:p>
          <a:p>
            <a:pPr marL="0" indent="0">
              <a:buNone/>
            </a:pPr>
            <a:endParaRPr lang="en-US" sz="1600" dirty="0">
              <a:latin typeface="Consolas"/>
            </a:endParaRP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err="1">
                <a:solidFill>
                  <a:srgbClr val="000000"/>
                </a:solidFill>
                <a:latin typeface="Consolas"/>
              </a:rPr>
              <a:t>OrderConfirmationPage</a:t>
            </a:r>
            <a:r>
              <a:rPr lang="en-US" sz="1600" b="1" dirty="0">
                <a:solidFill>
                  <a:srgbClr val="000000"/>
                </a:solidFill>
                <a:latin typeface="Consolas"/>
              </a:rPr>
              <a:t> </a:t>
            </a:r>
            <a:r>
              <a:rPr lang="en-US" sz="1600" b="1" dirty="0" err="1">
                <a:solidFill>
                  <a:srgbClr val="000000"/>
                </a:solidFill>
                <a:latin typeface="Consolas"/>
              </a:rPr>
              <a:t>applypayment</a:t>
            </a:r>
            <a:r>
              <a:rPr lang="en-US" sz="1600" b="1" dirty="0">
                <a:solidFill>
                  <a:srgbClr val="000000"/>
                </a:solidFill>
                <a:latin typeface="Consolas"/>
              </a:rPr>
              <a:t>(){</a:t>
            </a:r>
          </a:p>
          <a:p>
            <a:pPr marL="0" indent="0">
              <a:buNone/>
            </a:pPr>
            <a:r>
              <a:rPr lang="en-US" sz="1600" dirty="0" smtClean="0">
                <a:solidFill>
                  <a:srgbClr val="000000"/>
                </a:solidFill>
                <a:latin typeface="Consolas"/>
              </a:rPr>
              <a:t>	</a:t>
            </a:r>
            <a:r>
              <a:rPr lang="en-US" sz="1600" dirty="0" err="1" smtClean="0">
                <a:solidFill>
                  <a:srgbClr val="000000"/>
                </a:solidFill>
                <a:latin typeface="Consolas"/>
              </a:rPr>
              <a:t>applycreditCard</a:t>
            </a:r>
            <a:r>
              <a:rPr lang="en-US" sz="1600" dirty="0">
                <a:solidFill>
                  <a:srgbClr val="000000"/>
                </a:solidFill>
                <a:latin typeface="Consolas"/>
              </a:rPr>
              <a:t>();</a:t>
            </a:r>
          </a:p>
          <a:p>
            <a:pPr marL="0" indent="0">
              <a:buNone/>
            </a:pPr>
            <a:r>
              <a:rPr lang="en-US" sz="1600" b="1" dirty="0">
                <a:solidFill>
                  <a:srgbClr val="7F0055"/>
                </a:solidFill>
                <a:latin typeface="Consolas"/>
              </a:rPr>
              <a:t>return</a:t>
            </a:r>
            <a:r>
              <a:rPr lang="en-US" sz="1600" b="1"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OrderConfirmationPage</a:t>
            </a:r>
            <a:r>
              <a:rPr lang="en-US" sz="1600" b="1" dirty="0">
                <a:solidFill>
                  <a:srgbClr val="000000"/>
                </a:solidFill>
                <a:latin typeface="Consolas"/>
              </a:rPr>
              <a:t>();</a:t>
            </a:r>
          </a:p>
          <a:p>
            <a:pPr marL="0" indent="0">
              <a:buNone/>
            </a:pPr>
            <a:r>
              <a:rPr lang="en-US" sz="1600" dirty="0">
                <a:solidFill>
                  <a:srgbClr val="000000"/>
                </a:solidFill>
                <a:latin typeface="Consolas"/>
              </a:rPr>
              <a:t>}</a:t>
            </a:r>
          </a:p>
          <a:p>
            <a:pPr marL="0" indent="0">
              <a:buNone/>
            </a:pPr>
            <a:endParaRPr lang="en-US" sz="16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32</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3001170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Confirmation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1600" dirty="0">
                <a:solidFill>
                  <a:srgbClr val="646464"/>
                </a:solidFill>
                <a:latin typeface="Consolas"/>
              </a:rPr>
              <a:t>@</a:t>
            </a:r>
            <a:r>
              <a:rPr lang="en-US" sz="1600" dirty="0" err="1">
                <a:solidFill>
                  <a:srgbClr val="646464"/>
                </a:solidFill>
                <a:latin typeface="Consolas"/>
              </a:rPr>
              <a:t>FindBy</a:t>
            </a:r>
            <a:r>
              <a:rPr lang="en-US" sz="1600" dirty="0">
                <a:solidFill>
                  <a:srgbClr val="000000"/>
                </a:solidFill>
                <a:latin typeface="Consolas"/>
              </a:rPr>
              <a:t>(id=</a:t>
            </a:r>
            <a:r>
              <a:rPr lang="en-US" sz="1600" dirty="0">
                <a:solidFill>
                  <a:srgbClr val="2A00FF"/>
                </a:solidFill>
                <a:latin typeface="Consolas"/>
              </a:rPr>
              <a:t>"</a:t>
            </a:r>
            <a:r>
              <a:rPr lang="en-US" sz="1600" dirty="0" err="1">
                <a:solidFill>
                  <a:srgbClr val="2A00FF"/>
                </a:solidFill>
                <a:latin typeface="Consolas"/>
              </a:rPr>
              <a:t>ordernumber</a:t>
            </a:r>
            <a:r>
              <a:rPr lang="en-US" sz="1600" dirty="0">
                <a:solidFill>
                  <a:srgbClr val="2A00FF"/>
                </a:solidFill>
                <a:latin typeface="Consolas"/>
              </a:rPr>
              <a:t>"</a:t>
            </a:r>
            <a:r>
              <a:rPr lang="en-US" sz="1600" dirty="0">
                <a:solidFill>
                  <a:srgbClr val="000000"/>
                </a:solidFill>
                <a:latin typeface="Consolas"/>
              </a:rPr>
              <a:t>)</a:t>
            </a:r>
          </a:p>
          <a:p>
            <a:pPr marL="0" indent="0">
              <a:buNone/>
            </a:pPr>
            <a:r>
              <a:rPr lang="en-US" sz="1600" dirty="0" err="1">
                <a:solidFill>
                  <a:srgbClr val="000000"/>
                </a:solidFill>
                <a:latin typeface="Consolas"/>
              </a:rPr>
              <a:t>WebElement</a:t>
            </a:r>
            <a:r>
              <a:rPr lang="en-US" sz="1600" dirty="0">
                <a:solidFill>
                  <a:srgbClr val="000000"/>
                </a:solidFill>
                <a:latin typeface="Consolas"/>
              </a:rPr>
              <a:t> </a:t>
            </a:r>
            <a:r>
              <a:rPr lang="en-US" sz="1600" dirty="0" err="1">
                <a:solidFill>
                  <a:srgbClr val="0000C0"/>
                </a:solidFill>
                <a:latin typeface="Consolas"/>
              </a:rPr>
              <a:t>orderNumber</a:t>
            </a:r>
            <a:r>
              <a:rPr lang="en-US" sz="1600" dirty="0">
                <a:solidFill>
                  <a:srgbClr val="000000"/>
                </a:solidFill>
                <a:latin typeface="Consolas"/>
              </a:rPr>
              <a:t>;</a:t>
            </a:r>
          </a:p>
          <a:p>
            <a:pPr marL="0" indent="0">
              <a:buNone/>
            </a:pPr>
            <a:endParaRPr lang="en-US" sz="1600" dirty="0">
              <a:latin typeface="Consolas"/>
            </a:endParaRPr>
          </a:p>
          <a:p>
            <a:pPr marL="0" indent="0">
              <a:buNone/>
            </a:pP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String</a:t>
            </a:r>
            <a:r>
              <a:rPr lang="en-US" sz="1600" b="1" dirty="0">
                <a:solidFill>
                  <a:srgbClr val="000000"/>
                </a:solidFill>
                <a:latin typeface="Consolas"/>
              </a:rPr>
              <a:t> </a:t>
            </a:r>
            <a:r>
              <a:rPr lang="en-US" sz="1600" b="1" dirty="0" err="1">
                <a:solidFill>
                  <a:srgbClr val="000000"/>
                </a:solidFill>
                <a:latin typeface="Consolas"/>
              </a:rPr>
              <a:t>getOrderNumber</a:t>
            </a:r>
            <a:r>
              <a:rPr lang="en-US" sz="1600" b="1" dirty="0">
                <a:solidFill>
                  <a:srgbClr val="000000"/>
                </a:solidFill>
                <a:latin typeface="Consolas"/>
              </a:rPr>
              <a:t>(){</a:t>
            </a:r>
          </a:p>
          <a:p>
            <a:pPr marL="0" indent="0">
              <a:buNone/>
            </a:pPr>
            <a:r>
              <a:rPr lang="en-US" sz="1600" b="1" dirty="0">
                <a:solidFill>
                  <a:srgbClr val="7F0055"/>
                </a:solidFill>
                <a:latin typeface="Consolas"/>
              </a:rPr>
              <a:t>return</a:t>
            </a:r>
            <a:r>
              <a:rPr lang="en-US" sz="1600" b="1" dirty="0">
                <a:solidFill>
                  <a:srgbClr val="000000"/>
                </a:solidFill>
                <a:latin typeface="Consolas"/>
              </a:rPr>
              <a:t> </a:t>
            </a:r>
            <a:r>
              <a:rPr lang="en-US" sz="1600" b="1" dirty="0" err="1">
                <a:solidFill>
                  <a:srgbClr val="0000C0"/>
                </a:solidFill>
                <a:latin typeface="Consolas"/>
              </a:rPr>
              <a:t>orderNumber</a:t>
            </a:r>
            <a:r>
              <a:rPr lang="en-US" sz="1600" b="1" dirty="0" err="1">
                <a:solidFill>
                  <a:srgbClr val="000000"/>
                </a:solidFill>
                <a:latin typeface="Consolas"/>
              </a:rPr>
              <a:t>.getText</a:t>
            </a:r>
            <a:r>
              <a:rPr lang="en-US" sz="1600" b="1" dirty="0">
                <a:solidFill>
                  <a:srgbClr val="000000"/>
                </a:solidFill>
                <a:latin typeface="Consolas"/>
              </a:rPr>
              <a:t>();</a:t>
            </a:r>
          </a:p>
          <a:p>
            <a:pPr marL="0" indent="0">
              <a:buNone/>
            </a:pPr>
            <a:r>
              <a:rPr lang="en-US" sz="1600" dirty="0">
                <a:solidFill>
                  <a:srgbClr val="000000"/>
                </a:solidFill>
                <a:latin typeface="Consolas"/>
              </a:rPr>
              <a:t>}</a:t>
            </a:r>
            <a:endParaRPr lang="en-US" sz="1600"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33</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3708347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sz="quarter" idx="1"/>
          </p:nvPr>
        </p:nvSpPr>
        <p:spPr/>
        <p:txBody>
          <a:bodyPr>
            <a:normAutofit/>
          </a:bodyPr>
          <a:lstStyle/>
          <a:p>
            <a:pPr marL="0" indent="0">
              <a:buNone/>
            </a:pPr>
            <a:r>
              <a:rPr lang="en-US" sz="1600" b="1" dirty="0">
                <a:solidFill>
                  <a:srgbClr val="7F0055"/>
                </a:solidFill>
                <a:latin typeface="Consolas"/>
              </a:rPr>
              <a:t>public void </a:t>
            </a:r>
            <a:r>
              <a:rPr lang="en-US" sz="1600" b="1" dirty="0" err="1">
                <a:solidFill>
                  <a:srgbClr val="000000"/>
                </a:solidFill>
                <a:latin typeface="Consolas"/>
              </a:rPr>
              <a:t>OrderPlacement</a:t>
            </a:r>
            <a:r>
              <a:rPr lang="en-US" sz="1600" b="1" dirty="0">
                <a:solidFill>
                  <a:srgbClr val="000000"/>
                </a:solidFill>
                <a:latin typeface="Consolas"/>
              </a:rPr>
              <a:t>(){</a:t>
            </a:r>
          </a:p>
          <a:p>
            <a:pPr marL="0" indent="0">
              <a:buNone/>
            </a:pPr>
            <a:r>
              <a:rPr lang="en-US" sz="1800" dirty="0" smtClean="0"/>
              <a:t>	</a:t>
            </a:r>
            <a:r>
              <a:rPr lang="en-US" sz="1800" dirty="0" err="1" smtClean="0"/>
              <a:t>WebDriver</a:t>
            </a:r>
            <a:r>
              <a:rPr lang="en-US" sz="1800" dirty="0" smtClean="0"/>
              <a:t> </a:t>
            </a:r>
            <a:r>
              <a:rPr lang="en-US" sz="1800" dirty="0"/>
              <a:t>driver = </a:t>
            </a:r>
            <a:r>
              <a:rPr lang="en-US" sz="1800" b="1" dirty="0"/>
              <a:t>new </a:t>
            </a:r>
            <a:r>
              <a:rPr lang="en-US" sz="1800" b="1" dirty="0" err="1"/>
              <a:t>FirefoxDriver</a:t>
            </a:r>
            <a:r>
              <a:rPr lang="en-US" sz="1800" b="1" dirty="0"/>
              <a:t>();</a:t>
            </a:r>
          </a:p>
          <a:p>
            <a:pPr marL="0" indent="0">
              <a:buNone/>
            </a:pPr>
            <a:r>
              <a:rPr lang="en-US" sz="1800" dirty="0" smtClean="0"/>
              <a:t>	</a:t>
            </a:r>
            <a:r>
              <a:rPr lang="en-US" sz="1800" dirty="0" err="1" smtClean="0"/>
              <a:t>driver.get</a:t>
            </a:r>
            <a:r>
              <a:rPr lang="en-US" sz="1800" dirty="0"/>
              <a:t>("http://www.shopping.com/productid=1234");</a:t>
            </a:r>
          </a:p>
          <a:p>
            <a:pPr marL="0" indent="0">
              <a:buNone/>
            </a:pPr>
            <a:r>
              <a:rPr lang="en-US" sz="1800" dirty="0" smtClean="0"/>
              <a:t>	</a:t>
            </a:r>
            <a:r>
              <a:rPr lang="en-US" sz="1800" dirty="0" err="1" smtClean="0"/>
              <a:t>ProductPage</a:t>
            </a:r>
            <a:r>
              <a:rPr lang="en-US" sz="1800" dirty="0" smtClean="0"/>
              <a:t> </a:t>
            </a:r>
            <a:r>
              <a:rPr lang="en-US" sz="1800" dirty="0"/>
              <a:t>product = </a:t>
            </a:r>
            <a:r>
              <a:rPr lang="en-US" sz="1800" dirty="0" err="1"/>
              <a:t>PageFactory.</a:t>
            </a:r>
            <a:r>
              <a:rPr lang="en-US" sz="1800" i="1" dirty="0" err="1"/>
              <a:t>initElements</a:t>
            </a:r>
            <a:r>
              <a:rPr lang="en-US" sz="1800" i="1" dirty="0"/>
              <a:t>(driver, </a:t>
            </a:r>
            <a:r>
              <a:rPr lang="en-US" sz="1800" i="1" dirty="0" smtClean="0"/>
              <a:t>				</a:t>
            </a:r>
            <a:r>
              <a:rPr lang="en-US" sz="1800" i="1" dirty="0" err="1" smtClean="0"/>
              <a:t>ProductPage.</a:t>
            </a:r>
            <a:r>
              <a:rPr lang="en-US" sz="1800" b="1" i="1" dirty="0" err="1" smtClean="0"/>
              <a:t>class</a:t>
            </a:r>
            <a:r>
              <a:rPr lang="en-US" sz="1800" b="1" i="1" dirty="0"/>
              <a:t>);</a:t>
            </a:r>
          </a:p>
          <a:p>
            <a:pPr marL="0" indent="0">
              <a:buNone/>
            </a:pPr>
            <a:r>
              <a:rPr lang="en-US" sz="1800" dirty="0" smtClean="0"/>
              <a:t>	</a:t>
            </a:r>
            <a:r>
              <a:rPr lang="en-US" sz="1800" dirty="0" err="1" smtClean="0"/>
              <a:t>CartPage</a:t>
            </a:r>
            <a:r>
              <a:rPr lang="en-US" sz="1800" dirty="0" smtClean="0"/>
              <a:t> </a:t>
            </a:r>
            <a:r>
              <a:rPr lang="en-US" sz="1800" dirty="0"/>
              <a:t>cart = </a:t>
            </a:r>
            <a:r>
              <a:rPr lang="en-US" sz="1800" dirty="0" err="1"/>
              <a:t>product.addtocart</a:t>
            </a:r>
            <a:r>
              <a:rPr lang="en-US" sz="1800" dirty="0"/>
              <a:t>();</a:t>
            </a:r>
          </a:p>
          <a:p>
            <a:pPr marL="0" indent="0">
              <a:buNone/>
            </a:pPr>
            <a:r>
              <a:rPr lang="en-US" sz="1800" dirty="0" smtClean="0"/>
              <a:t>	</a:t>
            </a:r>
            <a:r>
              <a:rPr lang="en-US" sz="1800" dirty="0" err="1" smtClean="0"/>
              <a:t>PaymentPage</a:t>
            </a:r>
            <a:r>
              <a:rPr lang="en-US" sz="1800" dirty="0" smtClean="0"/>
              <a:t> </a:t>
            </a:r>
            <a:r>
              <a:rPr lang="en-US" sz="1800" dirty="0"/>
              <a:t>payment = </a:t>
            </a:r>
            <a:r>
              <a:rPr lang="en-US" sz="1800" dirty="0" err="1"/>
              <a:t>cart.goToCheckout</a:t>
            </a:r>
            <a:r>
              <a:rPr lang="en-US" sz="1800" dirty="0"/>
              <a:t>();</a:t>
            </a:r>
          </a:p>
          <a:p>
            <a:pPr marL="0" indent="0">
              <a:buNone/>
            </a:pPr>
            <a:r>
              <a:rPr lang="en-US" sz="1800" dirty="0" smtClean="0"/>
              <a:t>	</a:t>
            </a:r>
            <a:r>
              <a:rPr lang="en-US" sz="1800" dirty="0" err="1" smtClean="0"/>
              <a:t>OrderConfirmationPage</a:t>
            </a:r>
            <a:r>
              <a:rPr lang="en-US" sz="1800" dirty="0" smtClean="0"/>
              <a:t> </a:t>
            </a:r>
            <a:r>
              <a:rPr lang="en-US" sz="1800" dirty="0"/>
              <a:t>order = </a:t>
            </a:r>
            <a:r>
              <a:rPr lang="en-US" sz="1800" dirty="0" err="1"/>
              <a:t>payment.applypayment</a:t>
            </a:r>
            <a:r>
              <a:rPr lang="en-US" sz="1800" dirty="0"/>
              <a:t>();</a:t>
            </a:r>
          </a:p>
          <a:p>
            <a:pPr marL="0" indent="0">
              <a:buNone/>
            </a:pPr>
            <a:r>
              <a:rPr lang="en-US" sz="1800" dirty="0" smtClean="0"/>
              <a:t>	</a:t>
            </a:r>
            <a:r>
              <a:rPr lang="en-US" sz="1800" dirty="0" err="1" smtClean="0"/>
              <a:t>Assert.</a:t>
            </a:r>
            <a:r>
              <a:rPr lang="en-US" sz="1800" i="1" dirty="0" err="1" smtClean="0"/>
              <a:t>assertTrue</a:t>
            </a:r>
            <a:r>
              <a:rPr lang="en-US" sz="1800" i="1" dirty="0"/>
              <a:t>("order is </a:t>
            </a:r>
            <a:r>
              <a:rPr lang="en-US" sz="1800" i="1" dirty="0" smtClean="0"/>
              <a:t>					null</a:t>
            </a:r>
            <a:r>
              <a:rPr lang="en-US" sz="1800" i="1" dirty="0"/>
              <a:t>",</a:t>
            </a:r>
            <a:r>
              <a:rPr lang="en-US" sz="1800" i="1" dirty="0" err="1"/>
              <a:t>order.getOrderNumber</a:t>
            </a:r>
            <a:r>
              <a:rPr lang="en-US" sz="1800" i="1" dirty="0"/>
              <a:t>()!=</a:t>
            </a:r>
            <a:r>
              <a:rPr lang="en-US" sz="1800" b="1" i="1" dirty="0"/>
              <a:t>null);</a:t>
            </a:r>
          </a:p>
          <a:p>
            <a:pPr marL="0" indent="0">
              <a:buNone/>
            </a:pPr>
            <a:r>
              <a:rPr lang="en-US" sz="1800" dirty="0"/>
              <a:t>}</a:t>
            </a:r>
          </a:p>
        </p:txBody>
      </p:sp>
      <p:sp>
        <p:nvSpPr>
          <p:cNvPr id="4" name="Slide Number Placeholder 3"/>
          <p:cNvSpPr>
            <a:spLocks noGrp="1"/>
          </p:cNvSpPr>
          <p:nvPr>
            <p:ph type="sldNum" sz="quarter" idx="15"/>
          </p:nvPr>
        </p:nvSpPr>
        <p:spPr/>
        <p:txBody>
          <a:bodyPr/>
          <a:lstStyle/>
          <a:p>
            <a:fld id="{42695341-D701-4EE2-82FF-9DFDC549A6CB}" type="slidenum">
              <a:rPr lang="en-US" smtClean="0"/>
              <a:pPr/>
              <a:t>34</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0931562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Design Patterns</a:t>
            </a:r>
            <a:endParaRPr lang="en-US" dirty="0"/>
          </a:p>
        </p:txBody>
      </p:sp>
      <p:sp>
        <p:nvSpPr>
          <p:cNvPr id="3" name="Content Placeholder 2"/>
          <p:cNvSpPr>
            <a:spLocks noGrp="1"/>
          </p:cNvSpPr>
          <p:nvPr>
            <p:ph sz="quarter" idx="1"/>
          </p:nvPr>
        </p:nvSpPr>
        <p:spPr/>
        <p:txBody>
          <a:bodyPr/>
          <a:lstStyle/>
          <a:p>
            <a:r>
              <a:rPr lang="en-US" b="1" dirty="0"/>
              <a:t>Advantages:</a:t>
            </a:r>
          </a:p>
          <a:p>
            <a:pPr lvl="1"/>
            <a:r>
              <a:rPr lang="en-US" sz="2600" dirty="0"/>
              <a:t>Reuse</a:t>
            </a:r>
          </a:p>
          <a:p>
            <a:pPr lvl="1"/>
            <a:r>
              <a:rPr lang="en-US" sz="2600" dirty="0"/>
              <a:t>Improves Communication</a:t>
            </a:r>
          </a:p>
          <a:p>
            <a:pPr lvl="1"/>
            <a:r>
              <a:rPr lang="en-US" sz="2600" dirty="0"/>
              <a:t>Easy to Extend</a:t>
            </a:r>
          </a:p>
          <a:p>
            <a:pPr lvl="1"/>
            <a:r>
              <a:rPr lang="en-US" sz="2600" dirty="0"/>
              <a:t>Easy to Fix</a:t>
            </a:r>
            <a:endParaRPr lang="en-US" sz="1600" dirty="0"/>
          </a:p>
          <a:p>
            <a:pPr marL="0" indent="0">
              <a:buNone/>
            </a:pP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35</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1149599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hlinkClick r:id="rId2"/>
              </a:rPr>
              <a:t>http://www.seleniumhq.org</a:t>
            </a:r>
            <a:endParaRPr lang="en-US" dirty="0" smtClean="0"/>
          </a:p>
          <a:p>
            <a:r>
              <a:rPr lang="en-US" dirty="0" smtClean="0"/>
              <a:t>Design Patterns – Elements of Reusable Object-Oriented Software</a:t>
            </a:r>
          </a:p>
          <a:p>
            <a:r>
              <a:rPr lang="en-US" dirty="0">
                <a:hlinkClick r:id="rId3"/>
              </a:rPr>
              <a:t>http://</a:t>
            </a:r>
            <a:r>
              <a:rPr lang="en-US" dirty="0" smtClean="0">
                <a:hlinkClick r:id="rId3"/>
              </a:rPr>
              <a:t>www.autotestguy.com</a:t>
            </a:r>
            <a:endParaRPr lang="en-US" dirty="0" smtClean="0"/>
          </a:p>
          <a:p>
            <a:pPr marL="0" indent="0">
              <a:buNone/>
            </a:pPr>
            <a:endParaRPr lang="en-US"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36</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43307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pPr algn="ctr"/>
            <a:r>
              <a:rPr lang="en-US" dirty="0" smtClean="0"/>
              <a:t>Questions	????</a:t>
            </a:r>
            <a:endParaRPr lang="en-US" dirty="0"/>
          </a:p>
        </p:txBody>
      </p:sp>
      <p:sp>
        <p:nvSpPr>
          <p:cNvPr id="3" name="Slide Number Placeholder 2"/>
          <p:cNvSpPr>
            <a:spLocks noGrp="1"/>
          </p:cNvSpPr>
          <p:nvPr>
            <p:ph type="sldNum" sz="quarter" idx="15"/>
          </p:nvPr>
        </p:nvSpPr>
        <p:spPr/>
        <p:txBody>
          <a:bodyPr/>
          <a:lstStyle/>
          <a:p>
            <a:fld id="{42695341-D701-4EE2-82FF-9DFDC549A6CB}" type="slidenum">
              <a:rPr lang="en-US" smtClean="0"/>
              <a:pPr/>
              <a:t>37</a:t>
            </a:fld>
            <a:endParaRPr lang="en-US" dirty="0"/>
          </a:p>
        </p:txBody>
      </p:sp>
      <p:sp>
        <p:nvSpPr>
          <p:cNvPr id="4" name="Footer Placeholder 3"/>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23281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normAutofit/>
          </a:bodyPr>
          <a:lstStyle/>
          <a:p>
            <a:r>
              <a:rPr lang="en-US" dirty="0" smtClean="0"/>
              <a:t>Bindu Laxminarayan</a:t>
            </a:r>
          </a:p>
          <a:p>
            <a:r>
              <a:rPr lang="en-US" smtClean="0"/>
              <a:t>bindu@hexbytes.com</a:t>
            </a:r>
            <a:endParaRPr lang="en-US" dirty="0"/>
          </a:p>
        </p:txBody>
      </p:sp>
      <p:sp>
        <p:nvSpPr>
          <p:cNvPr id="7" name="Footer Placeholder 6"/>
          <p:cNvSpPr>
            <a:spLocks noGrp="1"/>
          </p:cNvSpPr>
          <p:nvPr>
            <p:ph type="ftr" sz="quarter" idx="11"/>
          </p:nvPr>
        </p:nvSpPr>
        <p:spPr/>
        <p:txBody>
          <a:bodyPr/>
          <a:lstStyle/>
          <a:p>
            <a:r>
              <a:rPr lang="en-US" smtClean="0"/>
              <a:t>Design Patterns in Automated Testing </a:t>
            </a:r>
            <a:endParaRPr lang="en-US"/>
          </a:p>
        </p:txBody>
      </p:sp>
      <p:sp>
        <p:nvSpPr>
          <p:cNvPr id="6" name="Slide Number Placeholder 5"/>
          <p:cNvSpPr>
            <a:spLocks noGrp="1"/>
          </p:cNvSpPr>
          <p:nvPr>
            <p:ph type="sldNum" sz="quarter" idx="12"/>
          </p:nvPr>
        </p:nvSpPr>
        <p:spPr/>
        <p:txBody>
          <a:bodyPr/>
          <a:lstStyle/>
          <a:p>
            <a:fld id="{42695341-D701-4EE2-82FF-9DFDC549A6CB}" type="slidenum">
              <a:rPr lang="en-US" smtClean="0"/>
              <a:pPr/>
              <a:t>38</a:t>
            </a:fld>
            <a:endParaRPr lang="en-US"/>
          </a:p>
        </p:txBody>
      </p:sp>
    </p:spTree>
    <p:extLst>
      <p:ext uri="{BB962C8B-B14F-4D97-AF65-F5344CB8AC3E}">
        <p14:creationId xmlns:p14="http://schemas.microsoft.com/office/powerpoint/2010/main" val="328380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And Common problems</a:t>
            </a:r>
            <a:endParaRPr lang="en-US" dirty="0"/>
          </a:p>
        </p:txBody>
      </p:sp>
      <p:sp>
        <p:nvSpPr>
          <p:cNvPr id="3" name="Content Placeholder 2"/>
          <p:cNvSpPr>
            <a:spLocks noGrp="1"/>
          </p:cNvSpPr>
          <p:nvPr>
            <p:ph sz="quarter" idx="1"/>
          </p:nvPr>
        </p:nvSpPr>
        <p:spPr/>
        <p:txBody>
          <a:bodyPr/>
          <a:lstStyle/>
          <a:p>
            <a:r>
              <a:rPr lang="en-US" b="1" i="1" dirty="0"/>
              <a:t>Types/Levels of Automation:</a:t>
            </a:r>
          </a:p>
          <a:p>
            <a:pPr lvl="1"/>
            <a:r>
              <a:rPr lang="en-US" sz="2000" i="1" dirty="0"/>
              <a:t>Unit </a:t>
            </a:r>
          </a:p>
          <a:p>
            <a:pPr lvl="1"/>
            <a:r>
              <a:rPr lang="en-US" sz="2000" i="1" dirty="0"/>
              <a:t>Integration</a:t>
            </a:r>
          </a:p>
          <a:p>
            <a:pPr lvl="1"/>
            <a:r>
              <a:rPr lang="en-US" sz="2000" i="1" dirty="0"/>
              <a:t>UI Automation</a:t>
            </a:r>
          </a:p>
          <a:p>
            <a:pPr lvl="1"/>
            <a:r>
              <a:rPr lang="en-US" sz="2000" i="1" dirty="0"/>
              <a:t>Service Level(Web Services)</a:t>
            </a:r>
          </a:p>
          <a:p>
            <a:r>
              <a:rPr lang="en-US" b="1" i="1" dirty="0" smtClean="0"/>
              <a:t>Common Issues</a:t>
            </a:r>
          </a:p>
          <a:p>
            <a:pPr lvl="1"/>
            <a:r>
              <a:rPr lang="en-US" dirty="0" smtClean="0"/>
              <a:t>Maintainability </a:t>
            </a:r>
            <a:endParaRPr lang="en-US" dirty="0"/>
          </a:p>
          <a:p>
            <a:pPr lvl="1"/>
            <a:r>
              <a:rPr lang="en-US" dirty="0" smtClean="0"/>
              <a:t>Reusability</a:t>
            </a:r>
          </a:p>
          <a:p>
            <a:pPr lvl="1"/>
            <a:r>
              <a:rPr lang="en-US" dirty="0" smtClean="0"/>
              <a:t>Availability of Time</a:t>
            </a:r>
          </a:p>
          <a:p>
            <a:pPr lvl="1"/>
            <a:r>
              <a:rPr lang="en-US" dirty="0" smtClean="0"/>
              <a:t>Reliability</a:t>
            </a:r>
          </a:p>
          <a:p>
            <a:pPr lvl="1"/>
            <a:r>
              <a:rPr lang="en-US" dirty="0" smtClean="0"/>
              <a:t>Modularization</a:t>
            </a:r>
          </a:p>
          <a:p>
            <a:pPr marL="365760" lvl="1" indent="0">
              <a:buNone/>
            </a:pPr>
            <a:endParaRPr lang="en-US" dirty="0" smtClean="0"/>
          </a:p>
          <a:p>
            <a:pPr marL="0" indent="0">
              <a:buNone/>
            </a:pPr>
            <a:endParaRPr lang="en-US" dirty="0" smtClean="0"/>
          </a:p>
        </p:txBody>
      </p:sp>
      <p:sp>
        <p:nvSpPr>
          <p:cNvPr id="4" name="Slide Number Placeholder 3"/>
          <p:cNvSpPr>
            <a:spLocks noGrp="1"/>
          </p:cNvSpPr>
          <p:nvPr>
            <p:ph type="sldNum" sz="quarter" idx="15"/>
          </p:nvPr>
        </p:nvSpPr>
        <p:spPr/>
        <p:txBody>
          <a:bodyPr/>
          <a:lstStyle/>
          <a:p>
            <a:fld id="{42695341-D701-4EE2-82FF-9DFDC549A6CB}" type="slidenum">
              <a:rPr lang="en-US" smtClean="0"/>
              <a:pPr/>
              <a:t>4</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34778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sz="quarter" idx="1"/>
          </p:nvPr>
        </p:nvSpPr>
        <p:spPr/>
        <p:txBody>
          <a:bodyPr>
            <a:normAutofit/>
          </a:bodyPr>
          <a:lstStyle/>
          <a:p>
            <a:r>
              <a:rPr lang="en-US" dirty="0"/>
              <a:t>In software engineering, a design pattern is a general reusable solution to a commonly occurring problem within a given context in software design. A design pattern is not a finished design that can be transformed directly into code.</a:t>
            </a:r>
            <a:r>
              <a:rPr lang="en-US" dirty="0" smtClean="0"/>
              <a:t>-</a:t>
            </a:r>
            <a:r>
              <a:rPr lang="en-US" i="1" dirty="0" smtClean="0"/>
              <a:t>Wikipedia</a:t>
            </a:r>
          </a:p>
          <a:p>
            <a:pPr lvl="1"/>
            <a:endParaRPr lang="en-US" sz="1600" dirty="0" smtClean="0"/>
          </a:p>
        </p:txBody>
      </p:sp>
      <p:sp>
        <p:nvSpPr>
          <p:cNvPr id="4" name="Slide Number Placeholder 3"/>
          <p:cNvSpPr>
            <a:spLocks noGrp="1"/>
          </p:cNvSpPr>
          <p:nvPr>
            <p:ph type="sldNum" sz="quarter" idx="15"/>
          </p:nvPr>
        </p:nvSpPr>
        <p:spPr/>
        <p:txBody>
          <a:bodyPr/>
          <a:lstStyle/>
          <a:p>
            <a:fld id="{42695341-D701-4EE2-82FF-9DFDC549A6CB}" type="slidenum">
              <a:rPr lang="en-US" smtClean="0"/>
              <a:pPr/>
              <a:t>5</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734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of Design Patterns</a:t>
            </a:r>
            <a:endParaRPr lang="en-US" dirty="0"/>
          </a:p>
        </p:txBody>
      </p:sp>
      <p:sp>
        <p:nvSpPr>
          <p:cNvPr id="3" name="Content Placeholder 2"/>
          <p:cNvSpPr>
            <a:spLocks noGrp="1"/>
          </p:cNvSpPr>
          <p:nvPr>
            <p:ph sz="quarter" idx="1"/>
          </p:nvPr>
        </p:nvSpPr>
        <p:spPr/>
        <p:txBody>
          <a:bodyPr>
            <a:normAutofit/>
          </a:bodyPr>
          <a:lstStyle/>
          <a:p>
            <a:r>
              <a:rPr lang="en-US" dirty="0" smtClean="0"/>
              <a:t>Creational </a:t>
            </a:r>
          </a:p>
          <a:p>
            <a:pPr lvl="1"/>
            <a:r>
              <a:rPr lang="en-US" dirty="0" smtClean="0"/>
              <a:t>Abstracts the instantiation process</a:t>
            </a:r>
          </a:p>
          <a:p>
            <a:pPr lvl="1"/>
            <a:r>
              <a:rPr lang="en-US" dirty="0" smtClean="0"/>
              <a:t>More flexibility in what gets created, who creates it, how it gets created, and when. – </a:t>
            </a:r>
            <a:r>
              <a:rPr lang="en-US" i="1" dirty="0" smtClean="0"/>
              <a:t>Abstract Factory</a:t>
            </a:r>
          </a:p>
          <a:p>
            <a:r>
              <a:rPr lang="en-US" dirty="0" smtClean="0"/>
              <a:t>Structural</a:t>
            </a:r>
          </a:p>
          <a:p>
            <a:pPr lvl="1"/>
            <a:r>
              <a:rPr lang="en-US" dirty="0" smtClean="0"/>
              <a:t>Class and Object Composition </a:t>
            </a:r>
          </a:p>
          <a:p>
            <a:pPr lvl="1"/>
            <a:r>
              <a:rPr lang="en-US" dirty="0" smtClean="0"/>
              <a:t>Use inheritance to compose interfaces or implementations</a:t>
            </a:r>
          </a:p>
          <a:p>
            <a:pPr lvl="1"/>
            <a:r>
              <a:rPr lang="en-US" dirty="0" smtClean="0"/>
              <a:t>Compose objects during run time to </a:t>
            </a:r>
            <a:r>
              <a:rPr lang="en-US" dirty="0"/>
              <a:t>obtain new functionality</a:t>
            </a:r>
            <a:r>
              <a:rPr lang="en-US" dirty="0" smtClean="0"/>
              <a:t>. - </a:t>
            </a:r>
            <a:r>
              <a:rPr lang="en-US" i="1" dirty="0" smtClean="0"/>
              <a:t>Component</a:t>
            </a:r>
          </a:p>
          <a:p>
            <a:r>
              <a:rPr lang="en-US" dirty="0" smtClean="0"/>
              <a:t>Behavioral</a:t>
            </a:r>
          </a:p>
          <a:p>
            <a:pPr lvl="1"/>
            <a:r>
              <a:rPr lang="en-US" dirty="0" smtClean="0"/>
              <a:t>Communication </a:t>
            </a:r>
            <a:r>
              <a:rPr lang="en-US" dirty="0"/>
              <a:t>between objects</a:t>
            </a:r>
            <a:r>
              <a:rPr lang="en-US" dirty="0" smtClean="0"/>
              <a:t>. </a:t>
            </a:r>
            <a:r>
              <a:rPr lang="en-US" i="1" dirty="0" smtClean="0"/>
              <a:t>- Template</a:t>
            </a:r>
            <a:endParaRPr lang="en-US" i="1" dirty="0"/>
          </a:p>
        </p:txBody>
      </p:sp>
      <p:sp>
        <p:nvSpPr>
          <p:cNvPr id="4" name="Slide Number Placeholder 3"/>
          <p:cNvSpPr>
            <a:spLocks noGrp="1"/>
          </p:cNvSpPr>
          <p:nvPr>
            <p:ph type="sldNum" sz="quarter" idx="15"/>
          </p:nvPr>
        </p:nvSpPr>
        <p:spPr/>
        <p:txBody>
          <a:bodyPr/>
          <a:lstStyle/>
          <a:p>
            <a:fld id="{42695341-D701-4EE2-82FF-9DFDC549A6CB}" type="slidenum">
              <a:rPr lang="en-US" smtClean="0"/>
              <a:pPr/>
              <a:t>6</a:t>
            </a:fld>
            <a:endParaRPr lang="en-US" dirty="0"/>
          </a:p>
        </p:txBody>
      </p:sp>
      <p:sp>
        <p:nvSpPr>
          <p:cNvPr id="5" name="Footer Placeholder 4"/>
          <p:cNvSpPr>
            <a:spLocks noGrp="1"/>
          </p:cNvSpPr>
          <p:nvPr>
            <p:ph type="ftr" sz="quarter" idx="16"/>
          </p:nvPr>
        </p:nvSpPr>
        <p:spPr/>
        <p:txBody>
          <a:bodyPr/>
          <a:lstStyle/>
          <a:p>
            <a:r>
              <a:rPr lang="en-US" smtClean="0"/>
              <a:t>Design Patterns in Automated Testing </a:t>
            </a:r>
            <a:endParaRPr lang="en-US" dirty="0"/>
          </a:p>
        </p:txBody>
      </p:sp>
    </p:spTree>
    <p:extLst>
      <p:ext uri="{BB962C8B-B14F-4D97-AF65-F5344CB8AC3E}">
        <p14:creationId xmlns:p14="http://schemas.microsoft.com/office/powerpoint/2010/main" val="167081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6928"/>
            <a:ext cx="7756263" cy="1054250"/>
          </a:xfrm>
        </p:spPr>
        <p:txBody>
          <a:bodyPr>
            <a:normAutofit/>
          </a:bodyPr>
          <a:lstStyle/>
          <a:p>
            <a:r>
              <a:rPr lang="en-US" dirty="0" smtClean="0"/>
              <a:t>Zen Cart Home Page</a:t>
            </a:r>
            <a:endParaRPr lang="en-US" dirty="0"/>
          </a:p>
        </p:txBody>
      </p:sp>
      <p:sp>
        <p:nvSpPr>
          <p:cNvPr id="7" name="Slide Number Placeholder 6"/>
          <p:cNvSpPr>
            <a:spLocks noGrp="1"/>
          </p:cNvSpPr>
          <p:nvPr>
            <p:ph type="sldNum" sz="quarter" idx="15"/>
          </p:nvPr>
        </p:nvSpPr>
        <p:spPr/>
        <p:txBody>
          <a:bodyPr/>
          <a:lstStyle/>
          <a:p>
            <a:fld id="{42695341-D701-4EE2-82FF-9DFDC549A6CB}" type="slidenum">
              <a:rPr lang="en-US" smtClean="0"/>
              <a:pPr/>
              <a:t>7</a:t>
            </a:fld>
            <a:endParaRPr lang="en-US" dirty="0"/>
          </a:p>
        </p:txBody>
      </p:sp>
      <p:sp>
        <p:nvSpPr>
          <p:cNvPr id="8" name="Footer Placeholder 7"/>
          <p:cNvSpPr>
            <a:spLocks noGrp="1"/>
          </p:cNvSpPr>
          <p:nvPr>
            <p:ph type="ftr" sz="quarter" idx="16"/>
          </p:nvPr>
        </p:nvSpPr>
        <p:spPr/>
        <p:txBody>
          <a:bodyPr/>
          <a:lstStyle/>
          <a:p>
            <a:r>
              <a:rPr lang="en-US" smtClean="0"/>
              <a:t>Design Patterns in Automated Testing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68199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89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519" y="566929"/>
            <a:ext cx="7084881" cy="962994"/>
          </a:xfrm>
        </p:spPr>
        <p:txBody>
          <a:bodyPr/>
          <a:lstStyle/>
          <a:p>
            <a:r>
              <a:rPr lang="en-US" dirty="0" smtClean="0"/>
              <a:t>Login Page</a:t>
            </a:r>
            <a:endParaRPr lang="en-US" dirty="0"/>
          </a:p>
        </p:txBody>
      </p:sp>
      <p:sp>
        <p:nvSpPr>
          <p:cNvPr id="6" name="Slide Number Placeholder 5"/>
          <p:cNvSpPr>
            <a:spLocks noGrp="1"/>
          </p:cNvSpPr>
          <p:nvPr>
            <p:ph type="sldNum" sz="quarter" idx="15"/>
          </p:nvPr>
        </p:nvSpPr>
        <p:spPr/>
        <p:txBody>
          <a:bodyPr/>
          <a:lstStyle/>
          <a:p>
            <a:fld id="{42695341-D701-4EE2-82FF-9DFDC549A6CB}" type="slidenum">
              <a:rPr lang="en-US" smtClean="0"/>
              <a:pPr/>
              <a:t>8</a:t>
            </a:fld>
            <a:endParaRPr lang="en-US" dirty="0"/>
          </a:p>
        </p:txBody>
      </p:sp>
      <p:sp>
        <p:nvSpPr>
          <p:cNvPr id="7" name="Footer Placeholder 6"/>
          <p:cNvSpPr>
            <a:spLocks noGrp="1"/>
          </p:cNvSpPr>
          <p:nvPr>
            <p:ph type="ftr" sz="quarter" idx="16"/>
          </p:nvPr>
        </p:nvSpPr>
        <p:spPr/>
        <p:txBody>
          <a:bodyPr/>
          <a:lstStyle/>
          <a:p>
            <a:r>
              <a:rPr lang="en-US" smtClean="0"/>
              <a:t>Design Patterns in Automated Testing </a:t>
            </a:r>
            <a:endParaRPr lang="en-US" dirty="0"/>
          </a:p>
        </p:txBody>
      </p:sp>
      <p:pic>
        <p:nvPicPr>
          <p:cNvPr id="2050"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1600200"/>
            <a:ext cx="682142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145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Page</a:t>
            </a:r>
            <a:endParaRPr lang="en-US" dirty="0"/>
          </a:p>
        </p:txBody>
      </p:sp>
      <p:sp>
        <p:nvSpPr>
          <p:cNvPr id="6" name="Slide Number Placeholder 5"/>
          <p:cNvSpPr>
            <a:spLocks noGrp="1"/>
          </p:cNvSpPr>
          <p:nvPr>
            <p:ph type="sldNum" sz="quarter" idx="15"/>
          </p:nvPr>
        </p:nvSpPr>
        <p:spPr/>
        <p:txBody>
          <a:bodyPr/>
          <a:lstStyle/>
          <a:p>
            <a:fld id="{42695341-D701-4EE2-82FF-9DFDC549A6CB}" type="slidenum">
              <a:rPr lang="en-US" smtClean="0"/>
              <a:pPr/>
              <a:t>9</a:t>
            </a:fld>
            <a:endParaRPr lang="en-US" dirty="0"/>
          </a:p>
        </p:txBody>
      </p:sp>
      <p:sp>
        <p:nvSpPr>
          <p:cNvPr id="7" name="Footer Placeholder 6"/>
          <p:cNvSpPr>
            <a:spLocks noGrp="1"/>
          </p:cNvSpPr>
          <p:nvPr>
            <p:ph type="ftr" sz="quarter" idx="16"/>
          </p:nvPr>
        </p:nvSpPr>
        <p:spPr/>
        <p:txBody>
          <a:bodyPr/>
          <a:lstStyle/>
          <a:p>
            <a:r>
              <a:rPr lang="en-US" smtClean="0"/>
              <a:t>Design Patterns in Automated Testing </a:t>
            </a:r>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8" y="1600200"/>
            <a:ext cx="682142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050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13648</TotalTime>
  <Words>1176</Words>
  <Application>Microsoft Office PowerPoint</Application>
  <PresentationFormat>On-screen Show (4:3)</PresentationFormat>
  <Paragraphs>349</Paragraphs>
  <Slides>38</Slides>
  <Notes>5</Notes>
  <HiddenSlides>0</HiddenSlides>
  <MMClips>0</MMClips>
  <ScaleCrop>false</ScaleCrop>
  <HeadingPairs>
    <vt:vector size="6" baseType="variant">
      <vt:variant>
        <vt:lpstr>Theme</vt:lpstr>
      </vt:variant>
      <vt:variant>
        <vt:i4>1</vt:i4>
      </vt:variant>
      <vt:variant>
        <vt:lpstr>Slide Titles</vt:lpstr>
      </vt:variant>
      <vt:variant>
        <vt:i4>38</vt:i4>
      </vt:variant>
      <vt:variant>
        <vt:lpstr>Custom Shows</vt:lpstr>
      </vt:variant>
      <vt:variant>
        <vt:i4>1</vt:i4>
      </vt:variant>
    </vt:vector>
  </HeadingPairs>
  <TitlesOfParts>
    <vt:vector size="40" baseType="lpstr">
      <vt:lpstr>Oriel</vt:lpstr>
      <vt:lpstr>Design patterns in automated testing</vt:lpstr>
      <vt:lpstr>Design Patterns in Automated Testing</vt:lpstr>
      <vt:lpstr>Test Automation</vt:lpstr>
      <vt:lpstr>Levels And Common problems</vt:lpstr>
      <vt:lpstr>Design Patterns</vt:lpstr>
      <vt:lpstr>Classification of Design Patterns</vt:lpstr>
      <vt:lpstr>Zen Cart Home Page</vt:lpstr>
      <vt:lpstr>Login Page</vt:lpstr>
      <vt:lpstr>Product Page</vt:lpstr>
      <vt:lpstr>Checkout Page</vt:lpstr>
      <vt:lpstr>Component Pattern</vt:lpstr>
      <vt:lpstr>UML Diagram</vt:lpstr>
      <vt:lpstr>Search Bar</vt:lpstr>
      <vt:lpstr>Product Page</vt:lpstr>
      <vt:lpstr>Test</vt:lpstr>
      <vt:lpstr>Advantages</vt:lpstr>
      <vt:lpstr>Template Pattern</vt:lpstr>
      <vt:lpstr>UML Diagram</vt:lpstr>
      <vt:lpstr>Checkout</vt:lpstr>
      <vt:lpstr>Apply Payment</vt:lpstr>
      <vt:lpstr>Tests</vt:lpstr>
      <vt:lpstr>Advantages</vt:lpstr>
      <vt:lpstr>Domain Test Object</vt:lpstr>
      <vt:lpstr>UML Diagram</vt:lpstr>
      <vt:lpstr>Cart Items</vt:lpstr>
      <vt:lpstr>Cart Page</vt:lpstr>
      <vt:lpstr>Test</vt:lpstr>
      <vt:lpstr>Advantages</vt:lpstr>
      <vt:lpstr>Page Object pattern</vt:lpstr>
      <vt:lpstr>Uml Diagram</vt:lpstr>
      <vt:lpstr>Product Page</vt:lpstr>
      <vt:lpstr>Payment Page</vt:lpstr>
      <vt:lpstr>Order Confirmation</vt:lpstr>
      <vt:lpstr>Test</vt:lpstr>
      <vt:lpstr>Advantages of Design Patterns</vt:lpstr>
      <vt:lpstr>References</vt:lpstr>
      <vt:lpstr>Questions ????</vt:lpstr>
      <vt:lpstr>Thank you</vt:lpstr>
      <vt:lpstr>Customized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in Automated Testing</dc:title>
  <dc:creator>Bindu Laxminarayan</dc:creator>
  <cp:lastModifiedBy>Bindu Laxminarayan</cp:lastModifiedBy>
  <cp:revision>128</cp:revision>
  <dcterms:created xsi:type="dcterms:W3CDTF">2012-01-12T02:43:46Z</dcterms:created>
  <dcterms:modified xsi:type="dcterms:W3CDTF">2012-04-25T01:41:46Z</dcterms:modified>
</cp:coreProperties>
</file>