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23" r:id="rId2"/>
    <p:sldMasterId id="2147483650" r:id="rId3"/>
    <p:sldMasterId id="2147483651" r:id="rId4"/>
  </p:sldMasterIdLst>
  <p:notesMasterIdLst>
    <p:notesMasterId r:id="rId23"/>
  </p:notesMasterIdLst>
  <p:handoutMasterIdLst>
    <p:handoutMasterId r:id="rId24"/>
  </p:handoutMasterIdLst>
  <p:sldIdLst>
    <p:sldId id="349" r:id="rId5"/>
    <p:sldId id="811" r:id="rId6"/>
    <p:sldId id="813" r:id="rId7"/>
    <p:sldId id="785" r:id="rId8"/>
    <p:sldId id="814" r:id="rId9"/>
    <p:sldId id="815" r:id="rId10"/>
    <p:sldId id="800" r:id="rId11"/>
    <p:sldId id="820" r:id="rId12"/>
    <p:sldId id="808" r:id="rId13"/>
    <p:sldId id="801" r:id="rId14"/>
    <p:sldId id="817" r:id="rId15"/>
    <p:sldId id="802" r:id="rId16"/>
    <p:sldId id="818" r:id="rId17"/>
    <p:sldId id="816" r:id="rId18"/>
    <p:sldId id="822" r:id="rId19"/>
    <p:sldId id="821" r:id="rId20"/>
    <p:sldId id="819" r:id="rId21"/>
    <p:sldId id="807"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A50021"/>
    <a:srgbClr val="990000"/>
    <a:srgbClr val="99FFCC"/>
    <a:srgbClr val="CCB6A0"/>
    <a:srgbClr val="BEA184"/>
    <a:srgbClr val="BC9F82"/>
    <a:srgbClr val="CCECFF"/>
    <a:srgbClr val="99CCFF"/>
    <a:srgbClr val="E7E7F9"/>
    <a:srgbClr val="8787E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4" autoAdjust="0"/>
    <p:restoredTop sz="81481" autoAdjust="0"/>
  </p:normalViewPr>
  <p:slideViewPr>
    <p:cSldViewPr>
      <p:cViewPr varScale="1">
        <p:scale>
          <a:sx n="54" d="100"/>
          <a:sy n="54" d="100"/>
        </p:scale>
        <p:origin x="-1576" y="-5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760"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wrap="square" lIns="93164" tIns="46582" rIns="93164" bIns="46582" numCol="1" anchor="t" anchorCtr="0" compatLnSpc="1">
            <a:prstTxWarp prst="textNoShape">
              <a:avLst/>
            </a:prstTxWarp>
          </a:bodyPr>
          <a:lstStyle>
            <a:lvl1pPr>
              <a:defRPr sz="1200" smtClean="0"/>
            </a:lvl1pPr>
          </a:lstStyle>
          <a:p>
            <a:pPr>
              <a:defRPr/>
            </a:pPr>
            <a:endParaRPr lang="en-US" dirty="0"/>
          </a:p>
        </p:txBody>
      </p:sp>
      <p:sp>
        <p:nvSpPr>
          <p:cNvPr id="3" name="Date Placeholder 2"/>
          <p:cNvSpPr>
            <a:spLocks noGrp="1"/>
          </p:cNvSpPr>
          <p:nvPr>
            <p:ph type="dt" sz="quarter" idx="1"/>
          </p:nvPr>
        </p:nvSpPr>
        <p:spPr>
          <a:xfrm>
            <a:off x="3970734" y="0"/>
            <a:ext cx="3038145" cy="465743"/>
          </a:xfrm>
          <a:prstGeom prst="rect">
            <a:avLst/>
          </a:prstGeom>
        </p:spPr>
        <p:txBody>
          <a:bodyPr vert="horz" wrap="square" lIns="93164" tIns="46582" rIns="93164" bIns="46582" numCol="1" anchor="t" anchorCtr="0" compatLnSpc="1">
            <a:prstTxWarp prst="textNoShape">
              <a:avLst/>
            </a:prstTxWarp>
          </a:bodyPr>
          <a:lstStyle>
            <a:lvl1pPr algn="r">
              <a:defRPr sz="1200" smtClean="0"/>
            </a:lvl1pPr>
          </a:lstStyle>
          <a:p>
            <a:pPr>
              <a:defRPr/>
            </a:pPr>
            <a:fld id="{80796542-5016-4DC1-B339-E789F2B5D3A5}" type="datetimeFigureOut">
              <a:rPr lang="en-US"/>
              <a:pPr>
                <a:defRPr/>
              </a:pPr>
              <a:t>3/29/2018</a:t>
            </a:fld>
            <a:endParaRPr lang="en-US" dirty="0"/>
          </a:p>
        </p:txBody>
      </p:sp>
      <p:sp>
        <p:nvSpPr>
          <p:cNvPr id="4" name="Footer Placeholder 3"/>
          <p:cNvSpPr>
            <a:spLocks noGrp="1"/>
          </p:cNvSpPr>
          <p:nvPr>
            <p:ph type="ftr" sz="quarter" idx="2"/>
          </p:nvPr>
        </p:nvSpPr>
        <p:spPr>
          <a:xfrm>
            <a:off x="0" y="8829121"/>
            <a:ext cx="3038145" cy="465743"/>
          </a:xfrm>
          <a:prstGeom prst="rect">
            <a:avLst/>
          </a:prstGeom>
        </p:spPr>
        <p:txBody>
          <a:bodyPr vert="horz" wrap="square" lIns="93164" tIns="46582" rIns="93164" bIns="46582" numCol="1" anchor="b" anchorCtr="0" compatLnSpc="1">
            <a:prstTxWarp prst="textNoShape">
              <a:avLst/>
            </a:prstTxWarp>
          </a:bodyPr>
          <a:lstStyle>
            <a:lvl1pPr>
              <a:defRPr sz="1200" smtClean="0"/>
            </a:lvl1pPr>
          </a:lstStyle>
          <a:p>
            <a:pPr>
              <a:defRPr/>
            </a:pPr>
            <a:endParaRPr lang="en-US" dirty="0"/>
          </a:p>
        </p:txBody>
      </p:sp>
      <p:sp>
        <p:nvSpPr>
          <p:cNvPr id="5" name="Slide Number Placeholder 4"/>
          <p:cNvSpPr>
            <a:spLocks noGrp="1"/>
          </p:cNvSpPr>
          <p:nvPr>
            <p:ph type="sldNum" sz="quarter" idx="3"/>
          </p:nvPr>
        </p:nvSpPr>
        <p:spPr>
          <a:xfrm>
            <a:off x="3970734" y="8829121"/>
            <a:ext cx="3038145" cy="465743"/>
          </a:xfrm>
          <a:prstGeom prst="rect">
            <a:avLst/>
          </a:prstGeom>
        </p:spPr>
        <p:txBody>
          <a:bodyPr vert="horz" wrap="square" lIns="93164" tIns="46582" rIns="93164" bIns="46582" numCol="1" anchor="b" anchorCtr="0" compatLnSpc="1">
            <a:prstTxWarp prst="textNoShape">
              <a:avLst/>
            </a:prstTxWarp>
          </a:bodyPr>
          <a:lstStyle>
            <a:lvl1pPr algn="r">
              <a:defRPr sz="1200" smtClean="0"/>
            </a:lvl1pPr>
          </a:lstStyle>
          <a:p>
            <a:pPr>
              <a:defRPr/>
            </a:pPr>
            <a:fld id="{54415F5E-C978-4D1C-85BF-6B98BD37E923}" type="slidenum">
              <a:rPr lang="en-US"/>
              <a:pPr>
                <a:defRPr/>
              </a:pPr>
              <a:t>‹#›</a:t>
            </a:fld>
            <a:endParaRPr lang="en-US" dirty="0"/>
          </a:p>
        </p:txBody>
      </p:sp>
    </p:spTree>
    <p:extLst>
      <p:ext uri="{BB962C8B-B14F-4D97-AF65-F5344CB8AC3E}">
        <p14:creationId xmlns:p14="http://schemas.microsoft.com/office/powerpoint/2010/main" xmlns="" val="219713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8145" cy="46574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defRPr sz="1200" smtClean="0"/>
            </a:lvl1pPr>
          </a:lstStyle>
          <a:p>
            <a:pPr>
              <a:defRPr/>
            </a:pPr>
            <a:endParaRPr lang="en-US" altLang="zh-CN" dirty="0"/>
          </a:p>
        </p:txBody>
      </p:sp>
      <p:sp>
        <p:nvSpPr>
          <p:cNvPr id="17411" name="Rectangle 3"/>
          <p:cNvSpPr>
            <a:spLocks noGrp="1" noChangeArrowheads="1"/>
          </p:cNvSpPr>
          <p:nvPr>
            <p:ph type="dt" idx="1"/>
          </p:nvPr>
        </p:nvSpPr>
        <p:spPr bwMode="auto">
          <a:xfrm>
            <a:off x="3970734" y="0"/>
            <a:ext cx="3038145" cy="46574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a:defRPr sz="1200" smtClean="0"/>
            </a:lvl1pPr>
          </a:lstStyle>
          <a:p>
            <a:pPr>
              <a:defRPr/>
            </a:pPr>
            <a:endParaRPr lang="en-US" altLang="zh-CN" dirty="0"/>
          </a:p>
        </p:txBody>
      </p:sp>
      <p:sp>
        <p:nvSpPr>
          <p:cNvPr id="1280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01345" y="4416098"/>
            <a:ext cx="5607711" cy="4183995"/>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7414" name="Rectangle 6"/>
          <p:cNvSpPr>
            <a:spLocks noGrp="1" noChangeArrowheads="1"/>
          </p:cNvSpPr>
          <p:nvPr>
            <p:ph type="ftr" sz="quarter" idx="4"/>
          </p:nvPr>
        </p:nvSpPr>
        <p:spPr bwMode="auto">
          <a:xfrm>
            <a:off x="0" y="8829121"/>
            <a:ext cx="3038145" cy="465743"/>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defRPr sz="1200" smtClean="0"/>
            </a:lvl1pPr>
          </a:lstStyle>
          <a:p>
            <a:pPr>
              <a:defRPr/>
            </a:pPr>
            <a:endParaRPr lang="en-US" altLang="zh-CN" dirty="0"/>
          </a:p>
        </p:txBody>
      </p:sp>
      <p:sp>
        <p:nvSpPr>
          <p:cNvPr id="17415" name="Rectangle 7"/>
          <p:cNvSpPr>
            <a:spLocks noGrp="1" noChangeArrowheads="1"/>
          </p:cNvSpPr>
          <p:nvPr>
            <p:ph type="sldNum" sz="quarter" idx="5"/>
          </p:nvPr>
        </p:nvSpPr>
        <p:spPr bwMode="auto">
          <a:xfrm>
            <a:off x="3970734" y="8829121"/>
            <a:ext cx="3038145" cy="465743"/>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a:defRPr sz="1200" smtClean="0"/>
            </a:lvl1pPr>
          </a:lstStyle>
          <a:p>
            <a:pPr>
              <a:defRPr/>
            </a:pPr>
            <a:fld id="{F14BBC03-1E3D-4A2C-A14A-E6C4C3F943F6}" type="slidenum">
              <a:rPr lang="zh-CN" altLang="en-US"/>
              <a:pPr>
                <a:defRPr/>
              </a:pPr>
              <a:t>‹#›</a:t>
            </a:fld>
            <a:endParaRPr lang="en-US" altLang="zh-CN" dirty="0"/>
          </a:p>
        </p:txBody>
      </p:sp>
    </p:spTree>
    <p:extLst>
      <p:ext uri="{BB962C8B-B14F-4D97-AF65-F5344CB8AC3E}">
        <p14:creationId xmlns:p14="http://schemas.microsoft.com/office/powerpoint/2010/main" xmlns="" val="2596157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2</a:t>
            </a:fld>
            <a:endParaRPr lang="en-US" altLang="zh-CN" dirty="0"/>
          </a:p>
        </p:txBody>
      </p:sp>
    </p:spTree>
    <p:extLst>
      <p:ext uri="{BB962C8B-B14F-4D97-AF65-F5344CB8AC3E}">
        <p14:creationId xmlns:p14="http://schemas.microsoft.com/office/powerpoint/2010/main" xmlns="" val="3089692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11</a:t>
            </a:fld>
            <a:endParaRPr lang="en-US" altLang="zh-CN"/>
          </a:p>
        </p:txBody>
      </p:sp>
    </p:spTree>
    <p:extLst>
      <p:ext uri="{BB962C8B-B14F-4D97-AF65-F5344CB8AC3E}">
        <p14:creationId xmlns:p14="http://schemas.microsoft.com/office/powerpoint/2010/main" xmlns="" val="179789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12</a:t>
            </a:fld>
            <a:endParaRPr lang="en-US" altLang="zh-CN" dirty="0"/>
          </a:p>
        </p:txBody>
      </p:sp>
    </p:spTree>
    <p:extLst>
      <p:ext uri="{BB962C8B-B14F-4D97-AF65-F5344CB8AC3E}">
        <p14:creationId xmlns:p14="http://schemas.microsoft.com/office/powerpoint/2010/main" xmlns="" val="227701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13</a:t>
            </a:fld>
            <a:endParaRPr lang="en-US" altLang="zh-CN"/>
          </a:p>
        </p:txBody>
      </p:sp>
    </p:spTree>
    <p:extLst>
      <p:ext uri="{BB962C8B-B14F-4D97-AF65-F5344CB8AC3E}">
        <p14:creationId xmlns:p14="http://schemas.microsoft.com/office/powerpoint/2010/main" xmlns="" val="4238461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14</a:t>
            </a:fld>
            <a:endParaRPr lang="en-US" altLang="zh-CN" dirty="0"/>
          </a:p>
        </p:txBody>
      </p:sp>
    </p:spTree>
    <p:extLst>
      <p:ext uri="{BB962C8B-B14F-4D97-AF65-F5344CB8AC3E}">
        <p14:creationId xmlns:p14="http://schemas.microsoft.com/office/powerpoint/2010/main" xmlns="" val="341312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15</a:t>
            </a:fld>
            <a:endParaRPr lang="en-US" altLang="zh-CN" dirty="0"/>
          </a:p>
        </p:txBody>
      </p:sp>
    </p:spTree>
    <p:extLst>
      <p:ext uri="{BB962C8B-B14F-4D97-AF65-F5344CB8AC3E}">
        <p14:creationId xmlns:p14="http://schemas.microsoft.com/office/powerpoint/2010/main" xmlns="" val="341312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16</a:t>
            </a:fld>
            <a:endParaRPr lang="en-US" altLang="zh-CN" dirty="0"/>
          </a:p>
        </p:txBody>
      </p:sp>
    </p:spTree>
    <p:extLst>
      <p:ext uri="{BB962C8B-B14F-4D97-AF65-F5344CB8AC3E}">
        <p14:creationId xmlns:p14="http://schemas.microsoft.com/office/powerpoint/2010/main" xmlns="" val="341312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17</a:t>
            </a:fld>
            <a:endParaRPr lang="en-US" altLang="zh-CN"/>
          </a:p>
        </p:txBody>
      </p:sp>
    </p:spTree>
    <p:extLst>
      <p:ext uri="{BB962C8B-B14F-4D97-AF65-F5344CB8AC3E}">
        <p14:creationId xmlns:p14="http://schemas.microsoft.com/office/powerpoint/2010/main" xmlns="" val="2005802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18</a:t>
            </a:fld>
            <a:endParaRPr lang="en-US" altLang="zh-CN" dirty="0"/>
          </a:p>
        </p:txBody>
      </p:sp>
    </p:spTree>
    <p:extLst>
      <p:ext uri="{BB962C8B-B14F-4D97-AF65-F5344CB8AC3E}">
        <p14:creationId xmlns:p14="http://schemas.microsoft.com/office/powerpoint/2010/main" xmlns="" val="319250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eaLnBrk="0" hangingPunct="0">
              <a:spcBef>
                <a:spcPct val="20000"/>
              </a:spcBef>
              <a:buClr>
                <a:srgbClr val="0BD0D9"/>
              </a:buClr>
              <a:buSzPct val="95000"/>
              <a:buFont typeface="Wingdings 2" pitchFamily="18" charset="2"/>
              <a:buNone/>
            </a:pPr>
            <a:endParaRPr lang="en-US" dirty="0" smtClean="0">
              <a:solidFill>
                <a:schemeClr val="bg2"/>
              </a:solidFill>
              <a:latin typeface="Constantia" panose="02030602050306030303" pitchFamily="18" charset="0"/>
            </a:endParaRPr>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3</a:t>
            </a:fld>
            <a:endParaRPr lang="en-US" altLang="zh-CN"/>
          </a:p>
        </p:txBody>
      </p:sp>
    </p:spTree>
    <p:extLst>
      <p:ext uri="{BB962C8B-B14F-4D97-AF65-F5344CB8AC3E}">
        <p14:creationId xmlns:p14="http://schemas.microsoft.com/office/powerpoint/2010/main" xmlns="" val="355923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4</a:t>
            </a:fld>
            <a:endParaRPr lang="en-US" altLang="zh-CN" dirty="0"/>
          </a:p>
        </p:txBody>
      </p:sp>
    </p:spTree>
    <p:extLst>
      <p:ext uri="{BB962C8B-B14F-4D97-AF65-F5344CB8AC3E}">
        <p14:creationId xmlns:p14="http://schemas.microsoft.com/office/powerpoint/2010/main" xmlns="" val="229502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5</a:t>
            </a:fld>
            <a:endParaRPr lang="en-US" altLang="zh-CN"/>
          </a:p>
        </p:txBody>
      </p:sp>
    </p:spTree>
    <p:extLst>
      <p:ext uri="{BB962C8B-B14F-4D97-AF65-F5344CB8AC3E}">
        <p14:creationId xmlns:p14="http://schemas.microsoft.com/office/powerpoint/2010/main" xmlns="" val="168173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6</a:t>
            </a:fld>
            <a:endParaRPr lang="en-US" altLang="zh-CN"/>
          </a:p>
        </p:txBody>
      </p:sp>
    </p:spTree>
    <p:extLst>
      <p:ext uri="{BB962C8B-B14F-4D97-AF65-F5344CB8AC3E}">
        <p14:creationId xmlns:p14="http://schemas.microsoft.com/office/powerpoint/2010/main" xmlns="" val="848142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eaLnBrk="0" hangingPunct="0">
              <a:spcBef>
                <a:spcPts val="0"/>
              </a:spcBef>
              <a:spcAft>
                <a:spcPts val="1000"/>
              </a:spcAft>
              <a:buClr>
                <a:srgbClr val="0BD0D9"/>
              </a:buClr>
              <a:buSzPct val="95000"/>
              <a:buFont typeface="Wingdings 2" pitchFamily="18" charset="2"/>
              <a:buNone/>
            </a:pPr>
            <a:endParaRPr lang="en-US" dirty="0" smtClean="0">
              <a:solidFill>
                <a:schemeClr val="bg2"/>
              </a:solidFill>
              <a:latin typeface="Constantia" panose="02030602050306030303" pitchFamily="18" charset="0"/>
            </a:endParaRPr>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7</a:t>
            </a:fld>
            <a:endParaRPr lang="en-US" altLang="zh-CN" dirty="0"/>
          </a:p>
        </p:txBody>
      </p:sp>
    </p:spTree>
    <p:extLst>
      <p:ext uri="{BB962C8B-B14F-4D97-AF65-F5344CB8AC3E}">
        <p14:creationId xmlns:p14="http://schemas.microsoft.com/office/powerpoint/2010/main" xmlns="" val="10443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8</a:t>
            </a:fld>
            <a:endParaRPr lang="en-US" altLang="zh-CN"/>
          </a:p>
        </p:txBody>
      </p:sp>
    </p:spTree>
    <p:extLst>
      <p:ext uri="{BB962C8B-B14F-4D97-AF65-F5344CB8AC3E}">
        <p14:creationId xmlns:p14="http://schemas.microsoft.com/office/powerpoint/2010/main" xmlns="" val="4054163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9</a:t>
            </a:fld>
            <a:endParaRPr lang="en-US" altLang="zh-CN" dirty="0"/>
          </a:p>
        </p:txBody>
      </p:sp>
    </p:spTree>
    <p:extLst>
      <p:ext uri="{BB962C8B-B14F-4D97-AF65-F5344CB8AC3E}">
        <p14:creationId xmlns:p14="http://schemas.microsoft.com/office/powerpoint/2010/main" xmlns="" val="304993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14BBC03-1E3D-4A2C-A14A-E6C4C3F943F6}" type="slidenum">
              <a:rPr lang="zh-CN" altLang="en-US" smtClean="0"/>
              <a:pPr>
                <a:defRPr/>
              </a:pPr>
              <a:t>10</a:t>
            </a:fld>
            <a:endParaRPr lang="en-US" altLang="zh-CN" dirty="0"/>
          </a:p>
        </p:txBody>
      </p:sp>
    </p:spTree>
    <p:extLst>
      <p:ext uri="{BB962C8B-B14F-4D97-AF65-F5344CB8AC3E}">
        <p14:creationId xmlns:p14="http://schemas.microsoft.com/office/powerpoint/2010/main" xmlns="" val="2564445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email"/>
          <a:srcRect/>
          <a:stretch>
            <a:fillRect/>
          </a:stretch>
        </p:blipFill>
        <p:spPr bwMode="auto">
          <a:xfrm>
            <a:off x="7508875" y="5578475"/>
            <a:ext cx="820738" cy="822325"/>
          </a:xfrm>
          <a:prstGeom prst="rect">
            <a:avLst/>
          </a:prstGeom>
          <a:noFill/>
          <a:ln w="9525">
            <a:noFill/>
            <a:miter lim="800000"/>
            <a:headEnd/>
            <a:tailEnd/>
          </a:ln>
        </p:spPr>
      </p:pic>
      <p:sp>
        <p:nvSpPr>
          <p:cNvPr id="6"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hangingPunct="0">
              <a:defRPr/>
            </a:pPr>
            <a:r>
              <a:rPr lang="en-US" altLang="zh-CN" sz="1200" dirty="0">
                <a:solidFill>
                  <a:schemeClr val="bg2"/>
                </a:solidFill>
                <a:ea typeface="MS PGothic" pitchFamily="34" charset="-128"/>
              </a:rPr>
              <a:t>HUAWEI TECHNOLOGIES CO., LTD.</a:t>
            </a:r>
            <a:endParaRPr lang="en-US" altLang="zh-CN" sz="2100" dirty="0">
              <a:solidFill>
                <a:schemeClr val="bg2"/>
              </a:solidFill>
              <a:ea typeface="MS PGothic" pitchFamily="34" charset="-128"/>
            </a:endParaRPr>
          </a:p>
        </p:txBody>
      </p:sp>
      <p:sp>
        <p:nvSpPr>
          <p:cNvPr id="8"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hangingPunct="0">
              <a:defRPr/>
            </a:pPr>
            <a:r>
              <a:rPr lang="en-US" altLang="zh-CN" sz="1400" b="1" dirty="0">
                <a:solidFill>
                  <a:srgbClr val="666666"/>
                </a:solidFill>
                <a:latin typeface="Arial" pitchFamily="-110" charset="0"/>
                <a:ea typeface="MS PGothic" pitchFamily="34" charset="-128"/>
                <a:cs typeface="MS PGothic" pitchFamily="34" charset="-128"/>
              </a:rPr>
              <a:t>Security Level: </a:t>
            </a:r>
          </a:p>
        </p:txBody>
      </p:sp>
      <p:sp>
        <p:nvSpPr>
          <p:cNvPr id="9"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defRPr/>
            </a:pPr>
            <a:r>
              <a:rPr lang="en-US" sz="1100" noProof="1">
                <a:solidFill>
                  <a:schemeClr val="bg1"/>
                </a:solidFill>
                <a:latin typeface="FrutigerNext LT Regular" pitchFamily="34" charset="0"/>
                <a:ea typeface="MS PGothic" pitchFamily="34" charset="-128"/>
              </a:rPr>
              <a:t>Slide title</a:t>
            </a:r>
            <a:r>
              <a:rPr lang="en-US" altLang="zh-CN" sz="1100" dirty="0">
                <a:solidFill>
                  <a:schemeClr val="bg1"/>
                </a:solidFill>
                <a:latin typeface="FrutigerNext LT Regular" pitchFamily="34" charset="0"/>
                <a:ea typeface="MS PGothic" pitchFamily="34" charset="-128"/>
              </a:rPr>
              <a:t> </a:t>
            </a:r>
            <a:r>
              <a:rPr lang="en-US" altLang="zh-CN" sz="1100" dirty="0">
                <a:solidFill>
                  <a:schemeClr val="bg1"/>
                </a:solidFill>
                <a:latin typeface="FrutigerNext LT Regular" pitchFamily="34" charset="0"/>
                <a:ea typeface="华文细黑"/>
                <a:cs typeface="华文细黑"/>
              </a:rPr>
              <a:t>:40-47pt  </a:t>
            </a:r>
          </a:p>
          <a:p>
            <a:pPr algn="r" defTabSz="784225" eaLnBrk="0" hangingPunct="0">
              <a:lnSpc>
                <a:spcPct val="125000"/>
              </a:lnSpc>
              <a:defRPr/>
            </a:pPr>
            <a:r>
              <a:rPr lang="en-US" sz="1100" noProof="1">
                <a:solidFill>
                  <a:schemeClr val="bg1"/>
                </a:solidFill>
                <a:latin typeface="FrutigerNext LT Regular" pitchFamily="34" charset="0"/>
                <a:ea typeface="MS PGothic" pitchFamily="34" charset="-128"/>
              </a:rPr>
              <a:t>Slide subtitle </a:t>
            </a:r>
            <a:r>
              <a:rPr lang="en-US" altLang="zh-CN" sz="1100" dirty="0">
                <a:solidFill>
                  <a:schemeClr val="bg1"/>
                </a:solidFill>
                <a:latin typeface="FrutigerNext LT Regular" pitchFamily="34" charset="0"/>
                <a:ea typeface="华文细黑"/>
                <a:cs typeface="华文细黑"/>
              </a:rPr>
              <a:t>:26-30pt</a:t>
            </a:r>
          </a:p>
          <a:p>
            <a:pPr algn="r" defTabSz="784225" eaLnBrk="0" hangingPunct="0">
              <a:lnSpc>
                <a:spcPct val="125000"/>
              </a:lnSpc>
              <a:defRPr/>
            </a:pPr>
            <a:r>
              <a:rPr lang="en-US" altLang="zh-CN" sz="1100" dirty="0">
                <a:solidFill>
                  <a:schemeClr val="bg1"/>
                </a:solidFill>
                <a:latin typeface="FrutigerNext LT Regular" pitchFamily="34" charset="0"/>
                <a:ea typeface="华文细黑"/>
                <a:cs typeface="华文细黑"/>
              </a:rPr>
              <a:t>Color::white</a:t>
            </a:r>
          </a:p>
          <a:p>
            <a:pPr algn="r" defTabSz="784225" eaLnBrk="0" hangingPunct="0">
              <a:lnSpc>
                <a:spcPct val="125000"/>
              </a:lnSpc>
              <a:defRPr/>
            </a:pPr>
            <a:r>
              <a:rPr lang="zh-CN" altLang="en-US" sz="1100" dirty="0">
                <a:solidFill>
                  <a:schemeClr val="bg1"/>
                </a:solidFill>
                <a:latin typeface="FrutigerNext LT Regular" pitchFamily="34" charset="0"/>
                <a:ea typeface="MS PGothic" pitchFamily="34" charset="-128"/>
              </a:rPr>
              <a:t> </a:t>
            </a:r>
            <a:r>
              <a:rPr lang="en-US" altLang="zh-CN" sz="1100" dirty="0">
                <a:solidFill>
                  <a:schemeClr val="bg1"/>
                </a:solidFill>
                <a:latin typeface="FrutigerNext LT Regular" pitchFamily="34" charset="0"/>
                <a:ea typeface="MS PGothic" pitchFamily="34" charset="-128"/>
              </a:rPr>
              <a:t>Corporate Font </a:t>
            </a:r>
            <a:r>
              <a:rPr lang="en-US" altLang="zh-CN" sz="1100" dirty="0">
                <a:solidFill>
                  <a:schemeClr val="bg1"/>
                </a:solidFill>
                <a:latin typeface="FrutigerNext LT Regular" pitchFamily="34" charset="0"/>
                <a:ea typeface="华文细黑"/>
                <a:cs typeface="华文细黑"/>
              </a:rPr>
              <a:t>:</a:t>
            </a:r>
          </a:p>
          <a:p>
            <a:pPr algn="r" defTabSz="784225" eaLnBrk="0" hangingPunct="0">
              <a:lnSpc>
                <a:spcPct val="125000"/>
              </a:lnSpc>
              <a:defRPr/>
            </a:pPr>
            <a:r>
              <a:rPr lang="en-US" altLang="zh-CN" sz="1100" dirty="0">
                <a:solidFill>
                  <a:schemeClr val="bg1"/>
                </a:solidFill>
                <a:latin typeface="FrutigerNext LT Regular" pitchFamily="34" charset="0"/>
                <a:ea typeface="华文细黑"/>
                <a:cs typeface="华文细黑"/>
              </a:rPr>
              <a:t>FrutigerNext LT Medium</a:t>
            </a:r>
          </a:p>
          <a:p>
            <a:pPr algn="r" defTabSz="784225" eaLnBrk="0" hangingPunct="0">
              <a:lnSpc>
                <a:spcPct val="125000"/>
              </a:lnSpc>
              <a:defRPr/>
            </a:pPr>
            <a:r>
              <a:rPr lang="en-US" altLang="zh-CN" sz="1100" dirty="0">
                <a:solidFill>
                  <a:schemeClr val="bg1"/>
                </a:solidFill>
                <a:latin typeface="FrutigerNext LT Regular" pitchFamily="34" charset="0"/>
                <a:ea typeface="MS PGothic" pitchFamily="34" charset="-128"/>
              </a:rPr>
              <a:t>Font to be used by customers and </a:t>
            </a:r>
          </a:p>
          <a:p>
            <a:pPr algn="r" defTabSz="784225" eaLnBrk="0" hangingPunct="0">
              <a:lnSpc>
                <a:spcPct val="125000"/>
              </a:lnSpc>
              <a:defRPr/>
            </a:pPr>
            <a:r>
              <a:rPr lang="en-US" altLang="zh-CN" sz="1100" dirty="0">
                <a:solidFill>
                  <a:schemeClr val="bg1"/>
                </a:solidFill>
                <a:latin typeface="FrutigerNext LT Regular" pitchFamily="34" charset="0"/>
                <a:ea typeface="MS PGothic" pitchFamily="34" charset="-128"/>
              </a:rPr>
              <a:t>partners </a:t>
            </a:r>
            <a:r>
              <a:rPr lang="en-US" altLang="zh-CN" sz="1100" dirty="0">
                <a:solidFill>
                  <a:schemeClr val="bg1"/>
                </a:solidFill>
                <a:latin typeface="FrutigerNext LT Regular" pitchFamily="34" charset="0"/>
                <a:ea typeface="华文细黑"/>
                <a:cs typeface="华文细黑"/>
              </a:rPr>
              <a:t>: </a:t>
            </a:r>
          </a:p>
          <a:p>
            <a:pPr algn="r" defTabSz="784225" eaLnBrk="0" hangingPunct="0">
              <a:lnSpc>
                <a:spcPct val="125000"/>
              </a:lnSpc>
              <a:defRPr/>
            </a:pPr>
            <a:r>
              <a:rPr lang="en-US" altLang="zh-CN" sz="1100" dirty="0">
                <a:solidFill>
                  <a:schemeClr val="bg1"/>
                </a:solidFill>
                <a:latin typeface="FrutigerNext LT Regular" pitchFamily="34" charset="0"/>
                <a:ea typeface="华文细黑"/>
                <a:cs typeface="华文细黑"/>
              </a:rPr>
              <a:t>Arial</a:t>
            </a:r>
            <a:endParaRPr lang="zh-CN" altLang="en-US" sz="1100" dirty="0">
              <a:solidFill>
                <a:schemeClr val="bg1"/>
              </a:solidFill>
              <a:latin typeface="FrutigerNext LT Regular" pitchFamily="34" charset="0"/>
              <a:ea typeface="华文细黑"/>
              <a:cs typeface="华文细黑"/>
            </a:endParaRPr>
          </a:p>
          <a:p>
            <a:pPr algn="r" defTabSz="784225" eaLnBrk="0" hangingPunct="0">
              <a:lnSpc>
                <a:spcPct val="125000"/>
              </a:lnSpc>
              <a:defRPr/>
            </a:pPr>
            <a:endParaRPr lang="zh-CN" altLang="en-US" sz="1100" dirty="0">
              <a:solidFill>
                <a:schemeClr val="bg1"/>
              </a:solidFill>
              <a:latin typeface="FrutigerNext LT Regular" pitchFamily="34" charset="0"/>
              <a:ea typeface="华文细黑"/>
              <a:cs typeface="华文细黑"/>
            </a:endParaRPr>
          </a:p>
          <a:p>
            <a:pPr algn="r" defTabSz="784225" eaLnBrk="0" hangingPunct="0">
              <a:lnSpc>
                <a:spcPct val="125000"/>
              </a:lnSpc>
              <a:defRPr/>
            </a:pPr>
            <a:endParaRPr lang="zh-CN" altLang="en-US" sz="1100" dirty="0">
              <a:solidFill>
                <a:schemeClr val="bg1"/>
              </a:solidFill>
              <a:latin typeface="FrutigerNext LT Regular" pitchFamily="34" charset="0"/>
              <a:ea typeface="华文细黑"/>
              <a:cs typeface="华文细黑"/>
            </a:endParaRPr>
          </a:p>
          <a:p>
            <a:pPr algn="r" defTabSz="784225" eaLnBrk="0" hangingPunct="0">
              <a:lnSpc>
                <a:spcPct val="125000"/>
              </a:lnSpc>
              <a:defRPr/>
            </a:pPr>
            <a:endParaRPr lang="zh-CN" altLang="en-US" sz="1100" dirty="0">
              <a:solidFill>
                <a:schemeClr val="bg1"/>
              </a:solidFill>
              <a:latin typeface="FrutigerNext LT Regular" pitchFamily="34" charset="0"/>
              <a:ea typeface="华文细黑"/>
              <a:cs typeface="华文细黑"/>
            </a:endParaRPr>
          </a:p>
          <a:p>
            <a:pPr algn="r" defTabSz="784225" eaLnBrk="0" hangingPunct="0">
              <a:lnSpc>
                <a:spcPct val="125000"/>
              </a:lnSpc>
              <a:defRPr/>
            </a:pPr>
            <a:endParaRPr lang="zh-CN" altLang="en-US" sz="1100" dirty="0">
              <a:solidFill>
                <a:schemeClr val="bg1"/>
              </a:solidFill>
              <a:latin typeface="FrutigerNext LT Regular" pitchFamily="34" charset="0"/>
              <a:ea typeface="华文细黑"/>
              <a:cs typeface="华文细黑"/>
            </a:endParaRPr>
          </a:p>
          <a:p>
            <a:pPr algn="r" defTabSz="784225" eaLnBrk="0" hangingPunct="0">
              <a:lnSpc>
                <a:spcPct val="125000"/>
              </a:lnSpc>
              <a:defRPr/>
            </a:pPr>
            <a:endParaRPr lang="zh-CN" altLang="en-US" sz="1100" dirty="0">
              <a:solidFill>
                <a:schemeClr val="bg1"/>
              </a:solidFill>
              <a:latin typeface="FrutigerNext LT Regular" pitchFamily="34" charset="0"/>
              <a:ea typeface="华文细黑"/>
              <a:cs typeface="华文细黑"/>
            </a:endParaRPr>
          </a:p>
          <a:p>
            <a:pPr algn="r" defTabSz="784225" eaLnBrk="0" hangingPunct="0">
              <a:lnSpc>
                <a:spcPct val="125000"/>
              </a:lnSpc>
              <a:defRPr/>
            </a:pPr>
            <a:endParaRPr lang="zh-CN" altLang="en-US" sz="1100" dirty="0">
              <a:solidFill>
                <a:schemeClr val="bg1"/>
              </a:solidFill>
              <a:latin typeface="FrutigerNext LT Regular" pitchFamily="34" charset="0"/>
              <a:ea typeface="华文细黑"/>
              <a:cs typeface="华文细黑"/>
            </a:endParaRPr>
          </a:p>
          <a:p>
            <a:pPr algn="r" defTabSz="784225" eaLnBrk="0" hangingPunct="0">
              <a:lnSpc>
                <a:spcPct val="125000"/>
              </a:lnSpc>
              <a:spcBef>
                <a:spcPct val="50000"/>
              </a:spcBef>
              <a:defRPr/>
            </a:pPr>
            <a:endParaRPr lang="en-US" altLang="zh-CN" sz="1100" dirty="0">
              <a:solidFill>
                <a:schemeClr val="bg1"/>
              </a:solidFill>
              <a:latin typeface="FrutigerNext LT Regular" pitchFamily="34" charset="0"/>
              <a:ea typeface="华文细黑"/>
              <a:cs typeface="华文细黑"/>
            </a:endParaRPr>
          </a:p>
        </p:txBody>
      </p:sp>
      <p:sp>
        <p:nvSpPr>
          <p:cNvPr id="10"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hangingPunct="0">
              <a:defRPr/>
            </a:pPr>
            <a:r>
              <a:rPr lang="en-US" altLang="zh-CN" sz="1200" dirty="0">
                <a:solidFill>
                  <a:schemeClr val="bg1"/>
                </a:solidFill>
                <a:latin typeface="Arial" pitchFamily="-110" charset="0"/>
                <a:ea typeface="MS PGothic" pitchFamily="34" charset="-128"/>
                <a:cs typeface="MS PGothic" pitchFamily="34" charset="-128"/>
              </a:rPr>
              <a:t>www.huawei.com</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11" name="Rectangle 19"/>
          <p:cNvSpPr>
            <a:spLocks noGrp="1" noChangeArrowheads="1"/>
          </p:cNvSpPr>
          <p:nvPr>
            <p:ph type="dt" sz="quarter" idx="10"/>
          </p:nvPr>
        </p:nvSpPr>
        <p:spPr>
          <a:xfrm>
            <a:off x="609600" y="228600"/>
            <a:ext cx="2133600" cy="476250"/>
          </a:xfrm>
        </p:spPr>
        <p:txBody>
          <a:bodyPr lIns="91440" tIns="45720" rIns="91440" bIns="45720"/>
          <a:lstStyle>
            <a:lvl1pPr eaLnBrk="1" hangingPunct="1">
              <a:lnSpc>
                <a:spcPct val="100000"/>
              </a:lnSpc>
              <a:defRPr sz="1400" smtClean="0">
                <a:ea typeface="宋体" pitchFamily="2" charset="-122"/>
              </a:defRPr>
            </a:lvl1pPr>
          </a:lstStyle>
          <a:p>
            <a:pPr>
              <a:defRPr/>
            </a:pPr>
            <a:fld id="{A28B1481-3B44-4A4C-8383-1242DC8762C5}" type="datetime1">
              <a:rPr lang="en-US" altLang="zh-CN" smtClean="0"/>
              <a:pPr>
                <a:defRPr/>
              </a:pPr>
              <a:t>3/29/2018</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pPr>
              <a:defRPr/>
            </a:pPr>
            <a:fld id="{31E5C0AE-CE7C-4BAE-96B5-E65354B78DAF}" type="datetime1">
              <a:rPr lang="en-US" smtClean="0"/>
              <a:pPr>
                <a:defRPr/>
              </a:pPr>
              <a:t>3/29/2018</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dt" sz="half" idx="10"/>
          </p:nvPr>
        </p:nvSpPr>
        <p:spPr>
          <a:ln/>
        </p:spPr>
        <p:txBody>
          <a:bodyPr/>
          <a:lstStyle>
            <a:lvl1pPr>
              <a:defRPr/>
            </a:lvl1pPr>
          </a:lstStyle>
          <a:p>
            <a:pPr>
              <a:defRPr/>
            </a:pPr>
            <a:fld id="{35C91E33-A041-41D5-88D7-08350BE2DAD4}" type="datetime1">
              <a:rPr lang="en-US" smtClean="0"/>
              <a:pPr>
                <a:defRPr/>
              </a:pPr>
              <a:t>3/29/2018</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dt" sz="half" idx="10"/>
          </p:nvPr>
        </p:nvSpPr>
        <p:spPr>
          <a:ln/>
        </p:spPr>
        <p:txBody>
          <a:bodyPr/>
          <a:lstStyle>
            <a:lvl1pPr>
              <a:defRPr/>
            </a:lvl1pPr>
          </a:lstStyle>
          <a:p>
            <a:pPr>
              <a:defRPr/>
            </a:pPr>
            <a:fld id="{3DA0923F-098A-4105-9629-FB1287D218F8}" type="datetime1">
              <a:rPr lang="en-US" smtClean="0"/>
              <a:pPr>
                <a:defRPr/>
              </a:pPr>
              <a:t>3/29/2018</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850FA0-2B83-48D6-AF97-C8F46D214472}" type="datetime1">
              <a:rPr lang="en-US" smtClean="0"/>
              <a:pPr/>
              <a:t>3/29/2018</a:t>
            </a:fld>
            <a:endParaRPr lang="en-US" dirty="0"/>
          </a:p>
        </p:txBody>
      </p:sp>
      <p:sp>
        <p:nvSpPr>
          <p:cNvPr id="5" name="Footer Placeholder 4"/>
          <p:cNvSpPr>
            <a:spLocks noGrp="1"/>
          </p:cNvSpPr>
          <p:nvPr>
            <p:ph type="ftr" sz="quarter" idx="11"/>
          </p:nvPr>
        </p:nvSpPr>
        <p:spPr/>
        <p:txBody>
          <a:bodyPr/>
          <a:lstStyle/>
          <a:p>
            <a:r>
              <a:rPr lang="en-US" dirty="0" smtClean="0"/>
              <a:t>Page #</a:t>
            </a:r>
            <a:endParaRPr lang="en-US" dirty="0"/>
          </a:p>
        </p:txBody>
      </p:sp>
      <p:sp>
        <p:nvSpPr>
          <p:cNvPr id="6" name="Slide Number Placeholder 5"/>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4A72A-B99F-4F11-BD18-3019049AFFB0}" type="datetime1">
              <a:rPr lang="en-US" smtClean="0"/>
              <a:pPr/>
              <a:t>3/29/2018</a:t>
            </a:fld>
            <a:endParaRPr lang="en-US" dirty="0"/>
          </a:p>
        </p:txBody>
      </p:sp>
      <p:sp>
        <p:nvSpPr>
          <p:cNvPr id="5" name="Footer Placeholder 4"/>
          <p:cNvSpPr>
            <a:spLocks noGrp="1"/>
          </p:cNvSpPr>
          <p:nvPr>
            <p:ph type="ftr" sz="quarter" idx="11"/>
          </p:nvPr>
        </p:nvSpPr>
        <p:spPr/>
        <p:txBody>
          <a:bodyPr/>
          <a:lstStyle/>
          <a:p>
            <a:r>
              <a:rPr lang="en-US" dirty="0" smtClean="0"/>
              <a:t>Page #</a:t>
            </a:r>
            <a:endParaRPr lang="en-US" dirty="0"/>
          </a:p>
        </p:txBody>
      </p:sp>
      <p:sp>
        <p:nvSpPr>
          <p:cNvPr id="6" name="Slide Number Placeholder 5"/>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4E1D2C-3FBD-46B1-A8FD-9015A4926383}" type="datetime1">
              <a:rPr lang="en-US" smtClean="0"/>
              <a:pPr/>
              <a:t>3/29/2018</a:t>
            </a:fld>
            <a:endParaRPr lang="en-US" dirty="0"/>
          </a:p>
        </p:txBody>
      </p:sp>
      <p:sp>
        <p:nvSpPr>
          <p:cNvPr id="5" name="Footer Placeholder 4"/>
          <p:cNvSpPr>
            <a:spLocks noGrp="1"/>
          </p:cNvSpPr>
          <p:nvPr>
            <p:ph type="ftr" sz="quarter" idx="11"/>
          </p:nvPr>
        </p:nvSpPr>
        <p:spPr/>
        <p:txBody>
          <a:bodyPr/>
          <a:lstStyle/>
          <a:p>
            <a:r>
              <a:rPr lang="en-US" dirty="0" smtClean="0"/>
              <a:t>Page #</a:t>
            </a:r>
            <a:endParaRPr lang="en-US" dirty="0"/>
          </a:p>
        </p:txBody>
      </p:sp>
      <p:sp>
        <p:nvSpPr>
          <p:cNvPr id="6" name="Slide Number Placeholder 5"/>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70AF04-6A94-47ED-8EA7-CDC06F2572AA}" type="datetime1">
              <a:rPr lang="en-US" smtClean="0"/>
              <a:pPr/>
              <a:t>3/29/2018</a:t>
            </a:fld>
            <a:endParaRPr lang="en-US" dirty="0"/>
          </a:p>
        </p:txBody>
      </p:sp>
      <p:sp>
        <p:nvSpPr>
          <p:cNvPr id="6" name="Footer Placeholder 5"/>
          <p:cNvSpPr>
            <a:spLocks noGrp="1"/>
          </p:cNvSpPr>
          <p:nvPr>
            <p:ph type="ftr" sz="quarter" idx="11"/>
          </p:nvPr>
        </p:nvSpPr>
        <p:spPr/>
        <p:txBody>
          <a:bodyPr/>
          <a:lstStyle/>
          <a:p>
            <a:r>
              <a:rPr lang="en-US" dirty="0" smtClean="0"/>
              <a:t>Page #</a:t>
            </a:r>
            <a:endParaRPr lang="en-US" dirty="0"/>
          </a:p>
        </p:txBody>
      </p:sp>
      <p:sp>
        <p:nvSpPr>
          <p:cNvPr id="7" name="Slide Number Placeholder 6"/>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7E4176-9CEF-40B4-9103-45E9EBC89105}" type="datetime1">
              <a:rPr lang="en-US" smtClean="0"/>
              <a:pPr/>
              <a:t>3/29/2018</a:t>
            </a:fld>
            <a:endParaRPr lang="en-US" dirty="0"/>
          </a:p>
        </p:txBody>
      </p:sp>
      <p:sp>
        <p:nvSpPr>
          <p:cNvPr id="8" name="Footer Placeholder 7"/>
          <p:cNvSpPr>
            <a:spLocks noGrp="1"/>
          </p:cNvSpPr>
          <p:nvPr>
            <p:ph type="ftr" sz="quarter" idx="11"/>
          </p:nvPr>
        </p:nvSpPr>
        <p:spPr/>
        <p:txBody>
          <a:bodyPr/>
          <a:lstStyle/>
          <a:p>
            <a:r>
              <a:rPr lang="en-US" dirty="0" smtClean="0"/>
              <a:t>Page #</a:t>
            </a:r>
            <a:endParaRPr lang="en-US" dirty="0"/>
          </a:p>
        </p:txBody>
      </p:sp>
      <p:sp>
        <p:nvSpPr>
          <p:cNvPr id="9" name="Slide Number Placeholder 8"/>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155803-D35B-4366-A9E4-3441F3D2B3F2}" type="datetime1">
              <a:rPr lang="en-US" smtClean="0"/>
              <a:pPr/>
              <a:t>3/29/2018</a:t>
            </a:fld>
            <a:endParaRPr lang="en-US" dirty="0"/>
          </a:p>
        </p:txBody>
      </p:sp>
      <p:sp>
        <p:nvSpPr>
          <p:cNvPr id="4" name="Footer Placeholder 3"/>
          <p:cNvSpPr>
            <a:spLocks noGrp="1"/>
          </p:cNvSpPr>
          <p:nvPr>
            <p:ph type="ftr" sz="quarter" idx="11"/>
          </p:nvPr>
        </p:nvSpPr>
        <p:spPr/>
        <p:txBody>
          <a:bodyPr/>
          <a:lstStyle/>
          <a:p>
            <a:r>
              <a:rPr lang="en-US" dirty="0" smtClean="0"/>
              <a:t>Page #</a:t>
            </a:r>
            <a:endParaRPr lang="en-US" dirty="0"/>
          </a:p>
        </p:txBody>
      </p:sp>
      <p:sp>
        <p:nvSpPr>
          <p:cNvPr id="5" name="Slide Number Placeholder 4"/>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AD5DE-0B39-4F03-9962-F7A5631AA430}" type="datetime1">
              <a:rPr lang="en-US" smtClean="0"/>
              <a:pPr/>
              <a:t>3/29/2018</a:t>
            </a:fld>
            <a:endParaRPr lang="en-US" dirty="0"/>
          </a:p>
        </p:txBody>
      </p:sp>
      <p:sp>
        <p:nvSpPr>
          <p:cNvPr id="3" name="Footer Placeholder 2"/>
          <p:cNvSpPr>
            <a:spLocks noGrp="1"/>
          </p:cNvSpPr>
          <p:nvPr>
            <p:ph type="ftr" sz="quarter" idx="11"/>
          </p:nvPr>
        </p:nvSpPr>
        <p:spPr/>
        <p:txBody>
          <a:bodyPr/>
          <a:lstStyle/>
          <a:p>
            <a:r>
              <a:rPr lang="en-US" dirty="0" smtClean="0"/>
              <a:t>Page #</a:t>
            </a:r>
            <a:endParaRPr lang="en-US" dirty="0"/>
          </a:p>
        </p:txBody>
      </p:sp>
      <p:sp>
        <p:nvSpPr>
          <p:cNvPr id="4" name="Slide Number Placeholder 3"/>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3597B-0896-4832-8AB1-00AC9E84A8CF}" type="datetime1">
              <a:rPr lang="en-US" smtClean="0"/>
              <a:pPr/>
              <a:t>3/29/2018</a:t>
            </a:fld>
            <a:endParaRPr lang="en-US" dirty="0"/>
          </a:p>
        </p:txBody>
      </p:sp>
      <p:sp>
        <p:nvSpPr>
          <p:cNvPr id="6" name="Footer Placeholder 5"/>
          <p:cNvSpPr>
            <a:spLocks noGrp="1"/>
          </p:cNvSpPr>
          <p:nvPr>
            <p:ph type="ftr" sz="quarter" idx="11"/>
          </p:nvPr>
        </p:nvSpPr>
        <p:spPr/>
        <p:txBody>
          <a:bodyPr/>
          <a:lstStyle/>
          <a:p>
            <a:r>
              <a:rPr lang="en-US" dirty="0" smtClean="0"/>
              <a:t>Page #</a:t>
            </a:r>
            <a:endParaRPr lang="en-US" dirty="0"/>
          </a:p>
        </p:txBody>
      </p:sp>
      <p:sp>
        <p:nvSpPr>
          <p:cNvPr id="7" name="Slide Number Placeholder 6"/>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29F71-1410-4FA4-BCDC-DDFC4470D6A2}" type="datetime1">
              <a:rPr lang="en-US" smtClean="0"/>
              <a:pPr/>
              <a:t>3/29/2018</a:t>
            </a:fld>
            <a:endParaRPr lang="en-US" dirty="0"/>
          </a:p>
        </p:txBody>
      </p:sp>
      <p:sp>
        <p:nvSpPr>
          <p:cNvPr id="6" name="Footer Placeholder 5"/>
          <p:cNvSpPr>
            <a:spLocks noGrp="1"/>
          </p:cNvSpPr>
          <p:nvPr>
            <p:ph type="ftr" sz="quarter" idx="11"/>
          </p:nvPr>
        </p:nvSpPr>
        <p:spPr/>
        <p:txBody>
          <a:bodyPr/>
          <a:lstStyle/>
          <a:p>
            <a:r>
              <a:rPr lang="en-US" dirty="0" smtClean="0"/>
              <a:t>Page #</a:t>
            </a:r>
            <a:endParaRPr lang="en-US" dirty="0"/>
          </a:p>
        </p:txBody>
      </p:sp>
      <p:sp>
        <p:nvSpPr>
          <p:cNvPr id="7" name="Slide Number Placeholder 6"/>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D418D-ED30-41B1-BBAD-D28CBDC1D5ED}" type="datetime1">
              <a:rPr lang="en-US" smtClean="0"/>
              <a:pPr/>
              <a:t>3/29/2018</a:t>
            </a:fld>
            <a:endParaRPr lang="en-US" dirty="0"/>
          </a:p>
        </p:txBody>
      </p:sp>
      <p:sp>
        <p:nvSpPr>
          <p:cNvPr id="5" name="Footer Placeholder 4"/>
          <p:cNvSpPr>
            <a:spLocks noGrp="1"/>
          </p:cNvSpPr>
          <p:nvPr>
            <p:ph type="ftr" sz="quarter" idx="11"/>
          </p:nvPr>
        </p:nvSpPr>
        <p:spPr/>
        <p:txBody>
          <a:bodyPr/>
          <a:lstStyle/>
          <a:p>
            <a:r>
              <a:rPr lang="en-US" dirty="0" smtClean="0"/>
              <a:t>Page #</a:t>
            </a:r>
            <a:endParaRPr lang="en-US" dirty="0"/>
          </a:p>
        </p:txBody>
      </p:sp>
      <p:sp>
        <p:nvSpPr>
          <p:cNvPr id="6" name="Slide Number Placeholder 5"/>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79B1B0-CD14-4679-9327-2F3CB5AB65AC}" type="datetime1">
              <a:rPr lang="en-US" smtClean="0"/>
              <a:pPr/>
              <a:t>3/29/2018</a:t>
            </a:fld>
            <a:endParaRPr lang="en-US" dirty="0"/>
          </a:p>
        </p:txBody>
      </p:sp>
      <p:sp>
        <p:nvSpPr>
          <p:cNvPr id="5" name="Footer Placeholder 4"/>
          <p:cNvSpPr>
            <a:spLocks noGrp="1"/>
          </p:cNvSpPr>
          <p:nvPr>
            <p:ph type="ftr" sz="quarter" idx="11"/>
          </p:nvPr>
        </p:nvSpPr>
        <p:spPr/>
        <p:txBody>
          <a:bodyPr/>
          <a:lstStyle/>
          <a:p>
            <a:r>
              <a:rPr lang="en-US" dirty="0" smtClean="0"/>
              <a:t>Page #</a:t>
            </a:r>
            <a:endParaRPr lang="en-US" dirty="0"/>
          </a:p>
        </p:txBody>
      </p:sp>
      <p:sp>
        <p:nvSpPr>
          <p:cNvPr id="6" name="Slide Number Placeholder 5"/>
          <p:cNvSpPr>
            <a:spLocks noGrp="1"/>
          </p:cNvSpPr>
          <p:nvPr>
            <p:ph type="sldNum" sz="quarter" idx="12"/>
          </p:nvPr>
        </p:nvSpPr>
        <p:spPr/>
        <p:txBody>
          <a:bodyPr/>
          <a:lstStyle/>
          <a:p>
            <a:fld id="{83BAA2B9-3AF3-4E5A-8F95-B33707617E3E}"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235863A-9CF5-440E-860F-51EDA308A829}" type="datetime1">
              <a:rPr lang="en-US" smtClean="0"/>
              <a:pPr>
                <a:defRPr/>
              </a:pPr>
              <a:t>3/29/2018</a:t>
            </a:fld>
            <a:endParaRPr lang="en-GB"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60198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5"/>
          <p:cNvSpPr>
            <a:spLocks noGrp="1" noChangeArrowheads="1"/>
          </p:cNvSpPr>
          <p:nvPr>
            <p:ph type="dt" sz="half" idx="10"/>
          </p:nvPr>
        </p:nvSpPr>
        <p:spPr>
          <a:ln/>
        </p:spPr>
        <p:txBody>
          <a:bodyPr/>
          <a:lstStyle>
            <a:lvl1pPr>
              <a:defRPr/>
            </a:lvl1pPr>
          </a:lstStyle>
          <a:p>
            <a:pPr>
              <a:defRPr/>
            </a:pPr>
            <a:fld id="{F2F47EE6-692A-4B30-ACF2-4C2E565B386F}" type="datetime1">
              <a:rPr lang="en-US" smtClean="0"/>
              <a:pPr>
                <a:defRPr/>
              </a:pPr>
              <a:t>3/29/2018</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4.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304800" y="1676400"/>
            <a:ext cx="8382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28" name="Picture 22" descr="dd"/>
          <p:cNvPicPr>
            <a:picLocks noChangeAspect="1" noChangeArrowheads="1"/>
          </p:cNvPicPr>
          <p:nvPr/>
        </p:nvPicPr>
        <p:blipFill>
          <a:blip r:embed="rId16" cstate="email"/>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hangingPunct="0">
              <a:defRPr/>
            </a:pPr>
            <a:r>
              <a:rPr lang="en-US" altLang="zh-CN" sz="1200" dirty="0">
                <a:solidFill>
                  <a:schemeClr val="bg2"/>
                </a:solidFill>
                <a:ea typeface="MS PGothic" pitchFamily="34" charset="-128"/>
              </a:rPr>
              <a:t>HUAWEI TECHNOLOGIES CO., LTD.</a:t>
            </a:r>
            <a:endParaRPr lang="en-US" altLang="zh-CN" sz="2100" dirty="0">
              <a:solidFill>
                <a:schemeClr val="bg2"/>
              </a:solidFill>
              <a:ea typeface="MS PGothic" pitchFamily="34" charset="-128"/>
            </a:endParaRPr>
          </a:p>
        </p:txBody>
      </p:sp>
      <p:pic>
        <p:nvPicPr>
          <p:cNvPr id="1030" name="Picture 24" descr="8"/>
          <p:cNvPicPr>
            <a:picLocks noChangeAspect="1" noChangeArrowheads="1"/>
          </p:cNvPicPr>
          <p:nvPr/>
        </p:nvPicPr>
        <p:blipFill>
          <a:blip r:embed="rId17" cstate="email"/>
          <a:srcRect/>
          <a:stretch>
            <a:fillRect/>
          </a:stretch>
        </p:blipFill>
        <p:spPr bwMode="auto">
          <a:xfrm>
            <a:off x="7508875" y="6400800"/>
            <a:ext cx="1311275" cy="311150"/>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096000" y="6477000"/>
            <a:ext cx="7620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smtClean="0">
                <a:solidFill>
                  <a:schemeClr val="bg2"/>
                </a:solidFill>
                <a:ea typeface="MS PGothic" pitchFamily="34" charset="-128"/>
              </a:defRPr>
            </a:lvl1pPr>
          </a:lstStyle>
          <a:p>
            <a:pPr>
              <a:defRPr/>
            </a:pPr>
            <a:fld id="{4AE24F0E-DB65-4F0C-BE46-E34E322C5C07}" type="datetime1">
              <a:rPr lang="en-US" smtClean="0"/>
              <a:pPr>
                <a:defRPr/>
              </a:pPr>
              <a:t>3/29/2018</a:t>
            </a:fld>
            <a:endParaRPr lang="en-GB" dirty="0"/>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defRPr/>
            </a:pPr>
            <a:r>
              <a:rPr lang="en-US" altLang="zh-CN" sz="1200" dirty="0">
                <a:solidFill>
                  <a:schemeClr val="bg2"/>
                </a:solidFill>
                <a:latin typeface="Arial" pitchFamily="-110" charset="0"/>
                <a:ea typeface="MS PGothic" pitchFamily="34" charset="-128"/>
                <a:cs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en-US" dirty="0"/>
          </a:p>
        </p:txBody>
      </p:sp>
      <p:grpSp>
        <p:nvGrpSpPr>
          <p:cNvPr id="1034"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en-US" dirty="0"/>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en-US" dirty="0"/>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en-US" dirty="0"/>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en-US" dirty="0"/>
            </a:p>
          </p:txBody>
        </p:sp>
      </p:grpSp>
      <p:grpSp>
        <p:nvGrpSpPr>
          <p:cNvPr id="1035"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en-US" dirty="0"/>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en-US" dirty="0"/>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en-US" dirty="0"/>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en-US" dirty="0"/>
            </a:p>
          </p:txBody>
        </p:sp>
      </p:grpSp>
      <p:grpSp>
        <p:nvGrpSpPr>
          <p:cNvPr id="1036"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en-US" dirty="0"/>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en-US" dirty="0"/>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en-US" dirty="0"/>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en-US" dirty="0"/>
            </a:p>
          </p:txBody>
        </p:sp>
      </p:grpSp>
      <p:grpSp>
        <p:nvGrpSpPr>
          <p:cNvPr id="1037"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en-US" dirty="0"/>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en-US" dirty="0"/>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en-US" dirty="0"/>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en-US" dirty="0"/>
            </a:p>
          </p:txBody>
        </p:sp>
      </p:grpSp>
      <p:grpSp>
        <p:nvGrpSpPr>
          <p:cNvPr id="1038"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en-US" dirty="0"/>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en-US" dirty="0"/>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en-US" dirty="0"/>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a:defRPr/>
              </a:pPr>
              <a:endParaRPr lang="en-US" dirty="0"/>
            </a:p>
          </p:txBody>
        </p:sp>
      </p:grpSp>
      <p:grpSp>
        <p:nvGrpSpPr>
          <p:cNvPr id="1039"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en-US" dirty="0"/>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en-US" dirty="0"/>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en-US" dirty="0"/>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en-US" dirty="0"/>
            </a:p>
          </p:txBody>
        </p:sp>
      </p:grpSp>
      <p:grpSp>
        <p:nvGrpSpPr>
          <p:cNvPr id="1040"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en-US" dirty="0"/>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en-US" dirty="0"/>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en-US" dirty="0"/>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en-US" dirty="0"/>
            </a:p>
          </p:txBody>
        </p:sp>
      </p:grpSp>
      <p:grpSp>
        <p:nvGrpSpPr>
          <p:cNvPr id="1041"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en-US" dirty="0"/>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en-US" dirty="0"/>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en-US" dirty="0"/>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en-US" dirty="0"/>
            </a:p>
          </p:txBody>
        </p:sp>
      </p:grpSp>
      <p:grpSp>
        <p:nvGrpSpPr>
          <p:cNvPr id="1042"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en-US" dirty="0"/>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en-US" dirty="0"/>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en-US" dirty="0"/>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en-US" dirty="0"/>
            </a:p>
          </p:txBody>
        </p:sp>
      </p:grpSp>
      <p:grpSp>
        <p:nvGrpSpPr>
          <p:cNvPr id="1043"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en-US" dirty="0"/>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en-US" dirty="0"/>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en-US" dirty="0"/>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en-US" dirty="0"/>
            </a:p>
          </p:txBody>
        </p:sp>
      </p:grpSp>
      <p:grpSp>
        <p:nvGrpSpPr>
          <p:cNvPr id="1044"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en-US" dirty="0"/>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en-US" dirty="0"/>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en-US" dirty="0"/>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en-US" dirty="0"/>
            </a:p>
          </p:txBody>
        </p:sp>
      </p:grpSp>
      <p:grpSp>
        <p:nvGrpSpPr>
          <p:cNvPr id="1045"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en-US" dirty="0"/>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en-US" dirty="0"/>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en-US" dirty="0"/>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en-US" dirty="0"/>
            </a:p>
          </p:txBody>
        </p:sp>
      </p:grpSp>
      <p:grpSp>
        <p:nvGrpSpPr>
          <p:cNvPr id="1046"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en-US" dirty="0"/>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a:defRPr/>
              </a:pPr>
              <a:endParaRPr lang="en-US" dirty="0"/>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a:defRPr/>
              </a:pPr>
              <a:endParaRPr lang="en-US" dirty="0"/>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en-US" dirty="0"/>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a:lnSpc>
                <a:spcPct val="85000"/>
              </a:lnSpc>
              <a:spcBef>
                <a:spcPct val="20000"/>
              </a:spcBef>
              <a:buClr>
                <a:schemeClr val="tx1"/>
              </a:buClr>
              <a:defRPr/>
            </a:pPr>
            <a:r>
              <a:rPr lang="en-US" sz="1000" noProof="1">
                <a:solidFill>
                  <a:schemeClr val="bg1"/>
                </a:solidFill>
              </a:rPr>
              <a:t>Slide title</a:t>
            </a:r>
            <a:r>
              <a:rPr lang="en-US" altLang="zh-CN" sz="1000" b="1" dirty="0">
                <a:solidFill>
                  <a:schemeClr val="bg2"/>
                </a:solidFill>
                <a:ea typeface="宋体" pitchFamily="2" charset="-122"/>
              </a:rPr>
              <a:t> </a:t>
            </a:r>
            <a:r>
              <a:rPr lang="en-US" altLang="zh-CN" sz="1000" dirty="0">
                <a:solidFill>
                  <a:schemeClr val="bg1"/>
                </a:solidFill>
                <a:ea typeface="宋体" pitchFamily="2" charset="-122"/>
              </a:rPr>
              <a:t>:32-35pt  </a:t>
            </a:r>
            <a:endParaRPr lang="zh-CN" altLang="en-US" sz="1000" dirty="0">
              <a:solidFill>
                <a:schemeClr val="bg1"/>
              </a:solidFill>
              <a:ea typeface="宋体" pitchFamily="2" charset="-122"/>
            </a:endParaRPr>
          </a:p>
          <a:p>
            <a:pPr marL="342900" indent="-342900" algn="r">
              <a:lnSpc>
                <a:spcPct val="85000"/>
              </a:lnSpc>
              <a:spcBef>
                <a:spcPct val="20000"/>
              </a:spcBef>
              <a:buClr>
                <a:schemeClr val="tx1"/>
              </a:buClr>
              <a:defRPr/>
            </a:pPr>
            <a:r>
              <a:rPr lang="en-US" altLang="zh-CN" sz="1000" dirty="0">
                <a:solidFill>
                  <a:schemeClr val="bg1"/>
                </a:solidFill>
                <a:ea typeface="宋体" pitchFamily="2" charset="-122"/>
              </a:rPr>
              <a:t>Color: R153 G0 B0</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Corporate Font :</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FrutigerNext LT Medium</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Font to be used by customers and </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partners : </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Arial</a:t>
            </a:r>
            <a:endParaRPr lang="en-US" altLang="zh-CN" sz="1000" dirty="0">
              <a:solidFill>
                <a:schemeClr val="bg1"/>
              </a:solidFill>
              <a:ea typeface="宋体" pitchFamily="2" charset="-122"/>
            </a:endParaRPr>
          </a:p>
          <a:p>
            <a:pPr marL="342900" indent="-342900" algn="r">
              <a:lnSpc>
                <a:spcPct val="85000"/>
              </a:lnSpc>
              <a:spcBef>
                <a:spcPct val="20000"/>
              </a:spcBef>
              <a:buClr>
                <a:schemeClr val="tx1"/>
              </a:buClr>
              <a:defRPr/>
            </a:pPr>
            <a:endParaRPr lang="en-US" altLang="zh-CN" sz="1000" dirty="0">
              <a:solidFill>
                <a:schemeClr val="bg1"/>
              </a:solidFill>
              <a:ea typeface="宋体" pitchFamily="2" charset="-122"/>
            </a:endParaRPr>
          </a:p>
          <a:p>
            <a:pPr marL="342900" indent="-342900" algn="r">
              <a:lnSpc>
                <a:spcPct val="85000"/>
              </a:lnSpc>
              <a:spcBef>
                <a:spcPct val="20000"/>
              </a:spcBef>
              <a:buClr>
                <a:schemeClr val="tx1"/>
              </a:buClr>
              <a:defRPr/>
            </a:pPr>
            <a:endParaRPr lang="zh-CN" altLang="en-US" sz="1000" dirty="0">
              <a:solidFill>
                <a:schemeClr val="bg1"/>
              </a:solidFill>
              <a:ea typeface="宋体" pitchFamily="2" charset="-122"/>
            </a:endParaRPr>
          </a:p>
          <a:p>
            <a:pPr marL="342900" indent="-342900" algn="r">
              <a:lnSpc>
                <a:spcPct val="85000"/>
              </a:lnSpc>
              <a:spcBef>
                <a:spcPct val="20000"/>
              </a:spcBef>
              <a:buClr>
                <a:schemeClr val="tx1"/>
              </a:buClr>
              <a:defRPr/>
            </a:pPr>
            <a:endParaRPr lang="zh-CN" altLang="en-US" sz="1000" dirty="0">
              <a:solidFill>
                <a:schemeClr val="bg1"/>
              </a:solidFill>
              <a:ea typeface="宋体" pitchFamily="2" charset="-122"/>
            </a:endParaRPr>
          </a:p>
          <a:p>
            <a:pPr marL="342900" indent="-342900" algn="r">
              <a:lnSpc>
                <a:spcPct val="85000"/>
              </a:lnSpc>
              <a:spcBef>
                <a:spcPct val="20000"/>
              </a:spcBef>
              <a:buClr>
                <a:schemeClr val="tx1"/>
              </a:buClr>
              <a:defRPr/>
            </a:pPr>
            <a:r>
              <a:rPr lang="zh-CN" sz="1000" dirty="0">
                <a:solidFill>
                  <a:schemeClr val="bg1"/>
                </a:solidFill>
                <a:ea typeface="宋体" pitchFamily="2" charset="-122"/>
              </a:rPr>
              <a:t>Slide </a:t>
            </a:r>
            <a:r>
              <a:rPr lang="zh-CN" altLang="en-US" sz="1000" dirty="0">
                <a:solidFill>
                  <a:schemeClr val="bg1"/>
                </a:solidFill>
                <a:ea typeface="宋体" pitchFamily="2" charset="-122"/>
              </a:rPr>
              <a:t>t</a:t>
            </a:r>
            <a:r>
              <a:rPr lang="en-US" altLang="zh-CN" sz="1000" dirty="0">
                <a:solidFill>
                  <a:schemeClr val="bg1"/>
                </a:solidFill>
                <a:ea typeface="宋体" pitchFamily="2" charset="-122"/>
              </a:rPr>
              <a:t>ext</a:t>
            </a:r>
            <a:r>
              <a:rPr lang="zh-CN" sz="1000" dirty="0">
                <a:solidFill>
                  <a:schemeClr val="bg1"/>
                </a:solidFill>
                <a:ea typeface="宋体" pitchFamily="2" charset="-122"/>
              </a:rPr>
              <a:t> </a:t>
            </a:r>
            <a:r>
              <a:rPr lang="en-US" altLang="zh-CN" sz="1000" dirty="0">
                <a:solidFill>
                  <a:schemeClr val="bg1"/>
                </a:solidFill>
                <a:ea typeface="宋体" pitchFamily="2" charset="-122"/>
              </a:rPr>
              <a:t>:20-22pt</a:t>
            </a:r>
          </a:p>
          <a:p>
            <a:pPr marL="342900" indent="-342900" algn="r" eaLnBrk="0" hangingPunct="0">
              <a:lnSpc>
                <a:spcPct val="85000"/>
              </a:lnSpc>
              <a:spcBef>
                <a:spcPct val="20000"/>
              </a:spcBef>
              <a:buClr>
                <a:schemeClr val="bg1"/>
              </a:buClr>
              <a:buFont typeface="Times New Roman" pitchFamily="18" charset="0"/>
              <a:buNone/>
              <a:defRPr/>
            </a:pPr>
            <a:r>
              <a:rPr lang="en-US" sz="1000" noProof="1">
                <a:solidFill>
                  <a:srgbClr val="FFFFFF"/>
                </a:solidFill>
              </a:rPr>
              <a:t>Bullets level 2-5</a:t>
            </a:r>
            <a:r>
              <a:rPr lang="en-US" altLang="zh-CN" sz="1000" dirty="0">
                <a:solidFill>
                  <a:srgbClr val="FFFFFF"/>
                </a:solidFill>
                <a:ea typeface="宋体" pitchFamily="2" charset="-122"/>
              </a:rPr>
              <a:t>:</a:t>
            </a:r>
            <a:endParaRPr lang="en-US" sz="1000" noProof="1">
              <a:solidFill>
                <a:srgbClr val="FFFFFF"/>
              </a:solidFill>
            </a:endParaRPr>
          </a:p>
          <a:p>
            <a:pPr marL="342900" indent="-342900" algn="r" eaLnBrk="0" hangingPunct="0">
              <a:lnSpc>
                <a:spcPct val="85000"/>
              </a:lnSpc>
              <a:spcBef>
                <a:spcPct val="20000"/>
              </a:spcBef>
              <a:buClr>
                <a:schemeClr val="bg1"/>
              </a:buClr>
              <a:buFont typeface="Times New Roman" pitchFamily="18" charset="0"/>
              <a:buNone/>
              <a:defRPr/>
            </a:pPr>
            <a:r>
              <a:rPr lang="en-US" altLang="zh-CN" sz="1000" dirty="0">
                <a:solidFill>
                  <a:schemeClr val="bg1"/>
                </a:solidFill>
                <a:ea typeface="宋体" pitchFamily="2" charset="-122"/>
              </a:rPr>
              <a:t> 18pt  </a:t>
            </a:r>
          </a:p>
          <a:p>
            <a:pPr marL="342900" indent="-342900" algn="r">
              <a:lnSpc>
                <a:spcPct val="85000"/>
              </a:lnSpc>
              <a:spcBef>
                <a:spcPct val="20000"/>
              </a:spcBef>
              <a:buClr>
                <a:schemeClr val="tx1"/>
              </a:buClr>
              <a:defRPr/>
            </a:pPr>
            <a:r>
              <a:rPr lang="en-US" altLang="zh-CN" sz="1000" dirty="0">
                <a:solidFill>
                  <a:schemeClr val="bg1"/>
                </a:solidFill>
                <a:ea typeface="宋体" pitchFamily="2" charset="-122"/>
              </a:rPr>
              <a:t>Color:Black</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Corporate Font :</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FrutigerNext LT Medium</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Font to be used by customers and </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partners : </a:t>
            </a:r>
          </a:p>
          <a:p>
            <a:pPr marL="342900" indent="-342900" algn="r">
              <a:lnSpc>
                <a:spcPct val="85000"/>
              </a:lnSpc>
              <a:spcBef>
                <a:spcPct val="20000"/>
              </a:spcBef>
              <a:buClr>
                <a:schemeClr val="tx1"/>
              </a:buClr>
              <a:defRPr/>
            </a:pPr>
            <a:r>
              <a:rPr lang="zh-CN" altLang="en-US" sz="1000" dirty="0">
                <a:solidFill>
                  <a:schemeClr val="bg1"/>
                </a:solidFill>
                <a:ea typeface="宋体" pitchFamily="2" charset="-122"/>
              </a:rPr>
              <a:t>Arial</a:t>
            </a:r>
            <a:endParaRPr lang="en-US" altLang="zh-CN" sz="1000" dirty="0">
              <a:solidFill>
                <a:schemeClr val="bg1"/>
              </a:solidFill>
              <a:ea typeface="宋体" pitchFamily="2" charset="-122"/>
            </a:endParaRPr>
          </a:p>
          <a:p>
            <a:pPr marL="342900" indent="-342900" algn="r">
              <a:lnSpc>
                <a:spcPct val="85000"/>
              </a:lnSpc>
              <a:spcBef>
                <a:spcPct val="20000"/>
              </a:spcBef>
              <a:buClr>
                <a:schemeClr val="tx1"/>
              </a:buClr>
              <a:defRPr/>
            </a:pPr>
            <a:endParaRPr lang="en-US" altLang="zh-CN" sz="1000" dirty="0">
              <a:solidFill>
                <a:schemeClr val="bg1"/>
              </a:solidFill>
              <a:ea typeface="宋体" pitchFamily="2" charset="-122"/>
            </a:endParaRPr>
          </a:p>
          <a:p>
            <a:pPr marL="342900" indent="-342900" algn="r">
              <a:lnSpc>
                <a:spcPct val="85000"/>
              </a:lnSpc>
              <a:spcBef>
                <a:spcPct val="20000"/>
              </a:spcBef>
              <a:buClr>
                <a:schemeClr val="tx1"/>
              </a:buClr>
              <a:defRPr/>
            </a:pPr>
            <a:endParaRPr lang="zh-CN" altLang="en-US" sz="1000" dirty="0">
              <a:solidFill>
                <a:schemeClr val="bg1"/>
              </a:solidFill>
              <a:ea typeface="宋体" pitchFamily="2" charset="-122"/>
            </a:endParaRPr>
          </a:p>
          <a:p>
            <a:pPr marL="342900" indent="-342900" algn="r">
              <a:lnSpc>
                <a:spcPct val="85000"/>
              </a:lnSpc>
              <a:spcBef>
                <a:spcPct val="20000"/>
              </a:spcBef>
              <a:buClr>
                <a:schemeClr val="tx1"/>
              </a:buClr>
              <a:defRPr/>
            </a:pPr>
            <a:endParaRPr lang="zh-CN" altLang="en-US" sz="1000" dirty="0">
              <a:solidFill>
                <a:schemeClr val="bg1"/>
              </a:solidFill>
              <a:ea typeface="宋体" pitchFamily="2" charset="-122"/>
            </a:endParaRPr>
          </a:p>
          <a:p>
            <a:pPr marL="342900" indent="-342900" algn="r">
              <a:lnSpc>
                <a:spcPct val="85000"/>
              </a:lnSpc>
              <a:spcBef>
                <a:spcPct val="20000"/>
              </a:spcBef>
              <a:buClr>
                <a:schemeClr val="tx1"/>
              </a:buClr>
              <a:defRPr/>
            </a:pPr>
            <a:endParaRPr lang="zh-CN" altLang="en-US" sz="1000" dirty="0">
              <a:solidFill>
                <a:schemeClr val="bg1"/>
              </a:solidFill>
              <a:ea typeface="宋体" pitchFamily="2" charset="-122"/>
            </a:endParaRPr>
          </a:p>
          <a:p>
            <a:pPr marL="342900" indent="-342900" algn="r">
              <a:lnSpc>
                <a:spcPct val="85000"/>
              </a:lnSpc>
              <a:spcBef>
                <a:spcPct val="20000"/>
              </a:spcBef>
              <a:buClr>
                <a:schemeClr val="tx1"/>
              </a:buClr>
              <a:defRPr/>
            </a:pPr>
            <a:endParaRPr lang="en-US" altLang="zh-CN" sz="1000" dirty="0">
              <a:solidFill>
                <a:schemeClr val="bg1"/>
              </a:solidFill>
              <a:ea typeface="宋体" pitchFamily="2" charset="-122"/>
            </a:endParaRPr>
          </a:p>
          <a:p>
            <a:pPr marL="342900" indent="-342900" algn="r">
              <a:lnSpc>
                <a:spcPct val="85000"/>
              </a:lnSpc>
              <a:spcBef>
                <a:spcPct val="20000"/>
              </a:spcBef>
              <a:buClr>
                <a:schemeClr val="tx1"/>
              </a:buClr>
              <a:defRPr/>
            </a:pPr>
            <a:endParaRPr lang="en-US" altLang="zh-CN" sz="1000" dirty="0">
              <a:solidFill>
                <a:schemeClr val="bg1"/>
              </a:solidFill>
              <a:ea typeface="宋体" pitchFamily="2" charset="-122"/>
            </a:endParaRPr>
          </a:p>
          <a:p>
            <a:pPr marL="342900" indent="-342900" algn="r">
              <a:lnSpc>
                <a:spcPct val="85000"/>
              </a:lnSpc>
              <a:spcBef>
                <a:spcPct val="20000"/>
              </a:spcBef>
              <a:buClr>
                <a:schemeClr val="tx1"/>
              </a:buClr>
              <a:defRPr/>
            </a:pPr>
            <a:endParaRPr lang="zh-CN" altLang="en-US" sz="1000" dirty="0">
              <a:solidFill>
                <a:schemeClr val="bg2"/>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pPr>
              <a:defRPr/>
            </a:pPr>
            <a:r>
              <a:rPr lang="en-US" altLang="zh-CN" sz="1000" dirty="0">
                <a:solidFill>
                  <a:schemeClr val="bg1"/>
                </a:solidFill>
                <a:ea typeface="宋体" pitchFamily="2" charset="-122"/>
              </a:rPr>
              <a:t>Top right  corner  for   field-mark, customer or partner logotypes. </a:t>
            </a:r>
          </a:p>
          <a:p>
            <a:pPr>
              <a:defRPr/>
            </a:pPr>
            <a:endParaRPr lang="en-US" altLang="zh-CN" sz="1000" dirty="0">
              <a:solidFill>
                <a:schemeClr val="bg1"/>
              </a:solidFill>
              <a:ea typeface="宋体" pitchFamily="2" charset="-122"/>
            </a:endParaRPr>
          </a:p>
          <a:p>
            <a:pPr>
              <a:defRPr/>
            </a:pPr>
            <a:r>
              <a:rPr lang="en-US" altLang="zh-CN" sz="1000" dirty="0">
                <a:solidFill>
                  <a:schemeClr val="bg1"/>
                </a:solidFill>
                <a:ea typeface="宋体" pitchFamily="2" charset="-122"/>
              </a:rPr>
              <a:t>----------------   </a:t>
            </a:r>
          </a:p>
          <a:p>
            <a:pPr>
              <a:defRPr/>
            </a:pPr>
            <a:endParaRPr lang="zh-CN" altLang="en-US" sz="1000">
              <a:solidFill>
                <a:schemeClr val="bg1"/>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pPr>
              <a:defRPr/>
            </a:pPr>
            <a:r>
              <a:rPr lang="en-US" altLang="zh-CN" sz="1000" dirty="0">
                <a:solidFill>
                  <a:schemeClr val="bg1"/>
                </a:solidFill>
                <a:ea typeface="宋体" pitchFamily="2" charset="-122"/>
              </a:rPr>
              <a:t>The following nine groups of colors are an example of how our design colors can be used, please take note that you should only use one design color group per slide. </a:t>
            </a:r>
          </a:p>
          <a:p>
            <a:pPr>
              <a:defRPr/>
            </a:pPr>
            <a:r>
              <a:rPr lang="en-US" altLang="zh-CN" sz="1000" dirty="0">
                <a:solidFill>
                  <a:schemeClr val="bg1"/>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35" r:id="rId3"/>
    <p:sldLayoutId id="2147483736" r:id="rId4"/>
    <p:sldLayoutId id="2147483722"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hf hdr="0"/>
  <p:txStyles>
    <p:titleStyle>
      <a:lvl1pPr algn="l" rtl="0" eaLnBrk="0" fontAlgn="base" hangingPunct="0">
        <a:spcBef>
          <a:spcPct val="0"/>
        </a:spcBef>
        <a:spcAft>
          <a:spcPct val="0"/>
        </a:spcAft>
        <a:defRPr sz="3200" b="1">
          <a:solidFill>
            <a:srgbClr val="990000"/>
          </a:solidFill>
          <a:latin typeface="+mj-lt"/>
          <a:ea typeface="MS PGothic" pitchFamily="34" charset="-128"/>
          <a:cs typeface="ＭＳ Ｐゴシック" charset="-128"/>
        </a:defRPr>
      </a:lvl1pPr>
      <a:lvl2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5pPr>
      <a:lvl6pPr marL="457200" algn="l" rtl="0" fontAlgn="base">
        <a:spcBef>
          <a:spcPct val="0"/>
        </a:spcBef>
        <a:spcAft>
          <a:spcPct val="0"/>
        </a:spcAft>
        <a:defRPr sz="3400" b="1">
          <a:solidFill>
            <a:srgbClr val="990000"/>
          </a:solidFill>
          <a:latin typeface="Arial" charset="0"/>
        </a:defRPr>
      </a:lvl6pPr>
      <a:lvl7pPr marL="914400" algn="l" rtl="0" fontAlgn="base">
        <a:spcBef>
          <a:spcPct val="0"/>
        </a:spcBef>
        <a:spcAft>
          <a:spcPct val="0"/>
        </a:spcAft>
        <a:defRPr sz="3400" b="1">
          <a:solidFill>
            <a:srgbClr val="990000"/>
          </a:solidFill>
          <a:latin typeface="Arial" charset="0"/>
        </a:defRPr>
      </a:lvl7pPr>
      <a:lvl8pPr marL="1371600" algn="l" rtl="0" fontAlgn="base">
        <a:spcBef>
          <a:spcPct val="0"/>
        </a:spcBef>
        <a:spcAft>
          <a:spcPct val="0"/>
        </a:spcAft>
        <a:defRPr sz="3400" b="1">
          <a:solidFill>
            <a:srgbClr val="990000"/>
          </a:solidFill>
          <a:latin typeface="Arial" charset="0"/>
        </a:defRPr>
      </a:lvl8pPr>
      <a:lvl9pPr marL="1828800" algn="l" rtl="0" fontAlgn="base">
        <a:spcBef>
          <a:spcPct val="0"/>
        </a:spcBef>
        <a:spcAft>
          <a:spcPct val="0"/>
        </a:spcAft>
        <a:defRPr sz="3400" b="1">
          <a:solidFill>
            <a:srgbClr val="990000"/>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2200">
          <a:solidFill>
            <a:schemeClr val="bg2"/>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Font typeface="Wingdings" pitchFamily="2" charset="2"/>
        <a:buChar char="§"/>
        <a:defRPr sz="2000">
          <a:solidFill>
            <a:schemeClr val="bg2"/>
          </a:solidFill>
          <a:latin typeface="+mn-lt"/>
          <a:ea typeface="MS PGothic" pitchFamily="34" charset="-128"/>
        </a:defRPr>
      </a:lvl2pPr>
      <a:lvl3pPr marL="1143000" indent="-228600" algn="l" rtl="0" eaLnBrk="0" fontAlgn="base" hangingPunct="0">
        <a:spcBef>
          <a:spcPct val="20000"/>
        </a:spcBef>
        <a:spcAft>
          <a:spcPct val="0"/>
        </a:spcAft>
        <a:buSzPct val="60000"/>
        <a:buFont typeface="Wingdings" pitchFamily="2" charset="2"/>
        <a:buChar char="q"/>
        <a:defRPr>
          <a:solidFill>
            <a:schemeClr val="bg2"/>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bg2"/>
          </a:solidFill>
          <a:latin typeface="+mn-lt"/>
          <a:ea typeface="MS PGothic" pitchFamily="34" charset="-128"/>
        </a:defRPr>
      </a:lvl4pPr>
      <a:lvl5pPr marL="2057400" indent="-228600" algn="l" rtl="0" eaLnBrk="0" fontAlgn="base" hangingPunct="0">
        <a:spcBef>
          <a:spcPct val="20000"/>
        </a:spcBef>
        <a:spcAft>
          <a:spcPct val="0"/>
        </a:spcAft>
        <a:buFont typeface="Verdana" pitchFamily="34" charset="0"/>
        <a:buChar char="›"/>
        <a:defRPr sz="1400">
          <a:solidFill>
            <a:schemeClr val="bg2"/>
          </a:solidFill>
          <a:latin typeface="+mn-lt"/>
          <a:ea typeface="MS PGothic" pitchFamily="34" charset="-128"/>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0529B-7189-4809-888C-C557DD72D292}" type="datetime1">
              <a:rPr lang="en-US" smtClean="0"/>
              <a:pPr/>
              <a:t>3/29/2018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Page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A2B9-3AF3-4E5A-8F95-B33707617E3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en-US" dirty="0"/>
          </a:p>
        </p:txBody>
      </p:sp>
      <p:sp>
        <p:nvSpPr>
          <p:cNvPr id="2051" name="Rectangle 8"/>
          <p:cNvSpPr>
            <a:spLocks noGrp="1" noChangeArrowheads="1"/>
          </p:cNvSpPr>
          <p:nvPr>
            <p:ph type="title"/>
          </p:nvPr>
        </p:nvSpPr>
        <p:spPr bwMode="auto">
          <a:xfrm>
            <a:off x="6096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2" name="Rectangle 9"/>
          <p:cNvSpPr>
            <a:spLocks noGrp="1" noChangeArrowheads="1"/>
          </p:cNvSpPr>
          <p:nvPr>
            <p:ph type="body" idx="1"/>
          </p:nvPr>
        </p:nvSpPr>
        <p:spPr bwMode="auto">
          <a:xfrm>
            <a:off x="6096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2" name="Rectangle 12"/>
          <p:cNvSpPr>
            <a:spLocks noChangeArrowheads="1"/>
          </p:cNvSpPr>
          <p:nvPr/>
        </p:nvSpPr>
        <p:spPr bwMode="auto">
          <a:xfrm>
            <a:off x="-1844675" y="527050"/>
            <a:ext cx="1844675" cy="5308600"/>
          </a:xfrm>
          <a:prstGeom prst="rect">
            <a:avLst/>
          </a:prstGeom>
          <a:noFill/>
          <a:ln w="9525">
            <a:noFill/>
            <a:miter lim="800000"/>
            <a:headEnd/>
            <a:tailEnd/>
          </a:ln>
          <a:effectLst/>
        </p:spPr>
        <p:txBody>
          <a:bodyPr lIns="78331" tIns="39166" rIns="78331" bIns="39166"/>
          <a:lstStyle/>
          <a:p>
            <a:pPr marL="342900" indent="-342900" algn="r">
              <a:spcBef>
                <a:spcPct val="20000"/>
              </a:spcBef>
              <a:defRPr/>
            </a:pPr>
            <a:r>
              <a:rPr lang="zh-CN" altLang="en-US" sz="1000" dirty="0">
                <a:solidFill>
                  <a:schemeClr val="bg1"/>
                </a:solidFill>
                <a:ea typeface="宋体" pitchFamily="2" charset="-122"/>
              </a:rPr>
              <a:t> </a:t>
            </a:r>
            <a:r>
              <a:rPr lang="en-US" altLang="zh-CN" sz="1000" b="1" dirty="0">
                <a:solidFill>
                  <a:schemeClr val="bg1"/>
                </a:solidFill>
                <a:ea typeface="宋体" pitchFamily="2" charset="-122"/>
              </a:rPr>
              <a:t>Content Page Title</a:t>
            </a:r>
            <a:r>
              <a:rPr lang="en-US" altLang="zh-CN" sz="1000" dirty="0">
                <a:solidFill>
                  <a:schemeClr val="bg1"/>
                </a:solidFill>
                <a:ea typeface="宋体" pitchFamily="2" charset="-122"/>
              </a:rPr>
              <a:t> </a:t>
            </a:r>
          </a:p>
          <a:p>
            <a:pPr marL="342900" indent="-342900" algn="r">
              <a:spcBef>
                <a:spcPct val="20000"/>
              </a:spcBef>
              <a:defRPr/>
            </a:pPr>
            <a:r>
              <a:rPr lang="en-US" altLang="zh-CN" sz="1000" b="1" dirty="0">
                <a:solidFill>
                  <a:schemeClr val="bg1"/>
                </a:solidFill>
                <a:ea typeface="宋体" pitchFamily="2" charset="-122"/>
              </a:rPr>
              <a:t>35-40pt  </a:t>
            </a:r>
            <a:endParaRPr lang="zh-CN" altLang="en-US" sz="1000" b="1" dirty="0">
              <a:solidFill>
                <a:schemeClr val="bg1"/>
              </a:solidFill>
              <a:ea typeface="宋体" pitchFamily="2" charset="-122"/>
            </a:endParaRPr>
          </a:p>
          <a:p>
            <a:pPr marL="342900" indent="-342900" algn="r">
              <a:spcBef>
                <a:spcPct val="20000"/>
              </a:spcBef>
              <a:defRPr/>
            </a:pPr>
            <a:r>
              <a:rPr lang="en-US" altLang="zh-CN" sz="1000" b="1" dirty="0">
                <a:solidFill>
                  <a:schemeClr val="bg1"/>
                </a:solidFill>
                <a:ea typeface="宋体" pitchFamily="2" charset="-122"/>
              </a:rPr>
              <a:t>Color: R153 G0 B0</a:t>
            </a:r>
          </a:p>
          <a:p>
            <a:pPr marL="342900" indent="-342900" algn="r">
              <a:spcBef>
                <a:spcPct val="20000"/>
              </a:spcBef>
              <a:defRPr/>
            </a:pPr>
            <a:r>
              <a:rPr lang="en-US" altLang="zh-CN" sz="1000" b="1" dirty="0">
                <a:solidFill>
                  <a:schemeClr val="bg1"/>
                </a:solidFill>
                <a:ea typeface="宋体" pitchFamily="2" charset="-122"/>
              </a:rPr>
              <a:t>Corporate Font: </a:t>
            </a:r>
          </a:p>
          <a:p>
            <a:pPr marL="342900" indent="-342900" algn="r">
              <a:spcBef>
                <a:spcPct val="20000"/>
              </a:spcBef>
              <a:defRPr/>
            </a:pPr>
            <a:r>
              <a:rPr lang="en-US" altLang="zh-CN" sz="1000" b="1" dirty="0">
                <a:solidFill>
                  <a:schemeClr val="bg1"/>
                </a:solidFill>
                <a:ea typeface="宋体" pitchFamily="2" charset="-122"/>
              </a:rPr>
              <a:t>FrutigerNext LT Medium</a:t>
            </a:r>
          </a:p>
          <a:p>
            <a:pPr marL="342900" indent="-342900" algn="r">
              <a:spcBef>
                <a:spcPct val="20000"/>
              </a:spcBef>
              <a:defRPr/>
            </a:pPr>
            <a:r>
              <a:rPr lang="en-US" altLang="zh-CN" sz="1000" b="1" dirty="0">
                <a:solidFill>
                  <a:schemeClr val="bg1"/>
                </a:solidFill>
                <a:ea typeface="宋体" pitchFamily="2" charset="-122"/>
              </a:rPr>
              <a:t>Font to be used by customers and partners:  </a:t>
            </a:r>
          </a:p>
          <a:p>
            <a:pPr marL="342900" indent="-342900" algn="r">
              <a:spcBef>
                <a:spcPct val="20000"/>
              </a:spcBef>
              <a:defRPr/>
            </a:pPr>
            <a:r>
              <a:rPr lang="en-US" altLang="zh-CN" sz="1000" b="1" dirty="0">
                <a:solidFill>
                  <a:schemeClr val="bg1"/>
                </a:solidFill>
                <a:ea typeface="宋体" pitchFamily="2" charset="-122"/>
              </a:rPr>
              <a:t>Arial</a:t>
            </a:r>
          </a:p>
          <a:p>
            <a:pPr marL="342900" indent="-342900" algn="r">
              <a:spcBef>
                <a:spcPct val="20000"/>
              </a:spcBef>
              <a:defRPr/>
            </a:pPr>
            <a:endParaRPr lang="en-US" altLang="zh-CN" sz="1000" b="1" dirty="0">
              <a:solidFill>
                <a:schemeClr val="bg1"/>
              </a:solidFill>
              <a:ea typeface="宋体" pitchFamily="2" charset="-122"/>
            </a:endParaRPr>
          </a:p>
          <a:p>
            <a:pPr marL="342900" indent="-342900" algn="r">
              <a:spcBef>
                <a:spcPct val="20000"/>
              </a:spcBef>
              <a:defRPr/>
            </a:pPr>
            <a:endParaRPr lang="zh-CN" altLang="en-US" sz="1000" b="1" dirty="0">
              <a:solidFill>
                <a:schemeClr val="bg1"/>
              </a:solidFill>
              <a:ea typeface="宋体" pitchFamily="2" charset="-122"/>
            </a:endParaRPr>
          </a:p>
          <a:p>
            <a:pPr marL="342900" indent="-342900" algn="r">
              <a:spcBef>
                <a:spcPct val="20000"/>
              </a:spcBef>
              <a:defRPr/>
            </a:pPr>
            <a:r>
              <a:rPr lang="zh-CN" altLang="en-US" sz="1000" dirty="0">
                <a:solidFill>
                  <a:schemeClr val="bg1"/>
                </a:solidFill>
                <a:ea typeface="宋体" pitchFamily="2" charset="-122"/>
              </a:rPr>
              <a:t> </a:t>
            </a:r>
            <a:r>
              <a:rPr lang="en-US" altLang="zh-CN" sz="1000" b="1" dirty="0">
                <a:solidFill>
                  <a:schemeClr val="bg1"/>
                </a:solidFill>
                <a:ea typeface="宋体" pitchFamily="2" charset="-122"/>
              </a:rPr>
              <a:t>Content Page Text</a:t>
            </a:r>
            <a:r>
              <a:rPr lang="en-US" altLang="zh-CN" sz="1000" dirty="0">
                <a:solidFill>
                  <a:schemeClr val="bg1"/>
                </a:solidFill>
                <a:ea typeface="宋体" pitchFamily="2" charset="-122"/>
              </a:rPr>
              <a:t> </a:t>
            </a:r>
            <a:r>
              <a:rPr lang="en-US" altLang="zh-CN" sz="1000" b="1" dirty="0">
                <a:solidFill>
                  <a:schemeClr val="bg1"/>
                </a:solidFill>
                <a:ea typeface="宋体" pitchFamily="2" charset="-122"/>
              </a:rPr>
              <a:t>:</a:t>
            </a:r>
          </a:p>
          <a:p>
            <a:pPr marL="342900" indent="-342900" algn="r">
              <a:spcBef>
                <a:spcPct val="20000"/>
              </a:spcBef>
              <a:defRPr/>
            </a:pPr>
            <a:r>
              <a:rPr lang="en-US" altLang="zh-CN" sz="1000" b="1" dirty="0">
                <a:solidFill>
                  <a:schemeClr val="bg1"/>
                </a:solidFill>
                <a:ea typeface="宋体" pitchFamily="2" charset="-122"/>
              </a:rPr>
              <a:t>28-30pt</a:t>
            </a:r>
          </a:p>
          <a:p>
            <a:pPr marL="342900" indent="-342900" algn="r" eaLnBrk="0" hangingPunct="0">
              <a:spcBef>
                <a:spcPct val="20000"/>
              </a:spcBef>
              <a:defRPr/>
            </a:pPr>
            <a:r>
              <a:rPr lang="en-US" sz="1000" b="1" noProof="1">
                <a:solidFill>
                  <a:srgbClr val="FFFFFF"/>
                </a:solidFill>
              </a:rPr>
              <a:t>Bullets level 2-5</a:t>
            </a:r>
          </a:p>
          <a:p>
            <a:pPr marL="342900" indent="-342900" algn="r" eaLnBrk="0" hangingPunct="0">
              <a:spcBef>
                <a:spcPct val="20000"/>
              </a:spcBef>
              <a:defRPr/>
            </a:pPr>
            <a:r>
              <a:rPr lang="en-US" altLang="zh-CN" sz="1000" b="1" dirty="0">
                <a:solidFill>
                  <a:schemeClr val="bg1"/>
                </a:solidFill>
                <a:ea typeface="宋体" pitchFamily="2" charset="-122"/>
              </a:rPr>
              <a:t>20-30pt  </a:t>
            </a:r>
          </a:p>
          <a:p>
            <a:pPr marL="342900" indent="-342900" algn="r">
              <a:spcBef>
                <a:spcPct val="20000"/>
              </a:spcBef>
              <a:defRPr/>
            </a:pPr>
            <a:r>
              <a:rPr lang="en-US" altLang="zh-CN" sz="1000" b="1" dirty="0">
                <a:solidFill>
                  <a:schemeClr val="bg1"/>
                </a:solidFill>
                <a:ea typeface="宋体" pitchFamily="2" charset="-122"/>
              </a:rPr>
              <a:t>Color:Black</a:t>
            </a:r>
          </a:p>
          <a:p>
            <a:pPr marL="342900" indent="-342900" algn="r">
              <a:spcBef>
                <a:spcPct val="20000"/>
              </a:spcBef>
              <a:defRPr/>
            </a:pPr>
            <a:r>
              <a:rPr lang="en-US" altLang="zh-CN" sz="1000" b="1" dirty="0">
                <a:solidFill>
                  <a:schemeClr val="bg1"/>
                </a:solidFill>
                <a:ea typeface="宋体" pitchFamily="2" charset="-122"/>
              </a:rPr>
              <a:t>Corporate Font: </a:t>
            </a:r>
          </a:p>
          <a:p>
            <a:pPr marL="342900" indent="-342900" algn="r">
              <a:spcBef>
                <a:spcPct val="20000"/>
              </a:spcBef>
              <a:defRPr/>
            </a:pPr>
            <a:r>
              <a:rPr lang="en-US" altLang="zh-CN" sz="1000" b="1" dirty="0">
                <a:solidFill>
                  <a:schemeClr val="bg1"/>
                </a:solidFill>
                <a:ea typeface="宋体" pitchFamily="2" charset="-122"/>
              </a:rPr>
              <a:t>FrutigerNext LT Medium</a:t>
            </a:r>
          </a:p>
          <a:p>
            <a:pPr marL="342900" indent="-342900" algn="r">
              <a:spcBef>
                <a:spcPct val="20000"/>
              </a:spcBef>
              <a:defRPr/>
            </a:pPr>
            <a:r>
              <a:rPr lang="en-US" altLang="zh-CN" sz="1000" b="1" dirty="0">
                <a:solidFill>
                  <a:schemeClr val="bg1"/>
                </a:solidFill>
                <a:ea typeface="宋体" pitchFamily="2" charset="-122"/>
              </a:rPr>
              <a:t>Font to be used by customers and partners:  </a:t>
            </a:r>
          </a:p>
          <a:p>
            <a:pPr marL="342900" indent="-342900" algn="r">
              <a:spcBef>
                <a:spcPct val="20000"/>
              </a:spcBef>
              <a:defRPr/>
            </a:pPr>
            <a:r>
              <a:rPr lang="en-US" altLang="zh-CN" sz="1000" b="1" dirty="0">
                <a:solidFill>
                  <a:schemeClr val="bg1"/>
                </a:solidFill>
                <a:ea typeface="宋体" pitchFamily="2" charset="-122"/>
              </a:rPr>
              <a:t>Arial</a:t>
            </a:r>
          </a:p>
          <a:p>
            <a:pPr marL="342900" indent="-342900" algn="r">
              <a:spcBef>
                <a:spcPct val="20000"/>
              </a:spcBef>
              <a:defRPr/>
            </a:pPr>
            <a:endParaRPr lang="en-US" altLang="zh-CN" sz="1000" b="1" dirty="0">
              <a:solidFill>
                <a:schemeClr val="bg1"/>
              </a:solidFill>
              <a:ea typeface="宋体" pitchFamily="2" charset="-122"/>
            </a:endParaRPr>
          </a:p>
          <a:p>
            <a:pPr marL="342900" indent="-342900" algn="r">
              <a:spcBef>
                <a:spcPct val="20000"/>
              </a:spcBef>
              <a:defRPr/>
            </a:pPr>
            <a:endParaRPr lang="zh-CN" altLang="en-US" sz="1000" b="1" dirty="0">
              <a:solidFill>
                <a:schemeClr val="bg1"/>
              </a:solidFill>
              <a:ea typeface="宋体" pitchFamily="2" charset="-122"/>
            </a:endParaRPr>
          </a:p>
          <a:p>
            <a:pPr marL="342900" indent="-342900" algn="r">
              <a:spcBef>
                <a:spcPct val="20000"/>
              </a:spcBef>
              <a:defRPr/>
            </a:pPr>
            <a:endParaRPr lang="zh-CN" altLang="en-US" sz="1000" b="1" dirty="0">
              <a:solidFill>
                <a:schemeClr val="bg1"/>
              </a:solidFill>
              <a:ea typeface="宋体" pitchFamily="2" charset="-122"/>
            </a:endParaRPr>
          </a:p>
          <a:p>
            <a:pPr marL="342900" indent="-342900" algn="r">
              <a:spcBef>
                <a:spcPct val="20000"/>
              </a:spcBef>
              <a:defRPr/>
            </a:pPr>
            <a:endParaRPr lang="zh-CN" altLang="en-US" sz="1000" b="1" dirty="0">
              <a:solidFill>
                <a:schemeClr val="bg1"/>
              </a:solidFill>
              <a:ea typeface="宋体" pitchFamily="2" charset="-122"/>
            </a:endParaRPr>
          </a:p>
          <a:p>
            <a:pPr marL="342900" indent="-342900" algn="r">
              <a:spcBef>
                <a:spcPct val="20000"/>
              </a:spcBef>
              <a:defRPr/>
            </a:pPr>
            <a:endParaRPr lang="en-US" altLang="zh-CN" sz="1000" b="1" dirty="0">
              <a:solidFill>
                <a:schemeClr val="bg1"/>
              </a:solidFill>
              <a:ea typeface="宋体" pitchFamily="2" charset="-122"/>
            </a:endParaRPr>
          </a:p>
          <a:p>
            <a:pPr marL="342900" indent="-342900" algn="r">
              <a:spcBef>
                <a:spcPct val="20000"/>
              </a:spcBef>
              <a:defRPr/>
            </a:pPr>
            <a:endParaRPr lang="en-US" altLang="zh-CN" sz="1000" b="1" dirty="0">
              <a:solidFill>
                <a:schemeClr val="bg1"/>
              </a:solidFill>
              <a:ea typeface="宋体" pitchFamily="2" charset="-122"/>
            </a:endParaRPr>
          </a:p>
          <a:p>
            <a:pPr marL="342900" indent="-342900" algn="r">
              <a:spcBef>
                <a:spcPct val="20000"/>
              </a:spcBef>
              <a:defRPr/>
            </a:pPr>
            <a:endParaRPr lang="zh-CN" altLang="en-US" sz="1000" b="1" dirty="0">
              <a:solidFill>
                <a:schemeClr val="bg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p:txStyles>
    <p:titleStyle>
      <a:lvl1pPr algn="l" rtl="0" eaLnBrk="0" fontAlgn="base" hangingPunct="0">
        <a:spcBef>
          <a:spcPct val="0"/>
        </a:spcBef>
        <a:spcAft>
          <a:spcPct val="0"/>
        </a:spcAft>
        <a:defRPr sz="4000" b="1">
          <a:solidFill>
            <a:srgbClr val="990000"/>
          </a:solidFill>
          <a:latin typeface="+mj-lt"/>
          <a:ea typeface="MS PGothic" pitchFamily="34" charset="-128"/>
          <a:cs typeface="ＭＳ Ｐゴシック" charset="-128"/>
        </a:defRPr>
      </a:lvl1pPr>
      <a:lvl2pPr algn="l" rtl="0" eaLnBrk="0" fontAlgn="base" hangingPunct="0">
        <a:spcBef>
          <a:spcPct val="0"/>
        </a:spcBef>
        <a:spcAft>
          <a:spcPct val="0"/>
        </a:spcAft>
        <a:defRPr sz="4000" b="1">
          <a:solidFill>
            <a:srgbClr val="99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4000" b="1">
          <a:solidFill>
            <a:srgbClr val="99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4000" b="1">
          <a:solidFill>
            <a:srgbClr val="99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4000" b="1">
          <a:solidFill>
            <a:srgbClr val="990000"/>
          </a:solidFill>
          <a:latin typeface="Arial" charset="0"/>
          <a:ea typeface="MS PGothic" pitchFamily="34" charset="-128"/>
          <a:cs typeface="ＭＳ Ｐゴシック" charset="-128"/>
        </a:defRPr>
      </a:lvl5pPr>
      <a:lvl6pPr marL="457200" algn="l" rtl="0" fontAlgn="base">
        <a:spcBef>
          <a:spcPct val="0"/>
        </a:spcBef>
        <a:spcAft>
          <a:spcPct val="0"/>
        </a:spcAft>
        <a:defRPr sz="4000" b="1">
          <a:solidFill>
            <a:srgbClr val="990000"/>
          </a:solidFill>
          <a:latin typeface="Arial" charset="0"/>
        </a:defRPr>
      </a:lvl6pPr>
      <a:lvl7pPr marL="914400" algn="l" rtl="0" fontAlgn="base">
        <a:spcBef>
          <a:spcPct val="0"/>
        </a:spcBef>
        <a:spcAft>
          <a:spcPct val="0"/>
        </a:spcAft>
        <a:defRPr sz="4000" b="1">
          <a:solidFill>
            <a:srgbClr val="990000"/>
          </a:solidFill>
          <a:latin typeface="Arial" charset="0"/>
        </a:defRPr>
      </a:lvl7pPr>
      <a:lvl8pPr marL="1371600" algn="l" rtl="0" fontAlgn="base">
        <a:spcBef>
          <a:spcPct val="0"/>
        </a:spcBef>
        <a:spcAft>
          <a:spcPct val="0"/>
        </a:spcAft>
        <a:defRPr sz="4000" b="1">
          <a:solidFill>
            <a:srgbClr val="990000"/>
          </a:solidFill>
          <a:latin typeface="Arial" charset="0"/>
        </a:defRPr>
      </a:lvl8pPr>
      <a:lvl9pPr marL="1828800" algn="l" rtl="0" fontAlgn="base">
        <a:spcBef>
          <a:spcPct val="0"/>
        </a:spcBef>
        <a:spcAft>
          <a:spcPct val="0"/>
        </a:spcAft>
        <a:defRPr sz="4000" b="1">
          <a:solidFill>
            <a:srgbClr val="990000"/>
          </a:solidFill>
          <a:latin typeface="Arial" charset="0"/>
        </a:defRPr>
      </a:lvl9pPr>
    </p:titleStyle>
    <p:bodyStyle>
      <a:lvl1pPr marL="342900" indent="-342900" algn="l" rtl="0" eaLnBrk="0" fontAlgn="base" hangingPunct="0">
        <a:spcBef>
          <a:spcPct val="20000"/>
        </a:spcBef>
        <a:spcAft>
          <a:spcPct val="0"/>
        </a:spcAft>
        <a:buChar char="•"/>
        <a:defRPr sz="2600">
          <a:solidFill>
            <a:schemeClr val="bg2"/>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SzPct val="60000"/>
        <a:buFont typeface="Wingdings" pitchFamily="2" charset="2"/>
        <a:buChar char="q"/>
        <a:defRPr sz="2400">
          <a:solidFill>
            <a:schemeClr val="bg2"/>
          </a:solidFill>
          <a:latin typeface="+mn-lt"/>
          <a:ea typeface="MS PGothic" pitchFamily="34" charset="-128"/>
        </a:defRPr>
      </a:lvl2pPr>
      <a:lvl3pPr marL="1143000" indent="-228600" algn="l" rtl="0" eaLnBrk="0" fontAlgn="base" hangingPunct="0">
        <a:spcBef>
          <a:spcPct val="20000"/>
        </a:spcBef>
        <a:spcAft>
          <a:spcPct val="0"/>
        </a:spcAft>
        <a:buSzPct val="60000"/>
        <a:buFont typeface="Wingdings" pitchFamily="2" charset="2"/>
        <a:buChar char="§"/>
        <a:defRPr sz="2200">
          <a:solidFill>
            <a:schemeClr val="bg2"/>
          </a:solidFill>
          <a:latin typeface="+mn-lt"/>
          <a:ea typeface="MS PGothic" pitchFamily="34" charset="-128"/>
        </a:defRPr>
      </a:lvl3pPr>
      <a:lvl4pPr marL="1600200" indent="-228600" algn="l" rtl="0" eaLnBrk="0" fontAlgn="base" hangingPunct="0">
        <a:spcBef>
          <a:spcPct val="20000"/>
        </a:spcBef>
        <a:spcAft>
          <a:spcPct val="0"/>
        </a:spcAft>
        <a:buSzPct val="60000"/>
        <a:buFont typeface="Arial" pitchFamily="34" charset="0"/>
        <a:buChar char="–"/>
        <a:defRPr sz="2000">
          <a:solidFill>
            <a:schemeClr val="bg2"/>
          </a:solidFill>
          <a:latin typeface="+mn-lt"/>
          <a:ea typeface="MS PGothic" pitchFamily="34" charset="-128"/>
        </a:defRPr>
      </a:lvl4pPr>
      <a:lvl5pPr marL="2057400" indent="-228600" algn="l" rtl="0" eaLnBrk="0" fontAlgn="base" hangingPunct="0">
        <a:spcBef>
          <a:spcPct val="20000"/>
        </a:spcBef>
        <a:spcAft>
          <a:spcPct val="0"/>
        </a:spcAft>
        <a:buFont typeface="Verdana" pitchFamily="34" charset="0"/>
        <a:buChar char="›"/>
        <a:defRPr sz="2000">
          <a:solidFill>
            <a:schemeClr val="bg2"/>
          </a:solidFill>
          <a:latin typeface="+mn-lt"/>
          <a:ea typeface="MS PGothic" pitchFamily="34" charset="-128"/>
        </a:defRPr>
      </a:lvl5pPr>
      <a:lvl6pPr marL="2514600" indent="-228600" algn="l" rtl="0" fontAlgn="base">
        <a:spcBef>
          <a:spcPct val="20000"/>
        </a:spcBef>
        <a:spcAft>
          <a:spcPct val="0"/>
        </a:spcAft>
        <a:buFont typeface="Verdana" pitchFamily="34" charset="0"/>
        <a:buChar char="›"/>
        <a:defRPr>
          <a:solidFill>
            <a:schemeClr val="bg2"/>
          </a:solidFill>
          <a:latin typeface="+mn-lt"/>
        </a:defRPr>
      </a:lvl6pPr>
      <a:lvl7pPr marL="2971800" indent="-228600" algn="l" rtl="0" fontAlgn="base">
        <a:spcBef>
          <a:spcPct val="20000"/>
        </a:spcBef>
        <a:spcAft>
          <a:spcPct val="0"/>
        </a:spcAft>
        <a:buFont typeface="Verdana" pitchFamily="34" charset="0"/>
        <a:buChar char="›"/>
        <a:defRPr>
          <a:solidFill>
            <a:schemeClr val="bg2"/>
          </a:solidFill>
          <a:latin typeface="+mn-lt"/>
        </a:defRPr>
      </a:lvl7pPr>
      <a:lvl8pPr marL="3429000" indent="-228600" algn="l" rtl="0" fontAlgn="base">
        <a:spcBef>
          <a:spcPct val="20000"/>
        </a:spcBef>
        <a:spcAft>
          <a:spcPct val="0"/>
        </a:spcAft>
        <a:buFont typeface="Verdana" pitchFamily="34" charset="0"/>
        <a:buChar char="›"/>
        <a:defRPr>
          <a:solidFill>
            <a:schemeClr val="bg2"/>
          </a:solidFill>
          <a:latin typeface="+mn-lt"/>
        </a:defRPr>
      </a:lvl8pPr>
      <a:lvl9pPr marL="3886200" indent="-228600" algn="l" rtl="0" fontAlgn="base">
        <a:spcBef>
          <a:spcPct val="20000"/>
        </a:spcBef>
        <a:spcAft>
          <a:spcPct val="0"/>
        </a:spcAft>
        <a:buFont typeface="Verdana" pitchFamily="34" charset="0"/>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5"/>
          <p:cNvPicPr>
            <a:picLocks noChangeAspect="1" noChangeArrowheads="1"/>
          </p:cNvPicPr>
          <p:nvPr/>
        </p:nvPicPr>
        <p:blipFill>
          <a:blip r:embed="rId13" cstate="email"/>
          <a:srcRect/>
          <a:stretch>
            <a:fillRect/>
          </a:stretch>
        </p:blipFill>
        <p:spPr bwMode="auto">
          <a:xfrm>
            <a:off x="-1588" y="5856288"/>
            <a:ext cx="9144001" cy="1001712"/>
          </a:xfrm>
          <a:prstGeom prst="rect">
            <a:avLst/>
          </a:prstGeom>
          <a:noFill/>
          <a:ln w="9525">
            <a:noFill/>
            <a:miter lim="800000"/>
            <a:headEnd/>
            <a:tailEnd/>
          </a:ln>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dirty="0">
                <a:solidFill>
                  <a:srgbClr val="990000"/>
                </a:solidFill>
                <a:latin typeface="Arial" pitchFamily="-110" charset="0"/>
                <a:ea typeface="MS PGothic" pitchFamily="34" charset="-128"/>
                <a:cs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dirty="0">
                <a:solidFill>
                  <a:srgbClr val="666666"/>
                </a:solidFill>
                <a:ea typeface="MS PGothic" pitchFamily="34" charset="-128"/>
              </a:rPr>
              <a:t>www.huawei.com</a:t>
            </a:r>
            <a:endParaRPr lang="en-US" altLang="zh-CN" sz="2100" dirty="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1DFF15E-A364-4183-BBAC-209244BC9C3E}" type="datetime1">
              <a:rPr lang="en-US" altLang="zh-CN" smtClean="0"/>
              <a:pPr>
                <a:defRPr/>
              </a:pPr>
              <a:t>3/29/2018</a:t>
            </a:fld>
            <a:endParaRPr lang="en-US" altLang="zh-CN" dirty="0"/>
          </a:p>
        </p:txBody>
      </p:sp>
      <p:sp>
        <p:nvSpPr>
          <p:cNvPr id="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Title 1"/>
          <p:cNvSpPr>
            <a:spLocks noGrp="1"/>
          </p:cNvSpPr>
          <p:nvPr/>
        </p:nvSpPr>
        <p:spPr bwMode="auto">
          <a:xfrm>
            <a:off x="762000" y="2743200"/>
            <a:ext cx="7543800" cy="7620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bg1"/>
                </a:solidFill>
                <a:latin typeface="+mj-lt"/>
                <a:ea typeface="MS PGothic" pitchFamily="34" charset="-128"/>
                <a:cs typeface="ＭＳ Ｐゴシック" charset="-128"/>
              </a:defRPr>
            </a:lvl1pPr>
            <a:lvl2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200" b="1">
                <a:solidFill>
                  <a:srgbClr val="990000"/>
                </a:solidFill>
                <a:latin typeface="Arial" charset="0"/>
                <a:ea typeface="MS PGothic" pitchFamily="34" charset="-128"/>
                <a:cs typeface="ＭＳ Ｐゴシック" charset="-128"/>
              </a:defRPr>
            </a:lvl5pPr>
            <a:lvl6pPr marL="457200" algn="l" rtl="0" fontAlgn="base">
              <a:spcBef>
                <a:spcPct val="0"/>
              </a:spcBef>
              <a:spcAft>
                <a:spcPct val="0"/>
              </a:spcAft>
              <a:defRPr sz="3400" b="1">
                <a:solidFill>
                  <a:srgbClr val="990000"/>
                </a:solidFill>
                <a:latin typeface="Arial" charset="0"/>
              </a:defRPr>
            </a:lvl6pPr>
            <a:lvl7pPr marL="914400" algn="l" rtl="0" fontAlgn="base">
              <a:spcBef>
                <a:spcPct val="0"/>
              </a:spcBef>
              <a:spcAft>
                <a:spcPct val="0"/>
              </a:spcAft>
              <a:defRPr sz="3400" b="1">
                <a:solidFill>
                  <a:srgbClr val="990000"/>
                </a:solidFill>
                <a:latin typeface="Arial" charset="0"/>
              </a:defRPr>
            </a:lvl7pPr>
            <a:lvl8pPr marL="1371600" algn="l" rtl="0" fontAlgn="base">
              <a:spcBef>
                <a:spcPct val="0"/>
              </a:spcBef>
              <a:spcAft>
                <a:spcPct val="0"/>
              </a:spcAft>
              <a:defRPr sz="3400" b="1">
                <a:solidFill>
                  <a:srgbClr val="990000"/>
                </a:solidFill>
                <a:latin typeface="Arial" charset="0"/>
              </a:defRPr>
            </a:lvl8pPr>
            <a:lvl9pPr marL="1828800" algn="l" rtl="0" fontAlgn="base">
              <a:spcBef>
                <a:spcPct val="0"/>
              </a:spcBef>
              <a:spcAft>
                <a:spcPct val="0"/>
              </a:spcAft>
              <a:defRPr sz="3400" b="1">
                <a:solidFill>
                  <a:srgbClr val="990000"/>
                </a:solidFill>
                <a:latin typeface="Arial" charset="0"/>
              </a:defRPr>
            </a:lvl9pPr>
          </a:lstStyle>
          <a:p>
            <a:pPr algn="ctr"/>
            <a:r>
              <a:rPr lang="en-US" sz="3600" dirty="0">
                <a:solidFill>
                  <a:srgbClr val="990000"/>
                </a:solidFill>
                <a:effectLst>
                  <a:outerShdw blurRad="38100" dist="38100" dir="2700000" algn="tl">
                    <a:srgbClr val="000000">
                      <a:alpha val="43137"/>
                    </a:srgbClr>
                  </a:outerShdw>
                </a:effectLst>
              </a:rPr>
              <a:t>A Novel Flow Network Graph Based Scheduling </a:t>
            </a:r>
            <a:r>
              <a:rPr lang="en-US" sz="3600" dirty="0" smtClean="0">
                <a:solidFill>
                  <a:srgbClr val="990000"/>
                </a:solidFill>
                <a:effectLst>
                  <a:outerShdw blurRad="38100" dist="38100" dir="2700000" algn="tl">
                    <a:srgbClr val="000000">
                      <a:alpha val="43137"/>
                    </a:srgbClr>
                  </a:outerShdw>
                </a:effectLst>
              </a:rPr>
              <a:t>Approach </a:t>
            </a:r>
            <a:r>
              <a:rPr lang="en-US" sz="3600" dirty="0">
                <a:solidFill>
                  <a:srgbClr val="990000"/>
                </a:solidFill>
                <a:effectLst>
                  <a:outerShdw blurRad="38100" dist="38100" dir="2700000" algn="tl">
                    <a:srgbClr val="000000">
                      <a:alpha val="43137"/>
                    </a:srgbClr>
                  </a:outerShdw>
                </a:effectLst>
              </a:rPr>
              <a:t>in </a:t>
            </a:r>
            <a:r>
              <a:rPr lang="en-US" sz="3600" dirty="0" smtClean="0">
                <a:solidFill>
                  <a:srgbClr val="990000"/>
                </a:solidFill>
                <a:effectLst>
                  <a:outerShdw blurRad="38100" dist="38100" dir="2700000" algn="tl">
                    <a:srgbClr val="000000">
                      <a:alpha val="43137"/>
                    </a:srgbClr>
                  </a:outerShdw>
                </a:effectLst>
              </a:rPr>
              <a:t>Kubernetes</a:t>
            </a:r>
            <a:endParaRPr lang="en-US" sz="3600" dirty="0" smtClean="0">
              <a:solidFill>
                <a:srgbClr val="99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a:t>Firmament </a:t>
            </a:r>
            <a:r>
              <a:rPr lang="en-US" sz="2400" dirty="0" smtClean="0"/>
              <a:t>Scheduler Advantages over K8S Default Scheduler</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10</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txBox="1">
            <a:spLocks/>
          </p:cNvSpPr>
          <p:nvPr/>
        </p:nvSpPr>
        <p:spPr bwMode="auto">
          <a:xfrm>
            <a:off x="0" y="990600"/>
            <a:ext cx="9067800" cy="5486400"/>
          </a:xfrm>
          <a:prstGeom prst="rect">
            <a:avLst/>
          </a:prstGeom>
          <a:noFill/>
          <a:ln w="9525">
            <a:noFill/>
            <a:miter lim="800000"/>
            <a:headEnd/>
            <a:tailEnd/>
          </a:ln>
        </p:spPr>
        <p:txBody>
          <a:bodyPr/>
          <a:lstStyle/>
          <a:p>
            <a:pPr marL="273050" lvl="1" indent="-273050" eaLnBrk="0" hangingPunct="0">
              <a:spcBef>
                <a:spcPts val="0"/>
              </a:spcBef>
              <a:spcAft>
                <a:spcPts val="1000"/>
              </a:spcAft>
              <a:buClr>
                <a:srgbClr val="0BD0D9"/>
              </a:buClr>
              <a:buSzPct val="95000"/>
              <a:buFont typeface="Wingdings 2" pitchFamily="18" charset="2"/>
              <a:buChar char=""/>
            </a:pPr>
            <a:r>
              <a:rPr lang="en-US" sz="2400" b="1" dirty="0">
                <a:solidFill>
                  <a:schemeClr val="bg2"/>
                </a:solidFill>
                <a:effectLst>
                  <a:outerShdw blurRad="38100" dist="38100" dir="2700000" algn="tl">
                    <a:srgbClr val="000000">
                      <a:alpha val="43137"/>
                    </a:srgbClr>
                  </a:outerShdw>
                </a:effectLst>
                <a:latin typeface="Constantia" panose="02030602050306030303" pitchFamily="18" charset="0"/>
              </a:rPr>
              <a:t>Highly impressive scheduling </a:t>
            </a:r>
            <a:r>
              <a:rPr lang="en-US" sz="2400" b="1" dirty="0" smtClean="0">
                <a:solidFill>
                  <a:schemeClr val="bg2"/>
                </a:solidFill>
                <a:effectLst>
                  <a:outerShdw blurRad="38100" dist="38100" dir="2700000" algn="tl">
                    <a:srgbClr val="000000">
                      <a:alpha val="43137"/>
                    </a:srgbClr>
                  </a:outerShdw>
                </a:effectLst>
                <a:latin typeface="Constantia" panose="02030602050306030303" pitchFamily="18" charset="0"/>
              </a:rPr>
              <a:t>throughput</a:t>
            </a:r>
            <a:endParaRPr lang="en-GB" sz="2400" b="1" dirty="0" smtClean="0">
              <a:solidFill>
                <a:schemeClr val="bg2"/>
              </a:solidFill>
              <a:latin typeface="Constantia" panose="02030602050306030303" pitchFamily="18" charset="0"/>
              <a:ea typeface="Georgia"/>
              <a:cs typeface="Georgia"/>
              <a:sym typeface="Georgia"/>
            </a:endParaRPr>
          </a:p>
          <a:p>
            <a:pPr marL="273050" lvl="1" indent="-273050" eaLnBrk="0" hangingPunct="0">
              <a:spcBef>
                <a:spcPts val="0"/>
              </a:spcBef>
              <a:spcAft>
                <a:spcPts val="1000"/>
              </a:spcAft>
              <a:buClr>
                <a:srgbClr val="0BD0D9"/>
              </a:buClr>
              <a:buSzPct val="95000"/>
              <a:buFont typeface="Wingdings 2" pitchFamily="18" charset="2"/>
              <a:buChar char=""/>
            </a:pPr>
            <a:r>
              <a:rPr lang="en-GB" sz="2400" b="1" dirty="0" smtClean="0">
                <a:solidFill>
                  <a:schemeClr val="bg2"/>
                </a:solidFill>
                <a:latin typeface="Constantia" panose="02030602050306030303" pitchFamily="18" charset="0"/>
                <a:ea typeface="Georgia"/>
                <a:cs typeface="Georgia"/>
                <a:sym typeface="Georgia"/>
              </a:rPr>
              <a:t>Better </a:t>
            </a:r>
            <a:r>
              <a:rPr lang="en-GB" sz="2400" b="1" dirty="0">
                <a:solidFill>
                  <a:schemeClr val="bg2"/>
                </a:solidFill>
                <a:latin typeface="Constantia" panose="02030602050306030303" pitchFamily="18" charset="0"/>
                <a:ea typeface="Georgia"/>
                <a:cs typeface="Georgia"/>
                <a:sym typeface="Georgia"/>
              </a:rPr>
              <a:t>decisions improve </a:t>
            </a:r>
            <a:r>
              <a:rPr lang="en-GB" sz="2400" b="1" dirty="0" smtClean="0">
                <a:solidFill>
                  <a:schemeClr val="bg2"/>
                </a:solidFill>
                <a:latin typeface="Constantia" panose="02030602050306030303" pitchFamily="18" charset="0"/>
                <a:ea typeface="Georgia"/>
                <a:cs typeface="Georgia"/>
                <a:sym typeface="Georgia"/>
              </a:rPr>
              <a:t>overall utilization </a:t>
            </a:r>
            <a:r>
              <a:rPr lang="en-US" sz="2400" dirty="0" smtClean="0">
                <a:solidFill>
                  <a:schemeClr val="bg2"/>
                </a:solidFill>
                <a:latin typeface="Constantia" panose="02030602050306030303" pitchFamily="18" charset="0"/>
              </a:rPr>
              <a:t>– </a:t>
            </a:r>
            <a:r>
              <a:rPr lang="en-GB" sz="2400" dirty="0" smtClean="0">
                <a:solidFill>
                  <a:schemeClr val="bg2"/>
                </a:solidFill>
                <a:latin typeface="Constantia" panose="02030602050306030303" pitchFamily="18" charset="0"/>
                <a:ea typeface="Georgia"/>
                <a:cs typeface="Georgia"/>
                <a:sym typeface="Georgia"/>
              </a:rPr>
              <a:t>can </a:t>
            </a:r>
            <a:r>
              <a:rPr lang="en-GB" sz="2400" dirty="0">
                <a:solidFill>
                  <a:schemeClr val="bg2"/>
                </a:solidFill>
                <a:latin typeface="Constantia" panose="02030602050306030303" pitchFamily="18" charset="0"/>
                <a:ea typeface="Georgia"/>
                <a:cs typeface="Georgia"/>
                <a:sym typeface="Georgia"/>
              </a:rPr>
              <a:t>pack machines tighter → +20-40% </a:t>
            </a:r>
            <a:r>
              <a:rPr lang="en-GB" sz="2400" dirty="0" smtClean="0">
                <a:solidFill>
                  <a:schemeClr val="bg2"/>
                </a:solidFill>
                <a:latin typeface="Constantia" panose="02030602050306030303" pitchFamily="18" charset="0"/>
                <a:ea typeface="Georgia"/>
                <a:cs typeface="Georgia"/>
                <a:sym typeface="Georgia"/>
              </a:rPr>
              <a:t>utilization</a:t>
            </a:r>
          </a:p>
          <a:p>
            <a:pPr marL="273050" lvl="1" indent="-273050" eaLnBrk="0" hangingPunct="0">
              <a:spcBef>
                <a:spcPts val="0"/>
              </a:spcBef>
              <a:spcAft>
                <a:spcPts val="1000"/>
              </a:spcAft>
              <a:buClr>
                <a:srgbClr val="0BD0D9"/>
              </a:buClr>
              <a:buSzPct val="95000"/>
              <a:buFont typeface="Wingdings 2" pitchFamily="18" charset="2"/>
              <a:buChar char=""/>
            </a:pPr>
            <a:r>
              <a:rPr lang="en-GB" sz="2400" dirty="0" smtClean="0">
                <a:solidFill>
                  <a:schemeClr val="bg2"/>
                </a:solidFill>
                <a:latin typeface="Constantia" panose="02030602050306030303" pitchFamily="18" charset="0"/>
              </a:rPr>
              <a:t>Workloads </a:t>
            </a:r>
            <a:r>
              <a:rPr lang="en-GB" sz="2400" dirty="0">
                <a:solidFill>
                  <a:schemeClr val="bg2"/>
                </a:solidFill>
                <a:latin typeface="Constantia" panose="02030602050306030303" pitchFamily="18" charset="0"/>
              </a:rPr>
              <a:t>are bulk scheduled for enabling low latency </a:t>
            </a:r>
            <a:r>
              <a:rPr lang="en" sz="2400" dirty="0">
                <a:solidFill>
                  <a:schemeClr val="bg2"/>
                </a:solidFill>
                <a:latin typeface="Constantia" panose="02030602050306030303" pitchFamily="18" charset="0"/>
              </a:rPr>
              <a:t>(sub second) </a:t>
            </a:r>
            <a:r>
              <a:rPr lang="en-GB" sz="2400" dirty="0">
                <a:solidFill>
                  <a:schemeClr val="bg2"/>
                </a:solidFill>
                <a:latin typeface="Constantia" panose="02030602050306030303" pitchFamily="18" charset="0"/>
              </a:rPr>
              <a:t>scheduling decisions at scale</a:t>
            </a:r>
            <a:r>
              <a:rPr lang="en" sz="2400" dirty="0">
                <a:solidFill>
                  <a:schemeClr val="bg2"/>
                </a:solidFill>
                <a:latin typeface="Constantia" panose="02030602050306030303" pitchFamily="18" charset="0"/>
              </a:rPr>
              <a:t> </a:t>
            </a:r>
            <a:r>
              <a:rPr lang="en-US" sz="2400" dirty="0">
                <a:solidFill>
                  <a:schemeClr val="bg2"/>
                </a:solidFill>
                <a:latin typeface="Constantia" panose="02030602050306030303" pitchFamily="18" charset="0"/>
              </a:rPr>
              <a:t>– </a:t>
            </a:r>
            <a:r>
              <a:rPr lang="en-US" sz="2400" b="1" dirty="0">
                <a:solidFill>
                  <a:schemeClr val="bg2"/>
                </a:solidFill>
                <a:latin typeface="Constantia" panose="02030602050306030303" pitchFamily="18" charset="0"/>
              </a:rPr>
              <a:t>extremely efficient </a:t>
            </a:r>
            <a:r>
              <a:rPr lang="en-GB" sz="2400" b="1" dirty="0">
                <a:solidFill>
                  <a:schemeClr val="bg2"/>
                </a:solidFill>
                <a:latin typeface="Constantia" panose="02030602050306030303" pitchFamily="18" charset="0"/>
              </a:rPr>
              <a:t>and high quality placement </a:t>
            </a:r>
            <a:r>
              <a:rPr lang="en-GB" sz="2400" b="1" dirty="0" smtClean="0">
                <a:solidFill>
                  <a:schemeClr val="bg2"/>
                </a:solidFill>
                <a:latin typeface="Constantia" panose="02030602050306030303" pitchFamily="18" charset="0"/>
              </a:rPr>
              <a:t>decisions</a:t>
            </a:r>
            <a:endParaRPr lang="en-US" sz="2400" dirty="0" smtClean="0">
              <a:solidFill>
                <a:schemeClr val="bg2"/>
              </a:solidFill>
              <a:latin typeface="Constantia" panose="02030602050306030303" pitchFamily="18" charset="0"/>
            </a:endParaRPr>
          </a:p>
          <a:p>
            <a:pPr marL="273050" lvl="1" indent="-273050" eaLnBrk="0" hangingPunct="0">
              <a:spcBef>
                <a:spcPts val="0"/>
              </a:spcBef>
              <a:spcAft>
                <a:spcPts val="1000"/>
              </a:spcAft>
              <a:buClr>
                <a:srgbClr val="0BD0D9"/>
              </a:buClr>
              <a:buSzPct val="95000"/>
              <a:buFont typeface="Wingdings 2" pitchFamily="18" charset="2"/>
              <a:buChar char=""/>
            </a:pPr>
            <a:r>
              <a:rPr lang="en-US" sz="2400" dirty="0" smtClean="0">
                <a:solidFill>
                  <a:schemeClr val="bg2"/>
                </a:solidFill>
                <a:latin typeface="Constantia" panose="02030602050306030303" pitchFamily="18" charset="0"/>
              </a:rPr>
              <a:t>Firmament provides support for inherent task </a:t>
            </a:r>
            <a:r>
              <a:rPr lang="en-US" sz="2400" dirty="0">
                <a:solidFill>
                  <a:schemeClr val="bg2"/>
                </a:solidFill>
                <a:latin typeface="Constantia" panose="02030602050306030303" pitchFamily="18" charset="0"/>
              </a:rPr>
              <a:t>re-scheduling – in each scheduler run it considers all pods, including running pods, </a:t>
            </a:r>
            <a:r>
              <a:rPr lang="en-US" sz="2400" dirty="0" smtClean="0">
                <a:solidFill>
                  <a:schemeClr val="bg2"/>
                </a:solidFill>
                <a:latin typeface="Constantia" panose="02030602050306030303" pitchFamily="18" charset="0"/>
              </a:rPr>
              <a:t>preempting and migrating workloads if </a:t>
            </a:r>
            <a:r>
              <a:rPr lang="en-US" sz="2400" dirty="0">
                <a:solidFill>
                  <a:schemeClr val="bg2"/>
                </a:solidFill>
                <a:latin typeface="Constantia" panose="02030602050306030303" pitchFamily="18" charset="0"/>
              </a:rPr>
              <a:t>prudent – </a:t>
            </a:r>
            <a:r>
              <a:rPr lang="en" sz="2400" b="1" dirty="0">
                <a:solidFill>
                  <a:schemeClr val="bg2"/>
                </a:solidFill>
                <a:latin typeface="Constantia" panose="02030602050306030303" pitchFamily="18" charset="0"/>
              </a:rPr>
              <a:t>global view of cluster state</a:t>
            </a:r>
            <a:endParaRPr lang="en-US" sz="2400" b="1" dirty="0" smtClean="0">
              <a:solidFill>
                <a:schemeClr val="bg2"/>
              </a:solidFill>
              <a:latin typeface="Constantia" panose="02030602050306030303" pitchFamily="18" charset="0"/>
            </a:endParaRPr>
          </a:p>
          <a:p>
            <a:pPr marL="273050" lvl="1" indent="-273050" eaLnBrk="0" hangingPunct="0">
              <a:spcBef>
                <a:spcPts val="0"/>
              </a:spcBef>
              <a:spcAft>
                <a:spcPts val="1000"/>
              </a:spcAft>
              <a:buClr>
                <a:srgbClr val="0BD0D9"/>
              </a:buClr>
              <a:buSzPct val="95000"/>
              <a:buFont typeface="Wingdings 2" pitchFamily="18" charset="2"/>
              <a:buChar char=""/>
            </a:pPr>
            <a:r>
              <a:rPr lang="en-US" sz="2400" dirty="0" smtClean="0">
                <a:solidFill>
                  <a:schemeClr val="bg2"/>
                </a:solidFill>
                <a:latin typeface="Constantia" panose="02030602050306030303" pitchFamily="18" charset="0"/>
              </a:rPr>
              <a:t>Firmament </a:t>
            </a:r>
            <a:r>
              <a:rPr lang="en-US" sz="2400" b="1" dirty="0">
                <a:solidFill>
                  <a:schemeClr val="bg2"/>
                </a:solidFill>
                <a:latin typeface="Constantia" panose="02030602050306030303" pitchFamily="18" charset="0"/>
              </a:rPr>
              <a:t>uses </a:t>
            </a:r>
            <a:r>
              <a:rPr lang="en-US" sz="2400" b="1" dirty="0" smtClean="0">
                <a:solidFill>
                  <a:schemeClr val="bg2"/>
                </a:solidFill>
                <a:latin typeface="Constantia" panose="02030602050306030303" pitchFamily="18" charset="0"/>
              </a:rPr>
              <a:t>actual cluster </a:t>
            </a:r>
            <a:r>
              <a:rPr lang="en-US" sz="2400" b="1" dirty="0">
                <a:solidFill>
                  <a:schemeClr val="bg2"/>
                </a:solidFill>
                <a:latin typeface="Constantia" panose="02030602050306030303" pitchFamily="18" charset="0"/>
              </a:rPr>
              <a:t>utilization statistics </a:t>
            </a:r>
            <a:r>
              <a:rPr lang="en-US" sz="2400" dirty="0" smtClean="0">
                <a:solidFill>
                  <a:schemeClr val="bg2"/>
                </a:solidFill>
                <a:latin typeface="Constantia" panose="02030602050306030303" pitchFamily="18" charset="0"/>
              </a:rPr>
              <a:t>while </a:t>
            </a:r>
            <a:r>
              <a:rPr lang="en-US" sz="2400" dirty="0">
                <a:solidFill>
                  <a:schemeClr val="bg2"/>
                </a:solidFill>
                <a:latin typeface="Constantia" panose="02030602050306030303" pitchFamily="18" charset="0"/>
              </a:rPr>
              <a:t>placing pods rather than </a:t>
            </a:r>
            <a:r>
              <a:rPr lang="en-US" sz="2400" dirty="0" smtClean="0">
                <a:solidFill>
                  <a:schemeClr val="bg2"/>
                </a:solidFill>
                <a:latin typeface="Constantia" panose="02030602050306030303" pitchFamily="18" charset="0"/>
              </a:rPr>
              <a:t>reservations</a:t>
            </a:r>
          </a:p>
          <a:p>
            <a:pPr marL="273050" lvl="1" indent="-273050" eaLnBrk="0" hangingPunct="0">
              <a:spcBef>
                <a:spcPts val="0"/>
              </a:spcBef>
              <a:spcAft>
                <a:spcPts val="1000"/>
              </a:spcAft>
              <a:buClr>
                <a:srgbClr val="0BD0D9"/>
              </a:buClr>
              <a:buSzPct val="95000"/>
              <a:buFont typeface="Wingdings 2" pitchFamily="18" charset="2"/>
              <a:buChar char=""/>
            </a:pPr>
            <a:r>
              <a:rPr lang="en" sz="2400" b="1" dirty="0">
                <a:solidFill>
                  <a:schemeClr val="bg2"/>
                </a:solidFill>
                <a:latin typeface="Constantia" panose="02030602050306030303" pitchFamily="18" charset="0"/>
              </a:rPr>
              <a:t>Pluggable scheduling </a:t>
            </a:r>
            <a:r>
              <a:rPr lang="en" sz="2400" b="1" dirty="0" smtClean="0">
                <a:solidFill>
                  <a:schemeClr val="bg2"/>
                </a:solidFill>
                <a:latin typeface="Constantia" panose="02030602050306030303" pitchFamily="18" charset="0"/>
              </a:rPr>
              <a:t>policies</a:t>
            </a:r>
            <a:endParaRPr lang="en-US" sz="2400" dirty="0">
              <a:solidFill>
                <a:schemeClr val="bg2"/>
              </a:solidFill>
              <a:latin typeface="Constantia" panose="02030602050306030303" pitchFamily="18" charset="0"/>
            </a:endParaRPr>
          </a:p>
        </p:txBody>
      </p:sp>
    </p:spTree>
    <p:extLst>
      <p:ext uri="{BB962C8B-B14F-4D97-AF65-F5344CB8AC3E}">
        <p14:creationId xmlns:p14="http://schemas.microsoft.com/office/powerpoint/2010/main" xmlns="" val="25726876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a:t>Firmament </a:t>
            </a:r>
            <a:r>
              <a:rPr lang="en-US" sz="2400" dirty="0" smtClean="0"/>
              <a:t>Kubernetes Integration Design Overview</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11</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pic>
        <p:nvPicPr>
          <p:cNvPr id="3" name="Picture 2"/>
          <p:cNvPicPr>
            <a:picLocks noChangeAspect="1"/>
          </p:cNvPicPr>
          <p:nvPr/>
        </p:nvPicPr>
        <p:blipFill>
          <a:blip r:embed="rId3" cstate="print"/>
          <a:stretch>
            <a:fillRect/>
          </a:stretch>
        </p:blipFill>
        <p:spPr>
          <a:xfrm>
            <a:off x="1162050" y="933450"/>
            <a:ext cx="6838950" cy="5238750"/>
          </a:xfrm>
          <a:prstGeom prst="rect">
            <a:avLst/>
          </a:prstGeom>
        </p:spPr>
      </p:pic>
    </p:spTree>
    <p:extLst>
      <p:ext uri="{BB962C8B-B14F-4D97-AF65-F5344CB8AC3E}">
        <p14:creationId xmlns:p14="http://schemas.microsoft.com/office/powerpoint/2010/main" xmlns="" val="263400972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Poseidon – what is it</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12</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txBox="1">
            <a:spLocks/>
          </p:cNvSpPr>
          <p:nvPr/>
        </p:nvSpPr>
        <p:spPr bwMode="auto">
          <a:xfrm>
            <a:off x="76200" y="990600"/>
            <a:ext cx="8839200" cy="5486400"/>
          </a:xfrm>
          <a:prstGeom prst="rect">
            <a:avLst/>
          </a:prstGeom>
          <a:noFill/>
          <a:ln w="9525">
            <a:noFill/>
            <a:miter lim="800000"/>
            <a:headEnd/>
            <a:tailEnd/>
          </a:ln>
        </p:spPr>
        <p:txBody>
          <a:bodyPr/>
          <a:lstStyle/>
          <a:p>
            <a:pPr marL="273050" lvl="1" indent="-273050" eaLnBrk="0" hangingPunct="0">
              <a:spcBef>
                <a:spcPts val="0"/>
              </a:spcBef>
              <a:spcAft>
                <a:spcPts val="1200"/>
              </a:spcAft>
              <a:buClr>
                <a:srgbClr val="0BD0D9"/>
              </a:buClr>
              <a:buSzPct val="95000"/>
              <a:buFont typeface="Wingdings 2" pitchFamily="18" charset="2"/>
              <a:buChar char=""/>
            </a:pPr>
            <a:r>
              <a:rPr lang="en-US" sz="2400" i="1" dirty="0" smtClean="0">
                <a:solidFill>
                  <a:schemeClr val="bg2"/>
                </a:solidFill>
                <a:latin typeface="Constantia" panose="02030602050306030303" pitchFamily="18" charset="0"/>
              </a:rPr>
              <a:t>Poseidon</a:t>
            </a:r>
            <a:r>
              <a:rPr lang="en-US" sz="2400" dirty="0" smtClean="0">
                <a:solidFill>
                  <a:schemeClr val="bg2"/>
                </a:solidFill>
                <a:latin typeface="Constantia" panose="02030602050306030303" pitchFamily="18" charset="0"/>
              </a:rPr>
              <a:t> </a:t>
            </a:r>
            <a:r>
              <a:rPr lang="en-US" sz="2400" dirty="0">
                <a:solidFill>
                  <a:schemeClr val="bg2"/>
                </a:solidFill>
                <a:latin typeface="Constantia" panose="02030602050306030303" pitchFamily="18" charset="0"/>
              </a:rPr>
              <a:t>is </a:t>
            </a:r>
            <a:r>
              <a:rPr lang="en-US" sz="2400" dirty="0" smtClean="0">
                <a:solidFill>
                  <a:schemeClr val="bg2"/>
                </a:solidFill>
                <a:latin typeface="Constantia" panose="02030602050306030303" pitchFamily="18" charset="0"/>
              </a:rPr>
              <a:t>an integration glue that augments </a:t>
            </a:r>
            <a:r>
              <a:rPr lang="en-US" sz="2400" dirty="0">
                <a:solidFill>
                  <a:schemeClr val="bg2"/>
                </a:solidFill>
                <a:latin typeface="Constantia" panose="02030602050306030303" pitchFamily="18" charset="0"/>
              </a:rPr>
              <a:t>the current Kubernetes scheduling capabilities by incorporating a new flow network graph based </a:t>
            </a:r>
            <a:r>
              <a:rPr lang="en-US" sz="2400" dirty="0" smtClean="0">
                <a:solidFill>
                  <a:schemeClr val="bg2"/>
                </a:solidFill>
                <a:latin typeface="Constantia" panose="02030602050306030303" pitchFamily="18" charset="0"/>
              </a:rPr>
              <a:t>Firmament scheduling </a:t>
            </a:r>
            <a:r>
              <a:rPr lang="en-US" sz="2400" dirty="0">
                <a:solidFill>
                  <a:schemeClr val="bg2"/>
                </a:solidFill>
                <a:latin typeface="Constantia" panose="02030602050306030303" pitchFamily="18" charset="0"/>
              </a:rPr>
              <a:t>capabilities alongside the default Kubernetes </a:t>
            </a:r>
            <a:r>
              <a:rPr lang="en-US" sz="2400" dirty="0" smtClean="0">
                <a:solidFill>
                  <a:schemeClr val="bg2"/>
                </a:solidFill>
                <a:latin typeface="Constantia" panose="02030602050306030303" pitchFamily="18" charset="0"/>
              </a:rPr>
              <a:t>Scheduler</a:t>
            </a:r>
          </a:p>
          <a:p>
            <a:pPr marL="273050" lvl="1" indent="-273050" eaLnBrk="0" hangingPunct="0">
              <a:spcBef>
                <a:spcPts val="0"/>
              </a:spcBef>
              <a:spcAft>
                <a:spcPts val="1200"/>
              </a:spcAft>
              <a:buClr>
                <a:srgbClr val="0BD0D9"/>
              </a:buClr>
              <a:buSzPct val="95000"/>
              <a:buFont typeface="Wingdings 2" pitchFamily="18" charset="2"/>
              <a:buChar char=""/>
            </a:pPr>
            <a:r>
              <a:rPr lang="en-US" sz="2400" dirty="0" smtClean="0">
                <a:solidFill>
                  <a:schemeClr val="bg2"/>
                </a:solidFill>
                <a:latin typeface="Constantia" panose="02030602050306030303" pitchFamily="18" charset="0"/>
              </a:rPr>
              <a:t>Each </a:t>
            </a:r>
            <a:r>
              <a:rPr lang="en-US" sz="2400" dirty="0">
                <a:solidFill>
                  <a:schemeClr val="bg2"/>
                </a:solidFill>
                <a:latin typeface="Constantia" panose="02030602050306030303" pitchFamily="18" charset="0"/>
              </a:rPr>
              <a:t>new pod is typically scheduled by the default scheduler, but Kubernetes can be instructed to use another scheduler by specifying the name of another custom scheduler (</a:t>
            </a:r>
            <a:r>
              <a:rPr lang="en-US" sz="2400" dirty="0" smtClean="0">
                <a:solidFill>
                  <a:schemeClr val="bg2"/>
                </a:solidFill>
                <a:latin typeface="Constantia" panose="02030602050306030303" pitchFamily="18" charset="0"/>
              </a:rPr>
              <a:t>Poseidon/Firmament, </a:t>
            </a:r>
            <a:r>
              <a:rPr lang="en-US" sz="2400" dirty="0">
                <a:solidFill>
                  <a:schemeClr val="bg2"/>
                </a:solidFill>
                <a:latin typeface="Constantia" panose="02030602050306030303" pitchFamily="18" charset="0"/>
              </a:rPr>
              <a:t>in our case) at the time of pod </a:t>
            </a:r>
            <a:r>
              <a:rPr lang="en-US" sz="2400" dirty="0" smtClean="0">
                <a:solidFill>
                  <a:schemeClr val="bg2"/>
                </a:solidFill>
                <a:latin typeface="Constantia" panose="02030602050306030303" pitchFamily="18" charset="0"/>
              </a:rPr>
              <a:t>deployment</a:t>
            </a:r>
          </a:p>
          <a:p>
            <a:pPr marL="273050" lvl="1" indent="-273050" eaLnBrk="0" hangingPunct="0">
              <a:spcBef>
                <a:spcPts val="0"/>
              </a:spcBef>
              <a:spcAft>
                <a:spcPts val="1200"/>
              </a:spcAft>
              <a:buClr>
                <a:srgbClr val="0BD0D9"/>
              </a:buClr>
              <a:buSzPct val="95000"/>
              <a:buFont typeface="Wingdings 2" pitchFamily="18" charset="2"/>
              <a:buChar char=""/>
            </a:pPr>
            <a:r>
              <a:rPr lang="en-US" sz="2400" dirty="0" smtClean="0">
                <a:solidFill>
                  <a:schemeClr val="bg2"/>
                </a:solidFill>
                <a:latin typeface="Constantia" panose="02030602050306030303" pitchFamily="18" charset="0"/>
              </a:rPr>
              <a:t>In </a:t>
            </a:r>
            <a:r>
              <a:rPr lang="en-US" sz="2400" dirty="0">
                <a:solidFill>
                  <a:schemeClr val="bg2"/>
                </a:solidFill>
                <a:latin typeface="Constantia" panose="02030602050306030303" pitchFamily="18" charset="0"/>
              </a:rPr>
              <a:t>this case, the default scheduler will ignore that Pod and allow Poseidon scheduler to schedule the Pod to a relevant </a:t>
            </a:r>
            <a:r>
              <a:rPr lang="en-US" sz="2400" dirty="0" smtClean="0">
                <a:solidFill>
                  <a:schemeClr val="bg2"/>
                </a:solidFill>
                <a:latin typeface="Constantia" panose="02030602050306030303" pitchFamily="18" charset="0"/>
              </a:rPr>
              <a:t>node</a:t>
            </a:r>
            <a:endParaRPr lang="en-US" sz="2400" dirty="0">
              <a:solidFill>
                <a:schemeClr val="bg2"/>
              </a:solidFill>
              <a:latin typeface="Constantia" panose="02030602050306030303" pitchFamily="18" charset="0"/>
            </a:endParaRPr>
          </a:p>
        </p:txBody>
      </p:sp>
    </p:spTree>
    <p:extLst>
      <p:ext uri="{BB962C8B-B14F-4D97-AF65-F5344CB8AC3E}">
        <p14:creationId xmlns:p14="http://schemas.microsoft.com/office/powerpoint/2010/main" xmlns="" val="54172437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Poseidon Design Overview</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13</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pic>
        <p:nvPicPr>
          <p:cNvPr id="2" name="Picture 1"/>
          <p:cNvPicPr>
            <a:picLocks noChangeAspect="1"/>
          </p:cNvPicPr>
          <p:nvPr/>
        </p:nvPicPr>
        <p:blipFill>
          <a:blip r:embed="rId3" cstate="print"/>
          <a:stretch>
            <a:fillRect/>
          </a:stretch>
        </p:blipFill>
        <p:spPr>
          <a:xfrm>
            <a:off x="1052512" y="847725"/>
            <a:ext cx="7038975" cy="5400675"/>
          </a:xfrm>
          <a:prstGeom prst="rect">
            <a:avLst/>
          </a:prstGeom>
        </p:spPr>
      </p:pic>
    </p:spTree>
    <p:extLst>
      <p:ext uri="{BB962C8B-B14F-4D97-AF65-F5344CB8AC3E}">
        <p14:creationId xmlns:p14="http://schemas.microsoft.com/office/powerpoint/2010/main" xmlns="" val="387933920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3058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382000" cy="666750"/>
          </a:xfrm>
        </p:spPr>
        <p:txBody>
          <a:bodyPr/>
          <a:lstStyle/>
          <a:p>
            <a:r>
              <a:rPr lang="en-US" sz="2400" dirty="0" smtClean="0"/>
              <a:t>Poseidon Scheduler Service Mapping</a:t>
            </a: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14</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6" name="Rectangle 5"/>
          <p:cNvSpPr/>
          <p:nvPr/>
        </p:nvSpPr>
        <p:spPr>
          <a:xfrm>
            <a:off x="838200" y="1219200"/>
            <a:ext cx="2438400" cy="15240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400" b="1" u="sng" dirty="0" err="1" smtClean="0">
                <a:solidFill>
                  <a:schemeClr val="bg2"/>
                </a:solidFill>
                <a:latin typeface="Consolas" pitchFamily="49" charset="0"/>
                <a:cs typeface="Consolas" pitchFamily="49" charset="0"/>
              </a:rPr>
              <a:t>Podwatcher</a:t>
            </a:r>
            <a:endParaRPr lang="en-US" sz="1400" b="1" u="sng" dirty="0" smtClean="0">
              <a:solidFill>
                <a:schemeClr val="bg2"/>
              </a:solidFill>
              <a:latin typeface="Consolas" pitchFamily="49" charset="0"/>
              <a:cs typeface="Consolas" pitchFamily="49" charset="0"/>
            </a:endParaRPr>
          </a:p>
          <a:p>
            <a:pPr algn="ctr"/>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TaskCompleted</a:t>
            </a:r>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TaskFailed</a:t>
            </a:r>
            <a:r>
              <a:rPr lang="en-US" sz="1400" b="1" dirty="0" smtClean="0">
                <a:solidFill>
                  <a:schemeClr val="bg2"/>
                </a:solidFill>
                <a:latin typeface="Consolas" pitchFamily="49" charset="0"/>
                <a:cs typeface="Consolas" pitchFamily="49" charset="0"/>
              </a:rPr>
              <a:t>  </a:t>
            </a:r>
          </a:p>
          <a:p>
            <a:pPr algn="ctr"/>
            <a:r>
              <a:rPr lang="en-US" sz="1400" b="1" dirty="0" err="1" smtClean="0">
                <a:solidFill>
                  <a:schemeClr val="bg2"/>
                </a:solidFill>
                <a:latin typeface="Consolas" pitchFamily="49" charset="0"/>
                <a:cs typeface="Consolas" pitchFamily="49" charset="0"/>
              </a:rPr>
              <a:t>TaskRemoved</a:t>
            </a:r>
            <a:r>
              <a:rPr lang="en-US" sz="1400" b="1" dirty="0" smtClean="0">
                <a:solidFill>
                  <a:schemeClr val="bg2"/>
                </a:solidFill>
                <a:latin typeface="Consolas" pitchFamily="49" charset="0"/>
                <a:cs typeface="Consolas" pitchFamily="49" charset="0"/>
              </a:rPr>
              <a:t>  </a:t>
            </a:r>
          </a:p>
          <a:p>
            <a:pPr algn="ctr"/>
            <a:r>
              <a:rPr lang="en-US" sz="1400" b="1" dirty="0" err="1" smtClean="0">
                <a:solidFill>
                  <a:schemeClr val="bg2"/>
                </a:solidFill>
                <a:latin typeface="Consolas" pitchFamily="49" charset="0"/>
                <a:cs typeface="Consolas" pitchFamily="49" charset="0"/>
              </a:rPr>
              <a:t>TaskSubmitted</a:t>
            </a:r>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TaskUpdated</a:t>
            </a:r>
            <a:r>
              <a:rPr lang="en-US" sz="1200" b="1" dirty="0" smtClean="0">
                <a:solidFill>
                  <a:schemeClr val="bg2"/>
                </a:solidFill>
                <a:latin typeface="Consolas" pitchFamily="49" charset="0"/>
                <a:cs typeface="Consolas" pitchFamily="49" charset="0"/>
              </a:rPr>
              <a:t> </a:t>
            </a:r>
            <a:endParaRPr kumimoji="0" lang="en-US" sz="1200" b="1" i="0" u="none" strike="noStrike" cap="none" normalizeH="0" baseline="0" dirty="0" smtClean="0">
              <a:ln>
                <a:noFill/>
              </a:ln>
              <a:solidFill>
                <a:schemeClr val="bg2"/>
              </a:solidFill>
              <a:effectLst/>
              <a:latin typeface="Consolas" pitchFamily="49" charset="0"/>
              <a:cs typeface="Consolas" pitchFamily="49" charset="0"/>
            </a:endParaRPr>
          </a:p>
        </p:txBody>
      </p:sp>
      <p:sp>
        <p:nvSpPr>
          <p:cNvPr id="7" name="Rectangle 6"/>
          <p:cNvSpPr/>
          <p:nvPr/>
        </p:nvSpPr>
        <p:spPr>
          <a:xfrm>
            <a:off x="5257800" y="3352800"/>
            <a:ext cx="2438400" cy="9906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endParaRPr lang="en-US" sz="1200" dirty="0" smtClean="0">
              <a:solidFill>
                <a:schemeClr val="bg2"/>
              </a:solidFill>
              <a:latin typeface="Arial" charset="0"/>
            </a:endParaRPr>
          </a:p>
          <a:p>
            <a:pPr algn="just"/>
            <a:r>
              <a:rPr lang="en-US" sz="1200" dirty="0" smtClean="0">
                <a:solidFill>
                  <a:schemeClr val="bg2"/>
                </a:solidFill>
                <a:latin typeface="Arial" charset="0"/>
              </a:rPr>
              <a:t>  </a:t>
            </a:r>
            <a:endParaRPr lang="en-US" sz="1200" dirty="0" smtClean="0">
              <a:solidFill>
                <a:schemeClr val="bg2"/>
              </a:solidFill>
              <a:latin typeface="Arial" charset="0"/>
            </a:endParaRPr>
          </a:p>
          <a:p>
            <a:pPr algn="ctr"/>
            <a:r>
              <a:rPr lang="en-US" sz="1200" dirty="0" smtClean="0">
                <a:solidFill>
                  <a:schemeClr val="bg2"/>
                </a:solidFill>
                <a:latin typeface="Arial" charset="0"/>
              </a:rPr>
              <a:t> </a:t>
            </a:r>
            <a:r>
              <a:rPr lang="en-US" sz="1400" b="1" dirty="0" smtClean="0">
                <a:solidFill>
                  <a:schemeClr val="bg2"/>
                </a:solidFill>
                <a:latin typeface="Consolas" pitchFamily="49" charset="0"/>
                <a:cs typeface="Consolas" pitchFamily="49" charset="0"/>
              </a:rPr>
              <a:t>Firmament</a:t>
            </a:r>
            <a:r>
              <a:rPr lang="en-US" sz="1200" dirty="0" smtClean="0">
                <a:solidFill>
                  <a:schemeClr val="bg2"/>
                </a:solidFill>
                <a:latin typeface="Arial" charset="0"/>
              </a:rPr>
              <a:t> </a:t>
            </a:r>
            <a:r>
              <a:rPr lang="en-US" sz="1400" b="1" dirty="0" smtClean="0">
                <a:solidFill>
                  <a:schemeClr val="bg2"/>
                </a:solidFill>
                <a:latin typeface="Consolas" pitchFamily="49" charset="0"/>
                <a:cs typeface="Consolas" pitchFamily="49" charset="0"/>
              </a:rPr>
              <a:t>Scheduler</a:t>
            </a:r>
            <a:r>
              <a:rPr lang="en-US" sz="1200" dirty="0" smtClean="0">
                <a:solidFill>
                  <a:schemeClr val="bg2"/>
                </a:solidFill>
                <a:latin typeface="Arial" charset="0"/>
              </a:rPr>
              <a:t> </a:t>
            </a:r>
            <a:r>
              <a:rPr lang="en-US" sz="1400" b="1" dirty="0" smtClean="0">
                <a:solidFill>
                  <a:schemeClr val="bg2"/>
                </a:solidFill>
                <a:latin typeface="Consolas" pitchFamily="49" charset="0"/>
                <a:cs typeface="Consolas" pitchFamily="49" charset="0"/>
              </a:rPr>
              <a:t>Service</a:t>
            </a:r>
          </a:p>
        </p:txBody>
      </p:sp>
      <p:sp>
        <p:nvSpPr>
          <p:cNvPr id="8" name="Rectangle 7"/>
          <p:cNvSpPr/>
          <p:nvPr/>
        </p:nvSpPr>
        <p:spPr>
          <a:xfrm>
            <a:off x="838200" y="3048000"/>
            <a:ext cx="2438400" cy="15240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400" b="1" u="sng" dirty="0" err="1" smtClean="0">
                <a:solidFill>
                  <a:schemeClr val="bg2"/>
                </a:solidFill>
                <a:latin typeface="Consolas" pitchFamily="49" charset="0"/>
                <a:cs typeface="Consolas" pitchFamily="49" charset="0"/>
              </a:rPr>
              <a:t>NodeWatcher</a:t>
            </a:r>
            <a:endParaRPr lang="en-US" sz="1400" b="1" u="sng" dirty="0" smtClean="0">
              <a:solidFill>
                <a:schemeClr val="bg2"/>
              </a:solidFill>
              <a:latin typeface="Consolas" pitchFamily="49" charset="0"/>
              <a:cs typeface="Consolas" pitchFamily="49" charset="0"/>
            </a:endParaRPr>
          </a:p>
          <a:p>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NodeAdded</a:t>
            </a:r>
            <a:r>
              <a:rPr lang="en-US" sz="1400" b="1" dirty="0" smtClean="0">
                <a:solidFill>
                  <a:schemeClr val="bg2"/>
                </a:solidFill>
                <a:latin typeface="Consolas" pitchFamily="49" charset="0"/>
                <a:cs typeface="Consolas" pitchFamily="49" charset="0"/>
              </a:rPr>
              <a:t> </a:t>
            </a:r>
          </a:p>
          <a:p>
            <a:pPr algn="ctr"/>
            <a:r>
              <a:rPr lang="en-US" sz="1400" b="1" dirty="0" err="1" smtClean="0">
                <a:solidFill>
                  <a:schemeClr val="bg2"/>
                </a:solidFill>
                <a:latin typeface="Consolas" pitchFamily="49" charset="0"/>
                <a:cs typeface="Consolas" pitchFamily="49" charset="0"/>
              </a:rPr>
              <a:t>NodeFailed</a:t>
            </a:r>
            <a:r>
              <a:rPr lang="en-US" sz="1400" b="1" dirty="0" smtClean="0">
                <a:solidFill>
                  <a:schemeClr val="bg2"/>
                </a:solidFill>
                <a:latin typeface="Consolas" pitchFamily="49" charset="0"/>
                <a:cs typeface="Consolas" pitchFamily="49" charset="0"/>
              </a:rPr>
              <a:t> </a:t>
            </a:r>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NodeRemoved</a:t>
            </a:r>
            <a:r>
              <a:rPr lang="en-US" sz="1400" b="1" dirty="0" smtClean="0">
                <a:solidFill>
                  <a:schemeClr val="bg2"/>
                </a:solidFill>
                <a:latin typeface="Consolas" pitchFamily="49" charset="0"/>
                <a:cs typeface="Consolas" pitchFamily="49" charset="0"/>
              </a:rPr>
              <a:t> </a:t>
            </a:r>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NodeUpdated</a:t>
            </a:r>
            <a:endParaRPr lang="en-US" sz="1400" b="1" dirty="0" smtClean="0">
              <a:solidFill>
                <a:schemeClr val="bg2"/>
              </a:solidFill>
              <a:latin typeface="Consolas" pitchFamily="49" charset="0"/>
              <a:cs typeface="Consolas" pitchFamily="49" charset="0"/>
            </a:endParaRPr>
          </a:p>
        </p:txBody>
      </p:sp>
      <p:sp>
        <p:nvSpPr>
          <p:cNvPr id="9" name="Rectangle 8"/>
          <p:cNvSpPr/>
          <p:nvPr/>
        </p:nvSpPr>
        <p:spPr>
          <a:xfrm>
            <a:off x="838200" y="4876800"/>
            <a:ext cx="2438400" cy="15240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400" b="1" u="sng" dirty="0" smtClean="0">
                <a:solidFill>
                  <a:schemeClr val="bg2"/>
                </a:solidFill>
                <a:latin typeface="Consolas" pitchFamily="49" charset="0"/>
                <a:cs typeface="Consolas" pitchFamily="49" charset="0"/>
              </a:rPr>
              <a:t>Stats Service</a:t>
            </a:r>
          </a:p>
          <a:p>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AddTaskStats</a:t>
            </a:r>
            <a:endParaRPr lang="en-US" sz="1400" b="1" dirty="0" smtClean="0">
              <a:solidFill>
                <a:schemeClr val="bg2"/>
              </a:solidFill>
              <a:latin typeface="Consolas" pitchFamily="49" charset="0"/>
              <a:cs typeface="Consolas" pitchFamily="49" charset="0"/>
            </a:endParaRPr>
          </a:p>
          <a:p>
            <a:pPr algn="ctr"/>
            <a:r>
              <a:rPr lang="en-US" sz="1400" b="1" dirty="0" err="1" smtClean="0">
                <a:solidFill>
                  <a:schemeClr val="bg2"/>
                </a:solidFill>
                <a:latin typeface="Consolas" pitchFamily="49" charset="0"/>
                <a:cs typeface="Consolas" pitchFamily="49" charset="0"/>
              </a:rPr>
              <a:t>AddNodeStats</a:t>
            </a:r>
            <a:endParaRPr lang="en-US" sz="1400" b="1" dirty="0" smtClean="0">
              <a:solidFill>
                <a:schemeClr val="bg2"/>
              </a:solidFill>
              <a:latin typeface="Consolas" pitchFamily="49" charset="0"/>
              <a:cs typeface="Consolas" pitchFamily="49" charset="0"/>
            </a:endParaRPr>
          </a:p>
        </p:txBody>
      </p:sp>
      <p:sp>
        <p:nvSpPr>
          <p:cNvPr id="11" name="Rectangle 10"/>
          <p:cNvSpPr/>
          <p:nvPr/>
        </p:nvSpPr>
        <p:spPr>
          <a:xfrm>
            <a:off x="304800" y="914400"/>
            <a:ext cx="3352800" cy="5715000"/>
          </a:xfrm>
          <a:prstGeom prst="rect">
            <a:avLst/>
          </a:prstGeom>
          <a:noFill/>
          <a:ln w="38100">
            <a:noFill/>
          </a:ln>
          <a:effectLst>
            <a:outerShdw blurRad="44450" dist="27940" dir="5400000" algn="ctr">
              <a:srgbClr val="000000">
                <a:alpha val="32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3" name="Straight Connector 12"/>
          <p:cNvCxnSpPr>
            <a:stCxn id="6" idx="3"/>
            <a:endCxn id="7" idx="0"/>
          </p:cNvCxnSpPr>
          <p:nvPr/>
        </p:nvCxnSpPr>
        <p:spPr bwMode="auto">
          <a:xfrm>
            <a:off x="3276600" y="1981200"/>
            <a:ext cx="3200400" cy="1371600"/>
          </a:xfrm>
          <a:prstGeom prst="line">
            <a:avLst/>
          </a:prstGeom>
          <a:noFill/>
          <a:ln w="9525" cap="flat" cmpd="sng" algn="ctr">
            <a:solidFill>
              <a:schemeClr val="bg2"/>
            </a:solidFill>
            <a:prstDash val="solid"/>
            <a:round/>
            <a:headEnd type="none" w="med" len="med"/>
            <a:tailEnd type="none" w="med" len="med"/>
          </a:ln>
          <a:effectLst/>
        </p:spPr>
      </p:cxnSp>
      <p:cxnSp>
        <p:nvCxnSpPr>
          <p:cNvPr id="15" name="Straight Connector 14"/>
          <p:cNvCxnSpPr>
            <a:stCxn id="8" idx="3"/>
            <a:endCxn id="7" idx="1"/>
          </p:cNvCxnSpPr>
          <p:nvPr/>
        </p:nvCxnSpPr>
        <p:spPr bwMode="auto">
          <a:xfrm>
            <a:off x="3276600" y="3810000"/>
            <a:ext cx="1981200" cy="38100"/>
          </a:xfrm>
          <a:prstGeom prst="line">
            <a:avLst/>
          </a:prstGeom>
          <a:noFill/>
          <a:ln w="9525" cap="flat" cmpd="sng" algn="ctr">
            <a:solidFill>
              <a:schemeClr val="bg2"/>
            </a:solidFill>
            <a:prstDash val="solid"/>
            <a:round/>
            <a:headEnd type="none" w="med" len="med"/>
            <a:tailEnd type="none" w="med" len="med"/>
          </a:ln>
          <a:effectLst/>
        </p:spPr>
      </p:cxnSp>
      <p:cxnSp>
        <p:nvCxnSpPr>
          <p:cNvPr id="17" name="Straight Connector 16"/>
          <p:cNvCxnSpPr>
            <a:stCxn id="9" idx="3"/>
            <a:endCxn id="7" idx="2"/>
          </p:cNvCxnSpPr>
          <p:nvPr/>
        </p:nvCxnSpPr>
        <p:spPr bwMode="auto">
          <a:xfrm flipV="1">
            <a:off x="3276600" y="4343400"/>
            <a:ext cx="3200400" cy="1295400"/>
          </a:xfrm>
          <a:prstGeom prst="line">
            <a:avLst/>
          </a:prstGeom>
          <a:noFill/>
          <a:ln w="9525" cap="flat" cmpd="sng" algn="ctr">
            <a:solidFill>
              <a:schemeClr val="bg2"/>
            </a:solidFill>
            <a:prstDash val="solid"/>
            <a:round/>
            <a:headEnd type="none" w="med" len="med"/>
            <a:tailEnd type="none" w="med" len="med"/>
          </a:ln>
          <a:effectLst/>
        </p:spPr>
      </p:cxnSp>
      <p:sp>
        <p:nvSpPr>
          <p:cNvPr id="18" name="Rectangle 17"/>
          <p:cNvSpPr/>
          <p:nvPr/>
        </p:nvSpPr>
        <p:spPr>
          <a:xfrm>
            <a:off x="457200" y="914400"/>
            <a:ext cx="3124200" cy="5715000"/>
          </a:xfrm>
          <a:prstGeom prst="rect">
            <a:avLst/>
          </a:prstGeom>
          <a:ln>
            <a:solidFill>
              <a:srgbClr val="4D0000"/>
            </a:solidFill>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84425288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381000" y="76200"/>
            <a:ext cx="83058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382000" cy="666750"/>
          </a:xfrm>
        </p:spPr>
        <p:txBody>
          <a:bodyPr/>
          <a:lstStyle/>
          <a:p>
            <a:r>
              <a:rPr lang="en-US" sz="2400" dirty="0" err="1" smtClean="0"/>
              <a:t>Kubernetes</a:t>
            </a:r>
            <a:r>
              <a:rPr lang="en-US" sz="2400" dirty="0" smtClean="0"/>
              <a:t> Object Mapping in firmament</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15</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10" name="Rectangle 9"/>
          <p:cNvSpPr/>
          <p:nvPr/>
        </p:nvSpPr>
        <p:spPr>
          <a:xfrm>
            <a:off x="990600" y="2819400"/>
            <a:ext cx="2438400" cy="18288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r>
              <a:rPr lang="en-US" sz="1400" u="sng" dirty="0" smtClean="0">
                <a:solidFill>
                  <a:schemeClr val="bg2"/>
                </a:solidFill>
                <a:latin typeface="Consolas" pitchFamily="49" charset="0"/>
                <a:cs typeface="Consolas" pitchFamily="49" charset="0"/>
              </a:rPr>
              <a:t>type Pod </a:t>
            </a:r>
            <a:r>
              <a:rPr lang="en-US" sz="1400" u="sng" dirty="0" err="1" smtClean="0">
                <a:solidFill>
                  <a:schemeClr val="bg2"/>
                </a:solidFill>
                <a:latin typeface="Consolas" pitchFamily="49" charset="0"/>
                <a:cs typeface="Consolas" pitchFamily="49" charset="0"/>
              </a:rPr>
              <a:t>struct</a:t>
            </a:r>
            <a:r>
              <a:rPr lang="en-US" sz="1400" u="sng" dirty="0" smtClean="0">
                <a:solidFill>
                  <a:schemeClr val="bg2"/>
                </a:solidFill>
                <a:latin typeface="Consolas" pitchFamily="49" charset="0"/>
                <a:cs typeface="Consolas" pitchFamily="49" charset="0"/>
              </a:rPr>
              <a:t> </a:t>
            </a:r>
            <a:r>
              <a:rPr lang="en-US" sz="1400" u="sng" dirty="0" smtClean="0">
                <a:solidFill>
                  <a:schemeClr val="bg2"/>
                </a:solidFill>
                <a:latin typeface="Consolas" pitchFamily="49" charset="0"/>
                <a:cs typeface="Consolas" pitchFamily="49" charset="0"/>
              </a:rPr>
              <a:t>{</a:t>
            </a:r>
          </a:p>
          <a:p>
            <a:endParaRPr lang="en-US" sz="1400" u="sng" dirty="0" smtClean="0">
              <a:solidFill>
                <a:schemeClr val="bg2"/>
              </a:solidFill>
              <a:latin typeface="Consolas" pitchFamily="49" charset="0"/>
              <a:cs typeface="Consolas" pitchFamily="49" charset="0"/>
            </a:endParaRPr>
          </a:p>
          <a:p>
            <a:r>
              <a:rPr lang="en-US" sz="1400" u="sng" dirty="0" smtClean="0">
                <a:solidFill>
                  <a:schemeClr val="bg2"/>
                </a:solidFill>
                <a:latin typeface="Consolas" pitchFamily="49" charset="0"/>
                <a:cs typeface="Consolas" pitchFamily="49" charset="0"/>
              </a:rPr>
              <a:t>    metav1.TypeMeta </a:t>
            </a:r>
          </a:p>
          <a:p>
            <a:r>
              <a:rPr lang="en-US" sz="1400" u="sng" dirty="0" smtClean="0">
                <a:solidFill>
                  <a:schemeClr val="bg2"/>
                </a:solidFill>
                <a:latin typeface="Consolas" pitchFamily="49" charset="0"/>
                <a:cs typeface="Consolas" pitchFamily="49" charset="0"/>
              </a:rPr>
              <a:t>    metav1.ObjectMeta </a:t>
            </a:r>
          </a:p>
          <a:p>
            <a:r>
              <a:rPr lang="en-US" sz="1400" u="sng" dirty="0" smtClean="0">
                <a:solidFill>
                  <a:schemeClr val="bg2"/>
                </a:solidFill>
                <a:latin typeface="Consolas" pitchFamily="49" charset="0"/>
                <a:cs typeface="Consolas" pitchFamily="49" charset="0"/>
              </a:rPr>
              <a:t>    Spec </a:t>
            </a:r>
            <a:r>
              <a:rPr lang="en-US" sz="1400" u="sng" dirty="0" err="1" smtClean="0">
                <a:solidFill>
                  <a:schemeClr val="bg2"/>
                </a:solidFill>
                <a:latin typeface="Consolas" pitchFamily="49" charset="0"/>
                <a:cs typeface="Consolas" pitchFamily="49" charset="0"/>
              </a:rPr>
              <a:t>PodSpec</a:t>
            </a:r>
            <a:r>
              <a:rPr lang="en-US" sz="1400" u="sng" dirty="0" smtClean="0">
                <a:solidFill>
                  <a:schemeClr val="bg2"/>
                </a:solidFill>
                <a:latin typeface="Consolas" pitchFamily="49" charset="0"/>
                <a:cs typeface="Consolas" pitchFamily="49" charset="0"/>
              </a:rPr>
              <a:t> </a:t>
            </a:r>
          </a:p>
          <a:p>
            <a:r>
              <a:rPr lang="en-US" sz="1400" u="sng" dirty="0" smtClean="0">
                <a:solidFill>
                  <a:schemeClr val="bg2"/>
                </a:solidFill>
                <a:latin typeface="Consolas" pitchFamily="49" charset="0"/>
                <a:cs typeface="Consolas" pitchFamily="49" charset="0"/>
              </a:rPr>
              <a:t>    Status </a:t>
            </a:r>
            <a:r>
              <a:rPr lang="en-US" sz="1400" u="sng" dirty="0" err="1" smtClean="0">
                <a:solidFill>
                  <a:schemeClr val="bg2"/>
                </a:solidFill>
                <a:latin typeface="Consolas" pitchFamily="49" charset="0"/>
                <a:cs typeface="Consolas" pitchFamily="49" charset="0"/>
              </a:rPr>
              <a:t>PodStatus</a:t>
            </a:r>
            <a:endParaRPr lang="en-US" sz="1400" u="sng" dirty="0" smtClean="0">
              <a:solidFill>
                <a:schemeClr val="bg2"/>
              </a:solidFill>
              <a:latin typeface="Consolas" pitchFamily="49" charset="0"/>
              <a:cs typeface="Consolas" pitchFamily="49" charset="0"/>
            </a:endParaRPr>
          </a:p>
          <a:p>
            <a:endParaRPr lang="en-US" sz="1400" u="sng" dirty="0" smtClean="0">
              <a:solidFill>
                <a:schemeClr val="bg2"/>
              </a:solidFill>
              <a:latin typeface="Consolas" pitchFamily="49" charset="0"/>
              <a:cs typeface="Consolas" pitchFamily="49" charset="0"/>
            </a:endParaRPr>
          </a:p>
          <a:p>
            <a:r>
              <a:rPr lang="en-US" sz="1400" u="sng" dirty="0" smtClean="0">
                <a:solidFill>
                  <a:schemeClr val="bg2"/>
                </a:solidFill>
                <a:latin typeface="Consolas" pitchFamily="49" charset="0"/>
                <a:cs typeface="Consolas" pitchFamily="49" charset="0"/>
              </a:rPr>
              <a:t>}</a:t>
            </a:r>
            <a:endParaRPr kumimoji="0" lang="en-US" sz="1400" b="0" i="0" u="none" strike="noStrike" cap="none" normalizeH="0" baseline="0" dirty="0" smtClean="0">
              <a:ln>
                <a:noFill/>
              </a:ln>
              <a:solidFill>
                <a:schemeClr val="bg2"/>
              </a:solidFill>
              <a:effectLst/>
              <a:latin typeface="Consolas" pitchFamily="49" charset="0"/>
              <a:cs typeface="Consolas" pitchFamily="49" charset="0"/>
            </a:endParaRPr>
          </a:p>
        </p:txBody>
      </p:sp>
      <p:sp>
        <p:nvSpPr>
          <p:cNvPr id="11" name="Rectangle 10"/>
          <p:cNvSpPr/>
          <p:nvPr/>
        </p:nvSpPr>
        <p:spPr>
          <a:xfrm>
            <a:off x="609600" y="1752600"/>
            <a:ext cx="3200400" cy="3886200"/>
          </a:xfrm>
          <a:prstGeom prst="rect">
            <a:avLst/>
          </a:prstGeom>
          <a:ln w="38100">
            <a:solidFill>
              <a:schemeClr val="bg2"/>
            </a:solidFill>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a:xfrm>
            <a:off x="5029200" y="2133600"/>
            <a:ext cx="2438400" cy="30480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r>
              <a:rPr lang="en-US" sz="1400" dirty="0" smtClean="0">
                <a:solidFill>
                  <a:schemeClr val="bg2"/>
                </a:solidFill>
                <a:latin typeface="Consolas" pitchFamily="49" charset="0"/>
                <a:cs typeface="Consolas" pitchFamily="49" charset="0"/>
              </a:rPr>
              <a:t>type </a:t>
            </a:r>
            <a:r>
              <a:rPr lang="en-US" sz="1400" dirty="0" err="1" smtClean="0">
                <a:solidFill>
                  <a:schemeClr val="bg2"/>
                </a:solidFill>
                <a:latin typeface="Consolas" pitchFamily="49" charset="0"/>
                <a:cs typeface="Consolas" pitchFamily="49" charset="0"/>
              </a:rPr>
              <a:t>TaskDescriptor</a:t>
            </a:r>
            <a:r>
              <a:rPr lang="en-US" sz="1400" dirty="0" smtClean="0">
                <a:solidFill>
                  <a:schemeClr val="bg2"/>
                </a:solidFill>
                <a:latin typeface="Consolas" pitchFamily="49" charset="0"/>
                <a:cs typeface="Consolas" pitchFamily="49" charset="0"/>
              </a:rPr>
              <a:t> </a:t>
            </a:r>
            <a:r>
              <a:rPr lang="en-US" sz="1400" dirty="0" err="1" smtClean="0">
                <a:solidFill>
                  <a:schemeClr val="bg2"/>
                </a:solidFill>
                <a:latin typeface="Consolas" pitchFamily="49" charset="0"/>
                <a:cs typeface="Consolas" pitchFamily="49" charset="0"/>
              </a:rPr>
              <a:t>struct</a:t>
            </a:r>
            <a:r>
              <a:rPr lang="en-US" sz="1400" dirty="0" smtClean="0">
                <a:solidFill>
                  <a:schemeClr val="bg2"/>
                </a:solidFill>
                <a:latin typeface="Consolas" pitchFamily="49" charset="0"/>
                <a:cs typeface="Consolas" pitchFamily="49" charset="0"/>
              </a:rPr>
              <a:t> </a:t>
            </a:r>
            <a:r>
              <a:rPr lang="en-US" sz="1400" dirty="0" smtClean="0">
                <a:solidFill>
                  <a:schemeClr val="bg2"/>
                </a:solidFill>
                <a:latin typeface="Consolas" pitchFamily="49" charset="0"/>
                <a:cs typeface="Consolas" pitchFamily="49" charset="0"/>
              </a:rPr>
              <a:t>{</a:t>
            </a:r>
          </a:p>
          <a:p>
            <a:endParaRPr lang="en-US" sz="1400" dirty="0" smtClean="0">
              <a:solidFill>
                <a:schemeClr val="bg2"/>
              </a:solidFill>
              <a:latin typeface="Consolas" pitchFamily="49" charset="0"/>
              <a:cs typeface="Consolas" pitchFamily="49" charset="0"/>
            </a:endParaRPr>
          </a:p>
          <a:p>
            <a:r>
              <a:rPr lang="en-US" sz="1400" dirty="0" err="1" smtClean="0">
                <a:solidFill>
                  <a:schemeClr val="bg2"/>
                </a:solidFill>
                <a:latin typeface="Consolas" pitchFamily="49" charset="0"/>
                <a:cs typeface="Consolas" pitchFamily="49" charset="0"/>
              </a:rPr>
              <a:t>Uid</a:t>
            </a:r>
            <a:r>
              <a:rPr lang="en-US" sz="1400" dirty="0" smtClean="0">
                <a:solidFill>
                  <a:schemeClr val="bg2"/>
                </a:solidFill>
                <a:latin typeface="Consolas" pitchFamily="49" charset="0"/>
                <a:cs typeface="Consolas" pitchFamily="49" charset="0"/>
              </a:rPr>
              <a:t>   uint64                  </a:t>
            </a:r>
          </a:p>
          <a:p>
            <a:r>
              <a:rPr lang="en-US" sz="1400" dirty="0" smtClean="0">
                <a:solidFill>
                  <a:schemeClr val="bg2"/>
                </a:solidFill>
                <a:latin typeface="Consolas" pitchFamily="49" charset="0"/>
                <a:cs typeface="Consolas" pitchFamily="49" charset="0"/>
              </a:rPr>
              <a:t>Name  string                  </a:t>
            </a:r>
          </a:p>
          <a:p>
            <a:r>
              <a:rPr lang="en-US" sz="1400" dirty="0" smtClean="0">
                <a:solidFill>
                  <a:schemeClr val="bg2"/>
                </a:solidFill>
                <a:latin typeface="Consolas" pitchFamily="49" charset="0"/>
                <a:cs typeface="Consolas" pitchFamily="49" charset="0"/>
              </a:rPr>
              <a:t>State </a:t>
            </a:r>
            <a:r>
              <a:rPr lang="en-US" sz="1400" dirty="0" err="1" smtClean="0">
                <a:solidFill>
                  <a:schemeClr val="bg2"/>
                </a:solidFill>
                <a:latin typeface="Consolas" pitchFamily="49" charset="0"/>
                <a:cs typeface="Consolas" pitchFamily="49" charset="0"/>
              </a:rPr>
              <a:t>TaskDescriptor_TaskState</a:t>
            </a:r>
            <a:endParaRPr lang="en-US" sz="1400" dirty="0" smtClean="0">
              <a:solidFill>
                <a:schemeClr val="bg2"/>
              </a:solidFill>
              <a:latin typeface="Consolas" pitchFamily="49" charset="0"/>
              <a:cs typeface="Consolas" pitchFamily="49" charset="0"/>
            </a:endParaRPr>
          </a:p>
          <a:p>
            <a:r>
              <a:rPr lang="en-US" sz="1400" dirty="0" err="1" smtClean="0">
                <a:solidFill>
                  <a:schemeClr val="bg2"/>
                </a:solidFill>
                <a:latin typeface="Consolas" pitchFamily="49" charset="0"/>
                <a:cs typeface="Consolas" pitchFamily="49" charset="0"/>
              </a:rPr>
              <a:t>JobId</a:t>
            </a:r>
            <a:r>
              <a:rPr lang="en-US" sz="1400" dirty="0" smtClean="0">
                <a:solidFill>
                  <a:schemeClr val="bg2"/>
                </a:solidFill>
                <a:latin typeface="Consolas" pitchFamily="49" charset="0"/>
                <a:cs typeface="Consolas" pitchFamily="49" charset="0"/>
              </a:rPr>
              <a:t> string  </a:t>
            </a:r>
          </a:p>
          <a:p>
            <a:r>
              <a:rPr lang="en-US" sz="1400" dirty="0" smtClean="0">
                <a:solidFill>
                  <a:schemeClr val="bg2"/>
                </a:solidFill>
                <a:latin typeface="Consolas" pitchFamily="49" charset="0"/>
                <a:cs typeface="Consolas" pitchFamily="49" charset="0"/>
              </a:rPr>
              <a:t>Labels []*Label </a:t>
            </a:r>
            <a:r>
              <a:rPr lang="en-US" sz="1400" dirty="0" smtClean="0">
                <a:solidFill>
                  <a:schemeClr val="bg2"/>
                </a:solidFill>
                <a:latin typeface="Consolas" pitchFamily="49" charset="0"/>
                <a:cs typeface="Consolas" pitchFamily="49" charset="0"/>
              </a:rPr>
              <a:t>    </a:t>
            </a:r>
            <a:endParaRPr lang="en-US" sz="1400" dirty="0" smtClean="0">
              <a:solidFill>
                <a:schemeClr val="bg2"/>
              </a:solidFill>
              <a:latin typeface="Consolas" pitchFamily="49" charset="0"/>
              <a:cs typeface="Consolas" pitchFamily="49" charset="0"/>
            </a:endParaRPr>
          </a:p>
          <a:p>
            <a:r>
              <a:rPr lang="en-US" sz="1400" dirty="0" err="1" smtClean="0">
                <a:solidFill>
                  <a:schemeClr val="bg2"/>
                </a:solidFill>
                <a:latin typeface="Consolas" pitchFamily="49" charset="0"/>
                <a:cs typeface="Consolas" pitchFamily="49" charset="0"/>
              </a:rPr>
              <a:t>ResourceRequest</a:t>
            </a:r>
            <a:r>
              <a:rPr lang="en-US" sz="1400" dirty="0" smtClean="0">
                <a:solidFill>
                  <a:schemeClr val="bg2"/>
                </a:solidFill>
                <a:latin typeface="Consolas" pitchFamily="49" charset="0"/>
                <a:cs typeface="Consolas" pitchFamily="49" charset="0"/>
              </a:rPr>
              <a:t> *</a:t>
            </a:r>
            <a:r>
              <a:rPr lang="en-US" sz="1400" dirty="0" err="1" smtClean="0">
                <a:solidFill>
                  <a:schemeClr val="bg2"/>
                </a:solidFill>
                <a:latin typeface="Consolas" pitchFamily="49" charset="0"/>
                <a:cs typeface="Consolas" pitchFamily="49" charset="0"/>
              </a:rPr>
              <a:t>ResourceVector</a:t>
            </a:r>
            <a:r>
              <a:rPr lang="en-US" sz="1400" dirty="0" smtClean="0">
                <a:solidFill>
                  <a:schemeClr val="bg2"/>
                </a:solidFill>
                <a:latin typeface="Consolas" pitchFamily="49" charset="0"/>
                <a:cs typeface="Consolas" pitchFamily="49" charset="0"/>
              </a:rPr>
              <a:t> </a:t>
            </a:r>
            <a:endParaRPr lang="en-US" sz="1400" dirty="0" smtClean="0">
              <a:solidFill>
                <a:schemeClr val="bg2"/>
              </a:solidFill>
              <a:latin typeface="Consolas" pitchFamily="49" charset="0"/>
              <a:cs typeface="Consolas" pitchFamily="49" charset="0"/>
            </a:endParaRPr>
          </a:p>
          <a:p>
            <a:r>
              <a:rPr lang="en-US" sz="1400" dirty="0" smtClean="0">
                <a:solidFill>
                  <a:schemeClr val="bg2"/>
                </a:solidFill>
                <a:latin typeface="Consolas" pitchFamily="49" charset="0"/>
                <a:cs typeface="Consolas" pitchFamily="49" charset="0"/>
              </a:rPr>
              <a:t>	</a:t>
            </a:r>
          </a:p>
          <a:p>
            <a:r>
              <a:rPr lang="en-US" sz="1400" dirty="0" smtClean="0">
                <a:solidFill>
                  <a:schemeClr val="bg2"/>
                </a:solidFill>
                <a:latin typeface="Consolas" pitchFamily="49" charset="0"/>
                <a:cs typeface="Consolas" pitchFamily="49" charset="0"/>
              </a:rPr>
              <a:t>}</a:t>
            </a:r>
            <a:endParaRPr kumimoji="0" lang="en-US" sz="1400" b="0" i="0" u="none" strike="noStrike" cap="none" normalizeH="0" baseline="0" dirty="0" smtClean="0">
              <a:ln>
                <a:noFill/>
              </a:ln>
              <a:solidFill>
                <a:schemeClr val="bg2"/>
              </a:solidFill>
              <a:effectLst/>
              <a:latin typeface="Consolas" pitchFamily="49" charset="0"/>
              <a:cs typeface="Consolas" pitchFamily="49" charset="0"/>
            </a:endParaRPr>
          </a:p>
        </p:txBody>
      </p:sp>
      <p:sp>
        <p:nvSpPr>
          <p:cNvPr id="13" name="Rectangle 12"/>
          <p:cNvSpPr/>
          <p:nvPr/>
        </p:nvSpPr>
        <p:spPr>
          <a:xfrm>
            <a:off x="4648200" y="1752600"/>
            <a:ext cx="3200400" cy="3886200"/>
          </a:xfrm>
          <a:prstGeom prst="rect">
            <a:avLst/>
          </a:prstGeom>
          <a:ln w="38100">
            <a:solidFill>
              <a:schemeClr val="bg2"/>
            </a:solidFill>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2133600" y="1066800"/>
            <a:ext cx="4343400" cy="381000"/>
          </a:xfrm>
          <a:prstGeom prst="rect">
            <a:avLst/>
          </a:prstGeom>
          <a:noFill/>
        </p:spPr>
        <p:txBody>
          <a:bodyPr wrap="square" rtlCol="0">
            <a:spAutoFit/>
          </a:bodyPr>
          <a:lstStyle/>
          <a:p>
            <a:pPr algn="ctr"/>
            <a:r>
              <a:rPr lang="en-US" dirty="0" smtClean="0"/>
              <a:t>Pod to </a:t>
            </a:r>
            <a:r>
              <a:rPr lang="en-US" dirty="0" err="1" smtClean="0"/>
              <a:t>TaskDescriptor</a:t>
            </a:r>
            <a:endParaRPr lang="en-US" dirty="0"/>
          </a:p>
        </p:txBody>
      </p:sp>
    </p:spTree>
    <p:extLst>
      <p:ext uri="{BB962C8B-B14F-4D97-AF65-F5344CB8AC3E}">
        <p14:creationId xmlns:p14="http://schemas.microsoft.com/office/powerpoint/2010/main" xmlns="" val="84425288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3058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382000" cy="666750"/>
          </a:xfrm>
        </p:spPr>
        <p:txBody>
          <a:bodyPr/>
          <a:lstStyle/>
          <a:p>
            <a:r>
              <a:rPr lang="en-US" sz="2400" dirty="0" err="1" smtClean="0"/>
              <a:t>Kubernetes</a:t>
            </a:r>
            <a:r>
              <a:rPr lang="en-US" sz="2400" dirty="0" smtClean="0"/>
              <a:t> Object Mapping in firmament</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16</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10" name="Rectangle 9"/>
          <p:cNvSpPr/>
          <p:nvPr/>
        </p:nvSpPr>
        <p:spPr>
          <a:xfrm>
            <a:off x="990600" y="2819400"/>
            <a:ext cx="2438400" cy="18288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r>
              <a:rPr lang="en-US" sz="1400" u="sng" dirty="0" smtClean="0">
                <a:solidFill>
                  <a:schemeClr val="bg2"/>
                </a:solidFill>
                <a:latin typeface="Consolas" pitchFamily="49" charset="0"/>
                <a:cs typeface="Consolas" pitchFamily="49" charset="0"/>
              </a:rPr>
              <a:t>type </a:t>
            </a:r>
            <a:r>
              <a:rPr lang="en-US" sz="1400" u="sng" dirty="0" smtClean="0">
                <a:solidFill>
                  <a:schemeClr val="bg2"/>
                </a:solidFill>
                <a:latin typeface="Consolas" pitchFamily="49" charset="0"/>
                <a:cs typeface="Consolas" pitchFamily="49" charset="0"/>
              </a:rPr>
              <a:t>Node </a:t>
            </a:r>
            <a:r>
              <a:rPr lang="en-US" sz="1400" u="sng" dirty="0" err="1" smtClean="0">
                <a:solidFill>
                  <a:schemeClr val="bg2"/>
                </a:solidFill>
                <a:latin typeface="Consolas" pitchFamily="49" charset="0"/>
                <a:cs typeface="Consolas" pitchFamily="49" charset="0"/>
              </a:rPr>
              <a:t>struct</a:t>
            </a:r>
            <a:r>
              <a:rPr lang="en-US" sz="1400" u="sng" dirty="0" smtClean="0">
                <a:solidFill>
                  <a:schemeClr val="bg2"/>
                </a:solidFill>
                <a:latin typeface="Consolas" pitchFamily="49" charset="0"/>
                <a:cs typeface="Consolas" pitchFamily="49" charset="0"/>
              </a:rPr>
              <a:t> </a:t>
            </a:r>
            <a:r>
              <a:rPr lang="en-US" sz="1400" u="sng" dirty="0" smtClean="0">
                <a:solidFill>
                  <a:schemeClr val="bg2"/>
                </a:solidFill>
                <a:latin typeface="Consolas" pitchFamily="49" charset="0"/>
                <a:cs typeface="Consolas" pitchFamily="49" charset="0"/>
              </a:rPr>
              <a:t>{</a:t>
            </a:r>
          </a:p>
          <a:p>
            <a:endParaRPr lang="en-US" sz="1400" u="sng" dirty="0" smtClean="0">
              <a:solidFill>
                <a:schemeClr val="bg2"/>
              </a:solidFill>
              <a:latin typeface="Consolas" pitchFamily="49" charset="0"/>
              <a:cs typeface="Consolas" pitchFamily="49" charset="0"/>
            </a:endParaRPr>
          </a:p>
          <a:p>
            <a:r>
              <a:rPr lang="en-US" sz="1400" u="sng" dirty="0" smtClean="0">
                <a:solidFill>
                  <a:schemeClr val="bg2"/>
                </a:solidFill>
                <a:latin typeface="Consolas" pitchFamily="49" charset="0"/>
                <a:cs typeface="Consolas" pitchFamily="49" charset="0"/>
              </a:rPr>
              <a:t>metav1.TypeMeta </a:t>
            </a:r>
          </a:p>
          <a:p>
            <a:r>
              <a:rPr lang="en-US" sz="1400" u="sng" dirty="0" smtClean="0">
                <a:solidFill>
                  <a:schemeClr val="bg2"/>
                </a:solidFill>
                <a:latin typeface="Consolas" pitchFamily="49" charset="0"/>
                <a:cs typeface="Consolas" pitchFamily="49" charset="0"/>
              </a:rPr>
              <a:t>metav1.ObjectMeta </a:t>
            </a:r>
          </a:p>
          <a:p>
            <a:r>
              <a:rPr lang="en-US" sz="1400" u="sng" dirty="0" smtClean="0">
                <a:solidFill>
                  <a:schemeClr val="bg2"/>
                </a:solidFill>
                <a:latin typeface="Consolas" pitchFamily="49" charset="0"/>
                <a:cs typeface="Consolas" pitchFamily="49" charset="0"/>
              </a:rPr>
              <a:t>Spec </a:t>
            </a:r>
            <a:r>
              <a:rPr lang="en-US" sz="1400" u="sng" dirty="0" err="1" smtClean="0">
                <a:solidFill>
                  <a:schemeClr val="bg2"/>
                </a:solidFill>
                <a:latin typeface="Consolas" pitchFamily="49" charset="0"/>
                <a:cs typeface="Consolas" pitchFamily="49" charset="0"/>
              </a:rPr>
              <a:t>NodeSpec</a:t>
            </a:r>
            <a:endParaRPr lang="en-US" sz="1400" u="sng" dirty="0" smtClean="0">
              <a:solidFill>
                <a:schemeClr val="bg2"/>
              </a:solidFill>
              <a:latin typeface="Consolas" pitchFamily="49" charset="0"/>
              <a:cs typeface="Consolas" pitchFamily="49" charset="0"/>
            </a:endParaRPr>
          </a:p>
          <a:p>
            <a:r>
              <a:rPr lang="en-US" sz="1400" u="sng" dirty="0" smtClean="0">
                <a:solidFill>
                  <a:schemeClr val="bg2"/>
                </a:solidFill>
                <a:latin typeface="Consolas" pitchFamily="49" charset="0"/>
                <a:cs typeface="Consolas" pitchFamily="49" charset="0"/>
              </a:rPr>
              <a:t>Status </a:t>
            </a:r>
            <a:r>
              <a:rPr lang="en-US" sz="1400" u="sng" dirty="0" err="1" smtClean="0">
                <a:solidFill>
                  <a:schemeClr val="bg2"/>
                </a:solidFill>
                <a:latin typeface="Consolas" pitchFamily="49" charset="0"/>
                <a:cs typeface="Consolas" pitchFamily="49" charset="0"/>
              </a:rPr>
              <a:t>NodeStatus</a:t>
            </a:r>
            <a:endParaRPr lang="en-US" sz="1400" u="sng" dirty="0" smtClean="0">
              <a:solidFill>
                <a:schemeClr val="bg2"/>
              </a:solidFill>
              <a:latin typeface="Consolas" pitchFamily="49" charset="0"/>
              <a:cs typeface="Consolas" pitchFamily="49" charset="0"/>
            </a:endParaRPr>
          </a:p>
          <a:p>
            <a:endParaRPr lang="en-US" sz="1400" u="sng" dirty="0" smtClean="0">
              <a:solidFill>
                <a:schemeClr val="bg2"/>
              </a:solidFill>
              <a:latin typeface="Consolas" pitchFamily="49" charset="0"/>
              <a:cs typeface="Consolas" pitchFamily="49" charset="0"/>
            </a:endParaRPr>
          </a:p>
          <a:p>
            <a:r>
              <a:rPr lang="en-US" sz="1400" u="sng" dirty="0" smtClean="0">
                <a:solidFill>
                  <a:schemeClr val="bg2"/>
                </a:solidFill>
                <a:latin typeface="Consolas" pitchFamily="49" charset="0"/>
                <a:cs typeface="Consolas" pitchFamily="49" charset="0"/>
              </a:rPr>
              <a:t>}</a:t>
            </a:r>
            <a:endParaRPr kumimoji="0" lang="en-US" sz="1400" b="0" i="0" u="none" strike="noStrike" cap="none" normalizeH="0" baseline="0" dirty="0" smtClean="0">
              <a:ln>
                <a:noFill/>
              </a:ln>
              <a:solidFill>
                <a:schemeClr val="bg2"/>
              </a:solidFill>
              <a:effectLst/>
              <a:latin typeface="Consolas" pitchFamily="49" charset="0"/>
              <a:cs typeface="Consolas" pitchFamily="49" charset="0"/>
            </a:endParaRPr>
          </a:p>
        </p:txBody>
      </p:sp>
      <p:sp>
        <p:nvSpPr>
          <p:cNvPr id="11" name="Rectangle 10"/>
          <p:cNvSpPr/>
          <p:nvPr/>
        </p:nvSpPr>
        <p:spPr>
          <a:xfrm>
            <a:off x="609600" y="1752600"/>
            <a:ext cx="3200400" cy="3886200"/>
          </a:xfrm>
          <a:prstGeom prst="rect">
            <a:avLst/>
          </a:prstGeom>
          <a:ln w="38100">
            <a:solidFill>
              <a:schemeClr val="bg2"/>
            </a:solidFill>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a:xfrm>
            <a:off x="5029200" y="2133600"/>
            <a:ext cx="2438400" cy="3048000"/>
          </a:xfrm>
          <a:prstGeom prst="rect">
            <a:avLst/>
          </a:prstGeom>
          <a:solidFill>
            <a:schemeClr val="accent3">
              <a:lumMod val="9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r>
              <a:rPr lang="en-US" sz="1400" dirty="0" smtClean="0">
                <a:solidFill>
                  <a:schemeClr val="bg2"/>
                </a:solidFill>
                <a:latin typeface="Consolas" pitchFamily="49" charset="0"/>
                <a:cs typeface="Consolas" pitchFamily="49" charset="0"/>
              </a:rPr>
              <a:t>type </a:t>
            </a:r>
            <a:r>
              <a:rPr lang="en-US" sz="1400" dirty="0" err="1" smtClean="0">
                <a:solidFill>
                  <a:schemeClr val="bg2"/>
                </a:solidFill>
                <a:latin typeface="Consolas" pitchFamily="49" charset="0"/>
                <a:cs typeface="Consolas" pitchFamily="49" charset="0"/>
              </a:rPr>
              <a:t>ResourceTopologyNodeDescriptor</a:t>
            </a:r>
            <a:r>
              <a:rPr lang="en-US" sz="1400" dirty="0" smtClean="0">
                <a:solidFill>
                  <a:schemeClr val="bg2"/>
                </a:solidFill>
                <a:latin typeface="Consolas" pitchFamily="49" charset="0"/>
                <a:cs typeface="Consolas" pitchFamily="49" charset="0"/>
              </a:rPr>
              <a:t> </a:t>
            </a:r>
            <a:r>
              <a:rPr lang="en-US" sz="1400" dirty="0" err="1" smtClean="0">
                <a:solidFill>
                  <a:schemeClr val="bg2"/>
                </a:solidFill>
                <a:latin typeface="Consolas" pitchFamily="49" charset="0"/>
                <a:cs typeface="Consolas" pitchFamily="49" charset="0"/>
              </a:rPr>
              <a:t>struct</a:t>
            </a:r>
            <a:r>
              <a:rPr lang="en-US" sz="1400" dirty="0" smtClean="0">
                <a:solidFill>
                  <a:schemeClr val="bg2"/>
                </a:solidFill>
                <a:latin typeface="Consolas" pitchFamily="49" charset="0"/>
                <a:cs typeface="Consolas" pitchFamily="49" charset="0"/>
              </a:rPr>
              <a:t> </a:t>
            </a:r>
            <a:r>
              <a:rPr lang="en-US" sz="1400" dirty="0" smtClean="0">
                <a:solidFill>
                  <a:schemeClr val="bg2"/>
                </a:solidFill>
                <a:latin typeface="Consolas" pitchFamily="49" charset="0"/>
                <a:cs typeface="Consolas" pitchFamily="49" charset="0"/>
              </a:rPr>
              <a:t>{</a:t>
            </a:r>
          </a:p>
          <a:p>
            <a:endParaRPr lang="en-US" sz="1400" dirty="0" smtClean="0">
              <a:solidFill>
                <a:schemeClr val="bg2"/>
              </a:solidFill>
              <a:latin typeface="Consolas" pitchFamily="49" charset="0"/>
              <a:cs typeface="Consolas" pitchFamily="49" charset="0"/>
            </a:endParaRPr>
          </a:p>
          <a:p>
            <a:r>
              <a:rPr lang="en-US" sz="1400" dirty="0" err="1" smtClean="0">
                <a:solidFill>
                  <a:schemeClr val="bg2"/>
                </a:solidFill>
                <a:latin typeface="Consolas" pitchFamily="49" charset="0"/>
                <a:cs typeface="Consolas" pitchFamily="49" charset="0"/>
              </a:rPr>
              <a:t>ResourceDesc</a:t>
            </a:r>
            <a:r>
              <a:rPr lang="en-US" sz="1400" dirty="0" smtClean="0">
                <a:solidFill>
                  <a:schemeClr val="bg2"/>
                </a:solidFill>
                <a:latin typeface="Consolas" pitchFamily="49" charset="0"/>
                <a:cs typeface="Consolas" pitchFamily="49" charset="0"/>
              </a:rPr>
              <a:t> *</a:t>
            </a:r>
            <a:r>
              <a:rPr lang="en-US" sz="1400" dirty="0" err="1" smtClean="0">
                <a:solidFill>
                  <a:schemeClr val="bg2"/>
                </a:solidFill>
                <a:latin typeface="Consolas" pitchFamily="49" charset="0"/>
                <a:cs typeface="Consolas" pitchFamily="49" charset="0"/>
              </a:rPr>
              <a:t>ResourceDescriptor</a:t>
            </a:r>
            <a:r>
              <a:rPr lang="en-US" sz="1400" dirty="0" smtClean="0">
                <a:solidFill>
                  <a:schemeClr val="bg2"/>
                </a:solidFill>
                <a:latin typeface="Consolas" pitchFamily="49" charset="0"/>
                <a:cs typeface="Consolas" pitchFamily="49" charset="0"/>
              </a:rPr>
              <a:t>              </a:t>
            </a:r>
          </a:p>
          <a:p>
            <a:r>
              <a:rPr lang="en-US" sz="1400" dirty="0" smtClean="0">
                <a:solidFill>
                  <a:schemeClr val="bg2"/>
                </a:solidFill>
                <a:latin typeface="Consolas" pitchFamily="49" charset="0"/>
                <a:cs typeface="Consolas" pitchFamily="49" charset="0"/>
              </a:rPr>
              <a:t>Children     []*</a:t>
            </a:r>
            <a:r>
              <a:rPr lang="en-US" sz="1400" dirty="0" err="1" smtClean="0">
                <a:solidFill>
                  <a:schemeClr val="bg2"/>
                </a:solidFill>
                <a:latin typeface="Consolas" pitchFamily="49" charset="0"/>
                <a:cs typeface="Consolas" pitchFamily="49" charset="0"/>
              </a:rPr>
              <a:t>ResourceTopologyNodeDescriptor</a:t>
            </a:r>
            <a:endParaRPr lang="en-US" sz="1400" dirty="0" smtClean="0">
              <a:solidFill>
                <a:schemeClr val="bg2"/>
              </a:solidFill>
              <a:latin typeface="Consolas" pitchFamily="49" charset="0"/>
              <a:cs typeface="Consolas" pitchFamily="49" charset="0"/>
            </a:endParaRPr>
          </a:p>
          <a:p>
            <a:r>
              <a:rPr lang="en-US" sz="1400" dirty="0" err="1" smtClean="0">
                <a:solidFill>
                  <a:schemeClr val="bg2"/>
                </a:solidFill>
                <a:latin typeface="Consolas" pitchFamily="49" charset="0"/>
                <a:cs typeface="Consolas" pitchFamily="49" charset="0"/>
              </a:rPr>
              <a:t>ParentId</a:t>
            </a:r>
            <a:r>
              <a:rPr lang="en-US" sz="1400" dirty="0" smtClean="0">
                <a:solidFill>
                  <a:schemeClr val="bg2"/>
                </a:solidFill>
                <a:latin typeface="Consolas" pitchFamily="49" charset="0"/>
                <a:cs typeface="Consolas" pitchFamily="49" charset="0"/>
              </a:rPr>
              <a:t>     string  </a:t>
            </a:r>
            <a:endParaRPr lang="en-US" sz="1400" dirty="0" smtClean="0">
              <a:solidFill>
                <a:schemeClr val="bg2"/>
              </a:solidFill>
              <a:latin typeface="Consolas" pitchFamily="49" charset="0"/>
              <a:cs typeface="Consolas" pitchFamily="49" charset="0"/>
            </a:endParaRPr>
          </a:p>
          <a:p>
            <a:r>
              <a:rPr lang="en-US" sz="1400" dirty="0" smtClean="0">
                <a:solidFill>
                  <a:schemeClr val="bg2"/>
                </a:solidFill>
                <a:latin typeface="Consolas" pitchFamily="49" charset="0"/>
                <a:cs typeface="Consolas" pitchFamily="49" charset="0"/>
              </a:rPr>
              <a:t>                         </a:t>
            </a:r>
            <a:endParaRPr lang="en-US" sz="1400" dirty="0" smtClean="0">
              <a:solidFill>
                <a:schemeClr val="bg2"/>
              </a:solidFill>
              <a:latin typeface="Consolas" pitchFamily="49" charset="0"/>
              <a:cs typeface="Consolas" pitchFamily="49" charset="0"/>
            </a:endParaRPr>
          </a:p>
          <a:p>
            <a:r>
              <a:rPr lang="en-US" sz="1400" dirty="0" smtClean="0">
                <a:solidFill>
                  <a:schemeClr val="bg2"/>
                </a:solidFill>
                <a:latin typeface="Consolas" pitchFamily="49" charset="0"/>
                <a:cs typeface="Consolas" pitchFamily="49" charset="0"/>
              </a:rPr>
              <a:t>}</a:t>
            </a:r>
            <a:endParaRPr kumimoji="0" lang="en-US" sz="1400" b="0" i="0" u="none" strike="noStrike" cap="none" normalizeH="0" baseline="0" dirty="0" smtClean="0">
              <a:ln>
                <a:noFill/>
              </a:ln>
              <a:solidFill>
                <a:schemeClr val="bg2"/>
              </a:solidFill>
              <a:effectLst/>
              <a:latin typeface="Consolas" pitchFamily="49" charset="0"/>
              <a:cs typeface="Consolas" pitchFamily="49" charset="0"/>
            </a:endParaRPr>
          </a:p>
        </p:txBody>
      </p:sp>
      <p:sp>
        <p:nvSpPr>
          <p:cNvPr id="13" name="Rectangle 12"/>
          <p:cNvSpPr/>
          <p:nvPr/>
        </p:nvSpPr>
        <p:spPr>
          <a:xfrm>
            <a:off x="4648200" y="1752600"/>
            <a:ext cx="3200400" cy="3886200"/>
          </a:xfrm>
          <a:prstGeom prst="rect">
            <a:avLst/>
          </a:prstGeom>
          <a:ln w="38100">
            <a:solidFill>
              <a:schemeClr val="bg2"/>
            </a:solidFill>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447800" y="1066800"/>
            <a:ext cx="5410200" cy="369332"/>
          </a:xfrm>
          <a:prstGeom prst="rect">
            <a:avLst/>
          </a:prstGeom>
          <a:noFill/>
        </p:spPr>
        <p:txBody>
          <a:bodyPr wrap="square" rtlCol="0">
            <a:spAutoFit/>
          </a:bodyPr>
          <a:lstStyle/>
          <a:p>
            <a:pPr algn="ctr"/>
            <a:r>
              <a:rPr lang="en-US" dirty="0" smtClean="0"/>
              <a:t>Node to </a:t>
            </a:r>
            <a:r>
              <a:rPr lang="en-US" dirty="0" err="1" smtClean="0"/>
              <a:t>ResourceTopologyNodeDescriptor</a:t>
            </a:r>
            <a:endParaRPr lang="en-US" dirty="0"/>
          </a:p>
        </p:txBody>
      </p:sp>
    </p:spTree>
    <p:extLst>
      <p:ext uri="{BB962C8B-B14F-4D97-AF65-F5344CB8AC3E}">
        <p14:creationId xmlns:p14="http://schemas.microsoft.com/office/powerpoint/2010/main" xmlns="" val="844252880"/>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Poseidon </a:t>
            </a:r>
            <a:r>
              <a:rPr lang="en-US" sz="2400" dirty="0" err="1" smtClean="0"/>
              <a:t>Heapster</a:t>
            </a:r>
            <a:r>
              <a:rPr lang="en-US" sz="2400" dirty="0" smtClean="0"/>
              <a:t> Sink Design Overview</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17</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pic>
        <p:nvPicPr>
          <p:cNvPr id="3" name="Picture 2"/>
          <p:cNvPicPr>
            <a:picLocks noChangeAspect="1"/>
          </p:cNvPicPr>
          <p:nvPr/>
        </p:nvPicPr>
        <p:blipFill>
          <a:blip r:embed="rId3" cstate="print"/>
          <a:stretch>
            <a:fillRect/>
          </a:stretch>
        </p:blipFill>
        <p:spPr>
          <a:xfrm>
            <a:off x="2224087" y="838200"/>
            <a:ext cx="4695825" cy="5343525"/>
          </a:xfrm>
          <a:prstGeom prst="rect">
            <a:avLst/>
          </a:prstGeom>
        </p:spPr>
      </p:pic>
    </p:spTree>
    <p:extLst>
      <p:ext uri="{BB962C8B-B14F-4D97-AF65-F5344CB8AC3E}">
        <p14:creationId xmlns:p14="http://schemas.microsoft.com/office/powerpoint/2010/main" xmlns="" val="254881058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altLang="en-US" sz="2400" dirty="0"/>
              <a:t>Roadmap </a:t>
            </a:r>
            <a:r>
              <a:rPr lang="en-US" sz="2400" dirty="0"/>
              <a:t>– w</a:t>
            </a:r>
            <a:r>
              <a:rPr lang="en-US" altLang="en-US" sz="2400" dirty="0" smtClean="0"/>
              <a:t>hat </a:t>
            </a:r>
            <a:r>
              <a:rPr lang="en-US" altLang="en-US" sz="2400" dirty="0"/>
              <a:t>lies </a:t>
            </a:r>
            <a:r>
              <a:rPr lang="en-US" altLang="en-US" sz="2400" dirty="0" smtClean="0"/>
              <a:t>ahead</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18</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a:spLocks noGrp="1"/>
          </p:cNvSpPr>
          <p:nvPr>
            <p:ph idx="1"/>
          </p:nvPr>
        </p:nvSpPr>
        <p:spPr>
          <a:xfrm>
            <a:off x="76200" y="962025"/>
            <a:ext cx="8915400" cy="5286375"/>
          </a:xfrm>
        </p:spPr>
        <p:txBody>
          <a:bodyPr/>
          <a:lstStyle/>
          <a:p>
            <a:pPr marL="273050" lvl="1" indent="-273050">
              <a:spcBef>
                <a:spcPts val="0"/>
              </a:spcBef>
              <a:spcAft>
                <a:spcPts val="1200"/>
              </a:spcAft>
              <a:buClr>
                <a:srgbClr val="0BD0D9"/>
              </a:buClr>
              <a:buSzPct val="95000"/>
              <a:buFont typeface="Wingdings 2" pitchFamily="18" charset="2"/>
              <a:buChar char=""/>
            </a:pPr>
            <a:r>
              <a:rPr lang="en-US" sz="2400" dirty="0" smtClean="0">
                <a:latin typeface="Constantia" panose="02030602050306030303" pitchFamily="18" charset="0"/>
              </a:rPr>
              <a:t>Support for </a:t>
            </a:r>
            <a:r>
              <a:rPr lang="en-US" sz="2400" b="1" dirty="0" smtClean="0">
                <a:latin typeface="Constantia" panose="02030602050306030303" pitchFamily="18" charset="0"/>
              </a:rPr>
              <a:t>complex </a:t>
            </a:r>
            <a:r>
              <a:rPr lang="en-US" sz="2400" b="1" dirty="0">
                <a:latin typeface="Constantia" panose="02030602050306030303" pitchFamily="18" charset="0"/>
              </a:rPr>
              <a:t>constraints </a:t>
            </a:r>
            <a:r>
              <a:rPr lang="en-US" sz="2400" dirty="0">
                <a:latin typeface="Constantia" panose="02030602050306030303" pitchFamily="18" charset="0"/>
              </a:rPr>
              <a:t>(inter task affinity/anti-affinity constraints, </a:t>
            </a:r>
            <a:r>
              <a:rPr lang="en-US" sz="2400" dirty="0" smtClean="0">
                <a:latin typeface="Constantia" panose="02030602050306030303" pitchFamily="18" charset="0"/>
              </a:rPr>
              <a:t>...)</a:t>
            </a:r>
          </a:p>
          <a:p>
            <a:pPr marL="273050" lvl="1" indent="-273050">
              <a:spcBef>
                <a:spcPts val="0"/>
              </a:spcBef>
              <a:spcAft>
                <a:spcPts val="1200"/>
              </a:spcAft>
              <a:buClr>
                <a:srgbClr val="0BD0D9"/>
              </a:buClr>
              <a:buSzPct val="95000"/>
              <a:buFont typeface="Wingdings 2" pitchFamily="18" charset="2"/>
              <a:buChar char=""/>
            </a:pPr>
            <a:r>
              <a:rPr lang="en-US" sz="2400" dirty="0" smtClean="0">
                <a:latin typeface="Constantia" panose="02030602050306030303" pitchFamily="18" charset="0"/>
              </a:rPr>
              <a:t>In-depth </a:t>
            </a:r>
            <a:r>
              <a:rPr lang="en-US" sz="2400" b="1" dirty="0">
                <a:latin typeface="Constantia" panose="02030602050306030303" pitchFamily="18" charset="0"/>
              </a:rPr>
              <a:t>Resource Utilization benchmarking</a:t>
            </a:r>
            <a:r>
              <a:rPr lang="en-US" sz="2400" dirty="0">
                <a:latin typeface="Constantia" panose="02030602050306030303" pitchFamily="18" charset="0"/>
              </a:rPr>
              <a:t> using various </a:t>
            </a:r>
            <a:r>
              <a:rPr lang="en-US" sz="2400" dirty="0" smtClean="0">
                <a:latin typeface="Constantia" panose="02030602050306030303" pitchFamily="18" charset="0"/>
              </a:rPr>
              <a:t>complex workloads </a:t>
            </a:r>
            <a:r>
              <a:rPr lang="en-US" sz="2400" dirty="0">
                <a:latin typeface="Constantia" panose="02030602050306030303" pitchFamily="18" charset="0"/>
              </a:rPr>
              <a:t>such as Tensorflow, Nginx, Spark/Hadoop </a:t>
            </a:r>
            <a:r>
              <a:rPr lang="en-US" sz="2400" dirty="0" smtClean="0">
                <a:latin typeface="Constantia" panose="02030602050306030303" pitchFamily="18" charset="0"/>
              </a:rPr>
              <a:t>etc.</a:t>
            </a:r>
          </a:p>
          <a:p>
            <a:pPr marL="273050" lvl="1" indent="-273050">
              <a:spcBef>
                <a:spcPts val="0"/>
              </a:spcBef>
              <a:spcAft>
                <a:spcPts val="1200"/>
              </a:spcAft>
              <a:buClr>
                <a:srgbClr val="0BD0D9"/>
              </a:buClr>
              <a:buSzPct val="95000"/>
              <a:buFont typeface="Wingdings 2" pitchFamily="18" charset="2"/>
              <a:buChar char=""/>
            </a:pPr>
            <a:r>
              <a:rPr lang="en-US" sz="2400" dirty="0" smtClean="0">
                <a:latin typeface="Constantia" panose="02030602050306030303" pitchFamily="18" charset="0"/>
              </a:rPr>
              <a:t>E</a:t>
            </a:r>
            <a:r>
              <a:rPr lang="en" sz="2400" dirty="0" smtClean="0">
                <a:latin typeface="Constantia" panose="02030602050306030303" pitchFamily="18" charset="0"/>
              </a:rPr>
              <a:t>xtend the existing CoCo cost model for a more sophisticated policies; such as </a:t>
            </a:r>
            <a:r>
              <a:rPr lang="en" sz="2400" b="1" dirty="0" smtClean="0">
                <a:latin typeface="Constantia" panose="02030602050306030303" pitchFamily="18" charset="0"/>
              </a:rPr>
              <a:t>Load spreading, Co-location Interference, Fairnes</a:t>
            </a:r>
            <a:r>
              <a:rPr lang="en" sz="2400" dirty="0" smtClean="0">
                <a:latin typeface="Constantia" panose="02030602050306030303" pitchFamily="18" charset="0"/>
              </a:rPr>
              <a:t> etc.</a:t>
            </a:r>
          </a:p>
          <a:p>
            <a:pPr marL="273050" lvl="1" indent="-273050">
              <a:spcBef>
                <a:spcPts val="0"/>
              </a:spcBef>
              <a:spcAft>
                <a:spcPts val="1200"/>
              </a:spcAft>
              <a:buClr>
                <a:srgbClr val="0BD0D9"/>
              </a:buClr>
              <a:buSzPct val="95000"/>
              <a:buFont typeface="Wingdings 2" pitchFamily="18" charset="2"/>
              <a:buChar char=""/>
            </a:pPr>
            <a:r>
              <a:rPr lang="en-US" sz="2400" b="1" dirty="0">
                <a:latin typeface="Constantia" panose="02030602050306030303" pitchFamily="18" charset="0"/>
              </a:rPr>
              <a:t>Better </a:t>
            </a:r>
            <a:r>
              <a:rPr lang="en-US" sz="2400" b="1" dirty="0" smtClean="0">
                <a:latin typeface="Constantia" panose="02030602050306030303" pitchFamily="18" charset="0"/>
              </a:rPr>
              <a:t>Pre-emption</a:t>
            </a:r>
          </a:p>
          <a:p>
            <a:pPr marL="273050" lvl="1" indent="-273050">
              <a:spcBef>
                <a:spcPts val="0"/>
              </a:spcBef>
              <a:spcAft>
                <a:spcPts val="1200"/>
              </a:spcAft>
              <a:buClr>
                <a:srgbClr val="0BD0D9"/>
              </a:buClr>
              <a:buSzPct val="95000"/>
              <a:buFont typeface="Wingdings 2" pitchFamily="18" charset="2"/>
              <a:buChar char=""/>
            </a:pPr>
            <a:r>
              <a:rPr lang="en-US" sz="2400" b="1" dirty="0" smtClean="0">
                <a:latin typeface="Constantia" panose="02030602050306030303" pitchFamily="18" charset="0"/>
              </a:rPr>
              <a:t>Resource Reclamation</a:t>
            </a:r>
            <a:endParaRPr lang="en-US" sz="2400" dirty="0" smtClean="0">
              <a:latin typeface="Constantia" panose="02030602050306030303" pitchFamily="18" charset="0"/>
            </a:endParaRPr>
          </a:p>
        </p:txBody>
      </p:sp>
    </p:spTree>
    <p:extLst>
      <p:ext uri="{BB962C8B-B14F-4D97-AF65-F5344CB8AC3E}">
        <p14:creationId xmlns:p14="http://schemas.microsoft.com/office/powerpoint/2010/main" xmlns="" val="392931950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Executive Summary</a:t>
            </a:r>
            <a:endParaRPr lang="en-US" sz="20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2</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6" name="Content Placeholder 2"/>
          <p:cNvSpPr txBox="1">
            <a:spLocks/>
          </p:cNvSpPr>
          <p:nvPr/>
        </p:nvSpPr>
        <p:spPr bwMode="auto">
          <a:xfrm>
            <a:off x="152400" y="990600"/>
            <a:ext cx="8839200" cy="5572125"/>
          </a:xfrm>
          <a:prstGeom prst="rect">
            <a:avLst/>
          </a:prstGeom>
          <a:noFill/>
          <a:ln w="9525">
            <a:noFill/>
            <a:miter lim="800000"/>
            <a:headEnd/>
            <a:tailEnd/>
          </a:ln>
        </p:spPr>
        <p:txBody>
          <a:bodyPr/>
          <a:lstStyle/>
          <a:p>
            <a:pPr marL="273050" indent="-273050" eaLnBrk="0" hangingPunct="0">
              <a:spcBef>
                <a:spcPts val="0"/>
              </a:spcBef>
              <a:spcAft>
                <a:spcPts val="1200"/>
              </a:spcAft>
              <a:buClr>
                <a:srgbClr val="0BD0D9"/>
              </a:buClr>
              <a:buSzPct val="95000"/>
              <a:buFont typeface="Wingdings 2" pitchFamily="18" charset="2"/>
              <a:buChar char=""/>
            </a:pPr>
            <a:r>
              <a:rPr lang="en-US" altLang="en-US" sz="2400" dirty="0" smtClean="0">
                <a:solidFill>
                  <a:schemeClr val="bg2"/>
                </a:solidFill>
                <a:latin typeface="Constantia" pitchFamily="18" charset="0"/>
              </a:rPr>
              <a:t>Huawei research team recently completed a research collaboration project with </a:t>
            </a:r>
            <a:r>
              <a:rPr lang="en-US" altLang="en-US" sz="2400" b="1" dirty="0" smtClean="0">
                <a:solidFill>
                  <a:schemeClr val="bg2"/>
                </a:solidFill>
                <a:effectLst>
                  <a:outerShdw blurRad="38100" dist="38100" dir="2700000" algn="tl">
                    <a:srgbClr val="000000">
                      <a:alpha val="43137"/>
                    </a:srgbClr>
                  </a:outerShdw>
                </a:effectLst>
                <a:latin typeface="Constantia" pitchFamily="18" charset="0"/>
              </a:rPr>
              <a:t>Ionel Gog</a:t>
            </a:r>
          </a:p>
          <a:p>
            <a:pPr marL="273050" indent="-273050" eaLnBrk="0" hangingPunct="0">
              <a:spcBef>
                <a:spcPts val="0"/>
              </a:spcBef>
              <a:spcAft>
                <a:spcPts val="1200"/>
              </a:spcAft>
              <a:buClr>
                <a:srgbClr val="0BD0D9"/>
              </a:buClr>
              <a:buSzPct val="95000"/>
              <a:buFont typeface="Wingdings 2" pitchFamily="18" charset="2"/>
              <a:buChar char=""/>
            </a:pPr>
            <a:r>
              <a:rPr lang="en-US" sz="2400" dirty="0" smtClean="0">
                <a:solidFill>
                  <a:schemeClr val="bg2"/>
                </a:solidFill>
                <a:latin typeface="Constantia" panose="02030602050306030303" pitchFamily="18" charset="0"/>
              </a:rPr>
              <a:t>As part of the collaboration, we have </a:t>
            </a:r>
            <a:r>
              <a:rPr lang="en-US" altLang="en-US" sz="2400" dirty="0">
                <a:solidFill>
                  <a:schemeClr val="bg2"/>
                </a:solidFill>
                <a:latin typeface="Constantia" pitchFamily="18" charset="0"/>
              </a:rPr>
              <a:t>very successful </a:t>
            </a:r>
            <a:r>
              <a:rPr lang="en-US" sz="2400" dirty="0" smtClean="0">
                <a:solidFill>
                  <a:schemeClr val="bg2"/>
                </a:solidFill>
                <a:latin typeface="Constantia" panose="02030602050306030303" pitchFamily="18" charset="0"/>
              </a:rPr>
              <a:t>designed and built out a robust integration between Flow Network based Firmament Scheduler and Kubernetes</a:t>
            </a:r>
          </a:p>
          <a:p>
            <a:pPr marL="273050" indent="-273050" eaLnBrk="0" hangingPunct="0">
              <a:spcBef>
                <a:spcPts val="0"/>
              </a:spcBef>
              <a:spcAft>
                <a:spcPts val="1200"/>
              </a:spcAft>
              <a:buClr>
                <a:srgbClr val="0BD0D9"/>
              </a:buClr>
              <a:buSzPct val="95000"/>
              <a:buFont typeface="Wingdings 2" pitchFamily="18" charset="2"/>
              <a:buChar char=""/>
            </a:pPr>
            <a:r>
              <a:rPr lang="en-US" sz="2400" b="1" dirty="0" smtClean="0">
                <a:solidFill>
                  <a:schemeClr val="bg2"/>
                </a:solidFill>
                <a:effectLst>
                  <a:outerShdw blurRad="38100" dist="38100" dir="2700000" algn="tl">
                    <a:srgbClr val="000000">
                      <a:alpha val="43137"/>
                    </a:srgbClr>
                  </a:outerShdw>
                </a:effectLst>
                <a:latin typeface="Constantia" panose="02030602050306030303" pitchFamily="18" charset="0"/>
              </a:rPr>
              <a:t>We have seen extremely impressive scheduling throughput performance benchmarking numbers</a:t>
            </a:r>
          </a:p>
          <a:p>
            <a:pPr marL="273050" lvl="1" indent="-273050" eaLnBrk="0" hangingPunct="0">
              <a:spcBef>
                <a:spcPts val="0"/>
              </a:spcBef>
              <a:spcAft>
                <a:spcPts val="1200"/>
              </a:spcAft>
              <a:buClr>
                <a:srgbClr val="0BD0D9"/>
              </a:buClr>
              <a:buSzPct val="95000"/>
              <a:buFont typeface="Wingdings 2" pitchFamily="18" charset="2"/>
              <a:buChar char=""/>
            </a:pPr>
            <a:r>
              <a:rPr lang="en-US" sz="2400" b="1" dirty="0" smtClean="0">
                <a:solidFill>
                  <a:schemeClr val="bg2"/>
                </a:solidFill>
                <a:effectLst>
                  <a:outerShdw blurRad="38100" dist="38100" dir="2700000" algn="tl">
                    <a:srgbClr val="000000">
                      <a:alpha val="43137"/>
                    </a:srgbClr>
                  </a:outerShdw>
                </a:effectLst>
                <a:latin typeface="Constantia" panose="02030602050306030303" pitchFamily="18" charset="0"/>
              </a:rPr>
              <a:t>Currently working towards including Firmament Scheduling capabilities as part of Huawei cloud product offering by incorporating a new flow network graph based Firmament scheduling capabilities </a:t>
            </a:r>
            <a:r>
              <a:rPr lang="en-US" sz="2400" dirty="0">
                <a:solidFill>
                  <a:schemeClr val="bg2"/>
                </a:solidFill>
                <a:latin typeface="Constantia" panose="02030602050306030303" pitchFamily="18" charset="0"/>
              </a:rPr>
              <a:t>alongside the default Kubernetes Scheduler – multiple schedulers running </a:t>
            </a:r>
            <a:r>
              <a:rPr lang="en-US" sz="2400" dirty="0" smtClean="0">
                <a:solidFill>
                  <a:schemeClr val="bg2"/>
                </a:solidFill>
                <a:latin typeface="Constantia" panose="02030602050306030303" pitchFamily="18" charset="0"/>
              </a:rPr>
              <a:t>simultaneously</a:t>
            </a:r>
          </a:p>
          <a:p>
            <a:pPr marL="273050" indent="-273050" eaLnBrk="0" hangingPunct="0">
              <a:spcBef>
                <a:spcPts val="0"/>
              </a:spcBef>
              <a:spcAft>
                <a:spcPts val="1200"/>
              </a:spcAft>
              <a:buClr>
                <a:srgbClr val="0BD0D9"/>
              </a:buClr>
              <a:buSzPct val="95000"/>
              <a:buFont typeface="Wingdings 2" pitchFamily="18" charset="2"/>
              <a:buChar char=""/>
            </a:pPr>
            <a:endParaRPr lang="en-US" dirty="0"/>
          </a:p>
        </p:txBody>
      </p:sp>
    </p:spTree>
    <p:extLst>
      <p:ext uri="{BB962C8B-B14F-4D97-AF65-F5344CB8AC3E}">
        <p14:creationId xmlns:p14="http://schemas.microsoft.com/office/powerpoint/2010/main" xmlns="" val="404310561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What have we accomplished so far</a:t>
            </a:r>
            <a:endParaRPr lang="en-US" sz="20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3</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txBox="1">
            <a:spLocks/>
          </p:cNvSpPr>
          <p:nvPr/>
        </p:nvSpPr>
        <p:spPr bwMode="auto">
          <a:xfrm>
            <a:off x="76200" y="990600"/>
            <a:ext cx="8839200" cy="5486400"/>
          </a:xfrm>
          <a:prstGeom prst="rect">
            <a:avLst/>
          </a:prstGeom>
          <a:noFill/>
          <a:ln w="9525">
            <a:noFill/>
            <a:miter lim="800000"/>
            <a:headEnd/>
            <a:tailEnd/>
          </a:ln>
        </p:spPr>
        <p:txBody>
          <a:bodyPr/>
          <a:lstStyle/>
          <a:p>
            <a:pPr marL="273050" indent="-273050" eaLnBrk="0" hangingPunct="0">
              <a:spcBef>
                <a:spcPts val="0"/>
              </a:spcBef>
              <a:spcAft>
                <a:spcPts val="1200"/>
              </a:spcAft>
              <a:buClr>
                <a:srgbClr val="0BD0D9"/>
              </a:buClr>
              <a:buSzPct val="95000"/>
              <a:buFont typeface="Wingdings 2" pitchFamily="18" charset="2"/>
              <a:buChar char=""/>
            </a:pPr>
            <a:r>
              <a:rPr lang="en-US" altLang="en-US" sz="2200" dirty="0" smtClean="0">
                <a:solidFill>
                  <a:schemeClr val="bg2"/>
                </a:solidFill>
                <a:latin typeface="Constantia" pitchFamily="18" charset="0"/>
              </a:rPr>
              <a:t>Initially, Firmament Cluster Scheduler integration with Kubernetes (Poseidon) was a very simplistic hack</a:t>
            </a:r>
          </a:p>
          <a:p>
            <a:pPr marL="273050" indent="-273050" eaLnBrk="0" hangingPunct="0">
              <a:spcBef>
                <a:spcPts val="0"/>
              </a:spcBef>
              <a:spcAft>
                <a:spcPts val="1200"/>
              </a:spcAft>
              <a:buClr>
                <a:srgbClr val="0BD0D9"/>
              </a:buClr>
              <a:buSzPct val="95000"/>
              <a:buFont typeface="Wingdings 2" pitchFamily="18" charset="2"/>
              <a:buChar char=""/>
            </a:pPr>
            <a:r>
              <a:rPr lang="en-US" sz="2200" dirty="0" smtClean="0">
                <a:solidFill>
                  <a:schemeClr val="bg2"/>
                </a:solidFill>
                <a:latin typeface="Constantia" panose="02030602050306030303" pitchFamily="18" charset="0"/>
              </a:rPr>
              <a:t>Our collaboration work included making Poseidon </a:t>
            </a:r>
            <a:r>
              <a:rPr lang="en-US" sz="2200" dirty="0">
                <a:solidFill>
                  <a:schemeClr val="bg2"/>
                </a:solidFill>
                <a:latin typeface="Constantia" panose="02030602050306030303" pitchFamily="18" charset="0"/>
              </a:rPr>
              <a:t>more robust </a:t>
            </a:r>
            <a:r>
              <a:rPr lang="en-US" sz="2200" dirty="0" smtClean="0">
                <a:solidFill>
                  <a:schemeClr val="bg2"/>
                </a:solidFill>
                <a:latin typeface="Constantia" panose="02030602050306030303" pitchFamily="18" charset="0"/>
              </a:rPr>
              <a:t>and ease </a:t>
            </a:r>
            <a:r>
              <a:rPr lang="en-US" sz="2200" dirty="0">
                <a:solidFill>
                  <a:schemeClr val="bg2"/>
                </a:solidFill>
                <a:latin typeface="Constantia" panose="02030602050306030303" pitchFamily="18" charset="0"/>
              </a:rPr>
              <a:t>of </a:t>
            </a:r>
            <a:r>
              <a:rPr lang="en-US" sz="2200" dirty="0" smtClean="0">
                <a:solidFill>
                  <a:schemeClr val="bg2"/>
                </a:solidFill>
                <a:latin typeface="Constantia" panose="02030602050306030303" pitchFamily="18" charset="0"/>
              </a:rPr>
              <a:t>deployment</a:t>
            </a:r>
          </a:p>
          <a:p>
            <a:pPr marL="273050" indent="-273050" eaLnBrk="0" hangingPunct="0">
              <a:spcBef>
                <a:spcPts val="0"/>
              </a:spcBef>
              <a:spcAft>
                <a:spcPts val="1200"/>
              </a:spcAft>
              <a:buClr>
                <a:srgbClr val="0BD0D9"/>
              </a:buClr>
              <a:buSzPct val="95000"/>
              <a:buFont typeface="Wingdings 2" pitchFamily="18" charset="2"/>
              <a:buChar char=""/>
            </a:pPr>
            <a:r>
              <a:rPr lang="en" sz="2200" dirty="0" smtClean="0">
                <a:solidFill>
                  <a:schemeClr val="bg2"/>
                </a:solidFill>
                <a:latin typeface="Constantia" panose="02030602050306030303" pitchFamily="18" charset="0"/>
              </a:rPr>
              <a:t>Improved </a:t>
            </a:r>
            <a:r>
              <a:rPr lang="en" sz="2200" dirty="0">
                <a:solidFill>
                  <a:schemeClr val="bg2"/>
                </a:solidFill>
                <a:latin typeface="Constantia" panose="02030602050306030303" pitchFamily="18" charset="0"/>
              </a:rPr>
              <a:t>the scheduler to handle </a:t>
            </a:r>
            <a:r>
              <a:rPr lang="en" sz="2200" dirty="0" smtClean="0">
                <a:solidFill>
                  <a:schemeClr val="bg2"/>
                </a:solidFill>
                <a:latin typeface="Constantia" panose="02030602050306030303" pitchFamily="18" charset="0"/>
              </a:rPr>
              <a:t>events </a:t>
            </a:r>
            <a:r>
              <a:rPr lang="en" sz="2200" dirty="0">
                <a:solidFill>
                  <a:schemeClr val="bg2"/>
                </a:solidFill>
                <a:latin typeface="Constantia" panose="02030602050306030303" pitchFamily="18" charset="0"/>
              </a:rPr>
              <a:t>from the API </a:t>
            </a:r>
            <a:r>
              <a:rPr lang="en" sz="2200" dirty="0" smtClean="0">
                <a:solidFill>
                  <a:schemeClr val="bg2"/>
                </a:solidFill>
                <a:latin typeface="Constantia" panose="02030602050306030303" pitchFamily="18" charset="0"/>
              </a:rPr>
              <a:t>server efficiently using Push mechanism</a:t>
            </a:r>
            <a:endParaRPr lang="en-US" sz="2200" dirty="0" smtClean="0">
              <a:solidFill>
                <a:schemeClr val="bg2"/>
              </a:solidFill>
              <a:latin typeface="Constantia" panose="02030602050306030303" pitchFamily="18" charset="0"/>
            </a:endParaRPr>
          </a:p>
          <a:p>
            <a:pPr marL="273050" indent="-273050" eaLnBrk="0" hangingPunct="0">
              <a:spcBef>
                <a:spcPts val="0"/>
              </a:spcBef>
              <a:spcAft>
                <a:spcPts val="1200"/>
              </a:spcAft>
              <a:buClr>
                <a:srgbClr val="0BD0D9"/>
              </a:buClr>
              <a:buSzPct val="95000"/>
              <a:buFont typeface="Wingdings 2" pitchFamily="18" charset="2"/>
              <a:buChar char=""/>
            </a:pPr>
            <a:r>
              <a:rPr lang="en-US" sz="2200" dirty="0" smtClean="0">
                <a:solidFill>
                  <a:schemeClr val="bg2"/>
                </a:solidFill>
                <a:latin typeface="Constantia" panose="02030602050306030303" pitchFamily="18" charset="0"/>
              </a:rPr>
              <a:t>Built </a:t>
            </a:r>
            <a:r>
              <a:rPr lang="en-US" sz="2200" dirty="0">
                <a:solidFill>
                  <a:schemeClr val="bg2"/>
                </a:solidFill>
                <a:latin typeface="Constantia" panose="02030602050306030303" pitchFamily="18" charset="0"/>
              </a:rPr>
              <a:t>out </a:t>
            </a:r>
            <a:r>
              <a:rPr lang="en-US" sz="2200" dirty="0" smtClean="0">
                <a:solidFill>
                  <a:schemeClr val="bg2"/>
                </a:solidFill>
                <a:latin typeface="Constantia" panose="02030602050306030303" pitchFamily="18" charset="0"/>
              </a:rPr>
              <a:t>a brand new multi-dimensional CPU/Memory cost </a:t>
            </a:r>
            <a:r>
              <a:rPr lang="en-US" sz="2200" dirty="0">
                <a:solidFill>
                  <a:schemeClr val="bg2"/>
                </a:solidFill>
                <a:latin typeface="Constantia" panose="02030602050306030303" pitchFamily="18" charset="0"/>
              </a:rPr>
              <a:t>model using actual pod profiling information so that it can be used by Firmament’s </a:t>
            </a:r>
            <a:r>
              <a:rPr lang="en-US" sz="2200" dirty="0" smtClean="0">
                <a:solidFill>
                  <a:schemeClr val="bg2"/>
                </a:solidFill>
                <a:latin typeface="Constantia" panose="02030602050306030303" pitchFamily="18" charset="0"/>
              </a:rPr>
              <a:t>scheduler for making </a:t>
            </a:r>
            <a:r>
              <a:rPr lang="en-US" sz="2200" dirty="0">
                <a:solidFill>
                  <a:schemeClr val="bg2"/>
                </a:solidFill>
                <a:latin typeface="Constantia" panose="02030602050306030303" pitchFamily="18" charset="0"/>
              </a:rPr>
              <a:t>better scheduling </a:t>
            </a:r>
            <a:r>
              <a:rPr lang="en-US" sz="2200" dirty="0" smtClean="0">
                <a:solidFill>
                  <a:schemeClr val="bg2"/>
                </a:solidFill>
                <a:latin typeface="Constantia" panose="02030602050306030303" pitchFamily="18" charset="0"/>
              </a:rPr>
              <a:t>decisions</a:t>
            </a:r>
          </a:p>
          <a:p>
            <a:pPr marL="273050" indent="-273050" eaLnBrk="0" hangingPunct="0">
              <a:spcBef>
                <a:spcPts val="0"/>
              </a:spcBef>
              <a:spcAft>
                <a:spcPts val="1200"/>
              </a:spcAft>
              <a:buClr>
                <a:srgbClr val="0BD0D9"/>
              </a:buClr>
              <a:buSzPct val="95000"/>
              <a:buFont typeface="Wingdings 2" pitchFamily="18" charset="2"/>
              <a:buChar char=""/>
            </a:pPr>
            <a:r>
              <a:rPr lang="en-US" sz="2200" dirty="0" smtClean="0">
                <a:solidFill>
                  <a:schemeClr val="bg2"/>
                </a:solidFill>
                <a:latin typeface="Constantia" panose="02030602050306030303" pitchFamily="18" charset="0"/>
              </a:rPr>
              <a:t>Ongoing effort for adding new scheduling features (Affinity/Anti-Affinity) in order to achieve feature parity with the default scheduler</a:t>
            </a:r>
          </a:p>
          <a:p>
            <a:pPr marL="273050" indent="-273050" eaLnBrk="0" hangingPunct="0">
              <a:spcBef>
                <a:spcPts val="0"/>
              </a:spcBef>
              <a:spcAft>
                <a:spcPts val="1200"/>
              </a:spcAft>
              <a:buClr>
                <a:srgbClr val="0BD0D9"/>
              </a:buClr>
              <a:buSzPct val="95000"/>
              <a:buFont typeface="Wingdings 2" pitchFamily="18" charset="2"/>
              <a:buChar char=""/>
            </a:pPr>
            <a:r>
              <a:rPr lang="en-US" sz="2200" dirty="0">
                <a:solidFill>
                  <a:schemeClr val="bg2"/>
                </a:solidFill>
                <a:latin typeface="Constantia" panose="02030602050306030303" pitchFamily="18" charset="0"/>
              </a:rPr>
              <a:t>Built out </a:t>
            </a:r>
            <a:r>
              <a:rPr lang="en-US" sz="2200" dirty="0" err="1">
                <a:solidFill>
                  <a:schemeClr val="bg2"/>
                </a:solidFill>
                <a:latin typeface="Constantia" panose="02030602050306030303" pitchFamily="18" charset="0"/>
              </a:rPr>
              <a:t>PoC</a:t>
            </a:r>
            <a:r>
              <a:rPr lang="en-US" sz="2200" dirty="0">
                <a:solidFill>
                  <a:schemeClr val="bg2"/>
                </a:solidFill>
                <a:latin typeface="Constantia" panose="02030602050306030303" pitchFamily="18" charset="0"/>
              </a:rPr>
              <a:t> demonstrating full support for flow scheduling using various cost </a:t>
            </a:r>
            <a:r>
              <a:rPr lang="en-US" sz="2200" dirty="0" smtClean="0">
                <a:solidFill>
                  <a:schemeClr val="bg2"/>
                </a:solidFill>
                <a:latin typeface="Constantia" panose="02030602050306030303" pitchFamily="18" charset="0"/>
              </a:rPr>
              <a:t>models</a:t>
            </a:r>
          </a:p>
        </p:txBody>
      </p:sp>
    </p:spTree>
    <p:extLst>
      <p:ext uri="{BB962C8B-B14F-4D97-AF65-F5344CB8AC3E}">
        <p14:creationId xmlns:p14="http://schemas.microsoft.com/office/powerpoint/2010/main" xmlns="" val="423142559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Resource Scheduling – an Overview</a:t>
            </a:r>
            <a:endParaRPr lang="en-US" sz="20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4</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txBox="1">
            <a:spLocks/>
          </p:cNvSpPr>
          <p:nvPr/>
        </p:nvSpPr>
        <p:spPr bwMode="auto">
          <a:xfrm>
            <a:off x="76200" y="990600"/>
            <a:ext cx="8839200" cy="300355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Char char=""/>
            </a:pPr>
            <a:r>
              <a:rPr lang="en-US" sz="2100" dirty="0" smtClean="0">
                <a:solidFill>
                  <a:schemeClr val="bg2"/>
                </a:solidFill>
                <a:effectLst>
                  <a:outerShdw blurRad="38100" dist="38100" dir="2700000" algn="tl">
                    <a:srgbClr val="000000">
                      <a:alpha val="43137"/>
                    </a:srgbClr>
                  </a:outerShdw>
                </a:effectLst>
                <a:latin typeface="Constantia" panose="02030602050306030303" pitchFamily="18" charset="0"/>
              </a:rPr>
              <a:t>Datacenter resources utilization remains prohibitively low – even at the high end of the spectrum of production datacenters, utilizations rarely exceed 20-30%, with most systems operating at even lower utilizations</a:t>
            </a:r>
          </a:p>
          <a:p>
            <a:pPr marL="273050" indent="-273050" eaLnBrk="0" hangingPunct="0">
              <a:spcBef>
                <a:spcPts val="1200"/>
              </a:spcBef>
              <a:buClr>
                <a:srgbClr val="0BD0D9"/>
              </a:buClr>
              <a:buSzPct val="95000"/>
              <a:buFont typeface="Wingdings 2" pitchFamily="18" charset="2"/>
              <a:buChar char=""/>
            </a:pPr>
            <a:r>
              <a:rPr lang="en-US" sz="2100" dirty="0" smtClean="0">
                <a:solidFill>
                  <a:schemeClr val="bg2"/>
                </a:solidFill>
                <a:latin typeface="Constantia" panose="02030602050306030303" pitchFamily="18" charset="0"/>
              </a:rPr>
              <a:t>Goal is to improve the return on investment by raising servers utilization – maximizing operational and capital components of cost efficiencies</a:t>
            </a:r>
          </a:p>
          <a:p>
            <a:pPr marL="273050" indent="-273050" eaLnBrk="0" hangingPunct="0">
              <a:spcBef>
                <a:spcPts val="1200"/>
              </a:spcBef>
              <a:buClr>
                <a:srgbClr val="0BD0D9"/>
              </a:buClr>
              <a:buSzPct val="95000"/>
              <a:buFont typeface="Wingdings 2" pitchFamily="18" charset="2"/>
              <a:buChar char=""/>
            </a:pPr>
            <a:r>
              <a:rPr lang="en-US" sz="2100" dirty="0" smtClean="0">
                <a:solidFill>
                  <a:schemeClr val="bg2"/>
                </a:solidFill>
                <a:latin typeface="Constantia" panose="02030602050306030303" pitchFamily="18" charset="0"/>
              </a:rPr>
              <a:t>A </a:t>
            </a:r>
            <a:r>
              <a:rPr lang="en-US" sz="2100" b="1" dirty="0" smtClean="0">
                <a:solidFill>
                  <a:schemeClr val="bg2"/>
                </a:solidFill>
                <a:effectLst>
                  <a:outerShdw blurRad="38100" dist="38100" dir="2700000" algn="tl">
                    <a:srgbClr val="000000">
                      <a:alpha val="43137"/>
                    </a:srgbClr>
                  </a:outerShdw>
                </a:effectLst>
                <a:latin typeface="Constantia" panose="02030602050306030303" pitchFamily="18" charset="0"/>
              </a:rPr>
              <a:t>Cluster Scheduler</a:t>
            </a:r>
            <a:r>
              <a:rPr lang="en-US" sz="2100" dirty="0" smtClean="0">
                <a:solidFill>
                  <a:schemeClr val="bg2"/>
                </a:solidFill>
                <a:latin typeface="Constantia" panose="02030602050306030303" pitchFamily="18" charset="0"/>
              </a:rPr>
              <a:t> performs the scheduling of workloads to compute resources –makes the “Warehouse-Scale Computer” environment more efficient, increases utilization, and saves energy</a:t>
            </a:r>
            <a:endParaRPr lang="en-US" sz="2100" dirty="0">
              <a:solidFill>
                <a:schemeClr val="bg2"/>
              </a:solidFill>
              <a:latin typeface="Constantia" panose="02030602050306030303" pitchFamily="18" charset="0"/>
            </a:endParaRPr>
          </a:p>
        </p:txBody>
      </p:sp>
      <p:pic>
        <p:nvPicPr>
          <p:cNvPr id="2" name="Picture 1"/>
          <p:cNvPicPr>
            <a:picLocks noChangeAspect="1"/>
          </p:cNvPicPr>
          <p:nvPr/>
        </p:nvPicPr>
        <p:blipFill>
          <a:blip r:embed="rId3" cstate="print"/>
          <a:stretch>
            <a:fillRect/>
          </a:stretch>
        </p:blipFill>
        <p:spPr>
          <a:xfrm>
            <a:off x="2071687" y="4171950"/>
            <a:ext cx="4772025" cy="2228850"/>
          </a:xfrm>
          <a:prstGeom prst="rect">
            <a:avLst/>
          </a:prstGeom>
        </p:spPr>
      </p:pic>
    </p:spTree>
    <p:extLst>
      <p:ext uri="{BB962C8B-B14F-4D97-AF65-F5344CB8AC3E}">
        <p14:creationId xmlns:p14="http://schemas.microsoft.com/office/powerpoint/2010/main" xmlns="" val="376128541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Kubernetes Default Scheduling </a:t>
            </a:r>
            <a:r>
              <a:rPr lang="en-US" sz="2400" dirty="0"/>
              <a:t>– </a:t>
            </a:r>
            <a:r>
              <a:rPr lang="en-US" sz="2400" dirty="0" smtClean="0"/>
              <a:t>an overview</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5</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txBox="1">
            <a:spLocks/>
          </p:cNvSpPr>
          <p:nvPr/>
        </p:nvSpPr>
        <p:spPr bwMode="auto">
          <a:xfrm>
            <a:off x="76200" y="990600"/>
            <a:ext cx="8839200" cy="5486400"/>
          </a:xfrm>
          <a:prstGeom prst="rect">
            <a:avLst/>
          </a:prstGeom>
          <a:noFill/>
          <a:ln w="9525">
            <a:noFill/>
            <a:miter lim="800000"/>
            <a:headEnd/>
            <a:tailEnd/>
          </a:ln>
        </p:spPr>
        <p:txBody>
          <a:bodyPr/>
          <a:lstStyle/>
          <a:p>
            <a:pPr marL="273050" lvl="1" indent="-273050" eaLnBrk="0" hangingPunct="0">
              <a:spcBef>
                <a:spcPct val="20000"/>
              </a:spcBef>
              <a:buClr>
                <a:srgbClr val="0BD0D9"/>
              </a:buClr>
              <a:buSzPct val="95000"/>
              <a:buFont typeface="Wingdings 2" pitchFamily="18" charset="2"/>
              <a:buChar char=""/>
            </a:pPr>
            <a:r>
              <a:rPr lang="en-US" altLang="en-US" dirty="0" smtClean="0">
                <a:solidFill>
                  <a:schemeClr val="bg2"/>
                </a:solidFill>
                <a:latin typeface="Constantia" pitchFamily="18" charset="0"/>
              </a:rPr>
              <a:t>Like any resource scheduling </a:t>
            </a:r>
            <a:r>
              <a:rPr lang="en-US" dirty="0" smtClean="0">
                <a:solidFill>
                  <a:schemeClr val="bg2"/>
                </a:solidFill>
                <a:latin typeface="Constantia" panose="02030602050306030303" pitchFamily="18" charset="0"/>
              </a:rPr>
              <a:t>algorithm, Kubernetes has typically two </a:t>
            </a:r>
            <a:r>
              <a:rPr lang="en-US" dirty="0">
                <a:solidFill>
                  <a:schemeClr val="bg2"/>
                </a:solidFill>
                <a:latin typeface="Constantia" panose="02030602050306030303" pitchFamily="18" charset="0"/>
              </a:rPr>
              <a:t>parts – feasibility checking, to find machines on which the task could run, and scoring, which picks one of the feasible </a:t>
            </a:r>
            <a:r>
              <a:rPr lang="en-US" dirty="0" smtClean="0">
                <a:solidFill>
                  <a:schemeClr val="bg2"/>
                </a:solidFill>
                <a:latin typeface="Constantia" panose="02030602050306030303" pitchFamily="18" charset="0"/>
              </a:rPr>
              <a:t>machines</a:t>
            </a:r>
          </a:p>
          <a:p>
            <a:pPr marL="273050" indent="-273050" eaLnBrk="0" hangingPunct="0">
              <a:spcBef>
                <a:spcPct val="20000"/>
              </a:spcBef>
              <a:buClr>
                <a:srgbClr val="0BD0D9"/>
              </a:buClr>
              <a:buSzPct val="95000"/>
              <a:buFont typeface="Wingdings 2" pitchFamily="18" charset="2"/>
              <a:buChar char=""/>
            </a:pPr>
            <a:r>
              <a:rPr lang="en-US" dirty="0" smtClean="0">
                <a:solidFill>
                  <a:schemeClr val="bg2"/>
                </a:solidFill>
                <a:latin typeface="Constantia" panose="02030602050306030303" pitchFamily="18" charset="0"/>
              </a:rPr>
              <a:t>In </a:t>
            </a:r>
            <a:r>
              <a:rPr lang="en-US" dirty="0">
                <a:solidFill>
                  <a:schemeClr val="bg2"/>
                </a:solidFill>
                <a:latin typeface="Constantia" panose="02030602050306030303" pitchFamily="18" charset="0"/>
              </a:rPr>
              <a:t>feasibility checking, the scheduler finds a set of machines that meet the task’s constraints and also have enough “available” </a:t>
            </a:r>
            <a:r>
              <a:rPr lang="en-US" dirty="0" smtClean="0">
                <a:solidFill>
                  <a:schemeClr val="bg2"/>
                </a:solidFill>
                <a:latin typeface="Constantia" panose="02030602050306030303" pitchFamily="18" charset="0"/>
              </a:rPr>
              <a:t>resources </a:t>
            </a:r>
            <a:r>
              <a:rPr lang="en-US" dirty="0">
                <a:solidFill>
                  <a:schemeClr val="bg2"/>
                </a:solidFill>
                <a:latin typeface="Constantia" panose="02030602050306030303" pitchFamily="18" charset="0"/>
              </a:rPr>
              <a:t>– </a:t>
            </a:r>
            <a:r>
              <a:rPr lang="en-US" b="1" dirty="0" smtClean="0">
                <a:solidFill>
                  <a:schemeClr val="bg2"/>
                </a:solidFill>
                <a:effectLst>
                  <a:outerShdw blurRad="38100" dist="38100" dir="2700000" algn="tl">
                    <a:srgbClr val="000000">
                      <a:alpha val="43137"/>
                    </a:srgbClr>
                  </a:outerShdw>
                </a:effectLst>
                <a:latin typeface="Constantia" panose="02030602050306030303" pitchFamily="18" charset="0"/>
              </a:rPr>
              <a:t>Fit Predicate </a:t>
            </a:r>
            <a:r>
              <a:rPr lang="en-US" b="1" dirty="0">
                <a:solidFill>
                  <a:schemeClr val="bg2"/>
                </a:solidFill>
                <a:effectLst>
                  <a:outerShdw blurRad="38100" dist="38100" dir="2700000" algn="tl">
                    <a:srgbClr val="000000">
                      <a:alpha val="43137"/>
                    </a:srgbClr>
                  </a:outerShdw>
                </a:effectLst>
                <a:latin typeface="Constantia" panose="02030602050306030303" pitchFamily="18" charset="0"/>
              </a:rPr>
              <a:t>Step </a:t>
            </a:r>
            <a:r>
              <a:rPr lang="en-US" dirty="0">
                <a:solidFill>
                  <a:schemeClr val="bg2"/>
                </a:solidFill>
                <a:latin typeface="Constantia" panose="02030602050306030303" pitchFamily="18" charset="0"/>
              </a:rPr>
              <a:t>- Filter the nodes</a:t>
            </a:r>
            <a:endParaRPr lang="en-US" dirty="0" smtClean="0">
              <a:solidFill>
                <a:schemeClr val="bg2"/>
              </a:solidFill>
              <a:latin typeface="Constantia" panose="02030602050306030303" pitchFamily="18" charset="0"/>
            </a:endParaRPr>
          </a:p>
          <a:p>
            <a:pPr marL="273050" indent="-273050" eaLnBrk="0" hangingPunct="0">
              <a:spcBef>
                <a:spcPct val="20000"/>
              </a:spcBef>
              <a:buClr>
                <a:srgbClr val="0BD0D9"/>
              </a:buClr>
              <a:buSzPct val="95000"/>
              <a:buFont typeface="Wingdings 2" pitchFamily="18" charset="2"/>
              <a:buChar char=""/>
            </a:pPr>
            <a:r>
              <a:rPr lang="en-US" dirty="0" smtClean="0">
                <a:solidFill>
                  <a:schemeClr val="bg2"/>
                </a:solidFill>
                <a:latin typeface="Constantia" panose="02030602050306030303" pitchFamily="18" charset="0"/>
              </a:rPr>
              <a:t>In </a:t>
            </a:r>
            <a:r>
              <a:rPr lang="en-US" dirty="0">
                <a:solidFill>
                  <a:schemeClr val="bg2"/>
                </a:solidFill>
                <a:latin typeface="Constantia" panose="02030602050306030303" pitchFamily="18" charset="0"/>
              </a:rPr>
              <a:t>scoring, the scheduler determines the “goodness” of each feasible </a:t>
            </a:r>
            <a:r>
              <a:rPr lang="en-US" dirty="0" smtClean="0">
                <a:solidFill>
                  <a:schemeClr val="bg2"/>
                </a:solidFill>
                <a:latin typeface="Constantia" panose="02030602050306030303" pitchFamily="18" charset="0"/>
              </a:rPr>
              <a:t>machine – </a:t>
            </a:r>
            <a:r>
              <a:rPr lang="en-US" dirty="0">
                <a:solidFill>
                  <a:schemeClr val="bg2"/>
                </a:solidFill>
                <a:latin typeface="Constantia" panose="02030602050306030303" pitchFamily="18" charset="0"/>
              </a:rPr>
              <a:t>t</a:t>
            </a:r>
            <a:r>
              <a:rPr lang="en-US" dirty="0" smtClean="0">
                <a:solidFill>
                  <a:schemeClr val="bg2"/>
                </a:solidFill>
                <a:latin typeface="Constantia" panose="02030602050306030303" pitchFamily="18" charset="0"/>
              </a:rPr>
              <a:t>he </a:t>
            </a:r>
            <a:r>
              <a:rPr lang="en-US" dirty="0">
                <a:solidFill>
                  <a:schemeClr val="bg2"/>
                </a:solidFill>
                <a:latin typeface="Constantia" panose="02030602050306030303" pitchFamily="18" charset="0"/>
              </a:rPr>
              <a:t>score takes into account user-specified </a:t>
            </a:r>
            <a:r>
              <a:rPr lang="en-US" dirty="0" smtClean="0">
                <a:solidFill>
                  <a:schemeClr val="bg2"/>
                </a:solidFill>
                <a:latin typeface="Constantia" panose="02030602050306030303" pitchFamily="18" charset="0"/>
              </a:rPr>
              <a:t>preferences </a:t>
            </a:r>
            <a:r>
              <a:rPr lang="en-US" dirty="0">
                <a:solidFill>
                  <a:schemeClr val="bg2"/>
                </a:solidFill>
                <a:latin typeface="Constantia" panose="02030602050306030303" pitchFamily="18" charset="0"/>
              </a:rPr>
              <a:t>– </a:t>
            </a:r>
            <a:r>
              <a:rPr lang="en-US" b="1" dirty="0" smtClean="0">
                <a:solidFill>
                  <a:schemeClr val="bg2"/>
                </a:solidFill>
                <a:effectLst>
                  <a:outerShdw blurRad="38100" dist="38100" dir="2700000" algn="tl">
                    <a:srgbClr val="000000">
                      <a:alpha val="43137"/>
                    </a:srgbClr>
                  </a:outerShdw>
                </a:effectLst>
                <a:latin typeface="Constantia" panose="02030602050306030303" pitchFamily="18" charset="0"/>
              </a:rPr>
              <a:t>Prioritization Step</a:t>
            </a:r>
            <a:r>
              <a:rPr lang="en-US" dirty="0" smtClean="0">
                <a:solidFill>
                  <a:schemeClr val="bg2"/>
                </a:solidFill>
                <a:latin typeface="Constantia" panose="02030602050306030303" pitchFamily="18" charset="0"/>
              </a:rPr>
              <a:t> </a:t>
            </a:r>
            <a:r>
              <a:rPr lang="en-US" dirty="0">
                <a:solidFill>
                  <a:schemeClr val="bg2"/>
                </a:solidFill>
                <a:latin typeface="Constantia" panose="02030602050306030303" pitchFamily="18" charset="0"/>
              </a:rPr>
              <a:t>the filtered list of </a:t>
            </a:r>
            <a:r>
              <a:rPr lang="en-US" dirty="0" smtClean="0">
                <a:solidFill>
                  <a:schemeClr val="bg2"/>
                </a:solidFill>
                <a:latin typeface="Constantia" panose="02030602050306030303" pitchFamily="18" charset="0"/>
              </a:rPr>
              <a:t>nodes</a:t>
            </a:r>
            <a:endParaRPr lang="en-US" dirty="0">
              <a:solidFill>
                <a:schemeClr val="bg2"/>
              </a:solidFill>
              <a:latin typeface="Constantia" panose="02030602050306030303" pitchFamily="18" charset="0"/>
            </a:endParaRPr>
          </a:p>
          <a:p>
            <a:pPr marL="273050" indent="-273050" eaLnBrk="0" hangingPunct="0">
              <a:spcBef>
                <a:spcPct val="20000"/>
              </a:spcBef>
              <a:buClr>
                <a:srgbClr val="0BD0D9"/>
              </a:buClr>
              <a:buSzPct val="95000"/>
              <a:buFont typeface="Wingdings 2" pitchFamily="18" charset="2"/>
              <a:buChar char=""/>
            </a:pPr>
            <a:r>
              <a:rPr lang="en-US" dirty="0" smtClean="0">
                <a:solidFill>
                  <a:schemeClr val="bg2"/>
                </a:solidFill>
                <a:latin typeface="Constantia" panose="02030602050306030303" pitchFamily="18" charset="0"/>
              </a:rPr>
              <a:t>Finally, select </a:t>
            </a:r>
            <a:r>
              <a:rPr lang="en-US" dirty="0">
                <a:solidFill>
                  <a:schemeClr val="bg2"/>
                </a:solidFill>
                <a:latin typeface="Constantia" panose="02030602050306030303" pitchFamily="18" charset="0"/>
              </a:rPr>
              <a:t>the best fit </a:t>
            </a:r>
            <a:r>
              <a:rPr lang="en-US" dirty="0" smtClean="0">
                <a:solidFill>
                  <a:schemeClr val="bg2"/>
                </a:solidFill>
                <a:latin typeface="Constantia" panose="02030602050306030303" pitchFamily="18" charset="0"/>
              </a:rPr>
              <a:t>node – </a:t>
            </a:r>
            <a:r>
              <a:rPr lang="en-US" dirty="0">
                <a:solidFill>
                  <a:schemeClr val="bg2"/>
                </a:solidFill>
                <a:latin typeface="Constantia" panose="02030602050306030303" pitchFamily="18" charset="0"/>
              </a:rPr>
              <a:t>n</a:t>
            </a:r>
            <a:r>
              <a:rPr lang="en-US" dirty="0" smtClean="0">
                <a:solidFill>
                  <a:schemeClr val="bg2"/>
                </a:solidFill>
                <a:latin typeface="Constantia" panose="02030602050306030303" pitchFamily="18" charset="0"/>
              </a:rPr>
              <a:t>odes </a:t>
            </a:r>
            <a:r>
              <a:rPr lang="en-US" dirty="0">
                <a:solidFill>
                  <a:schemeClr val="bg2"/>
                </a:solidFill>
                <a:latin typeface="Constantia" panose="02030602050306030303" pitchFamily="18" charset="0"/>
              </a:rPr>
              <a:t>are sorted based on their scores. Node with highest score is selected to host the </a:t>
            </a:r>
            <a:r>
              <a:rPr lang="en-US" dirty="0" smtClean="0">
                <a:solidFill>
                  <a:schemeClr val="bg2"/>
                </a:solidFill>
                <a:latin typeface="Constantia" panose="02030602050306030303" pitchFamily="18" charset="0"/>
              </a:rPr>
              <a:t>pod, </a:t>
            </a:r>
            <a:r>
              <a:rPr lang="en-US" dirty="0">
                <a:solidFill>
                  <a:schemeClr val="bg2"/>
                </a:solidFill>
                <a:latin typeface="Constantia" panose="02030602050306030303" pitchFamily="18" charset="0"/>
              </a:rPr>
              <a:t>i</a:t>
            </a:r>
            <a:r>
              <a:rPr lang="en-US" dirty="0" smtClean="0">
                <a:solidFill>
                  <a:schemeClr val="bg2"/>
                </a:solidFill>
                <a:latin typeface="Constantia" panose="02030602050306030303" pitchFamily="18" charset="0"/>
              </a:rPr>
              <a:t>f </a:t>
            </a:r>
            <a:r>
              <a:rPr lang="en-US" dirty="0">
                <a:solidFill>
                  <a:schemeClr val="bg2"/>
                </a:solidFill>
                <a:latin typeface="Constantia" panose="02030602050306030303" pitchFamily="18" charset="0"/>
              </a:rPr>
              <a:t>multiple nodes with same high-score, one node is selected randomly</a:t>
            </a:r>
            <a:r>
              <a:rPr lang="en-US" dirty="0" smtClean="0">
                <a:solidFill>
                  <a:schemeClr val="bg2"/>
                </a:solidFill>
                <a:latin typeface="Constantia" panose="02030602050306030303" pitchFamily="18" charset="0"/>
              </a:rPr>
              <a:t>.</a:t>
            </a:r>
          </a:p>
        </p:txBody>
      </p:sp>
      <p:pic>
        <p:nvPicPr>
          <p:cNvPr id="6" name="Picture 5"/>
          <p:cNvPicPr/>
          <p:nvPr/>
        </p:nvPicPr>
        <p:blipFill>
          <a:blip r:embed="rId3" cstate="print"/>
          <a:srcRect/>
          <a:stretch>
            <a:fillRect/>
          </a:stretch>
        </p:blipFill>
        <p:spPr bwMode="auto">
          <a:xfrm>
            <a:off x="1905000" y="3886201"/>
            <a:ext cx="5562600" cy="2514600"/>
          </a:xfrm>
          <a:prstGeom prst="rect">
            <a:avLst/>
          </a:prstGeom>
          <a:noFill/>
        </p:spPr>
      </p:pic>
    </p:spTree>
    <p:extLst>
      <p:ext uri="{BB962C8B-B14F-4D97-AF65-F5344CB8AC3E}">
        <p14:creationId xmlns:p14="http://schemas.microsoft.com/office/powerpoint/2010/main" xmlns="" val="137750674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a:t>Kubernetes Default Scheduling – Limitations</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6</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txBox="1">
            <a:spLocks/>
          </p:cNvSpPr>
          <p:nvPr/>
        </p:nvSpPr>
        <p:spPr bwMode="auto">
          <a:xfrm>
            <a:off x="76200" y="990600"/>
            <a:ext cx="8991600" cy="5181600"/>
          </a:xfrm>
          <a:prstGeom prst="rect">
            <a:avLst/>
          </a:prstGeom>
          <a:noFill/>
          <a:ln w="9525">
            <a:noFill/>
            <a:miter lim="800000"/>
            <a:headEnd/>
            <a:tailEnd/>
          </a:ln>
        </p:spPr>
        <p:txBody>
          <a:bodyPr/>
          <a:lstStyle/>
          <a:p>
            <a:pPr marL="273050" lvl="1" indent="-273050" eaLnBrk="0" hangingPunct="0">
              <a:spcBef>
                <a:spcPts val="0"/>
              </a:spcBef>
              <a:spcAft>
                <a:spcPts val="1000"/>
              </a:spcAft>
              <a:buClr>
                <a:srgbClr val="0BD0D9"/>
              </a:buClr>
              <a:buSzPct val="95000"/>
              <a:buFont typeface="Wingdings 2" pitchFamily="18" charset="2"/>
              <a:buChar char=""/>
            </a:pPr>
            <a:r>
              <a:rPr lang="en" sz="2400" dirty="0">
                <a:solidFill>
                  <a:schemeClr val="bg2"/>
                </a:solidFill>
                <a:latin typeface="Constantia" panose="02030602050306030303" pitchFamily="18" charset="0"/>
              </a:rPr>
              <a:t>Queue-based scheduling </a:t>
            </a:r>
            <a:r>
              <a:rPr lang="en-US" sz="2400" dirty="0">
                <a:solidFill>
                  <a:schemeClr val="bg2"/>
                </a:solidFill>
                <a:latin typeface="Constantia" panose="02030602050306030303" pitchFamily="18" charset="0"/>
              </a:rPr>
              <a:t>– </a:t>
            </a:r>
            <a:r>
              <a:rPr lang="en" sz="2400" dirty="0" smtClean="0">
                <a:solidFill>
                  <a:schemeClr val="bg2"/>
                </a:solidFill>
                <a:latin typeface="Constantia" panose="02030602050306030303" pitchFamily="18" charset="0"/>
              </a:rPr>
              <a:t>one </a:t>
            </a:r>
            <a:r>
              <a:rPr lang="en" sz="2400" dirty="0">
                <a:solidFill>
                  <a:schemeClr val="bg2"/>
                </a:solidFill>
                <a:latin typeface="Constantia" panose="02030602050306030303" pitchFamily="18" charset="0"/>
              </a:rPr>
              <a:t>pod at a time from a queue of unscheduled </a:t>
            </a:r>
            <a:r>
              <a:rPr lang="en" sz="2400" dirty="0" smtClean="0">
                <a:solidFill>
                  <a:schemeClr val="bg2"/>
                </a:solidFill>
                <a:latin typeface="Constantia" panose="02030602050306030303" pitchFamily="18" charset="0"/>
              </a:rPr>
              <a:t>pods resulting into issues such as inefficient handling of workloads in the queue requiring machine with the GPU scenario</a:t>
            </a:r>
          </a:p>
          <a:p>
            <a:pPr marL="273050" lvl="1" indent="-273050" eaLnBrk="0" hangingPunct="0">
              <a:spcBef>
                <a:spcPts val="0"/>
              </a:spcBef>
              <a:spcAft>
                <a:spcPts val="1000"/>
              </a:spcAft>
              <a:buClr>
                <a:srgbClr val="0BD0D9"/>
              </a:buClr>
              <a:buSzPct val="95000"/>
              <a:buFont typeface="Wingdings 2" pitchFamily="18" charset="2"/>
              <a:buChar char=""/>
            </a:pPr>
            <a:r>
              <a:rPr lang="en" sz="2400" dirty="0">
                <a:solidFill>
                  <a:schemeClr val="bg2"/>
                </a:solidFill>
                <a:latin typeface="Constantia" panose="02030602050306030303" pitchFamily="18" charset="0"/>
              </a:rPr>
              <a:t>Low scheduling throughput </a:t>
            </a:r>
            <a:r>
              <a:rPr lang="en-US" sz="2400" dirty="0">
                <a:solidFill>
                  <a:schemeClr val="bg2"/>
                </a:solidFill>
                <a:latin typeface="Constantia" panose="02030602050306030303" pitchFamily="18" charset="0"/>
              </a:rPr>
              <a:t>– </a:t>
            </a:r>
            <a:r>
              <a:rPr lang="en" sz="2400" dirty="0">
                <a:solidFill>
                  <a:schemeClr val="bg2"/>
                </a:solidFill>
                <a:latin typeface="Constantia" panose="02030602050306030303" pitchFamily="18" charset="0"/>
              </a:rPr>
              <a:t>for large cluster consiting of 5,000 – 10,000 nodes in it, some jobs could have high waiting time in queue</a:t>
            </a:r>
          </a:p>
          <a:p>
            <a:pPr marL="273050" lvl="1" indent="-273050" eaLnBrk="0" hangingPunct="0">
              <a:spcBef>
                <a:spcPts val="0"/>
              </a:spcBef>
              <a:spcAft>
                <a:spcPts val="1000"/>
              </a:spcAft>
              <a:buClr>
                <a:srgbClr val="0BD0D9"/>
              </a:buClr>
              <a:buSzPct val="95000"/>
              <a:buFont typeface="Wingdings 2" pitchFamily="18" charset="2"/>
              <a:buChar char=""/>
            </a:pPr>
            <a:r>
              <a:rPr lang="en" sz="2400" dirty="0">
                <a:solidFill>
                  <a:schemeClr val="bg2"/>
                </a:solidFill>
                <a:latin typeface="Constantia" panose="02030602050306030303" pitchFamily="18" charset="0"/>
              </a:rPr>
              <a:t>Low Resource </a:t>
            </a:r>
            <a:r>
              <a:rPr lang="en" sz="2400" dirty="0" smtClean="0">
                <a:solidFill>
                  <a:schemeClr val="bg2"/>
                </a:solidFill>
                <a:latin typeface="Constantia" panose="02030602050306030303" pitchFamily="18" charset="0"/>
              </a:rPr>
              <a:t>Utilization </a:t>
            </a:r>
            <a:r>
              <a:rPr lang="en-US" sz="2400" dirty="0">
                <a:solidFill>
                  <a:schemeClr val="bg2"/>
                </a:solidFill>
                <a:latin typeface="Constantia" panose="02030602050306030303" pitchFamily="18" charset="0"/>
              </a:rPr>
              <a:t>– p</a:t>
            </a:r>
            <a:r>
              <a:rPr lang="en-US" sz="2400" dirty="0" smtClean="0">
                <a:solidFill>
                  <a:schemeClr val="bg2"/>
                </a:solidFill>
                <a:latin typeface="Constantia" panose="02030602050306030303" pitchFamily="18" charset="0"/>
              </a:rPr>
              <a:t>roblem </a:t>
            </a:r>
            <a:r>
              <a:rPr lang="en-US" sz="2400" dirty="0">
                <a:solidFill>
                  <a:schemeClr val="bg2"/>
                </a:solidFill>
                <a:latin typeface="Constantia" panose="02030602050306030303" pitchFamily="18" charset="0"/>
              </a:rPr>
              <a:t>with the default scheduler is that it does scheduling in a very static </a:t>
            </a:r>
            <a:r>
              <a:rPr lang="en-US" sz="2400" dirty="0" smtClean="0">
                <a:solidFill>
                  <a:schemeClr val="bg2"/>
                </a:solidFill>
                <a:latin typeface="Constantia" panose="02030602050306030303" pitchFamily="18" charset="0"/>
              </a:rPr>
              <a:t>manner </a:t>
            </a:r>
            <a:r>
              <a:rPr lang="en-US" sz="2400" dirty="0">
                <a:solidFill>
                  <a:schemeClr val="bg2"/>
                </a:solidFill>
                <a:latin typeface="Constantia" panose="02030602050306030303" pitchFamily="18" charset="0"/>
              </a:rPr>
              <a:t>– </a:t>
            </a:r>
            <a:r>
              <a:rPr lang="en-US" sz="2400" dirty="0" smtClean="0">
                <a:solidFill>
                  <a:schemeClr val="bg2"/>
                </a:solidFill>
                <a:latin typeface="Constantia" panose="02030602050306030303" pitchFamily="18" charset="0"/>
              </a:rPr>
              <a:t>essentially</a:t>
            </a:r>
            <a:r>
              <a:rPr lang="en-US" sz="2400" dirty="0">
                <a:solidFill>
                  <a:schemeClr val="bg2"/>
                </a:solidFill>
                <a:latin typeface="Constantia" panose="02030602050306030303" pitchFamily="18" charset="0"/>
              </a:rPr>
              <a:t>, default scheduler does not have any rescheduling capabilities built in, resulting in non-optimal workload scheduling in certain </a:t>
            </a:r>
            <a:r>
              <a:rPr lang="en-US" sz="2400" dirty="0" smtClean="0">
                <a:solidFill>
                  <a:schemeClr val="bg2"/>
                </a:solidFill>
                <a:latin typeface="Constantia" panose="02030602050306030303" pitchFamily="18" charset="0"/>
              </a:rPr>
              <a:t>cases</a:t>
            </a:r>
            <a:endParaRPr lang="en" sz="2400" dirty="0" smtClean="0">
              <a:solidFill>
                <a:schemeClr val="bg2"/>
              </a:solidFill>
              <a:latin typeface="Constantia" panose="02030602050306030303" pitchFamily="18" charset="0"/>
            </a:endParaRPr>
          </a:p>
        </p:txBody>
      </p:sp>
    </p:spTree>
    <p:extLst>
      <p:ext uri="{BB962C8B-B14F-4D97-AF65-F5344CB8AC3E}">
        <p14:creationId xmlns:p14="http://schemas.microsoft.com/office/powerpoint/2010/main" xmlns="" val="424498157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a:t>Firmament </a:t>
            </a:r>
            <a:r>
              <a:rPr lang="en-US" sz="2400" dirty="0" smtClean="0"/>
              <a:t>Scheduler – how it works</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7</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sp>
        <p:nvSpPr>
          <p:cNvPr id="7" name="Content Placeholder 2"/>
          <p:cNvSpPr txBox="1">
            <a:spLocks/>
          </p:cNvSpPr>
          <p:nvPr/>
        </p:nvSpPr>
        <p:spPr bwMode="auto">
          <a:xfrm>
            <a:off x="0" y="990600"/>
            <a:ext cx="4800600" cy="5486400"/>
          </a:xfrm>
          <a:prstGeom prst="rect">
            <a:avLst/>
          </a:prstGeom>
          <a:noFill/>
          <a:ln w="9525">
            <a:noFill/>
            <a:miter lim="800000"/>
            <a:headEnd/>
            <a:tailEnd/>
          </a:ln>
        </p:spPr>
        <p:txBody>
          <a:bodyPr/>
          <a:lstStyle/>
          <a:p>
            <a:pPr marL="273050" lvl="1" indent="-273050" eaLnBrk="0" hangingPunct="0">
              <a:spcBef>
                <a:spcPts val="0"/>
              </a:spcBef>
              <a:spcAft>
                <a:spcPts val="1000"/>
              </a:spcAft>
              <a:buClr>
                <a:srgbClr val="0BD0D9"/>
              </a:buClr>
              <a:buSzPct val="95000"/>
              <a:buFont typeface="Wingdings 2" pitchFamily="18" charset="2"/>
              <a:buChar char=""/>
            </a:pPr>
            <a:r>
              <a:rPr lang="en-US" sz="2200" dirty="0" smtClean="0">
                <a:solidFill>
                  <a:schemeClr val="bg2"/>
                </a:solidFill>
                <a:latin typeface="Constantia" panose="02030602050306030303" pitchFamily="18" charset="0"/>
              </a:rPr>
              <a:t>Models scheduling </a:t>
            </a:r>
            <a:r>
              <a:rPr lang="en-US" sz="2200" dirty="0">
                <a:solidFill>
                  <a:schemeClr val="bg2"/>
                </a:solidFill>
                <a:latin typeface="Constantia" panose="02030602050306030303" pitchFamily="18" charset="0"/>
              </a:rPr>
              <a:t>problem as a </a:t>
            </a:r>
            <a:r>
              <a:rPr lang="en-US" sz="2200" b="1" dirty="0">
                <a:solidFill>
                  <a:schemeClr val="bg2"/>
                </a:solidFill>
                <a:latin typeface="Constantia" panose="02030602050306030303" pitchFamily="18" charset="0"/>
              </a:rPr>
              <a:t>constraint-based optimization over a flow </a:t>
            </a:r>
            <a:r>
              <a:rPr lang="en-US" sz="2200" b="1" dirty="0" smtClean="0">
                <a:solidFill>
                  <a:schemeClr val="bg2"/>
                </a:solidFill>
                <a:latin typeface="Constantia" panose="02030602050306030303" pitchFamily="18" charset="0"/>
              </a:rPr>
              <a:t>network graph</a:t>
            </a:r>
          </a:p>
          <a:p>
            <a:pPr marL="273050" lvl="1" indent="-273050" eaLnBrk="0" hangingPunct="0">
              <a:spcBef>
                <a:spcPts val="0"/>
              </a:spcBef>
              <a:spcAft>
                <a:spcPts val="1000"/>
              </a:spcAft>
              <a:buClr>
                <a:srgbClr val="0BD0D9"/>
              </a:buClr>
              <a:buSzPct val="95000"/>
              <a:buFont typeface="Wingdings 2" pitchFamily="18" charset="2"/>
              <a:buChar char=""/>
            </a:pPr>
            <a:r>
              <a:rPr lang="en-US" sz="2200" dirty="0" smtClean="0">
                <a:solidFill>
                  <a:schemeClr val="bg2"/>
                </a:solidFill>
                <a:latin typeface="Constantia" panose="02030602050306030303" pitchFamily="18" charset="0"/>
              </a:rPr>
              <a:t>A </a:t>
            </a:r>
            <a:r>
              <a:rPr lang="en-US" sz="2200" b="1" dirty="0">
                <a:solidFill>
                  <a:schemeClr val="bg2"/>
                </a:solidFill>
                <a:latin typeface="Constantia" panose="02030602050306030303" pitchFamily="18" charset="0"/>
              </a:rPr>
              <a:t>min-cost flow algorithm </a:t>
            </a:r>
            <a:r>
              <a:rPr lang="en-US" sz="2200" dirty="0" smtClean="0">
                <a:solidFill>
                  <a:schemeClr val="bg2"/>
                </a:solidFill>
                <a:latin typeface="Constantia" panose="02030602050306030303" pitchFamily="18" charset="0"/>
              </a:rPr>
              <a:t>for deriving the </a:t>
            </a:r>
            <a:r>
              <a:rPr lang="en-US" sz="2200" dirty="0">
                <a:solidFill>
                  <a:schemeClr val="bg2"/>
                </a:solidFill>
                <a:latin typeface="Constantia" panose="02030602050306030303" pitchFamily="18" charset="0"/>
              </a:rPr>
              <a:t>implied workload placements</a:t>
            </a:r>
            <a:endParaRPr lang="en-US" sz="2200" dirty="0" smtClean="0">
              <a:solidFill>
                <a:schemeClr val="bg2"/>
              </a:solidFill>
              <a:latin typeface="Constantia" panose="02030602050306030303" pitchFamily="18" charset="0"/>
            </a:endParaRPr>
          </a:p>
          <a:p>
            <a:pPr marL="273050" lvl="1" indent="-273050" eaLnBrk="0" hangingPunct="0">
              <a:spcBef>
                <a:spcPts val="0"/>
              </a:spcBef>
              <a:spcAft>
                <a:spcPts val="1000"/>
              </a:spcAft>
              <a:buClr>
                <a:srgbClr val="0BD0D9"/>
              </a:buClr>
              <a:buSzPct val="95000"/>
              <a:buFont typeface="Wingdings 2" pitchFamily="18" charset="2"/>
              <a:buChar char=""/>
            </a:pPr>
            <a:r>
              <a:rPr lang="en-US" sz="2200" dirty="0" smtClean="0">
                <a:solidFill>
                  <a:schemeClr val="bg2"/>
                </a:solidFill>
                <a:latin typeface="Constantia" panose="02030602050306030303" pitchFamily="18" charset="0"/>
              </a:rPr>
              <a:t>A </a:t>
            </a:r>
            <a:r>
              <a:rPr lang="en-US" sz="2200" dirty="0">
                <a:solidFill>
                  <a:schemeClr val="bg2"/>
                </a:solidFill>
                <a:latin typeface="Constantia" panose="02030602050306030303" pitchFamily="18" charset="0"/>
              </a:rPr>
              <a:t>flow network is a directed graph whose arcs carry flow from source nodes (i.e., </a:t>
            </a:r>
            <a:r>
              <a:rPr lang="en-US" sz="2200" dirty="0" smtClean="0">
                <a:solidFill>
                  <a:schemeClr val="bg2"/>
                </a:solidFill>
                <a:latin typeface="Constantia" panose="02030602050306030303" pitchFamily="18" charset="0"/>
              </a:rPr>
              <a:t>pod </a:t>
            </a:r>
            <a:r>
              <a:rPr lang="en-US" sz="2200" dirty="0">
                <a:solidFill>
                  <a:schemeClr val="bg2"/>
                </a:solidFill>
                <a:latin typeface="Constantia" panose="02030602050306030303" pitchFamily="18" charset="0"/>
              </a:rPr>
              <a:t>nodes) to a sink </a:t>
            </a:r>
            <a:r>
              <a:rPr lang="en-US" sz="2200" dirty="0" smtClean="0">
                <a:solidFill>
                  <a:schemeClr val="bg2"/>
                </a:solidFill>
                <a:latin typeface="Constantia" panose="02030602050306030303" pitchFamily="18" charset="0"/>
              </a:rPr>
              <a:t>node for </a:t>
            </a:r>
            <a:r>
              <a:rPr lang="en-US" sz="2200" dirty="0">
                <a:solidFill>
                  <a:schemeClr val="bg2"/>
                </a:solidFill>
                <a:latin typeface="Constantia" panose="02030602050306030303" pitchFamily="18" charset="0"/>
              </a:rPr>
              <a:t>a feasible solution to the optimization </a:t>
            </a:r>
            <a:r>
              <a:rPr lang="en-US" sz="2200" dirty="0" smtClean="0">
                <a:solidFill>
                  <a:schemeClr val="bg2"/>
                </a:solidFill>
                <a:latin typeface="Constantia" panose="02030602050306030303" pitchFamily="18" charset="0"/>
              </a:rPr>
              <a:t>problem</a:t>
            </a:r>
          </a:p>
          <a:p>
            <a:pPr marL="273050" lvl="1" indent="-273050" eaLnBrk="0" hangingPunct="0">
              <a:spcBef>
                <a:spcPts val="0"/>
              </a:spcBef>
              <a:spcAft>
                <a:spcPts val="1000"/>
              </a:spcAft>
              <a:buClr>
                <a:srgbClr val="0BD0D9"/>
              </a:buClr>
              <a:buSzPct val="95000"/>
              <a:buFont typeface="Wingdings 2" pitchFamily="18" charset="2"/>
              <a:buChar char=""/>
            </a:pPr>
            <a:r>
              <a:rPr lang="en-US" sz="2200" dirty="0" smtClean="0">
                <a:solidFill>
                  <a:schemeClr val="bg2"/>
                </a:solidFill>
                <a:latin typeface="Constantia" panose="02030602050306030303" pitchFamily="18" charset="0"/>
              </a:rPr>
              <a:t>A </a:t>
            </a:r>
            <a:r>
              <a:rPr lang="en-US" sz="2200" dirty="0">
                <a:solidFill>
                  <a:schemeClr val="bg2"/>
                </a:solidFill>
                <a:latin typeface="Constantia" panose="02030602050306030303" pitchFamily="18" charset="0"/>
              </a:rPr>
              <a:t>cost and capacity associated with each arc constrain the flow, and specify preferential routes for </a:t>
            </a:r>
            <a:r>
              <a:rPr lang="en-US" sz="2200" dirty="0" smtClean="0">
                <a:solidFill>
                  <a:schemeClr val="bg2"/>
                </a:solidFill>
                <a:latin typeface="Constantia" panose="02030602050306030303" pitchFamily="18" charset="0"/>
              </a:rPr>
              <a:t>it</a:t>
            </a:r>
          </a:p>
        </p:txBody>
      </p:sp>
      <p:pic>
        <p:nvPicPr>
          <p:cNvPr id="4" name="Picture 3"/>
          <p:cNvPicPr>
            <a:picLocks noChangeAspect="1"/>
          </p:cNvPicPr>
          <p:nvPr/>
        </p:nvPicPr>
        <p:blipFill>
          <a:blip r:embed="rId3" cstate="print"/>
          <a:stretch>
            <a:fillRect/>
          </a:stretch>
        </p:blipFill>
        <p:spPr>
          <a:xfrm>
            <a:off x="4592444" y="1904999"/>
            <a:ext cx="4551556" cy="3582137"/>
          </a:xfrm>
          <a:prstGeom prst="rect">
            <a:avLst/>
          </a:prstGeom>
        </p:spPr>
      </p:pic>
    </p:spTree>
    <p:extLst>
      <p:ext uri="{BB962C8B-B14F-4D97-AF65-F5344CB8AC3E}">
        <p14:creationId xmlns:p14="http://schemas.microsoft.com/office/powerpoint/2010/main" xmlns="" val="175777650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sz="2400" dirty="0" smtClean="0"/>
              <a:t>Firmament Scheduling Inner-workings</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8</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pic>
        <p:nvPicPr>
          <p:cNvPr id="3" name="Picture 2"/>
          <p:cNvPicPr>
            <a:picLocks noChangeAspect="1"/>
          </p:cNvPicPr>
          <p:nvPr/>
        </p:nvPicPr>
        <p:blipFill>
          <a:blip r:embed="rId3" cstate="print"/>
          <a:stretch>
            <a:fillRect/>
          </a:stretch>
        </p:blipFill>
        <p:spPr>
          <a:xfrm>
            <a:off x="0" y="1066800"/>
            <a:ext cx="3838575" cy="4848225"/>
          </a:xfrm>
          <a:prstGeom prst="rect">
            <a:avLst/>
          </a:prstGeom>
        </p:spPr>
      </p:pic>
      <p:pic>
        <p:nvPicPr>
          <p:cNvPr id="4" name="Picture 3"/>
          <p:cNvPicPr>
            <a:picLocks noChangeAspect="1"/>
          </p:cNvPicPr>
          <p:nvPr/>
        </p:nvPicPr>
        <p:blipFill>
          <a:blip r:embed="rId4" cstate="print"/>
          <a:stretch>
            <a:fillRect/>
          </a:stretch>
        </p:blipFill>
        <p:spPr>
          <a:xfrm>
            <a:off x="3962400" y="1243012"/>
            <a:ext cx="4876800" cy="4371975"/>
          </a:xfrm>
          <a:prstGeom prst="rect">
            <a:avLst/>
          </a:prstGeom>
          <a:ln>
            <a:solidFill>
              <a:schemeClr val="accent1"/>
            </a:solidFill>
          </a:ln>
          <a:effectLst>
            <a:outerShdw blurRad="50800" dist="50800" dir="5400000" algn="ctr" rotWithShape="0">
              <a:schemeClr val="bg2"/>
            </a:outerShdw>
          </a:effectLst>
        </p:spPr>
      </p:pic>
    </p:spTree>
    <p:extLst>
      <p:ext uri="{BB962C8B-B14F-4D97-AF65-F5344CB8AC3E}">
        <p14:creationId xmlns:p14="http://schemas.microsoft.com/office/powerpoint/2010/main" xmlns="" val="223503936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p:cNvSpPr/>
          <p:nvPr/>
        </p:nvSpPr>
        <p:spPr>
          <a:xfrm>
            <a:off x="381000" y="76200"/>
            <a:ext cx="8153400" cy="685800"/>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338" name="Title 1"/>
          <p:cNvSpPr>
            <a:spLocks noGrp="1"/>
          </p:cNvSpPr>
          <p:nvPr>
            <p:ph type="title"/>
          </p:nvPr>
        </p:nvSpPr>
        <p:spPr>
          <a:xfrm>
            <a:off x="457200" y="95250"/>
            <a:ext cx="8229600" cy="666750"/>
          </a:xfrm>
        </p:spPr>
        <p:txBody>
          <a:bodyPr/>
          <a:lstStyle/>
          <a:p>
            <a:r>
              <a:rPr lang="en-US" altLang="en-US" sz="2400" dirty="0" smtClean="0"/>
              <a:t>Scheduling Throughput Comparisons</a:t>
            </a:r>
            <a:endParaRPr lang="en-US" sz="2400" dirty="0" smtClean="0">
              <a:solidFill>
                <a:srgbClr val="0070C0"/>
              </a:solidFill>
            </a:endParaRPr>
          </a:p>
        </p:txBody>
      </p:sp>
      <p:sp>
        <p:nvSpPr>
          <p:cNvPr id="35" name="Date Placeholder 3"/>
          <p:cNvSpPr txBox="1">
            <a:spLocks/>
          </p:cNvSpPr>
          <p:nvPr/>
        </p:nvSpPr>
        <p:spPr bwMode="auto">
          <a:xfrm>
            <a:off x="6361043" y="6489096"/>
            <a:ext cx="2097403" cy="456595"/>
          </a:xfrm>
          <a:prstGeom prst="rect">
            <a:avLst/>
          </a:prstGeom>
          <a:noFill/>
          <a:ln w="9525">
            <a:noFill/>
            <a:miter lim="800000"/>
            <a:headEnd/>
            <a:tailEnd/>
          </a:ln>
          <a:effectLst/>
        </p:spPr>
        <p:txBody>
          <a:bodyPr vert="horz" wrap="square" lIns="83448" tIns="41724" rIns="83448" bIns="41724"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de-DE" sz="1200" b="0" i="0" u="none" strike="noStrike" kern="1200" cap="none" spc="0" normalizeH="0" baseline="0" noProof="0" dirty="0" smtClean="0">
                <a:ln>
                  <a:noFill/>
                </a:ln>
                <a:solidFill>
                  <a:schemeClr val="bg2"/>
                </a:solidFill>
                <a:effectLst/>
                <a:uLnTx/>
                <a:uFillTx/>
                <a:latin typeface="Arial" pitchFamily="34" charset="0"/>
                <a:ea typeface="MS PGothic" pitchFamily="34" charset="-128"/>
                <a:cs typeface="+mn-cs"/>
              </a:rPr>
              <a:t>Page </a:t>
            </a:r>
            <a:fld id="{7CDC698E-85F1-4DBE-BDAA-BFD95BFBC449}" type="slidenum">
              <a:rPr kumimoji="0" lang="de-DE"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914400" rtl="0" eaLnBrk="0" fontAlgn="base" latinLnBrk="0" hangingPunct="0">
                <a:lnSpc>
                  <a:spcPct val="85000"/>
                </a:lnSpc>
                <a:spcBef>
                  <a:spcPct val="0"/>
                </a:spcBef>
                <a:spcAft>
                  <a:spcPct val="0"/>
                </a:spcAft>
                <a:buClrTx/>
                <a:buSzTx/>
                <a:buFontTx/>
                <a:buNone/>
                <a:tabLst/>
                <a:defRPr/>
              </a:pPr>
              <a:t>9</a:t>
            </a:fld>
            <a:endParaRPr kumimoji="0" lang="en-GB" sz="1200" b="0" i="0" u="none" strike="noStrike" kern="1200" cap="none" spc="0" normalizeH="0" baseline="0" noProof="0" dirty="0">
              <a:ln>
                <a:noFill/>
              </a:ln>
              <a:solidFill>
                <a:schemeClr val="bg2"/>
              </a:solidFill>
              <a:effectLst/>
              <a:uLnTx/>
              <a:uFillTx/>
              <a:latin typeface="Arial" pitchFamily="34" charset="0"/>
              <a:ea typeface="MS PGothic" pitchFamily="34" charset="-128"/>
              <a:cs typeface="+mn-cs"/>
            </a:endParaRPr>
          </a:p>
        </p:txBody>
      </p:sp>
      <p:pic>
        <p:nvPicPr>
          <p:cNvPr id="8" name="Picture 7" descr="cid:image003.jpg@01D39F3A.7ACD49B0"/>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1066800"/>
            <a:ext cx="8534399" cy="5257800"/>
          </a:xfrm>
          <a:prstGeom prst="rect">
            <a:avLst/>
          </a:prstGeom>
          <a:noFill/>
          <a:ln>
            <a:solidFill>
              <a:schemeClr val="accent1"/>
            </a:solidFill>
          </a:ln>
        </p:spPr>
      </p:pic>
      <p:sp>
        <p:nvSpPr>
          <p:cNvPr id="3" name="Rectangle 2"/>
          <p:cNvSpPr/>
          <p:nvPr/>
        </p:nvSpPr>
        <p:spPr>
          <a:xfrm>
            <a:off x="3276601" y="1295400"/>
            <a:ext cx="5791199" cy="461665"/>
          </a:xfrm>
          <a:prstGeom prst="rect">
            <a:avLst/>
          </a:prstGeom>
        </p:spPr>
        <p:txBody>
          <a:bodyPr wrap="square">
            <a:spAutoFit/>
          </a:bodyPr>
          <a:lstStyle/>
          <a:p>
            <a:r>
              <a:rPr lang="en-US" sz="2400" b="1" u="sng" dirty="0" smtClean="0">
                <a:solidFill>
                  <a:srgbClr val="FF0000"/>
                </a:solidFill>
                <a:effectLst>
                  <a:outerShdw blurRad="38100" dist="38100" dir="2700000" algn="tl">
                    <a:srgbClr val="000000">
                      <a:alpha val="43137"/>
                    </a:srgbClr>
                  </a:outerShdw>
                </a:effectLst>
                <a:latin typeface="Constantia" panose="02030602050306030303" pitchFamily="18" charset="0"/>
                <a:ea typeface="Calibri" panose="020F0502020204030204" pitchFamily="34" charset="0"/>
                <a:cs typeface="Times New Roman" panose="02020603050405020304" pitchFamily="18" charset="0"/>
              </a:rPr>
              <a:t>Performance Testing </a:t>
            </a:r>
            <a:r>
              <a:rPr lang="en-US" sz="2400" b="1" u="sng" dirty="0">
                <a:solidFill>
                  <a:srgbClr val="FF0000"/>
                </a:solidFill>
                <a:effectLst>
                  <a:outerShdw blurRad="38100" dist="38100" dir="2700000" algn="tl">
                    <a:srgbClr val="000000">
                      <a:alpha val="43137"/>
                    </a:srgbClr>
                  </a:outerShdw>
                </a:effectLst>
                <a:latin typeface="Constantia" panose="02030602050306030303" pitchFamily="18" charset="0"/>
                <a:ea typeface="Calibri" panose="020F0502020204030204" pitchFamily="34" charset="0"/>
                <a:cs typeface="Times New Roman" panose="02020603050405020304" pitchFamily="18" charset="0"/>
              </a:rPr>
              <a:t>using </a:t>
            </a:r>
            <a:r>
              <a:rPr lang="en-US" sz="2400" b="1" u="sng" dirty="0" err="1" smtClean="0">
                <a:solidFill>
                  <a:srgbClr val="FF0000"/>
                </a:solidFill>
                <a:effectLst>
                  <a:outerShdw blurRad="38100" dist="38100" dir="2700000" algn="tl">
                    <a:srgbClr val="000000">
                      <a:alpha val="43137"/>
                    </a:srgbClr>
                  </a:outerShdw>
                </a:effectLst>
                <a:latin typeface="Constantia" panose="02030602050306030303" pitchFamily="18" charset="0"/>
                <a:ea typeface="Calibri" panose="020F0502020204030204" pitchFamily="34" charset="0"/>
                <a:cs typeface="Times New Roman" panose="02020603050405020304" pitchFamily="18" charset="0"/>
              </a:rPr>
              <a:t>KubeMark</a:t>
            </a:r>
            <a:endParaRPr lang="en-US" sz="2400" b="1" u="sng" dirty="0">
              <a:solidFill>
                <a:srgbClr val="FF0000"/>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xmlns="" val="344731717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4D0000"/>
          </a:solidFill>
        </a:ln>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103566</TotalTime>
  <Words>1044</Words>
  <Application>Microsoft Office PowerPoint</Application>
  <PresentationFormat>On-screen Show (4:3)</PresentationFormat>
  <Paragraphs>148</Paragraphs>
  <Slides>18</Slides>
  <Notes>17</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default</vt:lpstr>
      <vt:lpstr>2_Custom Design</vt:lpstr>
      <vt:lpstr>Custom Design</vt:lpstr>
      <vt:lpstr>1_Custom Design</vt:lpstr>
      <vt:lpstr>Slide 1</vt:lpstr>
      <vt:lpstr>Executive Summary</vt:lpstr>
      <vt:lpstr>What have we accomplished so far</vt:lpstr>
      <vt:lpstr>Resource Scheduling – an Overview</vt:lpstr>
      <vt:lpstr>Kubernetes Default Scheduling – an overview</vt:lpstr>
      <vt:lpstr>Kubernetes Default Scheduling – Limitations</vt:lpstr>
      <vt:lpstr>Firmament Scheduler – how it works</vt:lpstr>
      <vt:lpstr>Firmament Scheduling Inner-workings</vt:lpstr>
      <vt:lpstr>Scheduling Throughput Comparisons</vt:lpstr>
      <vt:lpstr>Firmament Scheduler Advantages over K8S Default Scheduler</vt:lpstr>
      <vt:lpstr>Firmament Kubernetes Integration Design Overview</vt:lpstr>
      <vt:lpstr>Poseidon – what is it</vt:lpstr>
      <vt:lpstr>Poseidon Design Overview</vt:lpstr>
      <vt:lpstr>Poseidon Scheduler Service Mapping</vt:lpstr>
      <vt:lpstr>Kubernetes Object Mapping in firmament</vt:lpstr>
      <vt:lpstr>Kubernetes Object Mapping in firmament</vt:lpstr>
      <vt:lpstr>Poseidon Heapster Sink Design Overview</vt:lpstr>
      <vt:lpstr>Roadmap – what lies ahead</vt:lpstr>
    </vt:vector>
  </TitlesOfParts>
  <Manager>Naveen Dhar</Manager>
  <Company>Huawei Technologies Co.,Ltd.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Intelligent Framework</dc:title>
  <dc:subject>eCeNS Research Proposal</dc:subject>
  <dc:creator>George Vanecek</dc:creator>
  <cp:keywords>Real world, Data, Information, Knowledge, Wisdom, Digital World, Perception</cp:keywords>
  <cp:lastModifiedBy>s00363018</cp:lastModifiedBy>
  <cp:revision>3439</cp:revision>
  <cp:lastPrinted>2011-12-05T20:55:24Z</cp:lastPrinted>
  <dcterms:created xsi:type="dcterms:W3CDTF">2011-11-12T20:13:53Z</dcterms:created>
  <dcterms:modified xsi:type="dcterms:W3CDTF">2018-03-29T15:44:25Z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(8)ChkWHctKaxpXA8xbqFFPBvOCzsLGfpmz0inUjdhRrCUXbV+PTNTmhAbaTCTtGkDuV2TEcMV6_x000d_ A7yDeGpjpjHk+tL4vVa7pBff29qH/fAIQ9iycpyFCb5VrRB8mDYG3s42vjKFF608dWmKRgpP_x000d_ OPhQ71xt2s/1mFugcV/XcjNQAhzxJei2psyXP6JYvCNdh9AF8o850RJ9zD32HBHoSivQb3kz_x000d_ grUpiDd2Ep2xSxWZtW</vt:lpwstr>
  </property>
  <property fmtid="{D5CDD505-2E9C-101B-9397-08002B2CF9AE}" pid="3" name="_ms_pID_7253431">
    <vt:lpwstr>U67EU/6qQAySXuQKYSMpBXjD6YJg2uf9dXW8iJlvQzIzl24+JkDJLx_x000d_ R9smP8e+3pRWXOtRhL8e9b8bwBRimW5vKecz8In0pYKgh0U1ljC5ScXfpgIu1r6EtRRNxUWB_x000d_ LbUT6q+ThXXVyqfUvphjV2wUy/HvQjrmKCNBx58tJlBakFbOpt7Q4ahC9EFM2qh+NA0QHTEC_x000d_ zbB+bdeETNTqy5JHjKavJRrn53tIny9gWFn8</vt:lpwstr>
  </property>
  <property fmtid="{D5CDD505-2E9C-101B-9397-08002B2CF9AE}" pid="4" name="_ms_pID_7253432">
    <vt:lpwstr>HjlTkrOFDkWi3xe6mur98cWekk0d84CO6kJC_x000d_ GM367+D0UgX2y0zuTcDbk3dN6uXYPytqc5jvxjv1AoMLk7Rks2JaiX2SqeU0eNC4HQ6WOQMy_x000d_ kitYXAtrOLwXLkd0gUEqhBWNnjCJOYV0gA8HtNTYqZcOjFlONDfH0aVrNXRovkNjNMqFOoFn_x000d_ kdaqOS/g/me/D96IxxZzX4SMEghLgOQTW7/8l42MbKu0JnVp/lryNs</vt:lpwstr>
  </property>
  <property fmtid="{D5CDD505-2E9C-101B-9397-08002B2CF9AE}" pid="5" name="_ms_pID_7253433">
    <vt:lpwstr>qxct+u5NGWid4rAv5Y_x000d_ jMINjJ6cwm3cn4RWkNuoG1Msdb8U+btXYUFDMmJTJE259As+qQqBp17c3NxExuw0qAM86PY1_x000d_ nvMdgF58gfPGbNtPwopabt0FZrJxAz+YTTmDkjLVu1ypTT8/cV9m86FPUg/2L9xBiduZPXgA_x000d_ D8+k7CqCrghivQUUpmOBJCl5PxKg8wuAnaYy7mGvvLgAPhzLzqFpfo5eRrxjFyAwuANjGCAU</vt:lpwstr>
  </property>
  <property fmtid="{D5CDD505-2E9C-101B-9397-08002B2CF9AE}" pid="6" name="_ms_pID_7253434">
    <vt:lpwstr>_x000d_ OxCGtr3yynQZyY8rLf+HrPRgG2TscJDTTCsTHc87zA2P2LPIa1D11ikQ3yK6Kx+AaZLfYfzU_x000d_ 8E57U1B9NQEXPVldiQob92l1+PNT0kajDyoTimyBh5Akpx0K8/FChwWNWkWaP3woDVvgCYIq_x000d_ yJTAfyI19eaJcRLUfDHfw2cpanR4edZH87U7yKpimf8K2iCD4nCxmviPUtULFaqVDx38LID4_x000d_ W2ZHKoPHxlvGJDBt</vt:lpwstr>
  </property>
  <property fmtid="{D5CDD505-2E9C-101B-9397-08002B2CF9AE}" pid="7" name="_ms_pID_7253435">
    <vt:lpwstr>qj4dGMab0/qrVNSn9cOL7k53ig/+HjKphUJvSkedC3gUzrOKWpnmunN8_x000d_ JqhNkAssmW+QAAtdGccyPiyXjhh8bsR86x3MXsRwC85+xiF1zSA7MQr4t9oqoJs7e/GPLdC2_x000d_ x5zo3zQ5bSYclL2tHhknfnJKMIUbul9IbajPMAfc3c/QNWpffZ2wKusluRsXMcGXLiU+saee_x000d_ r32fDjXYxLrQbdsX4fAuhe6f0JyXnFsWZl</vt:lpwstr>
  </property>
  <property fmtid="{D5CDD505-2E9C-101B-9397-08002B2CF9AE}" pid="8" name="_ms_pID_7253436">
    <vt:lpwstr>bWflDuliGjdfvc0T8IywRp8cfykoDrG5XArvB2_x000d_ e7E86ItwA2S2NLXEyyKlsajZgSqYHSVqft6vpSnS8WMG0gJ6yBRSllT4uFTtQ0d+k8ARuLbf_x000d_ QOM3mnTLPPYubbzte9K+Rf7H0ql8+HRfepFzGPvtA7ty2dXmTTVz/VIwLz7fW03YEihew5Q6_x000d_ sHqQodY7SF7A+5bR39rWkPV1Ijv56T7lB5Stn38fkxwf0krNgbG8</vt:lpwstr>
  </property>
  <property fmtid="{D5CDD505-2E9C-101B-9397-08002B2CF9AE}" pid="9" name="_ms_pID_7253437">
    <vt:lpwstr>iGr/VJTvJE4QZyy/w8GW_x000d_ wtJTIOwlOPzkVtiRtBkH+vCcr7rAavzrvj453LJ1NeYpdW8ei07/uu61DXO3U+OQLT3QBlWI_x000d_ BRVWTFjmlFfAqR2JEuxntWogZvp02RBc64RzN4+eTMXU41UGoQKhMnq/BJmOG3fnsvr6Lla3_x000d_ HvIFkIUnmT4XyF+fMGF7XxjoNkR6E2G7Izk=</vt:lpwstr>
  </property>
  <property fmtid="{D5CDD505-2E9C-101B-9397-08002B2CF9AE}" pid="10" name="_ms_pID_7253438">
    <vt:lpwstr>KV_x000d_ sNxlFdo9+KvRnDhRSwSrVC7JmddntndoBOS5xHqYP+A/vRPj</vt:lpwstr>
  </property>
  <property fmtid="{D5CDD505-2E9C-101B-9397-08002B2CF9AE}" pid="11" name="_ms_pID_725343_00">
    <vt:lpwstr>_ms_pID_725343</vt:lpwstr>
  </property>
  <property fmtid="{D5CDD505-2E9C-101B-9397-08002B2CF9AE}" pid="12" name="_ms_pID_7253431_00">
    <vt:lpwstr>_ms_pID_7253431</vt:lpwstr>
  </property>
  <property fmtid="{D5CDD505-2E9C-101B-9397-08002B2CF9AE}" pid="13" name="_ms_pID_7253432_00">
    <vt:lpwstr>_ms_pID_7253432</vt:lpwstr>
  </property>
  <property fmtid="{D5CDD505-2E9C-101B-9397-08002B2CF9AE}" pid="14" name="_ms_pID_7253433_00">
    <vt:lpwstr>_ms_pID_7253433</vt:lpwstr>
  </property>
  <property fmtid="{D5CDD505-2E9C-101B-9397-08002B2CF9AE}" pid="15" name="_ms_pID_7253434_00">
    <vt:lpwstr>_ms_pID_7253434</vt:lpwstr>
  </property>
  <property fmtid="{D5CDD505-2E9C-101B-9397-08002B2CF9AE}" pid="16" name="_ms_pID_7253435_00">
    <vt:lpwstr>_ms_pID_7253435</vt:lpwstr>
  </property>
  <property fmtid="{D5CDD505-2E9C-101B-9397-08002B2CF9AE}" pid="17" name="_ms_pID_7253436_00">
    <vt:lpwstr>_ms_pID_7253436</vt:lpwstr>
  </property>
  <property fmtid="{D5CDD505-2E9C-101B-9397-08002B2CF9AE}" pid="18" name="_ms_pID_7253437_00">
    <vt:lpwstr>_ms_pID_7253437</vt:lpwstr>
  </property>
  <property fmtid="{D5CDD505-2E9C-101B-9397-08002B2CF9AE}" pid="19" name="_ms_pID_7253438_00">
    <vt:lpwstr>_ms_pID_7253438</vt:lpwstr>
  </property>
  <property fmtid="{D5CDD505-2E9C-101B-9397-08002B2CF9AE}" pid="20" name="_new_ms_pID_72543">
    <vt:lpwstr>(4)Y0twPZh8uE0km1Xcc9qqEnvUZ/yHtHLM9jkoEXRJfrllKmAfKy5bdHnXUMZD1bjFYCv2n0V1
dse+VLTtygH5z/41xiqMcsJIHrCbts9VoJBmrE/BD40URlhT72P0HOg/MJsu5lrVtMaisF3s
mRD82HqcLuYNjhNDAwrTB7XQTVwlYscYrdwfMulT0K76Hb4sB304HWCvRxh5OLsEv+FC571O
52SpJ9Z2kAuE8PcKhD</vt:lpwstr>
  </property>
  <property fmtid="{D5CDD505-2E9C-101B-9397-08002B2CF9AE}" pid="21" name="_new_ms_pID_725431">
    <vt:lpwstr>0ap99GU1hrPQCx+StlzweAuXnA6oV+OUyX1zrz145jMhhwUIBYjkQF
MO1XEYzKbh6zFL5s2EsvzB6Tid4r5J7DL/RCM0rXjajttvx/WXiu6DLA+DonjtJ+37DlpWhO
h7IVUU+MwrcKTamBV0PGdvTEWIxz9ozw5PwhheA0euV8mSv1chFT2p27BSy/ODe0GPY2fj/z
jC8PW6S9bbxO9ysfZPj6RpNqHU7/QxA4CI8k</vt:lpwstr>
  </property>
  <property fmtid="{D5CDD505-2E9C-101B-9397-08002B2CF9AE}" pid="22" name="_new_ms_pID_725432">
    <vt:lpwstr>hMb9Bwoc5OxKjlkXCmcS2p2WCUbXqmmcDmAs
sW94W/u5KbIihgE+2PjrUDYbf7JmWuDeRmzA2QCPlAFUV9hg5EpbjYrUyr27VvDDDYtRU0aE
4WYzctg6jbRnxOLL8/U7e3gLNHdQFhLH04cJ3de0Svd81Jvr4SQrdB/oSwCJcMcvdUjpNUhb
jqd+rEzDW37M4TQt7dSYWSPAph63XYztzmaacrVNX+Yna2YffL9sbO</vt:lpwstr>
  </property>
  <property fmtid="{D5CDD505-2E9C-101B-9397-08002B2CF9AE}" pid="23" name="sflag">
    <vt:lpwstr>1521518382</vt:lpwstr>
  </property>
  <property fmtid="{D5CDD505-2E9C-101B-9397-08002B2CF9AE}" pid="24" name="_new_ms_pID_725433">
    <vt:lpwstr>L6rDi9w08sbnDgBVlF
mUfwXw==</vt:lpwstr>
  </property>
</Properties>
</file>