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c3a727d8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c3a727d8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c3a727d8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c3a727d8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c3e71b57e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c3e71b57e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47b725c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47b725c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c3a727d8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c3a727d8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c3a727d8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c3a727d8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3a727d8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3a727d8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c3a727d8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c3a727d8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c3a727d8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c3a727d8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3a727d8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3a727d8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c3a727d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c3a727d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c3a727d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c3a727d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c3a727d8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c3a727d8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c3e71b57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c3e71b57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3e71b57e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3e71b57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c3e71b5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c3e71b5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c3a727d8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c3a727d8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c3a727d8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c3a727d8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30225" y="355225"/>
            <a:ext cx="79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33125" y="686650"/>
            <a:ext cx="8055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ONLINE CLASS MANAGEMENT </a:t>
            </a:r>
            <a:endParaRPr b="1" sz="39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SYSTEM</a:t>
            </a:r>
            <a:endParaRPr b="1" sz="41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93775" y="3701150"/>
            <a:ext cx="684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57018"/>
                </a:solidFill>
              </a:rPr>
              <a:t>SOFTWARE ENGINEERING LABORATORY</a:t>
            </a:r>
            <a:endParaRPr sz="2000">
              <a:solidFill>
                <a:srgbClr val="C57018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550025" y="355225"/>
            <a:ext cx="7917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		</a:t>
            </a:r>
            <a:r>
              <a:rPr lang="en" sz="2300">
                <a:solidFill>
                  <a:srgbClr val="FF9900"/>
                </a:solidFill>
              </a:rPr>
              <a:t>	</a:t>
            </a:r>
            <a:r>
              <a:rPr lang="en" sz="2300">
                <a:solidFill>
                  <a:srgbClr val="7F6000"/>
                </a:solidFill>
              </a:rPr>
              <a:t> NOTICE</a:t>
            </a:r>
            <a:endParaRPr sz="2300">
              <a:solidFill>
                <a:srgbClr val="7F6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F6000"/>
                </a:solidFill>
              </a:rPr>
              <a:t>Professor can send important informations through the notice box.</a:t>
            </a:r>
            <a:endParaRPr sz="2300">
              <a:solidFill>
                <a:srgbClr val="7F6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7F6000"/>
              </a:solidFill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331250" y="2053075"/>
            <a:ext cx="165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We will be conducting Term Project Evaluation on Tuesday.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445850" y="3563425"/>
            <a:ext cx="15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Lectures have been uploaded .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299075" y="2099700"/>
            <a:ext cx="197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Deadline for the assignment won’t be extended.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4341925" y="3426025"/>
            <a:ext cx="19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Class </a:t>
            </a:r>
            <a:r>
              <a:rPr lang="en">
                <a:solidFill>
                  <a:srgbClr val="A64D79"/>
                </a:solidFill>
              </a:rPr>
              <a:t>suspended</a:t>
            </a:r>
            <a:r>
              <a:rPr lang="en">
                <a:solidFill>
                  <a:srgbClr val="A64D79"/>
                </a:solidFill>
              </a:rPr>
              <a:t> on account of Holi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1008350" y="401050"/>
            <a:ext cx="76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 sz="2400"/>
          </a:p>
        </p:txBody>
      </p:sp>
      <p:sp>
        <p:nvSpPr>
          <p:cNvPr id="154" name="Google Shape;154;p23"/>
          <p:cNvSpPr txBox="1"/>
          <p:nvPr/>
        </p:nvSpPr>
        <p:spPr>
          <a:xfrm>
            <a:off x="1100025" y="550025"/>
            <a:ext cx="64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r>
              <a:rPr lang="en" sz="2400"/>
              <a:t>VIDEO LECTURES</a:t>
            </a:r>
            <a:r>
              <a:rPr lang="en" sz="2400"/>
              <a:t>/FILES</a:t>
            </a:r>
            <a:endParaRPr sz="2400"/>
          </a:p>
        </p:txBody>
      </p:sp>
      <p:sp>
        <p:nvSpPr>
          <p:cNvPr id="155" name="Google Shape;155;p23"/>
          <p:cNvSpPr/>
          <p:nvPr/>
        </p:nvSpPr>
        <p:spPr>
          <a:xfrm>
            <a:off x="1168775" y="1661500"/>
            <a:ext cx="2887500" cy="33918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can upload video lectures and files(Notes, Presentations).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4735875" y="1661500"/>
            <a:ext cx="2887500" cy="33918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AND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can view and access the recorded lectures and files(Notes, Presentations).</a:t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1562825" y="360350"/>
            <a:ext cx="5383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CALENDAR</a:t>
            </a:r>
            <a:r>
              <a:rPr b="1" lang="en" sz="39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41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618250" y="1657250"/>
            <a:ext cx="34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2035100" y="1579950"/>
            <a:ext cx="52122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SHOWS THE DETAILED VIEW OF UPCOMING LIVE CLASSES including the Start time, End time and the Meet Link.</a:t>
            </a:r>
            <a:endParaRPr sz="2600"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1562825" y="360350"/>
            <a:ext cx="5383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endParaRPr b="1" sz="41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1597150" y="592500"/>
            <a:ext cx="33660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B0F00"/>
                </a:solidFill>
              </a:rPr>
              <a:t>RECENT </a:t>
            </a:r>
            <a:r>
              <a:rPr lang="en" sz="2300">
                <a:solidFill>
                  <a:srgbClr val="5B0F00"/>
                </a:solidFill>
              </a:rPr>
              <a:t>ACTIVITY</a:t>
            </a:r>
            <a:endParaRPr sz="23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0000"/>
                </a:solidFill>
              </a:rPr>
              <a:t>USERS(STUDENT/TEACHER) can view their recent activity</a:t>
            </a:r>
            <a:endParaRPr>
              <a:solidFill>
                <a:srgbClr val="66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562825" y="2387125"/>
            <a:ext cx="4053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B0F00"/>
                </a:solidFill>
              </a:rPr>
              <a:t>PROFILE AND UPDATE_PROFILE</a:t>
            </a:r>
            <a:endParaRPr sz="24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0000"/>
                </a:solidFill>
              </a:rPr>
              <a:t>Users(Students/teachers) can view and access their profiles.</a:t>
            </a:r>
            <a:endParaRPr sz="1600">
              <a:solidFill>
                <a:srgbClr val="66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0000"/>
                </a:solidFill>
              </a:rPr>
              <a:t>Update profile gives options to users to update profile according  to their needs and requirements</a:t>
            </a:r>
            <a:endParaRPr sz="1600">
              <a:solidFill>
                <a:srgbClr val="660000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5641525" y="798575"/>
            <a:ext cx="32028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B0F00"/>
                </a:solidFill>
              </a:rPr>
              <a:t>LIST OF STUDENTS AND PROFESSORS</a:t>
            </a:r>
            <a:endParaRPr sz="17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0000"/>
                </a:solidFill>
              </a:rPr>
              <a:t>USERS can view the list of students/professors associated with that course</a:t>
            </a:r>
            <a:endParaRPr>
              <a:solidFill>
                <a:srgbClr val="66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630225" y="355225"/>
            <a:ext cx="79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1844850" y="126050"/>
            <a:ext cx="5591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D85C6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CHALLENGES FACED</a:t>
            </a:r>
            <a:endParaRPr sz="3500">
              <a:solidFill>
                <a:srgbClr val="3D85C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099100" y="1502700"/>
            <a:ext cx="6921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Creating models.py for various classes was very challenging initially as we all were new to django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Django has extensive documentation and an active community, finding the right resources, understanding the documentation became challenging.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we handled Student and Teacher separately so we had lot of html file templates, handling them at last became tough.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Creating Test, and Test submission was challenging as we had to use 2 way submissions  .</a:t>
            </a:r>
            <a:endParaRPr sz="1600"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630225" y="355225"/>
            <a:ext cx="79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951075" y="389600"/>
            <a:ext cx="805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PROGRAMMING LANGUAGES USED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8825" y="1096100"/>
            <a:ext cx="3191450" cy="21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/>
          <p:nvPr/>
        </p:nvSpPr>
        <p:spPr>
          <a:xfrm>
            <a:off x="618775" y="2967800"/>
            <a:ext cx="1478100" cy="1226100"/>
          </a:xfrm>
          <a:prstGeom prst="flowChartAlternateProcess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writing Backend using Django Framework</a:t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3922300" y="3761900"/>
            <a:ext cx="1478100" cy="1226100"/>
          </a:xfrm>
          <a:prstGeom prst="flowChartAlternateProcess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creating layout of the interface</a:t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7225825" y="2642350"/>
            <a:ext cx="1478100" cy="1226100"/>
          </a:xfrm>
          <a:prstGeom prst="flowChartAlternateProcess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styling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scripting the webpage</a:t>
            </a:r>
            <a:endParaRPr/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630225" y="355225"/>
            <a:ext cx="791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                            WHY DJANGO ?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200" y="1061725"/>
            <a:ext cx="4781100" cy="16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289800" y="534675"/>
            <a:ext cx="20718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Django is the best framework for web applications, as it allows developers to use modules for faster development</a:t>
            </a:r>
            <a:endParaRPr sz="2500">
              <a:solidFill>
                <a:srgbClr val="660000"/>
              </a:solidFill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2314650" y="4113650"/>
            <a:ext cx="3747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B0F00"/>
                </a:solidFill>
              </a:rPr>
              <a:t>Integration</a:t>
            </a:r>
            <a:endParaRPr sz="20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</a:rPr>
              <a:t>Easy integration with database,HTML templates and stylesheets.</a:t>
            </a:r>
            <a:endParaRPr sz="1600">
              <a:solidFill>
                <a:srgbClr val="990000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7276250" y="1042725"/>
            <a:ext cx="18678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B0F00"/>
                </a:solidFill>
              </a:rPr>
              <a:t>Built in Admin UI</a:t>
            </a:r>
            <a:endParaRPr sz="20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0000"/>
                </a:solidFill>
              </a:rPr>
              <a:t>The admin panel is well structured and and it allows developers to create/update/delete/   users </a:t>
            </a:r>
            <a:endParaRPr sz="1700">
              <a:solidFill>
                <a:srgbClr val="660000"/>
              </a:solidFill>
            </a:endParaRPr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630225" y="355225"/>
            <a:ext cx="79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1227825" y="461475"/>
            <a:ext cx="55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B0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WHY SQLITE3 ?</a:t>
            </a:r>
            <a:endParaRPr sz="2000">
              <a:solidFill>
                <a:srgbClr val="5B0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725" y="1149175"/>
            <a:ext cx="3758451" cy="178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446875" y="1122950"/>
            <a:ext cx="1478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FREE,SECURE AND FAST</a:t>
            </a:r>
            <a:endParaRPr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to use </a:t>
            </a:r>
            <a:r>
              <a:rPr lang="en"/>
              <a:t>database management system</a:t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6714775" y="1214625"/>
            <a:ext cx="1833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D7E6B"/>
                </a:solidFill>
              </a:rPr>
              <a:t>Well Structured</a:t>
            </a:r>
            <a:endParaRPr sz="1600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SQLite3 helps to store data in structured manner.Databases can also be queried and data </a:t>
            </a:r>
            <a:r>
              <a:rPr lang="en"/>
              <a:t>retrieval</a:t>
            </a:r>
            <a:r>
              <a:rPr lang="en"/>
              <a:t> is much more robust.</a:t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504175" y="3265725"/>
            <a:ext cx="22344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85200C"/>
                </a:solidFill>
              </a:rPr>
              <a:t>Integration</a:t>
            </a:r>
            <a:endParaRPr sz="1700"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integration with DJANGO make it an ideal choice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5557450" y="3414675"/>
            <a:ext cx="2818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4125"/>
                </a:solidFill>
              </a:rPr>
              <a:t>High Performance</a:t>
            </a:r>
            <a:endParaRPr sz="16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manage low to </a:t>
            </a:r>
            <a:r>
              <a:rPr lang="en"/>
              <a:t>medium</a:t>
            </a:r>
            <a:r>
              <a:rPr lang="en"/>
              <a:t> </a:t>
            </a:r>
            <a:r>
              <a:rPr lang="en"/>
              <a:t>traffic</a:t>
            </a:r>
            <a:r>
              <a:rPr lang="en"/>
              <a:t> HTTP requests</a:t>
            </a:r>
            <a:endParaRPr/>
          </a:p>
        </p:txBody>
      </p: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630225" y="355225"/>
            <a:ext cx="79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916700" y="676050"/>
            <a:ext cx="822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B0F00"/>
                </a:solidFill>
              </a:rPr>
              <a:t>IMPROVEMENTS THAT CAN BE DONE</a:t>
            </a:r>
            <a:endParaRPr sz="2300">
              <a:solidFill>
                <a:srgbClr val="5B0F00"/>
              </a:solidFill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1150625" y="1665850"/>
            <a:ext cx="6972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Admin Approval could be added during registration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Audio Call feature could have been added 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Personal Messaging System  could be built to enhance the interaction between students.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Creating Actual live classes like Ms-Team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Providing the Personal file option to Users.</a:t>
            </a:r>
            <a:endParaRPr sz="1600"/>
          </a:p>
        </p:txBody>
      </p:sp>
      <p:sp>
        <p:nvSpPr>
          <p:cNvPr id="223" name="Google Shape;22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630225" y="355225"/>
            <a:ext cx="79179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TEAM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HARSH SHARMA (21CS30023)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HUNNY CHANDRA (21CS30024)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SAKET JHA (21CS30044)</a:t>
            </a:r>
            <a:endParaRPr sz="2600"/>
          </a:p>
        </p:txBody>
      </p:sp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35425" y="355225"/>
            <a:ext cx="7917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7F6000"/>
                </a:solidFill>
              </a:rPr>
              <a:t>      </a:t>
            </a:r>
            <a:r>
              <a:rPr b="1" lang="en" sz="4100">
                <a:solidFill>
                  <a:srgbClr val="7F6000"/>
                </a:solidFill>
              </a:rPr>
              <a:t>PROBLEM STATEMENT</a:t>
            </a:r>
            <a:endParaRPr b="1" sz="4100">
              <a:solidFill>
                <a:srgbClr val="7F6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33125" y="686650"/>
            <a:ext cx="8055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93775" y="3701150"/>
            <a:ext cx="684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57018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33125" y="1673450"/>
            <a:ext cx="756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FA8DC"/>
                </a:solidFill>
              </a:rPr>
              <a:t>An online learning platform like MS Teams which will majorly comprise of 2 use cases:Students and Professors.</a:t>
            </a:r>
            <a:endParaRPr sz="24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FA8DC"/>
                </a:solidFill>
              </a:rPr>
              <a:t>The main highlights being Resolving doubts using chat, uploading lectures and assignments, scheduling live classes, and giving assignments and taking tests.</a:t>
            </a:r>
            <a:endParaRPr sz="2400">
              <a:solidFill>
                <a:srgbClr val="6FA8DC"/>
              </a:solidFill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299722" y="4506003"/>
            <a:ext cx="7215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630225" y="355225"/>
            <a:ext cx="79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77900" y="285600"/>
            <a:ext cx="8055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SIGNIFICANCE OF PROJECT</a:t>
            </a:r>
            <a:endParaRPr b="1" sz="29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466700" y="951075"/>
            <a:ext cx="684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E-learning is crucial for modern education,providing flexible,accessible and self-paced learning opportunities,improving skill,knowledge retention,and empowering learners for lifelong learning.It is important for geographically dispersed students to receive web training from instructors.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943950" y="3368850"/>
            <a:ext cx="22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710425" y="2303200"/>
            <a:ext cx="15126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Flexible</a:t>
            </a:r>
            <a:endParaRPr b="1" sz="21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Allows learners to access content anytime ,anywhere and at their own pace providing flexibility in scheduling and learning pace.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492150" y="2421650"/>
            <a:ext cx="38271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</a:t>
            </a:r>
            <a:r>
              <a:rPr lang="en" sz="17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Accessible</a:t>
            </a:r>
            <a:endParaRPr sz="17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Makes learning resources and opportunities available to wide range of learners including those with geographical limitations or time constraints.</a:t>
            </a:r>
            <a:endParaRPr>
              <a:solidFill>
                <a:srgbClr val="85200C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921025" y="2314650"/>
            <a:ext cx="2039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Customized learning</a:t>
            </a:r>
            <a:endParaRPr sz="160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Can be integrated with ebooks,pictorial representation for enhanced learning.</a:t>
            </a:r>
            <a:endParaRPr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630225" y="355225"/>
            <a:ext cx="79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733125" y="686650"/>
            <a:ext cx="8055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SALIENT </a:t>
            </a:r>
            <a:endParaRPr b="1" sz="65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FEATURES </a:t>
            </a:r>
            <a:endParaRPr b="1" sz="67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630225" y="355225"/>
            <a:ext cx="791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74E13"/>
                </a:solidFill>
              </a:rPr>
              <a:t>                           USER REGISTRATION</a:t>
            </a:r>
            <a:endParaRPr sz="2300">
              <a:solidFill>
                <a:srgbClr val="274E13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34925" y="1383475"/>
            <a:ext cx="1127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1C75"/>
                </a:solidFill>
              </a:rPr>
              <a:t>NAME</a:t>
            </a:r>
            <a:endParaRPr sz="20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61C00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94125" y="2415150"/>
            <a:ext cx="147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</a:rPr>
              <a:t>EMAIL</a:t>
            </a:r>
            <a:endParaRPr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61C00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14675" y="3123725"/>
            <a:ext cx="1917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27BA0"/>
                </a:solidFill>
              </a:rPr>
              <a:t>DEPARTMENT</a:t>
            </a:r>
            <a:endParaRPr sz="1700"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61C00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14675" y="1737475"/>
            <a:ext cx="158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51C75"/>
                </a:solidFill>
              </a:rPr>
              <a:t>USERNAME</a:t>
            </a:r>
            <a:endParaRPr sz="17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61C00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94125" y="2080623"/>
            <a:ext cx="173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64D79"/>
                </a:solidFill>
              </a:rPr>
              <a:t>PASSWORD</a:t>
            </a:r>
            <a:endParaRPr sz="1600">
              <a:solidFill>
                <a:srgbClr val="A64D79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4350" y="2735350"/>
            <a:ext cx="224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51C75"/>
                </a:solidFill>
              </a:rPr>
              <a:t> </a:t>
            </a:r>
            <a:r>
              <a:rPr lang="en" sz="1900">
                <a:solidFill>
                  <a:srgbClr val="351C75"/>
                </a:solidFill>
              </a:rPr>
              <a:t>ROLL NO</a:t>
            </a:r>
            <a:endParaRPr sz="1700">
              <a:solidFill>
                <a:srgbClr val="0B5394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733850" y="1510425"/>
            <a:ext cx="129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B0F00"/>
                </a:solidFill>
              </a:rPr>
              <a:t>NAME</a:t>
            </a:r>
            <a:endParaRPr sz="2000">
              <a:solidFill>
                <a:srgbClr val="5B0F00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733850" y="1811950"/>
            <a:ext cx="191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B0F00"/>
                </a:solidFill>
              </a:rPr>
              <a:t>USERNAME</a:t>
            </a:r>
            <a:endParaRPr sz="2000">
              <a:solidFill>
                <a:srgbClr val="5B0F00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784250" y="2512138"/>
            <a:ext cx="119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B0F00"/>
                </a:solidFill>
              </a:rPr>
              <a:t>EMAIL</a:t>
            </a:r>
            <a:endParaRPr sz="2000">
              <a:solidFill>
                <a:srgbClr val="5B0F00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733850" y="2103725"/>
            <a:ext cx="208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B0F00"/>
                </a:solidFill>
              </a:rPr>
              <a:t>PASSWORD</a:t>
            </a:r>
            <a:endParaRPr sz="2000">
              <a:solidFill>
                <a:srgbClr val="5B0F00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784250" y="2946175"/>
            <a:ext cx="214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B0F00"/>
                </a:solidFill>
              </a:rPr>
              <a:t>SUBJECT </a:t>
            </a:r>
            <a:endParaRPr sz="2000">
              <a:solidFill>
                <a:srgbClr val="5B0F00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34925" y="877900"/>
            <a:ext cx="245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B0F00"/>
                </a:solidFill>
              </a:rPr>
              <a:t>STUDENT</a:t>
            </a:r>
            <a:endParaRPr sz="2300">
              <a:solidFill>
                <a:srgbClr val="5B0F00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653300" y="932825"/>
            <a:ext cx="224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5200C"/>
                </a:solidFill>
              </a:rPr>
              <a:t>TEACHER</a:t>
            </a:r>
            <a:endParaRPr sz="2300">
              <a:solidFill>
                <a:srgbClr val="85200C"/>
              </a:solidFill>
            </a:endParaRPr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630225" y="355225"/>
            <a:ext cx="79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1913600" y="412500"/>
            <a:ext cx="5901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783F0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USER LOGIN</a:t>
            </a:r>
            <a:endParaRPr sz="2900">
              <a:solidFill>
                <a:srgbClr val="783F0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50025" y="1902125"/>
            <a:ext cx="21543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B0F00"/>
                </a:solidFill>
              </a:rPr>
              <a:t>USERNAME</a:t>
            </a:r>
            <a:endParaRPr sz="27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0000"/>
                </a:solidFill>
              </a:rPr>
              <a:t>Username for registered users</a:t>
            </a:r>
            <a:endParaRPr sz="2300">
              <a:solidFill>
                <a:srgbClr val="660000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912650" y="1959425"/>
            <a:ext cx="27042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51C75"/>
                </a:solidFill>
              </a:rPr>
              <a:t>    PASSWORD</a:t>
            </a:r>
            <a:endParaRPr sz="2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</a:t>
            </a:r>
            <a:r>
              <a:rPr lang="en" sz="2100">
                <a:solidFill>
                  <a:srgbClr val="5B0F00"/>
                </a:solidFill>
              </a:rPr>
              <a:t>Password to be   </a:t>
            </a:r>
            <a:endParaRPr sz="21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B0F00"/>
                </a:solidFill>
              </a:rPr>
              <a:t>    matched for </a:t>
            </a:r>
            <a:endParaRPr sz="21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B0F00"/>
                </a:solidFill>
              </a:rPr>
              <a:t>    Signing in</a:t>
            </a:r>
            <a:endParaRPr sz="2100">
              <a:solidFill>
                <a:srgbClr val="5B0F00"/>
              </a:solidFill>
            </a:endParaRPr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1605725" y="317700"/>
            <a:ext cx="567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B0F00"/>
                </a:solidFill>
              </a:rPr>
              <a:t>    LIVE</a:t>
            </a:r>
            <a:r>
              <a:rPr lang="en" sz="2000">
                <a:solidFill>
                  <a:srgbClr val="5B0F00"/>
                </a:solidFill>
              </a:rPr>
              <a:t> CLASSES</a:t>
            </a:r>
            <a:endParaRPr sz="2000">
              <a:solidFill>
                <a:srgbClr val="5B0F00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807150" y="1212350"/>
            <a:ext cx="434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Classes can be </a:t>
            </a:r>
            <a:r>
              <a:rPr lang="en"/>
              <a:t>scheduled</a:t>
            </a:r>
            <a:r>
              <a:rPr lang="en"/>
              <a:t> by teachers and can set the start and end time for </a:t>
            </a:r>
            <a:r>
              <a:rPr lang="en"/>
              <a:t>the</a:t>
            </a:r>
            <a:r>
              <a:rPr lang="en"/>
              <a:t> same.</a:t>
            </a:r>
            <a:br>
              <a:rPr lang="en"/>
            </a:br>
            <a:r>
              <a:rPr lang="en"/>
              <a:t>And It </a:t>
            </a:r>
            <a:r>
              <a:rPr lang="en"/>
              <a:t>would</a:t>
            </a:r>
            <a:r>
              <a:rPr lang="en"/>
              <a:t> be displayed on Students Calendar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807150" y="2309850"/>
            <a:ext cx="348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can join classes through the given link at given time. 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630225" y="355225"/>
            <a:ext cx="79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733125" y="686650"/>
            <a:ext cx="80556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MESSAGING OPTION</a:t>
            </a:r>
            <a:endParaRPr b="1" sz="41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CLASSROOMS</a:t>
            </a:r>
            <a:endParaRPr b="1" sz="41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904975" y="2360475"/>
            <a:ext cx="6600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5F06"/>
                </a:solidFill>
              </a:rPr>
              <a:t>STUDENT</a:t>
            </a:r>
            <a:endParaRPr sz="21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Can ask queries related to the subject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951075" y="3575100"/>
            <a:ext cx="5454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5F06"/>
                </a:solidFill>
              </a:rPr>
              <a:t>TEACHER</a:t>
            </a:r>
            <a:endParaRPr sz="21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Can answer the query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446900" y="446875"/>
            <a:ext cx="7917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				</a:t>
            </a:r>
            <a:r>
              <a:rPr lang="en" sz="2900">
                <a:solidFill>
                  <a:srgbClr val="1C4587"/>
                </a:solidFill>
              </a:rPr>
              <a:t>ASSIGNMENT/TEST</a:t>
            </a:r>
            <a:endParaRPr sz="2900">
              <a:solidFill>
                <a:srgbClr val="1C4587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46900" y="1650025"/>
            <a:ext cx="3174000" cy="3357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</a:rPr>
              <a:t>Upload </a:t>
            </a:r>
            <a:endParaRPr sz="2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45F06"/>
                </a:solidFill>
              </a:rPr>
              <a:t>Professor can upload assignments/tests with a certain deadline.</a:t>
            </a:r>
            <a:endParaRPr sz="2300">
              <a:solidFill>
                <a:srgbClr val="B45F06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4572000" y="1650025"/>
            <a:ext cx="3174000" cy="3357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</a:rPr>
              <a:t>Submission</a:t>
            </a:r>
            <a:endParaRPr sz="2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45F06"/>
                </a:solidFill>
              </a:rPr>
              <a:t>Students can submit their assignment/test before the deadline.</a:t>
            </a:r>
            <a:endParaRPr sz="2300">
              <a:solidFill>
                <a:srgbClr val="B45F06"/>
              </a:solidFill>
            </a:endParaRPr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