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
      <p:font typeface="DM Sans Bold Italics" charset="1" panose="00000000000000000000"/>
      <p:regular r:id="rId15"/>
    </p:embeddedFont>
    <p:embeddedFont>
      <p:font typeface="Playfair Display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gif"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18" Target="../media/image14.png" Type="http://schemas.openxmlformats.org/officeDocument/2006/relationships/image"/><Relationship Id="rId19" Target="../media/image15.svg" Type="http://schemas.openxmlformats.org/officeDocument/2006/relationships/image"/><Relationship Id="rId2" Target="../media/image27.png" Type="http://schemas.openxmlformats.org/officeDocument/2006/relationships/image"/><Relationship Id="rId20" Target="../media/image33.png" Type="http://schemas.openxmlformats.org/officeDocument/2006/relationships/image"/><Relationship Id="rId21" Target="../media/image34.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16.png" Type="http://schemas.openxmlformats.org/officeDocument/2006/relationships/image"/><Relationship Id="rId25" Target="../media/image17.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18" Target="../media/image14.png" Type="http://schemas.openxmlformats.org/officeDocument/2006/relationships/image"/><Relationship Id="rId19" Target="../media/image15.svg" Type="http://schemas.openxmlformats.org/officeDocument/2006/relationships/image"/><Relationship Id="rId2" Target="../media/image27.png" Type="http://schemas.openxmlformats.org/officeDocument/2006/relationships/image"/><Relationship Id="rId20" Target="../media/image33.png" Type="http://schemas.openxmlformats.org/officeDocument/2006/relationships/image"/><Relationship Id="rId21" Target="../media/image34.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16.png" Type="http://schemas.openxmlformats.org/officeDocument/2006/relationships/image"/><Relationship Id="rId25" Target="../media/image17.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3263049" y="3495405"/>
            <a:ext cx="10910396" cy="2342479"/>
          </a:xfrm>
          <a:prstGeom prst="rect">
            <a:avLst/>
          </a:prstGeom>
        </p:spPr>
        <p:txBody>
          <a:bodyPr anchor="t" rtlCol="false" tIns="0" lIns="0" bIns="0" rIns="0">
            <a:spAutoFit/>
          </a:bodyPr>
          <a:lstStyle/>
          <a:p>
            <a:pPr algn="ctr">
              <a:lnSpc>
                <a:spcPts val="8928"/>
              </a:lnSpc>
            </a:pPr>
            <a:r>
              <a:rPr lang="en-US" b="true" sz="9498">
                <a:solidFill>
                  <a:srgbClr val="000000"/>
                </a:solidFill>
                <a:latin typeface="DM Sans Bold"/>
                <a:ea typeface="DM Sans Bold"/>
                <a:cs typeface="DM Sans Bold"/>
                <a:sym typeface="DM Sans Bold"/>
              </a:rPr>
              <a:t>Predictive Startup Analytics</a:t>
            </a:r>
          </a:p>
        </p:txBody>
      </p:sp>
      <p:sp>
        <p:nvSpPr>
          <p:cNvPr name="Freeform 3" id="3"/>
          <p:cNvSpPr/>
          <p:nvPr/>
        </p:nvSpPr>
        <p:spPr>
          <a:xfrm flipH="false" flipV="false" rot="0">
            <a:off x="12835229" y="1573934"/>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410253" y="3396954"/>
            <a:ext cx="6612395" cy="6612395"/>
          </a:xfrm>
          <a:custGeom>
            <a:avLst/>
            <a:gdLst/>
            <a:ahLst/>
            <a:cxnLst/>
            <a:rect r="r" b="b" t="t" l="l"/>
            <a:pathLst>
              <a:path h="6612395" w="6612395">
                <a:moveTo>
                  <a:pt x="0" y="0"/>
                </a:moveTo>
                <a:lnTo>
                  <a:pt x="6612395" y="0"/>
                </a:lnTo>
                <a:lnTo>
                  <a:pt x="6612395" y="6612395"/>
                </a:lnTo>
                <a:lnTo>
                  <a:pt x="0" y="6612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0" y="0"/>
            <a:ext cx="8031918" cy="8031918"/>
          </a:xfrm>
          <a:custGeom>
            <a:avLst/>
            <a:gdLst/>
            <a:ahLst/>
            <a:cxnLst/>
            <a:rect r="r" b="b" t="t" l="l"/>
            <a:pathLst>
              <a:path h="8031918" w="8031918">
                <a:moveTo>
                  <a:pt x="8031918" y="8031918"/>
                </a:moveTo>
                <a:lnTo>
                  <a:pt x="0" y="8031918"/>
                </a:lnTo>
                <a:lnTo>
                  <a:pt x="0" y="0"/>
                </a:lnTo>
                <a:lnTo>
                  <a:pt x="8031918" y="0"/>
                </a:lnTo>
                <a:lnTo>
                  <a:pt x="8031918" y="803191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73445" y="-38232"/>
            <a:ext cx="3759812" cy="4144947"/>
          </a:xfrm>
          <a:custGeom>
            <a:avLst/>
            <a:gdLst/>
            <a:ahLst/>
            <a:cxnLst/>
            <a:rect r="r" b="b" t="t" l="l"/>
            <a:pathLst>
              <a:path h="4144947" w="3759812">
                <a:moveTo>
                  <a:pt x="0" y="0"/>
                </a:moveTo>
                <a:lnTo>
                  <a:pt x="3759812" y="0"/>
                </a:lnTo>
                <a:lnTo>
                  <a:pt x="3759812" y="4144947"/>
                </a:lnTo>
                <a:lnTo>
                  <a:pt x="0" y="4144947"/>
                </a:lnTo>
                <a:lnTo>
                  <a:pt x="0" y="0"/>
                </a:lnTo>
                <a:close/>
              </a:path>
            </a:pathLst>
          </a:custGeom>
          <a:blipFill>
            <a:blip r:embed="rId6">
              <a:alphaModFix amt="79000"/>
            </a:blip>
            <a:stretch>
              <a:fillRect l="0" t="0" r="0" b="0"/>
            </a:stretch>
          </a:blipFill>
        </p:spPr>
      </p:sp>
      <p:sp>
        <p:nvSpPr>
          <p:cNvPr name="Freeform 7" id="7"/>
          <p:cNvSpPr/>
          <p:nvPr/>
        </p:nvSpPr>
        <p:spPr>
          <a:xfrm flipH="false" flipV="false" rot="0">
            <a:off x="46989" y="8640687"/>
            <a:ext cx="9409554" cy="1368662"/>
          </a:xfrm>
          <a:custGeom>
            <a:avLst/>
            <a:gdLst/>
            <a:ahLst/>
            <a:cxnLst/>
            <a:rect r="r" b="b" t="t" l="l"/>
            <a:pathLst>
              <a:path h="1368662" w="9409554">
                <a:moveTo>
                  <a:pt x="0" y="0"/>
                </a:moveTo>
                <a:lnTo>
                  <a:pt x="9409554" y="0"/>
                </a:lnTo>
                <a:lnTo>
                  <a:pt x="9409554" y="1368662"/>
                </a:lnTo>
                <a:lnTo>
                  <a:pt x="0" y="13686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4125856" y="5923608"/>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Exposys Data Labs</a:t>
            </a:r>
          </a:p>
        </p:txBody>
      </p:sp>
      <p:sp>
        <p:nvSpPr>
          <p:cNvPr name="Freeform 9" id="9"/>
          <p:cNvSpPr/>
          <p:nvPr/>
        </p:nvSpPr>
        <p:spPr>
          <a:xfrm flipH="false" flipV="false" rot="0">
            <a:off x="10197191" y="108084"/>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669426" y="1573934"/>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pic>
        <p:nvPicPr>
          <p:cNvPr name="Picture 7" id="7"/>
          <p:cNvPicPr>
            <a:picLocks noChangeAspect="true"/>
          </p:cNvPicPr>
          <p:nvPr/>
        </p:nvPicPr>
        <p:blipFill>
          <a:blip r:embed="rId12"/>
          <a:srcRect l="0" t="0" r="0" b="0"/>
          <a:stretch>
            <a:fillRect/>
          </a:stretch>
        </p:blipFill>
        <p:spPr>
          <a:xfrm flipH="false" flipV="false" rot="0">
            <a:off x="10273688" y="2707668"/>
            <a:ext cx="6614134" cy="5820438"/>
          </a:xfrm>
          <a:prstGeom prst="rect">
            <a:avLst/>
          </a:prstGeom>
        </p:spPr>
      </p:pic>
      <p:sp>
        <p:nvSpPr>
          <p:cNvPr name="TextBox 8" id="8"/>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a:t>
            </a:r>
          </a:p>
        </p:txBody>
      </p:sp>
      <p:sp>
        <p:nvSpPr>
          <p:cNvPr name="TextBox 9" id="9"/>
          <p:cNvSpPr txBox="true"/>
          <p:nvPr/>
        </p:nvSpPr>
        <p:spPr>
          <a:xfrm rot="0">
            <a:off x="1436429" y="4037358"/>
            <a:ext cx="7707571" cy="5585460"/>
          </a:xfrm>
          <a:prstGeom prst="rect">
            <a:avLst/>
          </a:prstGeom>
        </p:spPr>
        <p:txBody>
          <a:bodyPr anchor="t" rtlCol="false" tIns="0" lIns="0" bIns="0" rIns="0">
            <a:spAutoFit/>
          </a:bodyPr>
          <a:lstStyle/>
          <a:p>
            <a:pPr algn="just">
              <a:lnSpc>
                <a:spcPts val="3509"/>
              </a:lnSpc>
            </a:pPr>
          </a:p>
          <a:p>
            <a:pPr algn="just">
              <a:lnSpc>
                <a:spcPts val="3509"/>
              </a:lnSpc>
            </a:pPr>
            <a:r>
              <a:rPr lang="en-US" sz="2599" spc="155">
                <a:solidFill>
                  <a:srgbClr val="000000"/>
                </a:solidFill>
                <a:latin typeface="DM Sans"/>
                <a:ea typeface="DM Sans"/>
                <a:cs typeface="DM Sans"/>
                <a:sym typeface="DM Sans"/>
              </a:rPr>
              <a:t>Startups face intense competition, making financial forecasting essential for growth. Machine learning offers a data-driven approach to predicting profitability based on business attributes. This report analyzes regression models to identify the best one for profit prediction. Leveraging historical data and advanced analytics, businesses can make informed investment decisions while improving accuracy over traditional methods.</a:t>
            </a:r>
          </a:p>
          <a:p>
            <a:pPr algn="l" marL="0" indent="0" lvl="0">
              <a:lnSpc>
                <a:spcPts val="269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504950" y="3118971"/>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EXISTING METHOD</a:t>
            </a:r>
          </a:p>
        </p:txBody>
      </p:sp>
      <p:sp>
        <p:nvSpPr>
          <p:cNvPr name="TextBox 3" id="3"/>
          <p:cNvSpPr txBox="true"/>
          <p:nvPr/>
        </p:nvSpPr>
        <p:spPr>
          <a:xfrm rot="0">
            <a:off x="1504950" y="5230040"/>
            <a:ext cx="7025086" cy="2859405"/>
          </a:xfrm>
          <a:prstGeom prst="rect">
            <a:avLst/>
          </a:prstGeom>
        </p:spPr>
        <p:txBody>
          <a:bodyPr anchor="t" rtlCol="false" tIns="0" lIns="0" bIns="0" rIns="0">
            <a:spAutoFit/>
          </a:bodyPr>
          <a:lstStyle/>
          <a:p>
            <a:pPr algn="l" marL="0" indent="0" lvl="0">
              <a:lnSpc>
                <a:spcPts val="3239"/>
              </a:lnSpc>
              <a:spcBef>
                <a:spcPct val="0"/>
              </a:spcBef>
            </a:pPr>
            <a:r>
              <a:rPr lang="en-US" sz="2399" spc="143">
                <a:solidFill>
                  <a:srgbClr val="000000"/>
                </a:solidFill>
                <a:latin typeface="DM Sans"/>
                <a:ea typeface="DM Sans"/>
                <a:cs typeface="DM Sans"/>
                <a:sym typeface="DM Sans"/>
              </a:rPr>
              <a:t>Traditional methods of financial forecasting rely on manual analysis, rule based approaches, or simple statistical models. These techniques often fail to capture complex nonlinear relationships between features and outcomes. Common approaches include:</a:t>
            </a:r>
          </a:p>
        </p:txBody>
      </p:sp>
      <p:sp>
        <p:nvSpPr>
          <p:cNvPr name="TextBox 4" id="4"/>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5" id="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6" id="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7" id="7"/>
          <p:cNvSpPr txBox="true"/>
          <p:nvPr/>
        </p:nvSpPr>
        <p:spPr>
          <a:xfrm rot="0">
            <a:off x="11948077" y="2011222"/>
            <a:ext cx="4673791" cy="1108267"/>
          </a:xfrm>
          <a:prstGeom prst="rect">
            <a:avLst/>
          </a:prstGeom>
        </p:spPr>
        <p:txBody>
          <a:bodyPr anchor="t" rtlCol="false" tIns="0" lIns="0" bIns="0" rIns="0">
            <a:spAutoFit/>
          </a:bodyPr>
          <a:lstStyle/>
          <a:p>
            <a:pPr algn="just" marL="0" indent="0" lvl="0">
              <a:lnSpc>
                <a:spcPts val="4486"/>
              </a:lnSpc>
              <a:spcBef>
                <a:spcPct val="0"/>
              </a:spcBef>
            </a:pPr>
            <a:r>
              <a:rPr lang="en-US" b="true" sz="3323" spc="53">
                <a:solidFill>
                  <a:srgbClr val="1C6434"/>
                </a:solidFill>
                <a:latin typeface="DM Sans Bold"/>
                <a:ea typeface="DM Sans Bold"/>
                <a:cs typeface="DM Sans Bold"/>
                <a:sym typeface="DM Sans Bold"/>
              </a:rPr>
              <a:t>Basic financial trend analysis</a:t>
            </a:r>
          </a:p>
        </p:txBody>
      </p:sp>
      <p:sp>
        <p:nvSpPr>
          <p:cNvPr name="TextBox 8" id="8"/>
          <p:cNvSpPr txBox="true"/>
          <p:nvPr/>
        </p:nvSpPr>
        <p:spPr>
          <a:xfrm rot="0">
            <a:off x="12070625" y="4651014"/>
            <a:ext cx="4132127" cy="1036321"/>
          </a:xfrm>
          <a:prstGeom prst="rect">
            <a:avLst/>
          </a:prstGeom>
        </p:spPr>
        <p:txBody>
          <a:bodyPr anchor="t" rtlCol="false" tIns="0" lIns="0" bIns="0" rIns="0">
            <a:spAutoFit/>
          </a:bodyPr>
          <a:lstStyle/>
          <a:p>
            <a:pPr algn="just" marL="0" indent="0" lvl="0">
              <a:lnSpc>
                <a:spcPts val="4184"/>
              </a:lnSpc>
              <a:spcBef>
                <a:spcPct val="0"/>
              </a:spcBef>
            </a:pPr>
            <a:r>
              <a:rPr lang="en-US" b="true" sz="3099" spc="49">
                <a:solidFill>
                  <a:srgbClr val="1C6434"/>
                </a:solidFill>
                <a:latin typeface="DM Sans Bold"/>
                <a:ea typeface="DM Sans Bold"/>
                <a:cs typeface="DM Sans Bold"/>
                <a:sym typeface="DM Sans Bold"/>
              </a:rPr>
              <a:t>Linear regression with limited features</a:t>
            </a:r>
            <a:r>
              <a:rPr lang="en-US" sz="3099" spc="49">
                <a:solidFill>
                  <a:srgbClr val="1C6434"/>
                </a:solidFill>
                <a:latin typeface="DM Sans"/>
                <a:ea typeface="DM Sans"/>
                <a:cs typeface="DM Sans"/>
                <a:sym typeface="DM Sans"/>
              </a:rPr>
              <a:t> </a:t>
            </a:r>
          </a:p>
        </p:txBody>
      </p:sp>
      <p:sp>
        <p:nvSpPr>
          <p:cNvPr name="TextBox 9" id="9"/>
          <p:cNvSpPr txBox="true"/>
          <p:nvPr/>
        </p:nvSpPr>
        <p:spPr>
          <a:xfrm rot="0">
            <a:off x="12070625" y="7238106"/>
            <a:ext cx="4132127" cy="1000126"/>
          </a:xfrm>
          <a:prstGeom prst="rect">
            <a:avLst/>
          </a:prstGeom>
        </p:spPr>
        <p:txBody>
          <a:bodyPr anchor="t" rtlCol="false" tIns="0" lIns="0" bIns="0" rIns="0">
            <a:spAutoFit/>
          </a:bodyPr>
          <a:lstStyle/>
          <a:p>
            <a:pPr algn="just" marL="0" indent="0" lvl="0">
              <a:lnSpc>
                <a:spcPts val="4049"/>
              </a:lnSpc>
              <a:spcBef>
                <a:spcPct val="0"/>
              </a:spcBef>
            </a:pPr>
            <a:r>
              <a:rPr lang="en-US" b="true" sz="2999" spc="47">
                <a:solidFill>
                  <a:srgbClr val="1C6434"/>
                </a:solidFill>
                <a:latin typeface="DM Sans Bold"/>
                <a:ea typeface="DM Sans Bold"/>
                <a:cs typeface="DM Sans Bold"/>
                <a:sym typeface="DM Sans Bold"/>
              </a:rPr>
              <a:t>Manual economic indicators evaluation</a:t>
            </a:r>
            <a:r>
              <a:rPr lang="en-US" sz="2999" spc="47">
                <a:solidFill>
                  <a:srgbClr val="000000"/>
                </a:solidFill>
                <a:latin typeface="DM Sans"/>
                <a:ea typeface="DM Sans"/>
                <a:cs typeface="DM Sans"/>
                <a:sym typeface="DM Sans"/>
              </a:rPr>
              <a:t> </a:t>
            </a:r>
          </a:p>
        </p:txBody>
      </p:sp>
      <p:sp>
        <p:nvSpPr>
          <p:cNvPr name="Freeform 10" id="1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674156" y="3431314"/>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697440" y="358998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1976038" y="3662886"/>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169873" y="3539926"/>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163413" y="3539926"/>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2729123" y="1878896"/>
            <a:ext cx="13331811" cy="934223"/>
          </a:xfrm>
          <a:prstGeom prst="rect">
            <a:avLst/>
          </a:prstGeom>
        </p:spPr>
        <p:txBody>
          <a:bodyPr anchor="t" rtlCol="false" tIns="0" lIns="0" bIns="0" rIns="0">
            <a:spAutoFit/>
          </a:bodyPr>
          <a:lstStyle/>
          <a:p>
            <a:pPr algn="ctr" marL="0" indent="0" lvl="1">
              <a:lnSpc>
                <a:spcPts val="6984"/>
              </a:lnSpc>
              <a:spcBef>
                <a:spcPct val="0"/>
              </a:spcBef>
            </a:pPr>
            <a:r>
              <a:rPr lang="en-US" b="true" sz="7200">
                <a:solidFill>
                  <a:srgbClr val="000000"/>
                </a:solidFill>
                <a:latin typeface="DM Sans Bold"/>
                <a:ea typeface="DM Sans Bold"/>
                <a:cs typeface="DM Sans Bold"/>
                <a:sym typeface="DM Sans Bold"/>
              </a:rPr>
              <a:t>PROPOSED APPROACH </a:t>
            </a:r>
          </a:p>
        </p:txBody>
      </p:sp>
      <p:sp>
        <p:nvSpPr>
          <p:cNvPr name="TextBox 16" id="16"/>
          <p:cNvSpPr txBox="true"/>
          <p:nvPr/>
        </p:nvSpPr>
        <p:spPr>
          <a:xfrm rot="0">
            <a:off x="2227066" y="41682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7" id="17"/>
          <p:cNvSpPr txBox="true"/>
          <p:nvPr/>
        </p:nvSpPr>
        <p:spPr>
          <a:xfrm rot="0">
            <a:off x="5948468" y="41682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8" id="18"/>
          <p:cNvSpPr txBox="true"/>
          <p:nvPr/>
        </p:nvSpPr>
        <p:spPr>
          <a:xfrm rot="0">
            <a:off x="2086009" y="5057775"/>
            <a:ext cx="2646492" cy="2985517"/>
          </a:xfrm>
          <a:prstGeom prst="rect">
            <a:avLst/>
          </a:prstGeom>
        </p:spPr>
        <p:txBody>
          <a:bodyPr anchor="t" rtlCol="false" tIns="0" lIns="0" bIns="0" rIns="0">
            <a:spAutoFit/>
          </a:bodyPr>
          <a:lstStyle/>
          <a:p>
            <a:pPr algn="l">
              <a:lnSpc>
                <a:spcPts val="3431"/>
              </a:lnSpc>
            </a:pPr>
            <a:r>
              <a:rPr lang="en-US" sz="2199">
                <a:solidFill>
                  <a:srgbClr val="000000"/>
                </a:solidFill>
                <a:latin typeface="DM Sans"/>
                <a:ea typeface="DM Sans"/>
                <a:cs typeface="DM Sans"/>
                <a:sym typeface="DM Sans"/>
              </a:rPr>
              <a:t> </a:t>
            </a:r>
            <a:r>
              <a:rPr lang="en-US" sz="2199">
                <a:solidFill>
                  <a:srgbClr val="1C6434"/>
                </a:solidFill>
                <a:latin typeface="DM Sans"/>
                <a:ea typeface="DM Sans"/>
                <a:cs typeface="DM Sans"/>
                <a:sym typeface="DM Sans"/>
              </a:rPr>
              <a:t>Data Preprocessing: Handling missing values, encoding categorical variables, and normalizing data.</a:t>
            </a:r>
          </a:p>
        </p:txBody>
      </p:sp>
      <p:sp>
        <p:nvSpPr>
          <p:cNvPr name="TextBox 19" id="19"/>
          <p:cNvSpPr txBox="true"/>
          <p:nvPr/>
        </p:nvSpPr>
        <p:spPr>
          <a:xfrm rot="0">
            <a:off x="5930165" y="5011521"/>
            <a:ext cx="2732862" cy="3414142"/>
          </a:xfrm>
          <a:prstGeom prst="rect">
            <a:avLst/>
          </a:prstGeom>
        </p:spPr>
        <p:txBody>
          <a:bodyPr anchor="t" rtlCol="false" tIns="0" lIns="0" bIns="0" rIns="0">
            <a:spAutoFit/>
          </a:bodyPr>
          <a:lstStyle/>
          <a:p>
            <a:pPr algn="l">
              <a:lnSpc>
                <a:spcPts val="3431"/>
              </a:lnSpc>
            </a:pPr>
            <a:r>
              <a:rPr lang="en-US" sz="2199">
                <a:solidFill>
                  <a:srgbClr val="1C6434"/>
                </a:solidFill>
                <a:latin typeface="DM Sans"/>
                <a:ea typeface="DM Sans"/>
                <a:cs typeface="DM Sans"/>
                <a:sym typeface="DM Sans"/>
              </a:rPr>
              <a:t>Exploratory Data Analysis (EDA): Pair plots, correlation heatmaps, and statistical summaries to understand feature relationships.</a:t>
            </a:r>
          </a:p>
        </p:txBody>
      </p:sp>
      <p:sp>
        <p:nvSpPr>
          <p:cNvPr name="TextBox 20" id="20"/>
          <p:cNvSpPr txBox="true"/>
          <p:nvPr/>
        </p:nvSpPr>
        <p:spPr>
          <a:xfrm rot="0">
            <a:off x="9420902" y="4213432"/>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420902" y="5076825"/>
            <a:ext cx="2747991" cy="3508629"/>
          </a:xfrm>
          <a:prstGeom prst="rect">
            <a:avLst/>
          </a:prstGeom>
        </p:spPr>
        <p:txBody>
          <a:bodyPr anchor="t" rtlCol="false" tIns="0" lIns="0" bIns="0" rIns="0">
            <a:spAutoFit/>
          </a:bodyPr>
          <a:lstStyle/>
          <a:p>
            <a:pPr algn="l">
              <a:lnSpc>
                <a:spcPts val="2807"/>
              </a:lnSpc>
            </a:pPr>
            <a:r>
              <a:rPr lang="en-US" sz="1799">
                <a:solidFill>
                  <a:srgbClr val="1C6434"/>
                </a:solidFill>
                <a:latin typeface="DM Sans"/>
                <a:ea typeface="DM Sans"/>
                <a:cs typeface="DM Sans"/>
                <a:sym typeface="DM Sans"/>
              </a:rPr>
              <a:t>Model Training &amp; Evaluation: Training multiple regression models and comparing performance based on Mean Absolute Error (MAE), Mean Squared Error (MSE), Root Mean Squared Error (RMSE), and R² Score. </a:t>
            </a:r>
          </a:p>
        </p:txBody>
      </p:sp>
      <p:sp>
        <p:nvSpPr>
          <p:cNvPr name="TextBox 22" id="22"/>
          <p:cNvSpPr txBox="true"/>
          <p:nvPr/>
        </p:nvSpPr>
        <p:spPr>
          <a:xfrm rot="0">
            <a:off x="13414442" y="41682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3189857" y="5057775"/>
            <a:ext cx="2646492" cy="1699642"/>
          </a:xfrm>
          <a:prstGeom prst="rect">
            <a:avLst/>
          </a:prstGeom>
        </p:spPr>
        <p:txBody>
          <a:bodyPr anchor="t" rtlCol="false" tIns="0" lIns="0" bIns="0" rIns="0">
            <a:spAutoFit/>
          </a:bodyPr>
          <a:lstStyle/>
          <a:p>
            <a:pPr algn="l">
              <a:lnSpc>
                <a:spcPts val="3431"/>
              </a:lnSpc>
            </a:pPr>
            <a:r>
              <a:rPr lang="en-US" sz="2199">
                <a:solidFill>
                  <a:srgbClr val="1C6434"/>
                </a:solidFill>
                <a:latin typeface="DM Sans"/>
                <a:ea typeface="DM Sans"/>
                <a:cs typeface="DM Sans"/>
                <a:sym typeface="DM Sans"/>
              </a:rPr>
              <a:t>Best Model Selection: Choosing the model with the highest accuracy. </a:t>
            </a: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Success rate</a:t>
            </a:r>
          </a:p>
        </p:txBody>
      </p:sp>
      <p:sp>
        <p:nvSpPr>
          <p:cNvPr name="TextBox 3" id="3"/>
          <p:cNvSpPr txBox="true"/>
          <p:nvPr/>
        </p:nvSpPr>
        <p:spPr>
          <a:xfrm rot="0">
            <a:off x="4221977" y="5560517"/>
            <a:ext cx="9844046" cy="2924175"/>
          </a:xfrm>
          <a:prstGeom prst="rect">
            <a:avLst/>
          </a:prstGeom>
        </p:spPr>
        <p:txBody>
          <a:bodyPr anchor="t" rtlCol="false" tIns="0" lIns="0" bIns="0" rIns="0">
            <a:spAutoFit/>
          </a:bodyPr>
          <a:lstStyle/>
          <a:p>
            <a:pPr algn="ctr" marL="0" indent="0" lvl="0">
              <a:lnSpc>
                <a:spcPts val="3374"/>
              </a:lnSpc>
              <a:spcBef>
                <a:spcPct val="0"/>
              </a:spcBef>
            </a:pPr>
            <a:r>
              <a:rPr lang="en-US" b="true" sz="2499" i="true" spc="149">
                <a:solidFill>
                  <a:srgbClr val="1C6434"/>
                </a:solidFill>
                <a:latin typeface="DM Sans Bold Italics"/>
                <a:ea typeface="DM Sans Bold Italics"/>
                <a:cs typeface="DM Sans Bold Italics"/>
                <a:sym typeface="DM Sans Bold Italics"/>
              </a:rPr>
              <a:t>Success rate in machine learning refers to a model's accuracy in making correct predictions, measured using metrics like R² Score, MAE, and RMSE. A higher R² Score indicates a better fit, while lower error values suggest higher precision. Improving success rate involves feature engineering, hyperparameter tuning, and selecting the best algorithm.</a:t>
            </a:r>
          </a:p>
        </p:txBody>
      </p:sp>
      <p:sp>
        <p:nvSpPr>
          <p:cNvPr name="TextBox 4" id="4"/>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92%</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412983" y="2169052"/>
            <a:ext cx="5745287" cy="6007429"/>
          </a:xfrm>
          <a:custGeom>
            <a:avLst/>
            <a:gdLst/>
            <a:ahLst/>
            <a:cxnLst/>
            <a:rect r="r" b="b" t="t" l="l"/>
            <a:pathLst>
              <a:path h="6007429" w="5745287">
                <a:moveTo>
                  <a:pt x="0" y="0"/>
                </a:moveTo>
                <a:lnTo>
                  <a:pt x="5745287" y="0"/>
                </a:lnTo>
                <a:lnTo>
                  <a:pt x="5745287" y="6007429"/>
                </a:lnTo>
                <a:lnTo>
                  <a:pt x="0" y="60074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75657"/>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Conclusions</a:t>
            </a:r>
          </a:p>
        </p:txBody>
      </p:sp>
      <p:sp>
        <p:nvSpPr>
          <p:cNvPr name="TextBox 4" id="4"/>
          <p:cNvSpPr txBox="true"/>
          <p:nvPr/>
        </p:nvSpPr>
        <p:spPr>
          <a:xfrm rot="0">
            <a:off x="1436429" y="2795797"/>
            <a:ext cx="7707571" cy="6511291"/>
          </a:xfrm>
          <a:prstGeom prst="rect">
            <a:avLst/>
          </a:prstGeom>
        </p:spPr>
        <p:txBody>
          <a:bodyPr anchor="t" rtlCol="false" tIns="0" lIns="0" bIns="0" rIns="0">
            <a:spAutoFit/>
          </a:bodyPr>
          <a:lstStyle/>
          <a:p>
            <a:pPr algn="l" marL="0" indent="0" lvl="0">
              <a:lnSpc>
                <a:spcPts val="4319"/>
              </a:lnSpc>
              <a:spcBef>
                <a:spcPct val="0"/>
              </a:spcBef>
            </a:pPr>
            <a:r>
              <a:rPr lang="en-US" b="true" sz="3199" i="true" spc="191">
                <a:solidFill>
                  <a:srgbClr val="1C6434"/>
                </a:solidFill>
                <a:latin typeface="DM Sans Bold Italics"/>
                <a:ea typeface="DM Sans Bold Italics"/>
                <a:cs typeface="DM Sans Bold Italics"/>
                <a:sym typeface="DM Sans Bold Italics"/>
              </a:rPr>
              <a:t>This study demonstrated the effectiveness of machine learning in predicting startup profitability. Machine learning effectively predicts startup profitability, with Random Forest Regressor achieving the highest accuracy. The system estimates profits based on investments, with future improvements in features, optimization, and web deployment.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933831" y="4379608"/>
            <a:ext cx="10910396" cy="1764311"/>
          </a:xfrm>
          <a:prstGeom prst="rect">
            <a:avLst/>
          </a:prstGeom>
        </p:spPr>
        <p:txBody>
          <a:bodyPr anchor="t" rtlCol="false" tIns="0" lIns="0" bIns="0" rIns="0">
            <a:spAutoFit/>
          </a:bodyPr>
          <a:lstStyle/>
          <a:p>
            <a:pPr algn="ctr">
              <a:lnSpc>
                <a:spcPts val="12699"/>
              </a:lnSpc>
            </a:pPr>
            <a:r>
              <a:rPr lang="en-US" b="true" sz="14597">
                <a:solidFill>
                  <a:srgbClr val="000000"/>
                </a:solidFill>
                <a:latin typeface="Playfair Display Bold"/>
                <a:ea typeface="Playfair Display Bold"/>
                <a:cs typeface="Playfair Display Bold"/>
                <a:sym typeface="Playfair Display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DAGd4R96IxM</dc:identifier>
  <dcterms:modified xsi:type="dcterms:W3CDTF">2011-08-01T06:04:30Z</dcterms:modified>
  <cp:revision>1</cp:revision>
  <dc:title>Blue Doodle Project Presentation</dc:title>
</cp:coreProperties>
</file>