
<file path=[Content_Types].xml><?xml version="1.0" encoding="utf-8"?>
<Types xmlns="http://schemas.openxmlformats.org/package/2006/content-types">
  <Default Extension="jpeg" ContentType="image/jpeg"/>
  <Default Extension="mkv" ContentType="video/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81" r:id="rId2"/>
    <p:sldId id="258" r:id="rId3"/>
    <p:sldId id="280" r:id="rId4"/>
    <p:sldId id="282" r:id="rId5"/>
    <p:sldId id="284" r:id="rId6"/>
    <p:sldId id="285" r:id="rId7"/>
    <p:sldId id="286" r:id="rId8"/>
    <p:sldId id="287" r:id="rId9"/>
    <p:sldId id="283" r:id="rId10"/>
    <p:sldId id="288" r:id="rId11"/>
    <p:sldId id="28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6973" autoAdjust="0"/>
  </p:normalViewPr>
  <p:slideViewPr>
    <p:cSldViewPr snapToGrid="0">
      <p:cViewPr varScale="1">
        <p:scale>
          <a:sx n="96" d="100"/>
          <a:sy n="96" d="100"/>
        </p:scale>
        <p:origin x="179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2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82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0F362-A761-429F-A518-95033F19C564}" type="datetimeFigureOut">
              <a:rPr lang="en-IN" smtClean="0"/>
              <a:pPr/>
              <a:t>07-04-2024</a:t>
            </a:fld>
            <a:endParaRPr lang="en-IN"/>
          </a:p>
        </p:txBody>
      </p:sp>
      <p:sp>
        <p:nvSpPr>
          <p:cNvPr id="104883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83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3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83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7B28E-05AE-4493-BB71-E6F58AA1D040}" type="slidenum">
              <a:rPr lang="en-IN" smtClean="0"/>
              <a:pPr/>
              <a:t>‹#›</a:t>
            </a:fld>
            <a:endParaRPr lang="en-IN"/>
          </a:p>
        </p:txBody>
      </p:sp>
    </p:spTree>
    <p:extLst>
      <p:ext uri="{BB962C8B-B14F-4D97-AF65-F5344CB8AC3E}">
        <p14:creationId xmlns:p14="http://schemas.microsoft.com/office/powerpoint/2010/main" val="381712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237AE4-E0EB-4328-AF43-69D401D3C888}" type="datetime1">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134406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3CDA5-D545-4675-A882-5DC73767E80D}" type="datetime1">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3492606416"/>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3CDA5-D545-4675-A882-5DC73767E80D}" type="datetime1">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B05176-A6D8-4956-B1CD-0AF285E2570E}"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2066146"/>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B13CDA5-D545-4675-A882-5DC73767E80D}" type="datetime1">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80302582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B13CDA5-D545-4675-A882-5DC73767E80D}" type="datetime1">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05176-A6D8-4956-B1CD-0AF285E2570E}"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51535023"/>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B13CDA5-D545-4675-A882-5DC73767E80D}" type="datetime1">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4015061659"/>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610AA-FA7E-49F8-B00C-57292CD2DBBA}" type="datetime1">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588105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F55A2-E625-46B3-8FE2-80F3445F0A51}" type="datetime1">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170519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94CFC-3B2C-44D7-8B8B-08A72C136A16}" type="datetime1">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246647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F8727-16FA-41E7-8EA1-39AA40D363EC}" type="datetime1">
              <a:rPr lang="en-IN" smtClean="0"/>
              <a:pPr/>
              <a:t>07-04-2024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335750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6DD81B-B90B-4FA8-91A9-DF30CB6010B0}" type="datetime1">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118737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72C880-E5E2-4E57-B48F-76CD5D972AA2}" type="datetime1">
              <a:rPr lang="en-IN" smtClean="0"/>
              <a:pPr/>
              <a:t>07-04-2024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2995224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C7228E-4DD3-4D08-892E-FF0C1CA15D86}" type="datetime1">
              <a:rPr lang="en-IN" smtClean="0"/>
              <a:pPr/>
              <a:t>07-04-2024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167690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7D015D-2719-4763-8E10-47285FB65E83}" type="datetime1">
              <a:rPr lang="en-IN" smtClean="0"/>
              <a:pPr/>
              <a:t>07-04-2024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427850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CEAD9A-0F0C-4633-90D4-342EE9E8360D}" type="datetime1">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2948318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5EA202-E659-4DDF-A807-0AC805D63DCA}" type="datetime1">
              <a:rPr lang="en-IN" smtClean="0"/>
              <a:pPr/>
              <a:t>07-04-2024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05176-A6D8-4956-B1CD-0AF285E2570E}" type="slidenum">
              <a:rPr lang="en-IN" smtClean="0"/>
              <a:pPr/>
              <a:t>‹#›</a:t>
            </a:fld>
            <a:endParaRPr lang="en-IN"/>
          </a:p>
        </p:txBody>
      </p:sp>
    </p:spTree>
    <p:extLst>
      <p:ext uri="{BB962C8B-B14F-4D97-AF65-F5344CB8AC3E}">
        <p14:creationId xmlns:p14="http://schemas.microsoft.com/office/powerpoint/2010/main" val="63673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B13CDA5-D545-4675-A882-5DC73767E80D}" type="datetime1">
              <a:rPr lang="en-IN" smtClean="0"/>
              <a:pPr/>
              <a:t>07-04-2024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8B05176-A6D8-4956-B1CD-0AF285E2570E}" type="slidenum">
              <a:rPr lang="en-IN" smtClean="0"/>
              <a:pPr/>
              <a:t>‹#›</a:t>
            </a:fld>
            <a:endParaRPr lang="en-IN"/>
          </a:p>
        </p:txBody>
      </p:sp>
    </p:spTree>
    <p:extLst>
      <p:ext uri="{BB962C8B-B14F-4D97-AF65-F5344CB8AC3E}">
        <p14:creationId xmlns:p14="http://schemas.microsoft.com/office/powerpoint/2010/main" val="2211439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fcvYpzHmhvA" TargetMode="External"/><Relationship Id="rId2" Type="http://schemas.openxmlformats.org/officeDocument/2006/relationships/hyperlink" Target="https://www.youtube.com/watch?v=9zKuYvjFFS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kv"/><Relationship Id="rId1" Type="http://schemas.microsoft.com/office/2007/relationships/media" Target="../media/media1.mkv"/><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ocument&#10;&#10;Description automatically generated">
            <a:extLst>
              <a:ext uri="{FF2B5EF4-FFF2-40B4-BE49-F238E27FC236}">
                <a16:creationId xmlns:a16="http://schemas.microsoft.com/office/drawing/2014/main" id="{ECE660F4-6781-DB66-E8F3-003FB52A3A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7336" y="72503"/>
            <a:ext cx="9600881" cy="1112516"/>
          </a:xfrm>
          <a:prstGeom prst="rect">
            <a:avLst/>
          </a:prstGeom>
          <a:noFill/>
          <a:ln>
            <a:noFill/>
          </a:ln>
        </p:spPr>
      </p:pic>
      <p:sp>
        <p:nvSpPr>
          <p:cNvPr id="6" name="TextBox 5">
            <a:extLst>
              <a:ext uri="{FF2B5EF4-FFF2-40B4-BE49-F238E27FC236}">
                <a16:creationId xmlns:a16="http://schemas.microsoft.com/office/drawing/2014/main" id="{BFF92390-3B80-1FF0-3890-3645A715E494}"/>
              </a:ext>
            </a:extLst>
          </p:cNvPr>
          <p:cNvSpPr txBox="1"/>
          <p:nvPr/>
        </p:nvSpPr>
        <p:spPr>
          <a:xfrm>
            <a:off x="1504258" y="1356647"/>
            <a:ext cx="9600880" cy="504625"/>
          </a:xfrm>
          <a:prstGeom prst="rect">
            <a:avLst/>
          </a:prstGeom>
          <a:noFill/>
        </p:spPr>
        <p:txBody>
          <a:bodyPr wrap="square">
            <a:spAutoFit/>
          </a:bodyPr>
          <a:lstStyle/>
          <a:p>
            <a:pPr algn="ctr">
              <a:lnSpc>
                <a:spcPct val="150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DEPARTMENT OF ARTIFICIAL INTELLIGENCE AND DATA SCIENCE</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60F01BB-73DE-589D-32E0-DA86AC84F9E5}"/>
              </a:ext>
            </a:extLst>
          </p:cNvPr>
          <p:cNvSpPr txBox="1"/>
          <p:nvPr/>
        </p:nvSpPr>
        <p:spPr>
          <a:xfrm>
            <a:off x="3241962" y="2169248"/>
            <a:ext cx="7119649" cy="687368"/>
          </a:xfrm>
          <a:prstGeom prst="rect">
            <a:avLst/>
          </a:prstGeom>
          <a:noFill/>
        </p:spPr>
        <p:txBody>
          <a:bodyPr wrap="square">
            <a:spAutoFit/>
          </a:bodyPr>
          <a:lstStyle/>
          <a:p>
            <a:pPr marL="1052195" marR="5080" indent="-1040130" algn="ctr">
              <a:lnSpc>
                <a:spcPct val="80000"/>
              </a:lnSpc>
              <a:spcBef>
                <a:spcPts val="760"/>
              </a:spcBef>
            </a:pPr>
            <a:r>
              <a:rPr lang="en-US" sz="2000" b="1" spc="5" dirty="0">
                <a:solidFill>
                  <a:srgbClr val="FF0000"/>
                </a:solidFill>
                <a:latin typeface="Times New Roman"/>
                <a:cs typeface="Times New Roman"/>
              </a:rPr>
              <a:t>Artificial Neural Networks and Deep Learning: 21ADG64</a:t>
            </a:r>
          </a:p>
          <a:p>
            <a:pPr marL="1052195" marR="5080" indent="-1040130" algn="ctr">
              <a:lnSpc>
                <a:spcPct val="80000"/>
              </a:lnSpc>
              <a:spcBef>
                <a:spcPts val="760"/>
              </a:spcBef>
            </a:pPr>
            <a:r>
              <a:rPr lang="en-US" sz="2000" b="1" spc="5" dirty="0">
                <a:solidFill>
                  <a:srgbClr val="FF0000"/>
                </a:solidFill>
                <a:latin typeface="Times New Roman"/>
                <a:cs typeface="Times New Roman"/>
              </a:rPr>
              <a:t>LA1 - Seminar </a:t>
            </a:r>
            <a:endParaRPr lang="en-US" sz="2000" dirty="0">
              <a:solidFill>
                <a:srgbClr val="FF0000"/>
              </a:solidFill>
              <a:latin typeface="Times New Roman"/>
              <a:cs typeface="Times New Roman"/>
            </a:endParaRPr>
          </a:p>
        </p:txBody>
      </p:sp>
      <p:sp>
        <p:nvSpPr>
          <p:cNvPr id="10" name="TextBox 9">
            <a:extLst>
              <a:ext uri="{FF2B5EF4-FFF2-40B4-BE49-F238E27FC236}">
                <a16:creationId xmlns:a16="http://schemas.microsoft.com/office/drawing/2014/main" id="{85702FBC-980D-320D-6F0A-680362F85E07}"/>
              </a:ext>
            </a:extLst>
          </p:cNvPr>
          <p:cNvSpPr txBox="1"/>
          <p:nvPr/>
        </p:nvSpPr>
        <p:spPr>
          <a:xfrm>
            <a:off x="4621767" y="3148021"/>
            <a:ext cx="3495538" cy="369332"/>
          </a:xfrm>
          <a:prstGeom prst="rect">
            <a:avLst/>
          </a:prstGeom>
          <a:noFill/>
        </p:spPr>
        <p:txBody>
          <a:bodyPr wrap="square">
            <a:spAutoFit/>
          </a:bodyPr>
          <a:lstStyle/>
          <a:p>
            <a:pPr algn="ctr"/>
            <a:r>
              <a:rPr lang="en-US" sz="1800" b="1" dirty="0">
                <a:solidFill>
                  <a:schemeClr val="dk1"/>
                </a:solidFill>
              </a:rPr>
              <a:t>“Variational Auto-Encoders”</a:t>
            </a:r>
            <a:endParaRPr lang="en-IN" dirty="0"/>
          </a:p>
        </p:txBody>
      </p:sp>
      <p:sp>
        <p:nvSpPr>
          <p:cNvPr id="14" name="TextBox 13">
            <a:extLst>
              <a:ext uri="{FF2B5EF4-FFF2-40B4-BE49-F238E27FC236}">
                <a16:creationId xmlns:a16="http://schemas.microsoft.com/office/drawing/2014/main" id="{90C8DD4E-DF07-E20F-4439-753A7008841F}"/>
              </a:ext>
            </a:extLst>
          </p:cNvPr>
          <p:cNvSpPr txBox="1"/>
          <p:nvPr/>
        </p:nvSpPr>
        <p:spPr>
          <a:xfrm>
            <a:off x="4997936" y="3860436"/>
            <a:ext cx="2743200" cy="1087477"/>
          </a:xfrm>
          <a:prstGeom prst="rect">
            <a:avLst/>
          </a:prstGeom>
          <a:noFill/>
        </p:spPr>
        <p:txBody>
          <a:bodyPr wrap="square">
            <a:spAutoFit/>
          </a:bodyPr>
          <a:lstStyle/>
          <a:p>
            <a:pPr marL="12700" algn="ctr">
              <a:lnSpc>
                <a:spcPct val="150000"/>
              </a:lnSpc>
              <a:spcBef>
                <a:spcPts val="100"/>
              </a:spcBef>
            </a:pPr>
            <a:r>
              <a:rPr lang="en-US" b="1" spc="-15" dirty="0">
                <a:solidFill>
                  <a:srgbClr val="002060"/>
                </a:solidFill>
                <a:latin typeface="Times New Roman" pitchFamily="18" charset="0"/>
                <a:cs typeface="Times New Roman" pitchFamily="18" charset="0"/>
              </a:rPr>
              <a:t>Presented By</a:t>
            </a:r>
          </a:p>
          <a:p>
            <a:pPr marL="12700" algn="ctr">
              <a:spcBef>
                <a:spcPts val="100"/>
              </a:spcBef>
            </a:pPr>
            <a:r>
              <a:rPr lang="en-US" sz="1800" dirty="0">
                <a:latin typeface="Times New Roman" pitchFamily="18" charset="0"/>
                <a:cs typeface="Times New Roman" pitchFamily="18" charset="0"/>
              </a:rPr>
              <a:t>Name : Shiv Shankar Singh</a:t>
            </a:r>
          </a:p>
          <a:p>
            <a:pPr marL="12700" algn="ctr">
              <a:spcBef>
                <a:spcPts val="100"/>
              </a:spcBef>
            </a:pPr>
            <a:r>
              <a:rPr lang="en-US" sz="1800" dirty="0">
                <a:latin typeface="Times New Roman" pitchFamily="18" charset="0"/>
                <a:cs typeface="Times New Roman" pitchFamily="18" charset="0"/>
              </a:rPr>
              <a:t>USN : 1NT21AD045</a:t>
            </a:r>
          </a:p>
        </p:txBody>
      </p:sp>
      <p:sp>
        <p:nvSpPr>
          <p:cNvPr id="16" name="TextBox 15">
            <a:extLst>
              <a:ext uri="{FF2B5EF4-FFF2-40B4-BE49-F238E27FC236}">
                <a16:creationId xmlns:a16="http://schemas.microsoft.com/office/drawing/2014/main" id="{5503E9DA-CFCD-1FF0-4E68-A332FF4591C6}"/>
              </a:ext>
            </a:extLst>
          </p:cNvPr>
          <p:cNvSpPr txBox="1"/>
          <p:nvPr/>
        </p:nvSpPr>
        <p:spPr>
          <a:xfrm>
            <a:off x="3321536" y="5290996"/>
            <a:ext cx="6096000" cy="873572"/>
          </a:xfrm>
          <a:prstGeom prst="rect">
            <a:avLst/>
          </a:prstGeom>
          <a:noFill/>
        </p:spPr>
        <p:txBody>
          <a:bodyPr wrap="square">
            <a:spAutoFit/>
          </a:bodyPr>
          <a:lstStyle/>
          <a:p>
            <a:pPr marL="12700" algn="ctr">
              <a:lnSpc>
                <a:spcPct val="150000"/>
              </a:lnSpc>
              <a:spcBef>
                <a:spcPts val="100"/>
              </a:spcBef>
            </a:pPr>
            <a:r>
              <a:rPr lang="en-US" b="1" spc="-5" dirty="0">
                <a:solidFill>
                  <a:srgbClr val="002060"/>
                </a:solidFill>
                <a:latin typeface="Times New Roman" pitchFamily="18" charset="0"/>
                <a:cs typeface="Times New Roman" pitchFamily="18" charset="0"/>
              </a:rPr>
              <a:t>Name of the Course Instructor</a:t>
            </a:r>
            <a:br>
              <a:rPr lang="en-US" spc="-5" dirty="0">
                <a:solidFill>
                  <a:schemeClr val="accent3">
                    <a:lumMod val="50000"/>
                  </a:schemeClr>
                </a:solidFill>
                <a:latin typeface="Times New Roman" pitchFamily="18" charset="0"/>
                <a:cs typeface="Times New Roman" pitchFamily="18" charset="0"/>
              </a:rPr>
            </a:br>
            <a:r>
              <a:rPr lang="en-US" dirty="0">
                <a:solidFill>
                  <a:schemeClr val="dk1"/>
                </a:solidFill>
                <a:latin typeface="Times New Roman" pitchFamily="18" charset="0"/>
                <a:ea typeface="Times New Roman"/>
                <a:cs typeface="Times New Roman" pitchFamily="18" charset="0"/>
                <a:sym typeface="Times New Roman"/>
              </a:rPr>
              <a:t>Dr Meenakshi</a:t>
            </a:r>
            <a:endParaRPr lang="en-US" dirty="0">
              <a:latin typeface="Times New Roman" pitchFamily="18" charset="0"/>
              <a:ea typeface="Times New Roman"/>
              <a:cs typeface="Times New Roman" pitchFamily="18" charset="0"/>
              <a:sym typeface="Times New Roman"/>
            </a:endParaRPr>
          </a:p>
        </p:txBody>
      </p:sp>
    </p:spTree>
    <p:extLst>
      <p:ext uri="{BB962C8B-B14F-4D97-AF65-F5344CB8AC3E}">
        <p14:creationId xmlns:p14="http://schemas.microsoft.com/office/powerpoint/2010/main" val="3686770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B634-AAF4-FE30-0CF6-DDBBA6BEEFF7}"/>
              </a:ext>
            </a:extLst>
          </p:cNvPr>
          <p:cNvSpPr>
            <a:spLocks noGrp="1"/>
          </p:cNvSpPr>
          <p:nvPr>
            <p:ph type="title"/>
          </p:nvPr>
        </p:nvSpPr>
        <p:spPr>
          <a:xfrm>
            <a:off x="490330" y="2040637"/>
            <a:ext cx="1716157" cy="648099"/>
          </a:xfrm>
        </p:spPr>
        <p:txBody>
          <a:bodyPr>
            <a:normAutofit fontScale="90000"/>
          </a:bodyPr>
          <a:lstStyle/>
          <a:p>
            <a:r>
              <a:rPr lang="en-US" sz="2400" dirty="0">
                <a:solidFill>
                  <a:srgbClr val="0D0D0D"/>
                </a:solidFill>
                <a:latin typeface="Söhne"/>
              </a:rPr>
              <a:t>References  :</a:t>
            </a:r>
            <a:br>
              <a:rPr lang="en-US" sz="2400" b="0" i="0" dirty="0">
                <a:solidFill>
                  <a:srgbClr val="0D0D0D"/>
                </a:solidFill>
                <a:effectLst/>
                <a:latin typeface="Söhne"/>
              </a:rPr>
            </a:br>
            <a:endParaRPr lang="en-US" sz="2400" dirty="0"/>
          </a:p>
        </p:txBody>
      </p:sp>
      <p:sp>
        <p:nvSpPr>
          <p:cNvPr id="3" name="Content Placeholder 2">
            <a:extLst>
              <a:ext uri="{FF2B5EF4-FFF2-40B4-BE49-F238E27FC236}">
                <a16:creationId xmlns:a16="http://schemas.microsoft.com/office/drawing/2014/main" id="{153A754B-FCF4-4F18-C7B8-5A61868BF33D}"/>
              </a:ext>
            </a:extLst>
          </p:cNvPr>
          <p:cNvSpPr>
            <a:spLocks noGrp="1"/>
          </p:cNvSpPr>
          <p:nvPr>
            <p:ph idx="1"/>
          </p:nvPr>
        </p:nvSpPr>
        <p:spPr>
          <a:xfrm>
            <a:off x="1504122" y="2688736"/>
            <a:ext cx="8915400" cy="3777622"/>
          </a:xfrm>
        </p:spPr>
        <p:txBody>
          <a:bodyPr/>
          <a:lstStyle/>
          <a:p>
            <a:r>
              <a:rPr lang="en-US" dirty="0">
                <a:hlinkClick r:id="rId2"/>
              </a:rPr>
              <a:t>https://www.youtube.com/watch?v=9zKuYvjFFS8</a:t>
            </a:r>
            <a:endParaRPr lang="en-US" dirty="0"/>
          </a:p>
          <a:p>
            <a:endParaRPr lang="en-US" dirty="0"/>
          </a:p>
          <a:p>
            <a:r>
              <a:rPr lang="en-US" dirty="0">
                <a:hlinkClick r:id="rId3"/>
              </a:rPr>
              <a:t>https://www.youtube.com/watch?v=fcvYpzHmhvA</a:t>
            </a:r>
            <a:endParaRPr lang="en-US" dirty="0"/>
          </a:p>
          <a:p>
            <a:endParaRPr lang="en-US" dirty="0"/>
          </a:p>
          <a:p>
            <a:r>
              <a:rPr lang="en-US" dirty="0"/>
              <a:t>https://www.mathworks.com/help/deeplearning/ug/train-a-variational-autoencoder-vae-to-generate-images.html</a:t>
            </a:r>
          </a:p>
        </p:txBody>
      </p:sp>
      <p:sp>
        <p:nvSpPr>
          <p:cNvPr id="5" name="Title 1">
            <a:extLst>
              <a:ext uri="{FF2B5EF4-FFF2-40B4-BE49-F238E27FC236}">
                <a16:creationId xmlns:a16="http://schemas.microsoft.com/office/drawing/2014/main" id="{1DC91790-F8D9-C76E-1014-317A7F7670FE}"/>
              </a:ext>
            </a:extLst>
          </p:cNvPr>
          <p:cNvSpPr txBox="1">
            <a:spLocks/>
          </p:cNvSpPr>
          <p:nvPr/>
        </p:nvSpPr>
        <p:spPr>
          <a:xfrm>
            <a:off x="341243" y="185517"/>
            <a:ext cx="12003157" cy="64809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t>Github Link : https://github.com/shivshankarsingh19/VariationalAutoEncoders</a:t>
            </a:r>
            <a:endParaRPr lang="en-US" sz="2400" dirty="0"/>
          </a:p>
        </p:txBody>
      </p:sp>
    </p:spTree>
    <p:extLst>
      <p:ext uri="{BB962C8B-B14F-4D97-AF65-F5344CB8AC3E}">
        <p14:creationId xmlns:p14="http://schemas.microsoft.com/office/powerpoint/2010/main" val="2611850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Free Download on Freepik">
            <a:extLst>
              <a:ext uri="{FF2B5EF4-FFF2-40B4-BE49-F238E27FC236}">
                <a16:creationId xmlns:a16="http://schemas.microsoft.com/office/drawing/2014/main" id="{45426461-FC61-E552-F57C-FECE49536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8391" y="0"/>
            <a:ext cx="4286664" cy="42866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33E6DFB-F646-B7EE-1CFC-66FF199F9382}"/>
              </a:ext>
            </a:extLst>
          </p:cNvPr>
          <p:cNvSpPr txBox="1"/>
          <p:nvPr/>
        </p:nvSpPr>
        <p:spPr>
          <a:xfrm>
            <a:off x="7815055" y="5685183"/>
            <a:ext cx="4189039" cy="646331"/>
          </a:xfrm>
          <a:prstGeom prst="rect">
            <a:avLst/>
          </a:prstGeom>
          <a:noFill/>
        </p:spPr>
        <p:txBody>
          <a:bodyPr wrap="square" rtlCol="0">
            <a:spAutoFit/>
          </a:bodyPr>
          <a:lstStyle/>
          <a:p>
            <a:r>
              <a:rPr lang="en-US" dirty="0"/>
              <a:t>NAME : SHIV SHANKAR SINGH</a:t>
            </a:r>
          </a:p>
          <a:p>
            <a:r>
              <a:rPr lang="en-US" dirty="0"/>
              <a:t>USN : 1NT21AD045</a:t>
            </a:r>
          </a:p>
        </p:txBody>
      </p:sp>
    </p:spTree>
    <p:extLst>
      <p:ext uri="{BB962C8B-B14F-4D97-AF65-F5344CB8AC3E}">
        <p14:creationId xmlns:p14="http://schemas.microsoft.com/office/powerpoint/2010/main" val="3610384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itle 3"/>
          <p:cNvSpPr>
            <a:spLocks noGrp="1"/>
          </p:cNvSpPr>
          <p:nvPr>
            <p:ph type="title"/>
          </p:nvPr>
        </p:nvSpPr>
        <p:spPr>
          <a:xfrm>
            <a:off x="1897707" y="582516"/>
            <a:ext cx="9076281" cy="654032"/>
          </a:xfrm>
          <a:solidFill>
            <a:schemeClr val="tx2">
              <a:lumMod val="20000"/>
              <a:lumOff val="80000"/>
            </a:schemeClr>
          </a:solidFill>
        </p:spPr>
        <p:style>
          <a:lnRef idx="0">
            <a:schemeClr val="accent2"/>
          </a:lnRef>
          <a:fillRef idx="3">
            <a:schemeClr val="accent2"/>
          </a:fillRef>
          <a:effectRef idx="3">
            <a:schemeClr val="accent2"/>
          </a:effectRef>
          <a:fontRef idx="minor">
            <a:schemeClr val="lt1"/>
          </a:fontRef>
        </p:style>
        <p:txBody>
          <a:bodyPr>
            <a:noAutofit/>
          </a:bodyPr>
          <a:lstStyle/>
          <a:p>
            <a:pPr algn="ctr"/>
            <a:r>
              <a:rPr lang="en-IN" dirty="0">
                <a:solidFill>
                  <a:schemeClr val="tx1"/>
                </a:solidFill>
              </a:rPr>
              <a:t>CONTENTS</a:t>
            </a:r>
          </a:p>
        </p:txBody>
      </p:sp>
      <p:sp>
        <p:nvSpPr>
          <p:cNvPr id="8" name="Content Placeholder 2"/>
          <p:cNvSpPr>
            <a:spLocks noGrp="1"/>
          </p:cNvSpPr>
          <p:nvPr>
            <p:ph idx="1"/>
          </p:nvPr>
        </p:nvSpPr>
        <p:spPr/>
        <p:txBody>
          <a:bodyPr>
            <a:normAutofit/>
          </a:bodyPr>
          <a:lstStyle/>
          <a:p>
            <a:pPr algn="l">
              <a:buFont typeface="+mj-lt"/>
              <a:buAutoNum type="arabicPeriod"/>
            </a:pPr>
            <a:r>
              <a:rPr lang="en-US" sz="2400" b="0" i="0" dirty="0">
                <a:solidFill>
                  <a:srgbClr val="0D0D0D"/>
                </a:solidFill>
                <a:effectLst/>
                <a:latin typeface="Söhne"/>
              </a:rPr>
              <a:t>Introduction and Motivation</a:t>
            </a:r>
          </a:p>
          <a:p>
            <a:pPr algn="l">
              <a:buFont typeface="+mj-lt"/>
              <a:buAutoNum type="arabicPeriod"/>
            </a:pPr>
            <a:r>
              <a:rPr lang="en-US" sz="2400" b="0" i="0" dirty="0">
                <a:solidFill>
                  <a:srgbClr val="0D0D0D"/>
                </a:solidFill>
                <a:effectLst/>
                <a:latin typeface="Söhne"/>
              </a:rPr>
              <a:t>Methodology and Approach</a:t>
            </a:r>
          </a:p>
          <a:p>
            <a:pPr algn="l">
              <a:buFont typeface="+mj-lt"/>
              <a:buAutoNum type="arabicPeriod"/>
            </a:pPr>
            <a:r>
              <a:rPr lang="en-US" sz="2400" b="0" i="0" dirty="0">
                <a:solidFill>
                  <a:srgbClr val="0D0D0D"/>
                </a:solidFill>
                <a:effectLst/>
                <a:latin typeface="Söhne"/>
              </a:rPr>
              <a:t>Results and Analysis</a:t>
            </a:r>
          </a:p>
          <a:p>
            <a:pPr algn="l">
              <a:buFont typeface="+mj-lt"/>
              <a:buAutoNum type="arabicPeriod"/>
            </a:pPr>
            <a:r>
              <a:rPr lang="en-US" sz="2400" b="0" i="0" dirty="0">
                <a:solidFill>
                  <a:srgbClr val="0D0D0D"/>
                </a:solidFill>
                <a:effectLst/>
                <a:latin typeface="Söhne"/>
              </a:rPr>
              <a:t>Conclusion and Future Recommendations</a:t>
            </a:r>
          </a:p>
          <a:p>
            <a:pPr algn="l">
              <a:buFont typeface="+mj-lt"/>
              <a:buAutoNum type="arabicPeriod"/>
            </a:pPr>
            <a:r>
              <a:rPr lang="en-US" sz="2400" dirty="0">
                <a:solidFill>
                  <a:srgbClr val="0D0D0D"/>
                </a:solidFill>
                <a:latin typeface="Söhne"/>
              </a:rPr>
              <a:t>Demo video of code</a:t>
            </a:r>
          </a:p>
          <a:p>
            <a:pPr algn="l">
              <a:buFont typeface="+mj-lt"/>
              <a:buAutoNum type="arabicPeriod"/>
            </a:pPr>
            <a:r>
              <a:rPr lang="en-US" sz="2400" b="0" i="0" dirty="0">
                <a:solidFill>
                  <a:srgbClr val="0D0D0D"/>
                </a:solidFill>
                <a:effectLst/>
                <a:latin typeface="Söhne"/>
              </a:rPr>
              <a:t>Git hub link of PPT and Code</a:t>
            </a:r>
          </a:p>
          <a:p>
            <a:pPr algn="l">
              <a:buFont typeface="+mj-lt"/>
              <a:buAutoNum type="arabicPeriod"/>
            </a:pPr>
            <a:r>
              <a:rPr lang="en-US" sz="2400" dirty="0">
                <a:solidFill>
                  <a:srgbClr val="0D0D0D"/>
                </a:solidFill>
                <a:latin typeface="Söhne"/>
              </a:rPr>
              <a:t>References </a:t>
            </a:r>
            <a:endParaRPr lang="en-US" sz="2400" b="0" i="0" dirty="0">
              <a:solidFill>
                <a:srgbClr val="0D0D0D"/>
              </a:solidFill>
              <a:effectLst/>
              <a:latin typeface="Söhne"/>
            </a:endParaRPr>
          </a:p>
        </p:txBody>
      </p:sp>
      <p:pic>
        <p:nvPicPr>
          <p:cNvPr id="2" name="Picture 1" descr="A blue and white logo&#10;&#10;Description automatically generated">
            <a:extLst>
              <a:ext uri="{FF2B5EF4-FFF2-40B4-BE49-F238E27FC236}">
                <a16:creationId xmlns:a16="http://schemas.microsoft.com/office/drawing/2014/main" id="{5C59E28A-6D7B-A288-4950-971820AD0A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6364" y="582516"/>
            <a:ext cx="1551343" cy="6540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3"/>
          <p:cNvSpPr>
            <a:spLocks noGrp="1"/>
          </p:cNvSpPr>
          <p:nvPr>
            <p:ph type="title"/>
          </p:nvPr>
        </p:nvSpPr>
        <p:spPr>
          <a:xfrm>
            <a:off x="1922411" y="469868"/>
            <a:ext cx="9280962" cy="654032"/>
          </a:xfrm>
          <a:solidFill>
            <a:schemeClr val="tx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IN" sz="4000" b="1" dirty="0">
                <a:solidFill>
                  <a:schemeClr val="tx1"/>
                </a:solidFill>
                <a:latin typeface="+mj-lt"/>
                <a:cs typeface="Times New Roman" pitchFamily="18" charset="0"/>
              </a:rPr>
              <a:t>INTRODUCTION &amp; MOTIVATION</a:t>
            </a:r>
          </a:p>
        </p:txBody>
      </p:sp>
      <p:sp>
        <p:nvSpPr>
          <p:cNvPr id="7" name="Content Placeholder 6"/>
          <p:cNvSpPr>
            <a:spLocks noGrp="1"/>
          </p:cNvSpPr>
          <p:nvPr>
            <p:ph idx="1"/>
          </p:nvPr>
        </p:nvSpPr>
        <p:spPr>
          <a:xfrm>
            <a:off x="187098" y="1378857"/>
            <a:ext cx="8915400" cy="3777622"/>
          </a:xfrm>
        </p:spPr>
        <p:txBody>
          <a:bodyPr>
            <a:normAutofit lnSpcReduction="10000"/>
          </a:bodyPr>
          <a:lstStyle/>
          <a:p>
            <a:r>
              <a:rPr lang="en-US" b="0" i="0" dirty="0">
                <a:solidFill>
                  <a:srgbClr val="0D0D0D"/>
                </a:solidFill>
                <a:effectLst/>
                <a:highlight>
                  <a:srgbClr val="FFFFFF"/>
                </a:highlight>
                <a:latin typeface="Söhne"/>
              </a:rPr>
              <a:t>Variational autoencoders (VAEs) are neural network architectures that excel in unsupervised learning, capturing complex data patterns without explicit labels. Unlike traditional autoencoders, VAEs can not only encode data but also generate new samples from learned representations. They blend deep learning with probabilistic modeling, optimizing the likelihood of observed data while regularizing the latent space. This dual objective fosters versatile applications in image generation, anomaly detection, and data compression. VAEs bridge the gap between neural networks and probabilistic models, offering a powerful framework for understanding and representing data distributions.</a:t>
            </a:r>
          </a:p>
          <a:p>
            <a:endParaRPr lang="en-US" dirty="0">
              <a:solidFill>
                <a:srgbClr val="0D0D0D"/>
              </a:solidFill>
              <a:highlight>
                <a:srgbClr val="FFFFFF"/>
              </a:highlight>
              <a:latin typeface="Söhne"/>
            </a:endParaRPr>
          </a:p>
          <a:p>
            <a:r>
              <a:rPr lang="en-US" b="0" i="0" dirty="0">
                <a:solidFill>
                  <a:srgbClr val="0D0D0D"/>
                </a:solidFill>
                <a:effectLst/>
                <a:highlight>
                  <a:srgbClr val="FFFFFF"/>
                </a:highlight>
                <a:latin typeface="Söhne"/>
              </a:rPr>
              <a:t>In summary, variational autoencoders offer a compelling approach to unsupervised learning by combining the expressive power of neural networks with probabilistic modeling techniques, paving the way for advancements in artificial intelligence and machine learning research.</a:t>
            </a:r>
            <a:endParaRPr lang="en-US" dirty="0"/>
          </a:p>
        </p:txBody>
      </p:sp>
      <p:pic>
        <p:nvPicPr>
          <p:cNvPr id="2" name="Picture 1" descr="A blue and white logo&#10;&#10;Description automatically generated">
            <a:extLst>
              <a:ext uri="{FF2B5EF4-FFF2-40B4-BE49-F238E27FC236}">
                <a16:creationId xmlns:a16="http://schemas.microsoft.com/office/drawing/2014/main" id="{43618E35-A205-39F1-9D0C-440899DBB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975" y="469868"/>
            <a:ext cx="1655436" cy="654032"/>
          </a:xfrm>
          <a:prstGeom prst="rect">
            <a:avLst/>
          </a:prstGeom>
          <a:noFill/>
          <a:ln>
            <a:noFill/>
          </a:ln>
        </p:spPr>
      </p:pic>
      <p:pic>
        <p:nvPicPr>
          <p:cNvPr id="4" name="Picture 3">
            <a:extLst>
              <a:ext uri="{FF2B5EF4-FFF2-40B4-BE49-F238E27FC236}">
                <a16:creationId xmlns:a16="http://schemas.microsoft.com/office/drawing/2014/main" id="{A4570A1C-A455-7F18-9897-2475121D3911}"/>
              </a:ext>
            </a:extLst>
          </p:cNvPr>
          <p:cNvPicPr>
            <a:picLocks noChangeAspect="1"/>
          </p:cNvPicPr>
          <p:nvPr/>
        </p:nvPicPr>
        <p:blipFill>
          <a:blip r:embed="rId3"/>
          <a:stretch>
            <a:fillRect/>
          </a:stretch>
        </p:blipFill>
        <p:spPr>
          <a:xfrm>
            <a:off x="8865020" y="3057097"/>
            <a:ext cx="3326980" cy="2354339"/>
          </a:xfrm>
          <a:prstGeom prst="rect">
            <a:avLst/>
          </a:prstGeom>
        </p:spPr>
      </p:pic>
    </p:spTree>
    <p:extLst>
      <p:ext uri="{BB962C8B-B14F-4D97-AF65-F5344CB8AC3E}">
        <p14:creationId xmlns:p14="http://schemas.microsoft.com/office/powerpoint/2010/main" val="1081247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6424A-889F-979D-91BB-2A9882134F74}"/>
              </a:ext>
            </a:extLst>
          </p:cNvPr>
          <p:cNvSpPr>
            <a:spLocks noGrp="1"/>
          </p:cNvSpPr>
          <p:nvPr>
            <p:ph type="title"/>
          </p:nvPr>
        </p:nvSpPr>
        <p:spPr>
          <a:xfrm>
            <a:off x="1758354" y="5193"/>
            <a:ext cx="8911687" cy="703947"/>
          </a:xfrm>
        </p:spPr>
        <p:txBody>
          <a:bodyPr>
            <a:normAutofit fontScale="90000"/>
          </a:bodyPr>
          <a:lstStyle/>
          <a:p>
            <a:r>
              <a:rPr lang="en-US" sz="3600" b="0" i="0" dirty="0">
                <a:solidFill>
                  <a:srgbClr val="0D0D0D"/>
                </a:solidFill>
                <a:effectLst/>
                <a:latin typeface="Söhne"/>
              </a:rPr>
              <a:t>Methodology &amp; Approach</a:t>
            </a:r>
            <a:br>
              <a:rPr lang="en-US" sz="3600" b="0"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0E7D567C-63CE-8DD2-559F-94A981737A1B}"/>
              </a:ext>
            </a:extLst>
          </p:cNvPr>
          <p:cNvSpPr>
            <a:spLocks noGrp="1"/>
          </p:cNvSpPr>
          <p:nvPr>
            <p:ph idx="1"/>
          </p:nvPr>
        </p:nvSpPr>
        <p:spPr>
          <a:xfrm>
            <a:off x="608011" y="1248229"/>
            <a:ext cx="11583989" cy="4258049"/>
          </a:xfrm>
        </p:spPr>
        <p:txBody>
          <a:bodyPr/>
          <a:lstStyle/>
          <a:p>
            <a:pPr marL="0" indent="0">
              <a:buNone/>
            </a:pPr>
            <a:r>
              <a:rPr lang="en-US" b="0" i="0" dirty="0">
                <a:solidFill>
                  <a:srgbClr val="0D0D0D"/>
                </a:solidFill>
                <a:effectLst/>
                <a:highlight>
                  <a:srgbClr val="FFFFFF"/>
                </a:highlight>
                <a:latin typeface="Söhne"/>
              </a:rPr>
              <a:t>Building variational autoencoders (VAEs) involves a multi-step methodology combining neural network architecture design and probabilistic modeling techniques.</a:t>
            </a:r>
          </a:p>
          <a:p>
            <a:pPr marL="400050" indent="-400050">
              <a:buFont typeface="+mj-lt"/>
              <a:buAutoNum type="romanLcPeriod"/>
            </a:pPr>
            <a:r>
              <a:rPr lang="en-US" b="1" i="0" dirty="0">
                <a:solidFill>
                  <a:srgbClr val="0D0D0D"/>
                </a:solidFill>
                <a:effectLst/>
                <a:highlight>
                  <a:srgbClr val="FFFFFF"/>
                </a:highlight>
                <a:latin typeface="Söhne"/>
              </a:rPr>
              <a:t>Architecture Design</a:t>
            </a:r>
            <a:r>
              <a:rPr lang="en-US" b="0" i="0" dirty="0">
                <a:solidFill>
                  <a:srgbClr val="0D0D0D"/>
                </a:solidFill>
                <a:effectLst/>
                <a:highlight>
                  <a:srgbClr val="FFFFFF"/>
                </a:highlight>
                <a:latin typeface="Söhne"/>
              </a:rPr>
              <a:t>: VAEs typically consist of two main components: an encoder and a decoder. The encoder maps input data into a latent space representation, while the decoder reconstructs the data from this representation. Both encoder and decoder are often implemented using neural networks, with architectures tailored to the specific characteristics of the data domain.</a:t>
            </a:r>
          </a:p>
          <a:p>
            <a:pPr marL="400050" indent="-400050">
              <a:buFont typeface="+mj-lt"/>
              <a:buAutoNum type="romanLcPeriod"/>
            </a:pPr>
            <a:r>
              <a:rPr lang="en-US" b="1" i="0" dirty="0">
                <a:solidFill>
                  <a:srgbClr val="0D0D0D"/>
                </a:solidFill>
                <a:effectLst/>
                <a:highlight>
                  <a:srgbClr val="FFFFFF"/>
                </a:highlight>
                <a:latin typeface="Söhne"/>
              </a:rPr>
              <a:t>Variational Inference</a:t>
            </a:r>
            <a:r>
              <a:rPr lang="en-US" b="0" i="0" dirty="0">
                <a:solidFill>
                  <a:srgbClr val="0D0D0D"/>
                </a:solidFill>
                <a:effectLst/>
                <a:highlight>
                  <a:srgbClr val="FFFFFF"/>
                </a:highlight>
                <a:latin typeface="Söhne"/>
              </a:rPr>
              <a:t>: VAEs leverage variational inference to train the model effectively. This involves formulating the problem as an optimization task to maximize the evidence lower bound (ELBO), which balances reconstruction fidelity and latent space regularization. The ELBO is optimized using gradient-based methods such as stochastic gradient descent.</a:t>
            </a:r>
          </a:p>
          <a:p>
            <a:pPr marL="400050" indent="-400050">
              <a:buFont typeface="+mj-lt"/>
              <a:buAutoNum type="romanLcPeriod"/>
            </a:pPr>
            <a:r>
              <a:rPr lang="en-US" b="1" i="0" dirty="0">
                <a:solidFill>
                  <a:srgbClr val="0D0D0D"/>
                </a:solidFill>
                <a:effectLst/>
                <a:highlight>
                  <a:srgbClr val="FFFFFF"/>
                </a:highlight>
                <a:latin typeface="Söhne"/>
              </a:rPr>
              <a:t>Sampling from Latent Space</a:t>
            </a:r>
            <a:r>
              <a:rPr lang="en-US" b="0" i="0" dirty="0">
                <a:solidFill>
                  <a:srgbClr val="0D0D0D"/>
                </a:solidFill>
                <a:effectLst/>
                <a:highlight>
                  <a:srgbClr val="FFFFFF"/>
                </a:highlight>
                <a:latin typeface="Söhne"/>
              </a:rPr>
              <a:t>: During training, VAEs sample latent vectors from a learned distribution to generate data samples. This enables the model to learn a meaningful latent space representation that captures the underlying data structure.</a:t>
            </a:r>
          </a:p>
          <a:p>
            <a:endParaRPr lang="en-US" b="0" i="0" dirty="0">
              <a:solidFill>
                <a:srgbClr val="0D0D0D"/>
              </a:solidFill>
              <a:effectLst/>
              <a:highlight>
                <a:srgbClr val="FFFFFF"/>
              </a:highlight>
              <a:latin typeface="Söhne"/>
            </a:endParaRPr>
          </a:p>
          <a:p>
            <a:endParaRPr lang="en-US" dirty="0">
              <a:solidFill>
                <a:srgbClr val="0D0D0D"/>
              </a:solidFill>
              <a:highlight>
                <a:srgbClr val="FFFFFF"/>
              </a:highlight>
              <a:latin typeface="Söhne"/>
            </a:endParaRPr>
          </a:p>
          <a:p>
            <a:endParaRPr lang="en-US"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72822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8461EE-7020-0A46-4FFF-2935BB522C84}"/>
              </a:ext>
            </a:extLst>
          </p:cNvPr>
          <p:cNvSpPr>
            <a:spLocks noGrp="1"/>
          </p:cNvSpPr>
          <p:nvPr>
            <p:ph idx="1"/>
          </p:nvPr>
        </p:nvSpPr>
        <p:spPr>
          <a:xfrm>
            <a:off x="1639957" y="129209"/>
            <a:ext cx="10336695" cy="5993295"/>
          </a:xfrm>
        </p:spPr>
        <p:txBody>
          <a:bodyPr/>
          <a:lstStyle/>
          <a:p>
            <a:pPr marL="400050" indent="-400050">
              <a:buFont typeface="+mj-lt"/>
              <a:buAutoNum type="romanLcPeriod" startAt="4"/>
            </a:pPr>
            <a:r>
              <a:rPr lang="en-US" b="1" i="0" dirty="0">
                <a:solidFill>
                  <a:srgbClr val="0D0D0D"/>
                </a:solidFill>
                <a:effectLst/>
                <a:highlight>
                  <a:srgbClr val="FFFFFF"/>
                </a:highlight>
                <a:latin typeface="Söhne"/>
              </a:rPr>
              <a:t>Loss Function</a:t>
            </a:r>
            <a:r>
              <a:rPr lang="en-US" b="0" i="0" dirty="0">
                <a:solidFill>
                  <a:srgbClr val="0D0D0D"/>
                </a:solidFill>
                <a:effectLst/>
                <a:highlight>
                  <a:srgbClr val="FFFFFF"/>
                </a:highlight>
                <a:latin typeface="Söhne"/>
              </a:rPr>
              <a:t>: The loss function for VAEs typically comprises two terms: a reconstruction loss, measuring the fidelity of the reconstructed data, and a regularization term, enforcing similarity between the learned latent distribution and a prior distribution (often Gaussian).</a:t>
            </a:r>
          </a:p>
          <a:p>
            <a:pPr marL="400050" indent="-400050">
              <a:buFont typeface="+mj-lt"/>
              <a:buAutoNum type="romanLcPeriod" startAt="4"/>
            </a:pPr>
            <a:r>
              <a:rPr lang="en-US" b="1" i="0" dirty="0">
                <a:solidFill>
                  <a:srgbClr val="0D0D0D"/>
                </a:solidFill>
                <a:effectLst/>
                <a:highlight>
                  <a:srgbClr val="FFFFFF"/>
                </a:highlight>
                <a:latin typeface="Söhne"/>
              </a:rPr>
              <a:t>Training Procedure</a:t>
            </a:r>
            <a:r>
              <a:rPr lang="en-US" b="0" i="0" dirty="0">
                <a:solidFill>
                  <a:srgbClr val="0D0D0D"/>
                </a:solidFill>
                <a:effectLst/>
                <a:highlight>
                  <a:srgbClr val="FFFFFF"/>
                </a:highlight>
                <a:latin typeface="Söhne"/>
              </a:rPr>
              <a:t>: VAEs are trained on large datasets using mini-batch gradient descent. The training process involves iteratively updating the model parameters to minimize the loss function, with careful consideration given to hyperparameters such as learning rate, batch size, and network architecture complexity.</a:t>
            </a:r>
          </a:p>
          <a:p>
            <a:pPr marL="400050" indent="-400050">
              <a:buFont typeface="+mj-lt"/>
              <a:buAutoNum type="romanLcPeriod" startAt="4"/>
            </a:pPr>
            <a:r>
              <a:rPr lang="en-US" b="1" i="0" dirty="0">
                <a:solidFill>
                  <a:srgbClr val="0D0D0D"/>
                </a:solidFill>
                <a:effectLst/>
                <a:highlight>
                  <a:srgbClr val="FFFFFF"/>
                </a:highlight>
                <a:latin typeface="Söhne"/>
              </a:rPr>
              <a:t>Evaluation</a:t>
            </a:r>
            <a:r>
              <a:rPr lang="en-US" b="0" i="0" dirty="0">
                <a:solidFill>
                  <a:srgbClr val="0D0D0D"/>
                </a:solidFill>
                <a:effectLst/>
                <a:highlight>
                  <a:srgbClr val="FFFFFF"/>
                </a:highlight>
                <a:latin typeface="Söhne"/>
              </a:rPr>
              <a:t>: Evaluation of VAEs involves assessing the quality of generated samples, the fidelity of reconstructed data, and the effectiveness of the learned latent space representation. Common metrics include reconstruction error, likelihood estimation, and visual inspection of generated samples.</a:t>
            </a:r>
          </a:p>
          <a:p>
            <a:pPr marL="400050" indent="-400050">
              <a:buFont typeface="+mj-lt"/>
              <a:buAutoNum type="romanLcPeriod" startAt="4"/>
            </a:pPr>
            <a:endParaRPr lang="en-US" b="0" i="0" dirty="0">
              <a:solidFill>
                <a:srgbClr val="0D0D0D"/>
              </a:solidFill>
              <a:effectLst/>
              <a:highlight>
                <a:srgbClr val="FFFFFF"/>
              </a:highlight>
              <a:latin typeface="Söhne"/>
            </a:endParaRPr>
          </a:p>
          <a:p>
            <a:pPr marL="0" indent="0">
              <a:buNone/>
            </a:pPr>
            <a:r>
              <a:rPr lang="en-US" b="0" i="0" dirty="0">
                <a:solidFill>
                  <a:srgbClr val="0D0D0D"/>
                </a:solidFill>
                <a:effectLst/>
                <a:highlight>
                  <a:srgbClr val="FFFFFF"/>
                </a:highlight>
                <a:latin typeface="Söhne"/>
              </a:rPr>
              <a:t>By following this methodology, researchers and practitioners can develop variational autoencoders capable of learning rich and meaningful representations of complex data distributions, enabling a wide range of applications in artificial intelligence and machine learning.</a:t>
            </a:r>
          </a:p>
          <a:p>
            <a:endParaRPr lang="en-US" dirty="0"/>
          </a:p>
        </p:txBody>
      </p:sp>
    </p:spTree>
    <p:extLst>
      <p:ext uri="{BB962C8B-B14F-4D97-AF65-F5344CB8AC3E}">
        <p14:creationId xmlns:p14="http://schemas.microsoft.com/office/powerpoint/2010/main" val="246112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A91F3-7104-B6AF-2B56-17D71ECC5834}"/>
              </a:ext>
            </a:extLst>
          </p:cNvPr>
          <p:cNvSpPr>
            <a:spLocks noGrp="1"/>
          </p:cNvSpPr>
          <p:nvPr>
            <p:ph type="title"/>
          </p:nvPr>
        </p:nvSpPr>
        <p:spPr>
          <a:xfrm>
            <a:off x="1787856" y="0"/>
            <a:ext cx="8911687" cy="1280890"/>
          </a:xfrm>
        </p:spPr>
        <p:txBody>
          <a:bodyPr/>
          <a:lstStyle/>
          <a:p>
            <a:r>
              <a:rPr lang="en-US" sz="3600" b="0" i="0" dirty="0">
                <a:solidFill>
                  <a:srgbClr val="0D0D0D"/>
                </a:solidFill>
                <a:effectLst/>
                <a:latin typeface="Söhne"/>
              </a:rPr>
              <a:t>Results &amp; Analysis</a:t>
            </a:r>
            <a:br>
              <a:rPr lang="en-US" sz="3600" b="0"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90D9CA0A-F9BD-E02D-AB39-987A02CF12C0}"/>
              </a:ext>
            </a:extLst>
          </p:cNvPr>
          <p:cNvSpPr>
            <a:spLocks noGrp="1"/>
          </p:cNvSpPr>
          <p:nvPr>
            <p:ph idx="1"/>
          </p:nvPr>
        </p:nvSpPr>
        <p:spPr>
          <a:xfrm>
            <a:off x="1492457" y="1093304"/>
            <a:ext cx="10563708" cy="5764696"/>
          </a:xfrm>
        </p:spPr>
        <p:txBody>
          <a:bodyPr>
            <a:normAutofit/>
          </a:bodyPr>
          <a:lstStyle/>
          <a:p>
            <a:pPr marL="0" indent="0">
              <a:buNone/>
            </a:pPr>
            <a:r>
              <a:rPr lang="en-US" b="0" i="0" dirty="0">
                <a:solidFill>
                  <a:srgbClr val="0D0D0D"/>
                </a:solidFill>
                <a:effectLst/>
                <a:highlight>
                  <a:srgbClr val="FFFFFF"/>
                </a:highlight>
                <a:latin typeface="Söhne"/>
              </a:rPr>
              <a:t>The results and analysis of variational autoencoders (VAEs) typically focus on several key aspects:</a:t>
            </a:r>
          </a:p>
          <a:p>
            <a:pPr marL="0" indent="0">
              <a:buNone/>
            </a:pPr>
            <a:endParaRPr lang="en-US" dirty="0">
              <a:solidFill>
                <a:srgbClr val="0D0D0D"/>
              </a:solidFill>
              <a:highlight>
                <a:srgbClr val="FFFFFF"/>
              </a:highlight>
              <a:latin typeface="Söhne"/>
            </a:endParaRPr>
          </a:p>
          <a:p>
            <a:pPr marL="400050" indent="-400050">
              <a:buFont typeface="+mj-lt"/>
              <a:buAutoNum type="romanLcPeriod"/>
            </a:pPr>
            <a:r>
              <a:rPr lang="en-US" b="1" i="0" dirty="0">
                <a:solidFill>
                  <a:srgbClr val="0D0D0D"/>
                </a:solidFill>
                <a:effectLst/>
                <a:highlight>
                  <a:srgbClr val="FFFFFF"/>
                </a:highlight>
                <a:latin typeface="Söhne"/>
              </a:rPr>
              <a:t>Reconstruction Quality</a:t>
            </a:r>
            <a:r>
              <a:rPr lang="en-US" b="0" i="0" dirty="0">
                <a:solidFill>
                  <a:srgbClr val="0D0D0D"/>
                </a:solidFill>
                <a:effectLst/>
                <a:highlight>
                  <a:srgbClr val="FFFFFF"/>
                </a:highlight>
                <a:latin typeface="Söhne"/>
              </a:rPr>
              <a:t>: Evaluating how well VAEs reconstruct input data is crucial. This involves measuring the reconstruction error or comparing the original input data with the reconstructed output. Lower reconstruction error indicates better reconstruction quality.</a:t>
            </a:r>
          </a:p>
          <a:p>
            <a:pPr marL="400050" indent="-400050">
              <a:buFont typeface="+mj-lt"/>
              <a:buAutoNum type="romanLcPeriod"/>
            </a:pPr>
            <a:r>
              <a:rPr lang="en-US" b="1" i="0" dirty="0">
                <a:solidFill>
                  <a:srgbClr val="0D0D0D"/>
                </a:solidFill>
                <a:effectLst/>
                <a:highlight>
                  <a:srgbClr val="FFFFFF"/>
                </a:highlight>
                <a:latin typeface="Söhne"/>
              </a:rPr>
              <a:t>Sample Generation</a:t>
            </a:r>
            <a:r>
              <a:rPr lang="en-US" b="0" i="0" dirty="0">
                <a:solidFill>
                  <a:srgbClr val="0D0D0D"/>
                </a:solidFill>
                <a:effectLst/>
                <a:highlight>
                  <a:srgbClr val="FFFFFF"/>
                </a:highlight>
                <a:latin typeface="Söhne"/>
              </a:rPr>
              <a:t>: VAEs can generate new data samples by sampling from the learned latent space. Assessing the quality of generated samples involves visual inspection and comparing them with real data samples. High-quality samples closely resemble the characteristics of the training data.</a:t>
            </a:r>
          </a:p>
          <a:p>
            <a:pPr marL="400050" indent="-400050">
              <a:buFont typeface="+mj-lt"/>
              <a:buAutoNum type="romanLcPeriod"/>
            </a:pPr>
            <a:r>
              <a:rPr lang="en-US" b="1" i="0" dirty="0">
                <a:solidFill>
                  <a:srgbClr val="0D0D0D"/>
                </a:solidFill>
                <a:effectLst/>
                <a:highlight>
                  <a:srgbClr val="FFFFFF"/>
                </a:highlight>
                <a:latin typeface="Söhne"/>
              </a:rPr>
              <a:t>Latent Space Analysis</a:t>
            </a:r>
            <a:r>
              <a:rPr lang="en-US" b="0" i="0" dirty="0">
                <a:solidFill>
                  <a:srgbClr val="0D0D0D"/>
                </a:solidFill>
                <a:effectLst/>
                <a:highlight>
                  <a:srgbClr val="FFFFFF"/>
                </a:highlight>
                <a:latin typeface="Söhne"/>
              </a:rPr>
              <a:t>: Analyzing the learned latent space is essential for understanding the representations captured by VAEs. Techniques such as dimensionality reduction and visualization can reveal clusters and patterns in the latent space, providing insights into the underlying data structure.</a:t>
            </a:r>
          </a:p>
          <a:p>
            <a:pPr marL="400050" indent="-400050">
              <a:buFont typeface="+mj-lt"/>
              <a:buAutoNum type="romanLcPeriod"/>
            </a:pPr>
            <a:r>
              <a:rPr lang="en-US" b="1" i="0" dirty="0">
                <a:solidFill>
                  <a:srgbClr val="0D0D0D"/>
                </a:solidFill>
                <a:effectLst/>
                <a:highlight>
                  <a:srgbClr val="FFFFFF"/>
                </a:highlight>
                <a:latin typeface="Söhne"/>
              </a:rPr>
              <a:t>Interpolation and Manipulation</a:t>
            </a:r>
            <a:r>
              <a:rPr lang="en-US" b="0" i="0" dirty="0">
                <a:solidFill>
                  <a:srgbClr val="0D0D0D"/>
                </a:solidFill>
                <a:effectLst/>
                <a:highlight>
                  <a:srgbClr val="FFFFFF"/>
                </a:highlight>
                <a:latin typeface="Söhne"/>
              </a:rPr>
              <a:t>: VAEs enable smooth interpolation between data points in the latent space. By interpolating between latent representations of different data samples, it's possible to generate new, meaningful transitions in the data space. Additionally, manipulating specific dimensions of the latent space can result in controlled changes in the generated samples.</a:t>
            </a:r>
          </a:p>
          <a:p>
            <a:pPr marL="400050" indent="-400050">
              <a:buFont typeface="+mj-lt"/>
              <a:buAutoNum type="romanLcPeriod"/>
            </a:pPr>
            <a:endParaRPr lang="en-US" b="0" i="0" dirty="0">
              <a:solidFill>
                <a:srgbClr val="0D0D0D"/>
              </a:solidFill>
              <a:effectLst/>
              <a:highlight>
                <a:srgbClr val="FFFFFF"/>
              </a:highlight>
              <a:latin typeface="Söhne"/>
            </a:endParaRPr>
          </a:p>
          <a:p>
            <a:pPr marL="0" indent="0">
              <a:buNone/>
            </a:pPr>
            <a:endParaRPr lang="en-US" b="0" i="0" dirty="0">
              <a:solidFill>
                <a:srgbClr val="0D0D0D"/>
              </a:solidFill>
              <a:effectLst/>
              <a:highlight>
                <a:srgbClr val="FFFFFF"/>
              </a:highlight>
              <a:latin typeface="Söhne"/>
            </a:endParaRPr>
          </a:p>
          <a:p>
            <a:pPr marL="0" indent="0">
              <a:buNone/>
            </a:pPr>
            <a:endParaRPr lang="en-US" dirty="0">
              <a:solidFill>
                <a:srgbClr val="0D0D0D"/>
              </a:solidFill>
              <a:highlight>
                <a:srgbClr val="FFFFFF"/>
              </a:highlight>
              <a:latin typeface="Söhne"/>
            </a:endParaRPr>
          </a:p>
          <a:p>
            <a:pPr marL="0" indent="0">
              <a:buNone/>
            </a:pPr>
            <a:endParaRPr lang="en-US" dirty="0"/>
          </a:p>
        </p:txBody>
      </p:sp>
    </p:spTree>
    <p:extLst>
      <p:ext uri="{BB962C8B-B14F-4D97-AF65-F5344CB8AC3E}">
        <p14:creationId xmlns:p14="http://schemas.microsoft.com/office/powerpoint/2010/main" val="1614442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5BFD4-23C1-B458-DB2D-075837471E89}"/>
              </a:ext>
            </a:extLst>
          </p:cNvPr>
          <p:cNvSpPr>
            <a:spLocks noGrp="1"/>
          </p:cNvSpPr>
          <p:nvPr>
            <p:ph idx="1"/>
          </p:nvPr>
        </p:nvSpPr>
        <p:spPr>
          <a:xfrm>
            <a:off x="1638300" y="443947"/>
            <a:ext cx="10358230" cy="5539409"/>
          </a:xfrm>
        </p:spPr>
        <p:txBody>
          <a:bodyPr/>
          <a:lstStyle/>
          <a:p>
            <a:pPr marL="400050" indent="-400050">
              <a:buFont typeface="+mj-lt"/>
              <a:buAutoNum type="romanLcPeriod" startAt="5"/>
            </a:pPr>
            <a:r>
              <a:rPr lang="en-US" b="1" i="0" dirty="0">
                <a:solidFill>
                  <a:srgbClr val="0D0D0D"/>
                </a:solidFill>
                <a:effectLst/>
                <a:highlight>
                  <a:srgbClr val="FFFFFF"/>
                </a:highlight>
                <a:latin typeface="Söhne"/>
              </a:rPr>
              <a:t>Diversity and Novelty</a:t>
            </a:r>
            <a:r>
              <a:rPr lang="en-US" b="0" i="0" dirty="0">
                <a:solidFill>
                  <a:srgbClr val="0D0D0D"/>
                </a:solidFill>
                <a:effectLst/>
                <a:highlight>
                  <a:srgbClr val="FFFFFF"/>
                </a:highlight>
                <a:latin typeface="Söhne"/>
              </a:rPr>
              <a:t>: Assessing the diversity and novelty of generated samples is crucial for evaluating the generative capabilities of VAEs. High diversity indicates that the model can capture various modes of the data distribution, while novelty measures the ability to generate new, unseen samples.</a:t>
            </a:r>
          </a:p>
          <a:p>
            <a:pPr marL="400050" indent="-400050">
              <a:buFont typeface="+mj-lt"/>
              <a:buAutoNum type="romanLcPeriod" startAt="5"/>
            </a:pPr>
            <a:r>
              <a:rPr lang="en-US" b="1" i="0" dirty="0">
                <a:solidFill>
                  <a:srgbClr val="0D0D0D"/>
                </a:solidFill>
                <a:effectLst/>
                <a:highlight>
                  <a:srgbClr val="FFFFFF"/>
                </a:highlight>
                <a:latin typeface="Söhne"/>
              </a:rPr>
              <a:t>Evaluation Metrics</a:t>
            </a:r>
            <a:r>
              <a:rPr lang="en-US" b="0" i="0" dirty="0">
                <a:solidFill>
                  <a:srgbClr val="0D0D0D"/>
                </a:solidFill>
                <a:effectLst/>
                <a:highlight>
                  <a:srgbClr val="FFFFFF"/>
                </a:highlight>
                <a:latin typeface="Söhne"/>
              </a:rPr>
              <a:t>: Various metrics, such as Frechet Inception Distance (FID) or Inception Score (IS) for image data, can provide quantitative measures of the quality and diversity of generated samples. Likelihood-based metrics can also be used to evaluate the model's ability to accurately estimate the data distribution.</a:t>
            </a:r>
          </a:p>
          <a:p>
            <a:pPr marL="0" indent="0">
              <a:buNone/>
            </a:pPr>
            <a:r>
              <a:rPr lang="en-US" b="0" i="0" dirty="0">
                <a:solidFill>
                  <a:srgbClr val="0D0D0D"/>
                </a:solidFill>
                <a:effectLst/>
                <a:highlight>
                  <a:srgbClr val="FFFFFF"/>
                </a:highlight>
                <a:latin typeface="Söhne"/>
              </a:rPr>
              <a:t>Overall, the analysis of VAEs involves a comprehensive examination of reconstruction quality, sample generation, latent space structure, diversity, and novelty. By carefully evaluating these aspects, researchers can gain insights into the strengths and limitations of VAEs and further advance the field of generative modeling and unsupervised learning.</a:t>
            </a:r>
          </a:p>
          <a:p>
            <a:endParaRPr lang="en-US" dirty="0"/>
          </a:p>
        </p:txBody>
      </p:sp>
    </p:spTree>
    <p:extLst>
      <p:ext uri="{BB962C8B-B14F-4D97-AF65-F5344CB8AC3E}">
        <p14:creationId xmlns:p14="http://schemas.microsoft.com/office/powerpoint/2010/main" val="149289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3DF8-BD4E-62F4-BB06-7CF85D98B68B}"/>
              </a:ext>
            </a:extLst>
          </p:cNvPr>
          <p:cNvSpPr>
            <a:spLocks noGrp="1"/>
          </p:cNvSpPr>
          <p:nvPr>
            <p:ph type="title"/>
          </p:nvPr>
        </p:nvSpPr>
        <p:spPr>
          <a:xfrm>
            <a:off x="2023066" y="0"/>
            <a:ext cx="8911687" cy="1280890"/>
          </a:xfrm>
        </p:spPr>
        <p:txBody>
          <a:bodyPr/>
          <a:lstStyle/>
          <a:p>
            <a:r>
              <a:rPr lang="en-US" sz="3600" b="0" i="0" dirty="0">
                <a:solidFill>
                  <a:srgbClr val="0D0D0D"/>
                </a:solidFill>
                <a:effectLst/>
                <a:latin typeface="Söhne"/>
              </a:rPr>
              <a:t>Conclusion &amp; Future Recommendations</a:t>
            </a:r>
            <a:br>
              <a:rPr lang="en-US" sz="3600" b="0"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ED435DB5-C0CA-2B55-1DCF-9F369E33B6A2}"/>
              </a:ext>
            </a:extLst>
          </p:cNvPr>
          <p:cNvSpPr>
            <a:spLocks noGrp="1"/>
          </p:cNvSpPr>
          <p:nvPr>
            <p:ph idx="1"/>
          </p:nvPr>
        </p:nvSpPr>
        <p:spPr>
          <a:xfrm>
            <a:off x="2023065" y="871331"/>
            <a:ext cx="9834317" cy="5259106"/>
          </a:xfrm>
        </p:spPr>
        <p:txBody>
          <a:bodyPr>
            <a:normAutofit lnSpcReduction="10000"/>
          </a:bodyPr>
          <a:lstStyle/>
          <a:p>
            <a:pPr marL="0" indent="0" algn="l">
              <a:buNone/>
            </a:pPr>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Looking ahead, there are several promising directions for advancing variational autoencoders (VAEs) and enhancing their capabilities:</a:t>
            </a:r>
            <a:endParaRPr lang="en-US" b="1" dirty="0">
              <a:solidFill>
                <a:srgbClr val="0D0D0D"/>
              </a:solidFill>
              <a:highlight>
                <a:srgbClr val="FFFFFF"/>
              </a:highlight>
              <a:latin typeface="Söhne"/>
            </a:endParaRPr>
          </a:p>
          <a:p>
            <a:pPr marL="400050" indent="-400050">
              <a:buFont typeface="+mj-lt"/>
              <a:buAutoNum type="romanLcPeriod"/>
            </a:pPr>
            <a:r>
              <a:rPr lang="en-US" b="1" i="0" dirty="0">
                <a:solidFill>
                  <a:srgbClr val="0D0D0D"/>
                </a:solidFill>
                <a:effectLst/>
                <a:highlight>
                  <a:srgbClr val="FFFFFF"/>
                </a:highlight>
                <a:latin typeface="Söhne"/>
              </a:rPr>
              <a:t>Improving Latent Space Representations</a:t>
            </a:r>
            <a:r>
              <a:rPr lang="en-US" b="0" i="0" dirty="0">
                <a:solidFill>
                  <a:srgbClr val="0D0D0D"/>
                </a:solidFill>
                <a:effectLst/>
                <a:highlight>
                  <a:srgbClr val="FFFFFF"/>
                </a:highlight>
                <a:latin typeface="Söhne"/>
              </a:rPr>
              <a:t>: Research can focus on developing techniques to learn more informative and disentangled representations in the latent space. This could involve exploring novel regularization methods, architectural modifications, or incorporating additional constraints to encourage meaningful latent features.</a:t>
            </a:r>
          </a:p>
          <a:p>
            <a:pPr marL="400050" indent="-400050">
              <a:buFont typeface="+mj-lt"/>
              <a:buAutoNum type="romanLcPeriod"/>
            </a:pPr>
            <a:r>
              <a:rPr lang="en-US" b="1" i="0" dirty="0">
                <a:solidFill>
                  <a:srgbClr val="0D0D0D"/>
                </a:solidFill>
                <a:effectLst/>
                <a:highlight>
                  <a:srgbClr val="FFFFFF"/>
                </a:highlight>
                <a:latin typeface="Söhne"/>
              </a:rPr>
              <a:t>Scalability and Efficiency</a:t>
            </a:r>
            <a:r>
              <a:rPr lang="en-US" b="0" i="0" dirty="0">
                <a:solidFill>
                  <a:srgbClr val="0D0D0D"/>
                </a:solidFill>
                <a:effectLst/>
                <a:highlight>
                  <a:srgbClr val="FFFFFF"/>
                </a:highlight>
                <a:latin typeface="Söhne"/>
              </a:rPr>
              <a:t>: Scaling VAEs to handle large-scale datasets efficiently remains a challenge. Future research could explore techniques for training VAEs on distributed systems, designing more efficient architectures, or developing novel optimization algorithms to improve scalability without compromising performance.</a:t>
            </a:r>
          </a:p>
          <a:p>
            <a:pPr marL="400050" indent="-400050">
              <a:buFont typeface="+mj-lt"/>
              <a:buAutoNum type="romanLcPeriod"/>
            </a:pPr>
            <a:r>
              <a:rPr lang="en-US" b="1" i="0" dirty="0">
                <a:solidFill>
                  <a:srgbClr val="0D0D0D"/>
                </a:solidFill>
                <a:effectLst/>
                <a:highlight>
                  <a:srgbClr val="FFFFFF"/>
                </a:highlight>
                <a:latin typeface="Söhne"/>
              </a:rPr>
              <a:t>Robustness and Interpretability</a:t>
            </a:r>
            <a:r>
              <a:rPr lang="en-US" b="0" i="0" dirty="0">
                <a:solidFill>
                  <a:srgbClr val="0D0D0D"/>
                </a:solidFill>
                <a:effectLst/>
                <a:highlight>
                  <a:srgbClr val="FFFFFF"/>
                </a:highlight>
                <a:latin typeface="Söhne"/>
              </a:rPr>
              <a:t>: Addressing issues related to model robustness and interpretability is essential for deploying VAEs in real-world applications. Future research can explore techniques for robust training, uncertainty estimation, and model interpretability to enhance the trustworthiness and transparency of VAEs.</a:t>
            </a:r>
          </a:p>
          <a:p>
            <a:pPr marL="0" indent="0">
              <a:buNone/>
            </a:pPr>
            <a:r>
              <a:rPr lang="en-US" b="0" i="0" dirty="0">
                <a:solidFill>
                  <a:srgbClr val="0D0D0D"/>
                </a:solidFill>
                <a:effectLst/>
                <a:highlight>
                  <a:srgbClr val="FFFFFF"/>
                </a:highlight>
                <a:latin typeface="Söhne"/>
              </a:rPr>
              <a:t>By addressing these challenges and exploring new research directions, VAEs can continue to evolve as powerful tools for unsupervised learning, generative modeling, and various applications in artificial intelligence and machine learning.</a:t>
            </a:r>
          </a:p>
          <a:p>
            <a:pPr marL="400050" indent="-400050">
              <a:buFont typeface="+mj-lt"/>
              <a:buAutoNum type="romanLcPeriod"/>
            </a:pPr>
            <a:endParaRPr lang="en-US"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1775604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9A405C-97F1-FD23-EFD2-774A9A403AF2}"/>
              </a:ext>
            </a:extLst>
          </p:cNvPr>
          <p:cNvSpPr>
            <a:spLocks noGrp="1"/>
          </p:cNvSpPr>
          <p:nvPr>
            <p:ph type="dt" sz="half" idx="10"/>
          </p:nvPr>
        </p:nvSpPr>
        <p:spPr/>
        <p:txBody>
          <a:bodyPr/>
          <a:lstStyle/>
          <a:p>
            <a:fld id="{357D015D-2719-4763-8E10-47285FB65E83}" type="datetime1">
              <a:rPr lang="en-IN" smtClean="0"/>
              <a:pPr/>
              <a:t>07-04-2024</a:t>
            </a:fld>
            <a:endParaRPr lang="en-IN"/>
          </a:p>
        </p:txBody>
      </p:sp>
      <p:pic>
        <p:nvPicPr>
          <p:cNvPr id="3" name="2024-04-07 23-35-21">
            <a:hlinkClick r:id="" action="ppaction://media"/>
            <a:extLst>
              <a:ext uri="{FF2B5EF4-FFF2-40B4-BE49-F238E27FC236}">
                <a16:creationId xmlns:a16="http://schemas.microsoft.com/office/drawing/2014/main" id="{A5A42B17-CF5C-5002-25A9-728C36DF442D}"/>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232564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03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511</TotalTime>
  <Words>1186</Words>
  <Application>Microsoft Office PowerPoint</Application>
  <PresentationFormat>Widescreen</PresentationFormat>
  <Paragraphs>60</Paragraphs>
  <Slides>11</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Söhne</vt:lpstr>
      <vt:lpstr>Times New Roman</vt:lpstr>
      <vt:lpstr>Wingdings 3</vt:lpstr>
      <vt:lpstr>Wisp</vt:lpstr>
      <vt:lpstr>PowerPoint Presentation</vt:lpstr>
      <vt:lpstr>CONTENTS</vt:lpstr>
      <vt:lpstr>INTRODUCTION &amp; MOTIVATION</vt:lpstr>
      <vt:lpstr>Methodology &amp; Approach </vt:lpstr>
      <vt:lpstr>PowerPoint Presentation</vt:lpstr>
      <vt:lpstr>Results &amp; Analysis </vt:lpstr>
      <vt:lpstr>PowerPoint Presentation</vt:lpstr>
      <vt:lpstr>Conclusion &amp; Future Recommendations </vt:lpstr>
      <vt:lpstr>PowerPoint Presentation</vt:lpstr>
      <vt:lpstr>References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Ujwal M</dc:creator>
  <cp:lastModifiedBy>Shiv Shankar Singh</cp:lastModifiedBy>
  <cp:revision>31</cp:revision>
  <dcterms:created xsi:type="dcterms:W3CDTF">2020-11-02T14:13:19Z</dcterms:created>
  <dcterms:modified xsi:type="dcterms:W3CDTF">2024-04-07T18:14:55Z</dcterms:modified>
</cp:coreProperties>
</file>