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60" r:id="rId2"/>
    <p:sldId id="265" r:id="rId3"/>
    <p:sldId id="310" r:id="rId4"/>
    <p:sldId id="330" r:id="rId5"/>
    <p:sldId id="317" r:id="rId6"/>
    <p:sldId id="328" r:id="rId7"/>
    <p:sldId id="333" r:id="rId8"/>
    <p:sldId id="332" r:id="rId9"/>
    <p:sldId id="307" r:id="rId10"/>
    <p:sldId id="331" r:id="rId11"/>
    <p:sldId id="314" r:id="rId12"/>
    <p:sldId id="322" r:id="rId13"/>
    <p:sldId id="323" r:id="rId14"/>
    <p:sldId id="324" r:id="rId15"/>
    <p:sldId id="329" r:id="rId16"/>
    <p:sldId id="315" r:id="rId17"/>
    <p:sldId id="325" r:id="rId18"/>
    <p:sldId id="321" r:id="rId19"/>
    <p:sldId id="305" r:id="rId20"/>
    <p:sldId id="304"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466"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5/3/2023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5/3/2023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5/3/2023</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5/3/2023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5/3/2023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5/3/2023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5/3/2023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chtarget.com/iotagenda/feature/How-to-use-Google-Firebase-to-build-real-time-IoT-apps" TargetMode="External"/><Relationship Id="rId2" Type="http://schemas.openxmlformats.org/officeDocument/2006/relationships/hyperlink" Target="https://www.javatpoint.com/iot-project-google-firebase-controlling-led-using-android-ap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latin typeface="Arial" pitchFamily="34" charset="0"/>
                <a:cs typeface="Arial" pitchFamily="34" charset="0"/>
              </a:rPr>
              <a:t>Smart Classroom using IoT and Android Application</a:t>
            </a: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sz="1600" dirty="0">
                <a:latin typeface="Arial" pitchFamily="34" charset="0"/>
                <a:cs typeface="Arial" pitchFamily="34" charset="0"/>
              </a:rPr>
              <a:t>Department of ___</a:t>
            </a:r>
            <a:r>
              <a:rPr lang="en-US" sz="1600" u="sng" dirty="0">
                <a:latin typeface="Arial" pitchFamily="34" charset="0"/>
                <a:cs typeface="Arial" pitchFamily="34" charset="0"/>
              </a:rPr>
              <a:t>CSE-IoT</a:t>
            </a:r>
            <a:r>
              <a:rPr lang="en-US" sz="1600" dirty="0">
                <a:latin typeface="Arial" pitchFamily="34" charset="0"/>
                <a:cs typeface="Arial" pitchFamily="34" charset="0"/>
              </a:rPr>
              <a:t>________</a:t>
            </a:r>
          </a:p>
          <a:p>
            <a:pPr marL="0" lvl="0" indent="0" algn="ctr">
              <a:buNone/>
            </a:pPr>
            <a:r>
              <a:rPr lang="en-US" dirty="0">
                <a:latin typeface="Arial" pitchFamily="34" charset="0"/>
                <a:cs typeface="Arial" pitchFamily="34" charset="0"/>
              </a:rPr>
              <a:t>(Supervisor: </a:t>
            </a:r>
            <a:r>
              <a:rPr lang="en-US" b="1" dirty="0">
                <a:solidFill>
                  <a:schemeClr val="accent1">
                    <a:lumMod val="75000"/>
                  </a:schemeClr>
                </a:solidFill>
                <a:latin typeface="Arial" pitchFamily="34" charset="0"/>
                <a:cs typeface="Arial" pitchFamily="34" charset="0"/>
              </a:rPr>
              <a:t>Mr. Utsav Malviya</a:t>
            </a:r>
            <a:r>
              <a:rPr lang="en-US" dirty="0">
                <a:latin typeface="Arial" pitchFamily="34" charset="0"/>
                <a:cs typeface="Arial" pitchFamily="34" charset="0"/>
              </a:rPr>
              <a:t>)</a:t>
            </a: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r>
              <a:rPr lang="en-US" dirty="0"/>
              <a:t>Group Members</a:t>
            </a:r>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3834549998"/>
              </p:ext>
            </p:extLst>
          </p:nvPr>
        </p:nvGraphicFramePr>
        <p:xfrm>
          <a:off x="2284412" y="4221088"/>
          <a:ext cx="7787938" cy="1798712"/>
        </p:xfrm>
        <a:graphic>
          <a:graphicData uri="http://schemas.openxmlformats.org/drawingml/2006/table">
            <a:tbl>
              <a:tblPr firstRow="1" bandRow="1">
                <a:tableStyleId>{5C22544A-7EE6-4342-B048-85BDC9FD1C3A}</a:tableStyleId>
              </a:tblPr>
              <a:tblGrid>
                <a:gridCol w="2297832">
                  <a:extLst>
                    <a:ext uri="{9D8B030D-6E8A-4147-A177-3AD203B41FA5}">
                      <a16:colId xmlns:a16="http://schemas.microsoft.com/office/drawing/2014/main" val="1489308670"/>
                    </a:ext>
                  </a:extLst>
                </a:gridCol>
                <a:gridCol w="2304256">
                  <a:extLst>
                    <a:ext uri="{9D8B030D-6E8A-4147-A177-3AD203B41FA5}">
                      <a16:colId xmlns:a16="http://schemas.microsoft.com/office/drawing/2014/main" val="3062725700"/>
                    </a:ext>
                  </a:extLst>
                </a:gridCol>
                <a:gridCol w="3185850">
                  <a:extLst>
                    <a:ext uri="{9D8B030D-6E8A-4147-A177-3AD203B41FA5}">
                      <a16:colId xmlns:a16="http://schemas.microsoft.com/office/drawing/2014/main" val="985814749"/>
                    </a:ext>
                  </a:extLst>
                </a:gridCol>
              </a:tblGrid>
              <a:tr h="364924">
                <a:tc>
                  <a:txBody>
                    <a:bodyPr/>
                    <a:lstStyle/>
                    <a:p>
                      <a:pPr algn="ctr"/>
                      <a:r>
                        <a:rPr lang="en-US" sz="1400" dirty="0">
                          <a:latin typeface="Times New Roman" panose="02020603050405020304" pitchFamily="18" charset="0"/>
                          <a:cs typeface="Times New Roman" panose="02020603050405020304" pitchFamily="18" charset="0"/>
                        </a:rPr>
                        <a:t>Name of Member</a:t>
                      </a:r>
                    </a:p>
                  </a:txBody>
                  <a:tcPr/>
                </a:tc>
                <a:tc>
                  <a:txBody>
                    <a:bodyPr/>
                    <a:lstStyle/>
                    <a:p>
                      <a:pPr algn="ctr"/>
                      <a:r>
                        <a:rPr lang="en-US" sz="1400" dirty="0">
                          <a:latin typeface="Times New Roman" panose="02020603050405020304" pitchFamily="18" charset="0"/>
                          <a:cs typeface="Times New Roman" panose="02020603050405020304" pitchFamily="18" charset="0"/>
                        </a:rPr>
                        <a:t>Roll Number</a:t>
                      </a:r>
                    </a:p>
                  </a:txBody>
                  <a:tcPr/>
                </a:tc>
                <a:tc>
                  <a:txBody>
                    <a:bodyPr/>
                    <a:lstStyle/>
                    <a:p>
                      <a:pPr algn="ctr"/>
                      <a:r>
                        <a:rPr lang="en-US" sz="1400" dirty="0">
                          <a:latin typeface="Times New Roman" panose="02020603050405020304" pitchFamily="18" charset="0"/>
                          <a:cs typeface="Times New Roman" panose="02020603050405020304" pitchFamily="18" charset="0"/>
                        </a:rPr>
                        <a:t>Role</a:t>
                      </a:r>
                    </a:p>
                  </a:txBody>
                  <a:tcPr/>
                </a:tc>
                <a:extLst>
                  <a:ext uri="{0D108BD9-81ED-4DB2-BD59-A6C34878D82A}">
                    <a16:rowId xmlns:a16="http://schemas.microsoft.com/office/drawing/2014/main" val="1548739875"/>
                  </a:ext>
                </a:extLst>
              </a:tr>
              <a:tr h="358447">
                <a:tc>
                  <a:txBody>
                    <a:bodyPr/>
                    <a:lstStyle/>
                    <a:p>
                      <a:pPr algn="ctr"/>
                      <a:r>
                        <a:rPr lang="en-US" sz="1400" b="1" dirty="0">
                          <a:latin typeface="Times New Roman" panose="02020603050405020304" pitchFamily="18" charset="0"/>
                          <a:cs typeface="Times New Roman" panose="02020603050405020304" pitchFamily="18" charset="0"/>
                        </a:rPr>
                        <a:t>Shiv Shikhar Sinha</a:t>
                      </a:r>
                    </a:p>
                  </a:txBody>
                  <a:tcPr/>
                </a:tc>
                <a:tc>
                  <a:txBody>
                    <a:bodyPr/>
                    <a:lstStyle/>
                    <a:p>
                      <a:pPr algn="ctr"/>
                      <a:r>
                        <a:rPr lang="en-US" sz="1400" dirty="0">
                          <a:latin typeface="Times New Roman" panose="02020603050405020304" pitchFamily="18" charset="0"/>
                          <a:cs typeface="Times New Roman" panose="02020603050405020304" pitchFamily="18" charset="0"/>
                        </a:rPr>
                        <a:t>2001331550033</a:t>
                      </a:r>
                    </a:p>
                  </a:txBody>
                  <a:tcPr/>
                </a:tc>
                <a:tc>
                  <a:txBody>
                    <a:bodyPr/>
                    <a:lstStyle/>
                    <a:p>
                      <a:pPr algn="ctr"/>
                      <a:r>
                        <a:rPr lang="en-US" sz="1400" dirty="0">
                          <a:latin typeface="Times New Roman" panose="02020603050405020304" pitchFamily="18" charset="0"/>
                          <a:cs typeface="Times New Roman" panose="02020603050405020304" pitchFamily="18" charset="0"/>
                        </a:rPr>
                        <a:t>Team Leader, Software</a:t>
                      </a:r>
                    </a:p>
                  </a:txBody>
                  <a:tcPr/>
                </a:tc>
                <a:extLst>
                  <a:ext uri="{0D108BD9-81ED-4DB2-BD59-A6C34878D82A}">
                    <a16:rowId xmlns:a16="http://schemas.microsoft.com/office/drawing/2014/main" val="1774639081"/>
                  </a:ext>
                </a:extLst>
              </a:tr>
              <a:tr h="358447">
                <a:tc>
                  <a:txBody>
                    <a:bodyPr/>
                    <a:lstStyle/>
                    <a:p>
                      <a:pPr algn="ctr"/>
                      <a:r>
                        <a:rPr lang="en-US" sz="1400" b="1" dirty="0">
                          <a:latin typeface="Times New Roman" panose="02020603050405020304" pitchFamily="18" charset="0"/>
                          <a:cs typeface="Times New Roman" panose="02020603050405020304" pitchFamily="18" charset="0"/>
                        </a:rPr>
                        <a:t>Ritik Kumar Yadav</a:t>
                      </a:r>
                    </a:p>
                  </a:txBody>
                  <a:tcPr/>
                </a:tc>
                <a:tc>
                  <a:txBody>
                    <a:bodyPr/>
                    <a:lstStyle/>
                    <a:p>
                      <a:pPr algn="ctr"/>
                      <a:r>
                        <a:rPr lang="en-US" sz="1400" dirty="0">
                          <a:latin typeface="Times New Roman" panose="02020603050405020304" pitchFamily="18" charset="0"/>
                          <a:cs typeface="Times New Roman" panose="02020603050405020304" pitchFamily="18" charset="0"/>
                        </a:rPr>
                        <a:t>2001331550030</a:t>
                      </a:r>
                    </a:p>
                  </a:txBody>
                  <a:tcPr/>
                </a:tc>
                <a:tc>
                  <a:txBody>
                    <a:bodyPr/>
                    <a:lstStyle/>
                    <a:p>
                      <a:pPr algn="ctr"/>
                      <a:r>
                        <a:rPr lang="en-US" sz="1400" dirty="0">
                          <a:latin typeface="Times New Roman" panose="02020603050405020304" pitchFamily="18" charset="0"/>
                          <a:cs typeface="Times New Roman" panose="02020603050405020304" pitchFamily="18" charset="0"/>
                        </a:rPr>
                        <a:t>Hardware</a:t>
                      </a:r>
                    </a:p>
                  </a:txBody>
                  <a:tcPr/>
                </a:tc>
                <a:extLst>
                  <a:ext uri="{0D108BD9-81ED-4DB2-BD59-A6C34878D82A}">
                    <a16:rowId xmlns:a16="http://schemas.microsoft.com/office/drawing/2014/main" val="3233880534"/>
                  </a:ext>
                </a:extLst>
              </a:tr>
              <a:tr h="358447">
                <a:tc>
                  <a:txBody>
                    <a:bodyPr/>
                    <a:lstStyle/>
                    <a:p>
                      <a:pPr algn="ctr"/>
                      <a:r>
                        <a:rPr lang="en-US" sz="1400" b="1" dirty="0">
                          <a:latin typeface="Times New Roman" panose="02020603050405020304" pitchFamily="18" charset="0"/>
                          <a:cs typeface="Times New Roman" panose="02020603050405020304" pitchFamily="18" charset="0"/>
                        </a:rPr>
                        <a:t>Varun Kumar</a:t>
                      </a:r>
                    </a:p>
                  </a:txBody>
                  <a:tcPr/>
                </a:tc>
                <a:tc>
                  <a:txBody>
                    <a:bodyPr/>
                    <a:lstStyle/>
                    <a:p>
                      <a:pPr algn="ctr"/>
                      <a:r>
                        <a:rPr lang="en-US" sz="1400" dirty="0">
                          <a:latin typeface="Times New Roman" panose="02020603050405020304" pitchFamily="18" charset="0"/>
                          <a:cs typeface="Times New Roman" panose="02020603050405020304" pitchFamily="18" charset="0"/>
                        </a:rPr>
                        <a:t>2001331550038</a:t>
                      </a:r>
                    </a:p>
                  </a:txBody>
                  <a:tcPr/>
                </a:tc>
                <a:tc>
                  <a:txBody>
                    <a:bodyPr/>
                    <a:lstStyle/>
                    <a:p>
                      <a:pPr algn="ctr"/>
                      <a:r>
                        <a:rPr lang="en-US" sz="1400" dirty="0">
                          <a:latin typeface="Times New Roman" panose="02020603050405020304" pitchFamily="18" charset="0"/>
                          <a:cs typeface="Times New Roman" panose="02020603050405020304" pitchFamily="18" charset="0"/>
                        </a:rPr>
                        <a:t> Documentation</a:t>
                      </a:r>
                    </a:p>
                  </a:txBody>
                  <a:tcPr/>
                </a:tc>
                <a:extLst>
                  <a:ext uri="{0D108BD9-81ED-4DB2-BD59-A6C34878D82A}">
                    <a16:rowId xmlns:a16="http://schemas.microsoft.com/office/drawing/2014/main" val="3119938205"/>
                  </a:ext>
                </a:extLst>
              </a:tr>
              <a:tr h="358447">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0086947"/>
                  </a:ext>
                </a:extLst>
              </a:tr>
            </a:tbl>
          </a:graphicData>
        </a:graphic>
      </p:graphicFrame>
      <p:pic>
        <p:nvPicPr>
          <p:cNvPr id="3" name="Picture 2">
            <a:extLst>
              <a:ext uri="{FF2B5EF4-FFF2-40B4-BE49-F238E27FC236}">
                <a16:creationId xmlns:a16="http://schemas.microsoft.com/office/drawing/2014/main" id="{56978229-A73F-4594-9AB6-0924B84B9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0316" y="2816032"/>
            <a:ext cx="2160240" cy="1225936"/>
          </a:xfrm>
          <a:prstGeom prst="rect">
            <a:avLst/>
          </a:prstGeom>
        </p:spPr>
      </p:pic>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51CC-59B7-4A40-90B6-147D55508722}"/>
              </a:ext>
            </a:extLst>
          </p:cNvPr>
          <p:cNvSpPr>
            <a:spLocks noGrp="1"/>
          </p:cNvSpPr>
          <p:nvPr>
            <p:ph type="title"/>
          </p:nvPr>
        </p:nvSpPr>
        <p:spPr>
          <a:xfrm>
            <a:off x="1413892" y="479531"/>
            <a:ext cx="9601200" cy="1143000"/>
          </a:xfrm>
        </p:spPr>
        <p:txBody>
          <a:bodyPr/>
          <a:lstStyle/>
          <a:p>
            <a:r>
              <a:rPr lang="en-GB" dirty="0">
                <a:latin typeface="Arial" pitchFamily="34" charset="0"/>
                <a:cs typeface="Arial" pitchFamily="34" charset="0"/>
              </a:rPr>
              <a:t>Live Project Progress – IoT Device</a:t>
            </a:r>
            <a:endParaRPr lang="en-IN" dirty="0"/>
          </a:p>
        </p:txBody>
      </p:sp>
      <p:pic>
        <p:nvPicPr>
          <p:cNvPr id="8" name="Content Placeholder 7">
            <a:extLst>
              <a:ext uri="{FF2B5EF4-FFF2-40B4-BE49-F238E27FC236}">
                <a16:creationId xmlns:a16="http://schemas.microsoft.com/office/drawing/2014/main" id="{93D4F4F8-7367-F7C8-7561-7EB0AC5EAE46}"/>
              </a:ext>
              <a:ext uri="{C183D7F6-B498-43B3-948B-1728B52AA6E4}">
                <adec:decorative xmlns:adec="http://schemas.microsoft.com/office/drawing/2017/decorative" val="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8366" y="1828800"/>
            <a:ext cx="5589294" cy="4191000"/>
          </a:xfrm>
          <a:prstGeom prst="rect">
            <a:avLst/>
          </a:prstGeom>
        </p:spPr>
      </p:pic>
    </p:spTree>
    <p:extLst>
      <p:ext uri="{BB962C8B-B14F-4D97-AF65-F5344CB8AC3E}">
        <p14:creationId xmlns:p14="http://schemas.microsoft.com/office/powerpoint/2010/main" val="741783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68D989A8-A3FD-455E-9697-3E359930CE9A}"/>
              </a:ext>
            </a:extLst>
          </p:cNvPr>
          <p:cNvSpPr>
            <a:spLocks noGrp="1"/>
          </p:cNvSpPr>
          <p:nvPr>
            <p:ph idx="1"/>
          </p:nvPr>
        </p:nvSpPr>
        <p:spPr/>
        <p:txBody>
          <a:bodyPr/>
          <a:lstStyle/>
          <a:p>
            <a:r>
              <a:rPr lang="en-IN" dirty="0"/>
              <a:t>Research paper in its initial stage.</a:t>
            </a:r>
          </a:p>
          <a:p>
            <a:r>
              <a:rPr lang="en-IN" dirty="0"/>
              <a:t>Report drafting Completed.</a:t>
            </a:r>
          </a:p>
          <a:p>
            <a:r>
              <a:rPr lang="en-IN" dirty="0"/>
              <a:t>Synopsis drafting Completed.</a:t>
            </a:r>
          </a:p>
        </p:txBody>
      </p:sp>
    </p:spTree>
    <p:extLst>
      <p:ext uri="{BB962C8B-B14F-4D97-AF65-F5344CB8AC3E}">
        <p14:creationId xmlns:p14="http://schemas.microsoft.com/office/powerpoint/2010/main" val="252027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IN" dirty="0"/>
              <a:t>Model Working</a:t>
            </a:r>
          </a:p>
        </p:txBody>
      </p:sp>
      <p:sp>
        <p:nvSpPr>
          <p:cNvPr id="3" name="Content Placeholder 2">
            <a:extLst>
              <a:ext uri="{FF2B5EF4-FFF2-40B4-BE49-F238E27FC236}">
                <a16:creationId xmlns:a16="http://schemas.microsoft.com/office/drawing/2014/main" id="{68D989A8-A3FD-455E-9697-3E359930CE9A}"/>
              </a:ext>
            </a:extLst>
          </p:cNvPr>
          <p:cNvSpPr>
            <a:spLocks noGrp="1"/>
          </p:cNvSpPr>
          <p:nvPr>
            <p:ph idx="1"/>
          </p:nvPr>
        </p:nvSpPr>
        <p:spPr/>
        <p:txBody>
          <a:bodyPr/>
          <a:lstStyle/>
          <a:p>
            <a:pPr marL="0" indent="0" algn="just">
              <a:buNone/>
            </a:pPr>
            <a:r>
              <a:rPr lang="en-US" b="1" i="0" dirty="0">
                <a:solidFill>
                  <a:srgbClr val="610B38"/>
                </a:solidFill>
                <a:effectLst/>
                <a:highlight>
                  <a:srgbClr val="00FFFF"/>
                </a:highlight>
                <a:latin typeface="Times New Roman" panose="02020603050405020304" pitchFamily="18" charset="0"/>
                <a:cs typeface="Times New Roman" panose="02020603050405020304" pitchFamily="18" charset="0"/>
              </a:rPr>
              <a:t>Working principle of the project (Android app, Google Firebase, and Node MCU)</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In this project, there are three main components are used an Android app, Firebase database and, Wi-Fi Node MCU with Arduino.</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The Android app sends the serial data 1 or 0 to the Firebase database. The Firebase database interacts with Wi-Fi NodeMCU and this NodeMCU acts on the basis of data received from Firebase Database. If NodeMCU receives serial data 1, it turns ON the LED, and if NodeMCU receives serial input 0 then it turns OFF the LED.</a:t>
            </a:r>
          </a:p>
        </p:txBody>
      </p:sp>
      <p:pic>
        <p:nvPicPr>
          <p:cNvPr id="4" name="Picture 3">
            <a:extLst>
              <a:ext uri="{FF2B5EF4-FFF2-40B4-BE49-F238E27FC236}">
                <a16:creationId xmlns:a16="http://schemas.microsoft.com/office/drawing/2014/main" id="{36B3354F-4341-88D6-DD2D-6553AC7B5143}"/>
              </a:ext>
            </a:extLst>
          </p:cNvPr>
          <p:cNvPicPr>
            <a:picLocks noChangeAspect="1"/>
          </p:cNvPicPr>
          <p:nvPr/>
        </p:nvPicPr>
        <p:blipFill>
          <a:blip r:embed="rId2"/>
          <a:stretch>
            <a:fillRect/>
          </a:stretch>
        </p:blipFill>
        <p:spPr>
          <a:xfrm>
            <a:off x="3038509" y="4725144"/>
            <a:ext cx="6569009" cy="1150720"/>
          </a:xfrm>
          <a:prstGeom prst="rect">
            <a:avLst/>
          </a:prstGeom>
        </p:spPr>
      </p:pic>
    </p:spTree>
    <p:extLst>
      <p:ext uri="{BB962C8B-B14F-4D97-AF65-F5344CB8AC3E}">
        <p14:creationId xmlns:p14="http://schemas.microsoft.com/office/powerpoint/2010/main" val="63272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US" dirty="0"/>
              <a:t>Project Timeline</a:t>
            </a:r>
            <a:endParaRPr lang="en-IN" dirty="0"/>
          </a:p>
        </p:txBody>
      </p:sp>
      <p:sp>
        <p:nvSpPr>
          <p:cNvPr id="15" name="Content Placeholder 14">
            <a:extLst>
              <a:ext uri="{FF2B5EF4-FFF2-40B4-BE49-F238E27FC236}">
                <a16:creationId xmlns:a16="http://schemas.microsoft.com/office/drawing/2014/main" id="{77FF4A49-BCD9-1E85-8252-C36F5A44BB63}"/>
              </a:ext>
            </a:extLst>
          </p:cNvPr>
          <p:cNvSpPr>
            <a:spLocks noGrp="1"/>
          </p:cNvSpPr>
          <p:nvPr>
            <p:ph idx="1"/>
          </p:nvPr>
        </p:nvSpPr>
        <p:spPr/>
        <p:txBody>
          <a:bodyPr/>
          <a:lstStyle/>
          <a:p>
            <a:endParaRPr lang="en-IN" dirty="0"/>
          </a:p>
        </p:txBody>
      </p:sp>
      <p:pic>
        <p:nvPicPr>
          <p:cNvPr id="17" name="Picture 16">
            <a:extLst>
              <a:ext uri="{FF2B5EF4-FFF2-40B4-BE49-F238E27FC236}">
                <a16:creationId xmlns:a16="http://schemas.microsoft.com/office/drawing/2014/main" id="{201B9231-27D0-BF7F-DA74-617C39568A06}"/>
              </a:ext>
            </a:extLst>
          </p:cNvPr>
          <p:cNvPicPr>
            <a:picLocks noChangeAspect="1"/>
          </p:cNvPicPr>
          <p:nvPr/>
        </p:nvPicPr>
        <p:blipFill>
          <a:blip r:embed="rId2"/>
          <a:stretch>
            <a:fillRect/>
          </a:stretch>
        </p:blipFill>
        <p:spPr>
          <a:xfrm>
            <a:off x="1522414" y="1673629"/>
            <a:ext cx="9601200" cy="3510213"/>
          </a:xfrm>
          <a:prstGeom prst="rect">
            <a:avLst/>
          </a:prstGeom>
        </p:spPr>
      </p:pic>
      <p:sp>
        <p:nvSpPr>
          <p:cNvPr id="18" name="TextBox 17">
            <a:extLst>
              <a:ext uri="{FF2B5EF4-FFF2-40B4-BE49-F238E27FC236}">
                <a16:creationId xmlns:a16="http://schemas.microsoft.com/office/drawing/2014/main" id="{BEB0B8CA-6343-4C0B-50F2-C33ADEEF157E}"/>
              </a:ext>
            </a:extLst>
          </p:cNvPr>
          <p:cNvSpPr txBox="1"/>
          <p:nvPr/>
        </p:nvSpPr>
        <p:spPr>
          <a:xfrm>
            <a:off x="1466191" y="5197586"/>
            <a:ext cx="9657423" cy="1169551"/>
          </a:xfrm>
          <a:prstGeom prst="rect">
            <a:avLst/>
          </a:prstGeom>
          <a:noFill/>
          <a:ln>
            <a:solidFill>
              <a:schemeClr val="bg2"/>
            </a:solidFill>
          </a:ln>
        </p:spPr>
        <p:txBody>
          <a:bodyPr wrap="square" rtlCol="0" anchor="ctr" anchorCtr="1">
            <a:spAutoFit/>
          </a:bodyPr>
          <a:lstStyle/>
          <a:p>
            <a:r>
              <a:rPr lang="en-IN" sz="1400" dirty="0"/>
              <a:t>We are currently in the </a:t>
            </a:r>
            <a:r>
              <a:rPr lang="en-IN" sz="1400" b="1" dirty="0"/>
              <a:t>fourth</a:t>
            </a:r>
            <a:r>
              <a:rPr lang="en-IN" sz="1400" dirty="0"/>
              <a:t> stage of the Project Timeline which includes the Prototyping &amp; Building the prototype that Students and Faculties will use in the scenario of a Classroom &amp; have developed an App from Scratch for the purpose.</a:t>
            </a:r>
          </a:p>
          <a:p>
            <a:endParaRPr lang="en-IN" sz="1400" dirty="0"/>
          </a:p>
          <a:p>
            <a:endParaRPr lang="en-IN" sz="1400" dirty="0"/>
          </a:p>
        </p:txBody>
      </p:sp>
    </p:spTree>
    <p:extLst>
      <p:ext uri="{BB962C8B-B14F-4D97-AF65-F5344CB8AC3E}">
        <p14:creationId xmlns:p14="http://schemas.microsoft.com/office/powerpoint/2010/main" val="324602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C7ADCF-4BB9-0A49-FB60-9F138EE1E258}"/>
              </a:ext>
            </a:extLst>
          </p:cNvPr>
          <p:cNvSpPr>
            <a:spLocks noGrp="1"/>
          </p:cNvSpPr>
          <p:nvPr>
            <p:ph idx="1"/>
          </p:nvPr>
        </p:nvSpPr>
        <p:spPr/>
        <p:txBody>
          <a:bodyPr/>
          <a:lstStyle/>
          <a:p>
            <a:r>
              <a:rPr lang="en-IN" dirty="0"/>
              <a:t>We have built an Android App to Control and Monitor the Status of Devices, Get Real-time Data and Monitor Students activities right from the App, no matter the Physical Location of the User.</a:t>
            </a:r>
          </a:p>
          <a:p>
            <a:r>
              <a:rPr lang="en-IN" dirty="0"/>
              <a:t>The App is designed and developed using Modern and Widely used technologies like Figma, Java and XML.</a:t>
            </a:r>
          </a:p>
          <a:p>
            <a:r>
              <a:rPr lang="en-IN" dirty="0"/>
              <a:t>We have integrated User-Authentication System using Google Firebase to ensure the security and Privacy of the data.</a:t>
            </a:r>
          </a:p>
        </p:txBody>
      </p:sp>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IN" dirty="0"/>
              <a:t>Android Application- Revamp </a:t>
            </a:r>
          </a:p>
        </p:txBody>
      </p:sp>
      <p:sp>
        <p:nvSpPr>
          <p:cNvPr id="13" name="TextBox 12">
            <a:extLst>
              <a:ext uri="{FF2B5EF4-FFF2-40B4-BE49-F238E27FC236}">
                <a16:creationId xmlns:a16="http://schemas.microsoft.com/office/drawing/2014/main" id="{7C0AD97E-0558-43DE-E063-B167C237E6C0}"/>
              </a:ext>
            </a:extLst>
          </p:cNvPr>
          <p:cNvSpPr txBox="1"/>
          <p:nvPr/>
        </p:nvSpPr>
        <p:spPr>
          <a:xfrm>
            <a:off x="7822604" y="6247656"/>
            <a:ext cx="3734852" cy="338554"/>
          </a:xfrm>
          <a:prstGeom prst="rect">
            <a:avLst/>
          </a:prstGeom>
          <a:noFill/>
          <a:ln>
            <a:solidFill>
              <a:schemeClr val="bg2"/>
            </a:solidFill>
          </a:ln>
        </p:spPr>
        <p:txBody>
          <a:bodyPr wrap="square" rtlCol="0" anchor="ctr" anchorCtr="1">
            <a:spAutoFit/>
          </a:bodyPr>
          <a:lstStyle/>
          <a:p>
            <a:r>
              <a:rPr lang="en-IN" sz="1600" dirty="0"/>
              <a:t>Thanks to Aditya Singh (CSE-DS)</a:t>
            </a:r>
          </a:p>
        </p:txBody>
      </p:sp>
    </p:spTree>
    <p:extLst>
      <p:ext uri="{BB962C8B-B14F-4D97-AF65-F5344CB8AC3E}">
        <p14:creationId xmlns:p14="http://schemas.microsoft.com/office/powerpoint/2010/main" val="124786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logo in a circle&#10;&#10;Description automatically generated with medium confidence">
            <a:extLst>
              <a:ext uri="{FF2B5EF4-FFF2-40B4-BE49-F238E27FC236}">
                <a16:creationId xmlns:a16="http://schemas.microsoft.com/office/drawing/2014/main" id="{C26FEE00-5F35-181B-B46D-F6A871FEC9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1126" y="3148597"/>
            <a:ext cx="1292023" cy="2754151"/>
          </a:xfrm>
          <a:ln>
            <a:solidFill>
              <a:schemeClr val="tx1"/>
            </a:solidFill>
          </a:ln>
        </p:spPr>
      </p:pic>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IN" dirty="0"/>
              <a:t>Screenshots of the App- Revamp</a:t>
            </a:r>
          </a:p>
        </p:txBody>
      </p:sp>
      <p:sp>
        <p:nvSpPr>
          <p:cNvPr id="3" name="TextBox 2">
            <a:extLst>
              <a:ext uri="{FF2B5EF4-FFF2-40B4-BE49-F238E27FC236}">
                <a16:creationId xmlns:a16="http://schemas.microsoft.com/office/drawing/2014/main" id="{51B60BAD-DE9F-7C90-B215-A165EDE15B19}"/>
              </a:ext>
            </a:extLst>
          </p:cNvPr>
          <p:cNvSpPr txBox="1"/>
          <p:nvPr/>
        </p:nvSpPr>
        <p:spPr>
          <a:xfrm>
            <a:off x="7822604" y="6247656"/>
            <a:ext cx="3734852" cy="338554"/>
          </a:xfrm>
          <a:prstGeom prst="rect">
            <a:avLst/>
          </a:prstGeom>
          <a:noFill/>
          <a:ln>
            <a:solidFill>
              <a:schemeClr val="bg2"/>
            </a:solidFill>
          </a:ln>
        </p:spPr>
        <p:txBody>
          <a:bodyPr wrap="square" rtlCol="0" anchor="ctr" anchorCtr="1">
            <a:spAutoFit/>
          </a:bodyPr>
          <a:lstStyle/>
          <a:p>
            <a:r>
              <a:rPr lang="en-IN" sz="1600" dirty="0"/>
              <a:t>Thanks to Aditya Singh (CSE-DS)</a:t>
            </a:r>
          </a:p>
        </p:txBody>
      </p:sp>
      <p:pic>
        <p:nvPicPr>
          <p:cNvPr id="14" name="Picture 13" descr="A screenshot of a phone&#10;&#10;Description automatically generated with low confidence">
            <a:extLst>
              <a:ext uri="{FF2B5EF4-FFF2-40B4-BE49-F238E27FC236}">
                <a16:creationId xmlns:a16="http://schemas.microsoft.com/office/drawing/2014/main" id="{5EFFA556-3B5E-6A24-926D-3C9B368935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2972" y="3148596"/>
            <a:ext cx="1292023" cy="2724070"/>
          </a:xfrm>
          <a:prstGeom prst="rect">
            <a:avLst/>
          </a:prstGeom>
          <a:ln>
            <a:solidFill>
              <a:schemeClr val="tx1"/>
            </a:solidFill>
          </a:ln>
        </p:spPr>
      </p:pic>
      <p:pic>
        <p:nvPicPr>
          <p:cNvPr id="16" name="Picture 15" descr="A screenshot of a login screen&#10;&#10;Description automatically generated with medium confidence">
            <a:extLst>
              <a:ext uri="{FF2B5EF4-FFF2-40B4-BE49-F238E27FC236}">
                <a16:creationId xmlns:a16="http://schemas.microsoft.com/office/drawing/2014/main" id="{592F9D3D-A32F-B9B0-7AF0-31E0C20203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7721" y="3148595"/>
            <a:ext cx="1292227" cy="2754153"/>
          </a:xfrm>
          <a:prstGeom prst="rect">
            <a:avLst/>
          </a:prstGeom>
          <a:ln>
            <a:solidFill>
              <a:schemeClr val="tx1"/>
            </a:solidFill>
          </a:ln>
        </p:spPr>
      </p:pic>
      <p:pic>
        <p:nvPicPr>
          <p:cNvPr id="18" name="Picture 17" descr="A screenshot of a cell phone&#10;&#10;Description automatically generated with medium confidence">
            <a:extLst>
              <a:ext uri="{FF2B5EF4-FFF2-40B4-BE49-F238E27FC236}">
                <a16:creationId xmlns:a16="http://schemas.microsoft.com/office/drawing/2014/main" id="{F1B47904-4854-0579-4BAA-F81C89EC7A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4874" y="3148595"/>
            <a:ext cx="1239368" cy="2754153"/>
          </a:xfrm>
          <a:prstGeom prst="rect">
            <a:avLst/>
          </a:prstGeom>
          <a:ln>
            <a:solidFill>
              <a:schemeClr val="tx1"/>
            </a:solidFill>
          </a:ln>
        </p:spPr>
      </p:pic>
      <p:pic>
        <p:nvPicPr>
          <p:cNvPr id="20" name="Picture 19" descr="A screenshot of a phone&#10;&#10;Description automatically generated with medium confidence">
            <a:extLst>
              <a:ext uri="{FF2B5EF4-FFF2-40B4-BE49-F238E27FC236}">
                <a16:creationId xmlns:a16="http://schemas.microsoft.com/office/drawing/2014/main" id="{DE8AD4F7-9CB1-6D30-F163-3977769312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0113" y="3148596"/>
            <a:ext cx="1239369" cy="2754152"/>
          </a:xfrm>
          <a:prstGeom prst="rect">
            <a:avLst/>
          </a:prstGeom>
          <a:ln>
            <a:solidFill>
              <a:schemeClr val="tx1"/>
            </a:solidFill>
          </a:ln>
        </p:spPr>
      </p:pic>
      <p:pic>
        <p:nvPicPr>
          <p:cNvPr id="22" name="Picture 21" descr="A screenshot of a cell phone&#10;&#10;Description automatically generated with medium confidence">
            <a:extLst>
              <a:ext uri="{FF2B5EF4-FFF2-40B4-BE49-F238E27FC236}">
                <a16:creationId xmlns:a16="http://schemas.microsoft.com/office/drawing/2014/main" id="{C546FEFE-C4F1-6626-942E-D12D2F6949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52570" y="3169089"/>
            <a:ext cx="1230147" cy="2733659"/>
          </a:xfrm>
          <a:prstGeom prst="rect">
            <a:avLst/>
          </a:prstGeom>
          <a:ln>
            <a:solidFill>
              <a:schemeClr val="tx1"/>
            </a:solidFill>
          </a:ln>
        </p:spPr>
      </p:pic>
      <p:pic>
        <p:nvPicPr>
          <p:cNvPr id="24" name="Picture 23" descr="A screenshot of a phone&#10;&#10;Description automatically generated with medium confidence">
            <a:extLst>
              <a:ext uri="{FF2B5EF4-FFF2-40B4-BE49-F238E27FC236}">
                <a16:creationId xmlns:a16="http://schemas.microsoft.com/office/drawing/2014/main" id="{E6930269-F52E-CFD2-6672-D3A25652EB9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45934" y="3169088"/>
            <a:ext cx="1230147" cy="2733661"/>
          </a:xfrm>
          <a:prstGeom prst="rect">
            <a:avLst/>
          </a:prstGeom>
          <a:ln>
            <a:solidFill>
              <a:schemeClr val="tx1"/>
            </a:solidFill>
          </a:ln>
        </p:spPr>
      </p:pic>
      <p:pic>
        <p:nvPicPr>
          <p:cNvPr id="26" name="Picture 25" descr="A screenshot of a phone&#10;&#10;Description automatically generated with medium confidence">
            <a:extLst>
              <a:ext uri="{FF2B5EF4-FFF2-40B4-BE49-F238E27FC236}">
                <a16:creationId xmlns:a16="http://schemas.microsoft.com/office/drawing/2014/main" id="{A74B0494-500F-905E-2D6D-0854B69780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68821" y="3209858"/>
            <a:ext cx="1198264" cy="2662808"/>
          </a:xfrm>
          <a:prstGeom prst="rect">
            <a:avLst/>
          </a:prstGeom>
          <a:ln>
            <a:solidFill>
              <a:schemeClr val="tx1"/>
            </a:solidFill>
          </a:ln>
        </p:spPr>
      </p:pic>
      <p:sp>
        <p:nvSpPr>
          <p:cNvPr id="28" name="TextBox 27">
            <a:extLst>
              <a:ext uri="{FF2B5EF4-FFF2-40B4-BE49-F238E27FC236}">
                <a16:creationId xmlns:a16="http://schemas.microsoft.com/office/drawing/2014/main" id="{A77AB5DD-F737-797F-64ED-180D11ACE2E9}"/>
              </a:ext>
            </a:extLst>
          </p:cNvPr>
          <p:cNvSpPr txBox="1"/>
          <p:nvPr/>
        </p:nvSpPr>
        <p:spPr>
          <a:xfrm>
            <a:off x="744027" y="2807305"/>
            <a:ext cx="1282215" cy="261610"/>
          </a:xfrm>
          <a:prstGeom prst="rect">
            <a:avLst/>
          </a:prstGeom>
          <a:noFill/>
          <a:ln>
            <a:solidFill>
              <a:schemeClr val="bg2"/>
            </a:solidFill>
          </a:ln>
        </p:spPr>
        <p:txBody>
          <a:bodyPr wrap="square" rtlCol="0" anchor="ctr" anchorCtr="1">
            <a:spAutoFit/>
          </a:bodyPr>
          <a:lstStyle/>
          <a:p>
            <a:r>
              <a:rPr lang="en-IN" sz="1100" dirty="0"/>
              <a:t>Starting Window</a:t>
            </a:r>
          </a:p>
        </p:txBody>
      </p:sp>
      <p:sp>
        <p:nvSpPr>
          <p:cNvPr id="29" name="TextBox 28">
            <a:extLst>
              <a:ext uri="{FF2B5EF4-FFF2-40B4-BE49-F238E27FC236}">
                <a16:creationId xmlns:a16="http://schemas.microsoft.com/office/drawing/2014/main" id="{06AA35F1-8C2E-2430-5661-D2E76B042B0B}"/>
              </a:ext>
            </a:extLst>
          </p:cNvPr>
          <p:cNvSpPr txBox="1"/>
          <p:nvPr/>
        </p:nvSpPr>
        <p:spPr>
          <a:xfrm>
            <a:off x="2314428" y="2807305"/>
            <a:ext cx="1105520" cy="261610"/>
          </a:xfrm>
          <a:prstGeom prst="rect">
            <a:avLst/>
          </a:prstGeom>
          <a:noFill/>
          <a:ln>
            <a:solidFill>
              <a:schemeClr val="bg2"/>
            </a:solidFill>
          </a:ln>
        </p:spPr>
        <p:txBody>
          <a:bodyPr wrap="square" rtlCol="0" anchor="ctr" anchorCtr="1">
            <a:spAutoFit/>
          </a:bodyPr>
          <a:lstStyle/>
          <a:p>
            <a:r>
              <a:rPr lang="en-IN" sz="1100" dirty="0"/>
              <a:t>Login Page</a:t>
            </a:r>
          </a:p>
        </p:txBody>
      </p:sp>
      <p:sp>
        <p:nvSpPr>
          <p:cNvPr id="30" name="TextBox 29">
            <a:extLst>
              <a:ext uri="{FF2B5EF4-FFF2-40B4-BE49-F238E27FC236}">
                <a16:creationId xmlns:a16="http://schemas.microsoft.com/office/drawing/2014/main" id="{C46E9596-8462-59DF-F90D-14EFAE151EB2}"/>
              </a:ext>
            </a:extLst>
          </p:cNvPr>
          <p:cNvSpPr txBox="1"/>
          <p:nvPr/>
        </p:nvSpPr>
        <p:spPr>
          <a:xfrm>
            <a:off x="3708134" y="2824725"/>
            <a:ext cx="1105520" cy="261610"/>
          </a:xfrm>
          <a:prstGeom prst="rect">
            <a:avLst/>
          </a:prstGeom>
          <a:noFill/>
          <a:ln>
            <a:solidFill>
              <a:schemeClr val="bg2"/>
            </a:solidFill>
          </a:ln>
        </p:spPr>
        <p:txBody>
          <a:bodyPr wrap="square" rtlCol="0" anchor="ctr" anchorCtr="1">
            <a:spAutoFit/>
          </a:bodyPr>
          <a:lstStyle/>
          <a:p>
            <a:r>
              <a:rPr lang="en-IN" sz="1100" dirty="0"/>
              <a:t>Sign Up Page</a:t>
            </a:r>
          </a:p>
        </p:txBody>
      </p:sp>
      <p:sp>
        <p:nvSpPr>
          <p:cNvPr id="31" name="TextBox 30">
            <a:extLst>
              <a:ext uri="{FF2B5EF4-FFF2-40B4-BE49-F238E27FC236}">
                <a16:creationId xmlns:a16="http://schemas.microsoft.com/office/drawing/2014/main" id="{719C7456-E3D5-D5A2-EFE6-3D2A4049025A}"/>
              </a:ext>
            </a:extLst>
          </p:cNvPr>
          <p:cNvSpPr txBox="1"/>
          <p:nvPr/>
        </p:nvSpPr>
        <p:spPr>
          <a:xfrm>
            <a:off x="4961084" y="2807305"/>
            <a:ext cx="1105520" cy="261610"/>
          </a:xfrm>
          <a:prstGeom prst="rect">
            <a:avLst/>
          </a:prstGeom>
          <a:noFill/>
          <a:ln>
            <a:solidFill>
              <a:schemeClr val="bg2"/>
            </a:solidFill>
          </a:ln>
        </p:spPr>
        <p:txBody>
          <a:bodyPr wrap="square" rtlCol="0" anchor="ctr" anchorCtr="1">
            <a:spAutoFit/>
          </a:bodyPr>
          <a:lstStyle/>
          <a:p>
            <a:r>
              <a:rPr lang="en-IN" sz="1100" dirty="0"/>
              <a:t>Dashboard</a:t>
            </a:r>
          </a:p>
        </p:txBody>
      </p:sp>
      <p:sp>
        <p:nvSpPr>
          <p:cNvPr id="32" name="TextBox 31">
            <a:extLst>
              <a:ext uri="{FF2B5EF4-FFF2-40B4-BE49-F238E27FC236}">
                <a16:creationId xmlns:a16="http://schemas.microsoft.com/office/drawing/2014/main" id="{C539FC9D-5CA3-3D7F-4597-261881BF9A4A}"/>
              </a:ext>
            </a:extLst>
          </p:cNvPr>
          <p:cNvSpPr txBox="1"/>
          <p:nvPr/>
        </p:nvSpPr>
        <p:spPr>
          <a:xfrm>
            <a:off x="6323014" y="2816098"/>
            <a:ext cx="1105520" cy="261610"/>
          </a:xfrm>
          <a:prstGeom prst="rect">
            <a:avLst/>
          </a:prstGeom>
          <a:noFill/>
          <a:ln>
            <a:solidFill>
              <a:schemeClr val="bg2"/>
            </a:solidFill>
          </a:ln>
        </p:spPr>
        <p:txBody>
          <a:bodyPr wrap="square" rtlCol="0" anchor="ctr" anchorCtr="1">
            <a:spAutoFit/>
          </a:bodyPr>
          <a:lstStyle/>
          <a:p>
            <a:r>
              <a:rPr lang="en-IN" sz="1100" dirty="0"/>
              <a:t>Classroom</a:t>
            </a:r>
          </a:p>
        </p:txBody>
      </p:sp>
      <p:sp>
        <p:nvSpPr>
          <p:cNvPr id="33" name="TextBox 32">
            <a:extLst>
              <a:ext uri="{FF2B5EF4-FFF2-40B4-BE49-F238E27FC236}">
                <a16:creationId xmlns:a16="http://schemas.microsoft.com/office/drawing/2014/main" id="{5C15C185-2B8B-B825-599B-225241C5B22E}"/>
              </a:ext>
            </a:extLst>
          </p:cNvPr>
          <p:cNvSpPr txBox="1"/>
          <p:nvPr/>
        </p:nvSpPr>
        <p:spPr>
          <a:xfrm>
            <a:off x="7626159" y="2815011"/>
            <a:ext cx="1105520" cy="261610"/>
          </a:xfrm>
          <a:prstGeom prst="rect">
            <a:avLst/>
          </a:prstGeom>
          <a:noFill/>
          <a:ln>
            <a:solidFill>
              <a:schemeClr val="bg2"/>
            </a:solidFill>
          </a:ln>
        </p:spPr>
        <p:txBody>
          <a:bodyPr wrap="square" rtlCol="0" anchor="ctr" anchorCtr="1">
            <a:spAutoFit/>
          </a:bodyPr>
          <a:lstStyle/>
          <a:p>
            <a:r>
              <a:rPr lang="en-IN" sz="1100" dirty="0"/>
              <a:t>About</a:t>
            </a:r>
          </a:p>
        </p:txBody>
      </p:sp>
      <p:sp>
        <p:nvSpPr>
          <p:cNvPr id="34" name="TextBox 33">
            <a:extLst>
              <a:ext uri="{FF2B5EF4-FFF2-40B4-BE49-F238E27FC236}">
                <a16:creationId xmlns:a16="http://schemas.microsoft.com/office/drawing/2014/main" id="{3FD0E82F-42FF-1C19-47C2-18CCB9F02584}"/>
              </a:ext>
            </a:extLst>
          </p:cNvPr>
          <p:cNvSpPr txBox="1"/>
          <p:nvPr/>
        </p:nvSpPr>
        <p:spPr>
          <a:xfrm>
            <a:off x="10181093" y="2845093"/>
            <a:ext cx="1105520" cy="261610"/>
          </a:xfrm>
          <a:prstGeom prst="rect">
            <a:avLst/>
          </a:prstGeom>
          <a:noFill/>
          <a:ln>
            <a:solidFill>
              <a:schemeClr val="bg2"/>
            </a:solidFill>
          </a:ln>
        </p:spPr>
        <p:txBody>
          <a:bodyPr wrap="square" rtlCol="0" anchor="ctr" anchorCtr="1">
            <a:spAutoFit/>
          </a:bodyPr>
          <a:lstStyle/>
          <a:p>
            <a:r>
              <a:rPr lang="en-IN" sz="1100" dirty="0"/>
              <a:t>Log Out</a:t>
            </a:r>
          </a:p>
        </p:txBody>
      </p:sp>
      <p:sp>
        <p:nvSpPr>
          <p:cNvPr id="35" name="TextBox 34">
            <a:extLst>
              <a:ext uri="{FF2B5EF4-FFF2-40B4-BE49-F238E27FC236}">
                <a16:creationId xmlns:a16="http://schemas.microsoft.com/office/drawing/2014/main" id="{F60817A8-7D56-F808-82E2-71788B55FD31}"/>
              </a:ext>
            </a:extLst>
          </p:cNvPr>
          <p:cNvSpPr txBox="1"/>
          <p:nvPr/>
        </p:nvSpPr>
        <p:spPr>
          <a:xfrm>
            <a:off x="9038679" y="2841595"/>
            <a:ext cx="1105520" cy="261610"/>
          </a:xfrm>
          <a:prstGeom prst="rect">
            <a:avLst/>
          </a:prstGeom>
          <a:noFill/>
          <a:ln>
            <a:solidFill>
              <a:schemeClr val="bg2"/>
            </a:solidFill>
          </a:ln>
        </p:spPr>
        <p:txBody>
          <a:bodyPr wrap="square" rtlCol="0" anchor="ctr" anchorCtr="1">
            <a:spAutoFit/>
          </a:bodyPr>
          <a:lstStyle/>
          <a:p>
            <a:r>
              <a:rPr lang="en-IN" sz="1100" dirty="0"/>
              <a:t>Profile</a:t>
            </a:r>
          </a:p>
        </p:txBody>
      </p:sp>
    </p:spTree>
    <p:extLst>
      <p:ext uri="{BB962C8B-B14F-4D97-AF65-F5344CB8AC3E}">
        <p14:creationId xmlns:p14="http://schemas.microsoft.com/office/powerpoint/2010/main" val="399873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C9F44641-919B-1233-EEFA-3FBDD37F316D}"/>
              </a:ext>
            </a:extLst>
          </p:cNvPr>
          <p:cNvSpPr>
            <a:spLocks noGrp="1"/>
          </p:cNvSpPr>
          <p:nvPr>
            <p:ph idx="1"/>
          </p:nvPr>
        </p:nvSpPr>
        <p:spPr/>
        <p:txBody>
          <a:bodyPr/>
          <a:lstStyle/>
          <a:p>
            <a:r>
              <a:rPr lang="en-IN" dirty="0"/>
              <a:t>We have used Google Firebase in the backend for managing the data coming from sensor and sending it to the App and vice-versa.</a:t>
            </a:r>
          </a:p>
          <a:p>
            <a:r>
              <a:rPr lang="en-IN" dirty="0"/>
              <a:t>We have integrated user-authentication via Firebase.</a:t>
            </a:r>
          </a:p>
          <a:p>
            <a:r>
              <a:rPr lang="en-IN" dirty="0"/>
              <a:t>We can add multiple extensions as per any other use-case.</a:t>
            </a:r>
          </a:p>
        </p:txBody>
      </p:sp>
      <p:sp>
        <p:nvSpPr>
          <p:cNvPr id="2" name="Title 1">
            <a:extLst>
              <a:ext uri="{FF2B5EF4-FFF2-40B4-BE49-F238E27FC236}">
                <a16:creationId xmlns:a16="http://schemas.microsoft.com/office/drawing/2014/main" id="{C93DB995-339A-4AD8-85BD-8F9EBB352BD5}"/>
              </a:ext>
            </a:extLst>
          </p:cNvPr>
          <p:cNvSpPr>
            <a:spLocks noGrp="1"/>
          </p:cNvSpPr>
          <p:nvPr>
            <p:ph type="title"/>
          </p:nvPr>
        </p:nvSpPr>
        <p:spPr>
          <a:xfrm>
            <a:off x="1522414" y="533400"/>
            <a:ext cx="9601200" cy="1239416"/>
          </a:xfrm>
        </p:spPr>
        <p:txBody>
          <a:bodyPr/>
          <a:lstStyle/>
          <a:p>
            <a:r>
              <a:rPr lang="en-IN" dirty="0"/>
              <a:t>Google Firebase – Realtime Database</a:t>
            </a:r>
          </a:p>
        </p:txBody>
      </p:sp>
      <p:pic>
        <p:nvPicPr>
          <p:cNvPr id="9" name="Picture 8">
            <a:extLst>
              <a:ext uri="{FF2B5EF4-FFF2-40B4-BE49-F238E27FC236}">
                <a16:creationId xmlns:a16="http://schemas.microsoft.com/office/drawing/2014/main" id="{8B862596-83A3-5745-F94C-42C099BF2D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6419" y="4107151"/>
            <a:ext cx="3804386" cy="2139967"/>
          </a:xfrm>
          <a:prstGeom prst="rect">
            <a:avLst/>
          </a:prstGeom>
        </p:spPr>
      </p:pic>
      <p:pic>
        <p:nvPicPr>
          <p:cNvPr id="11" name="Picture 10">
            <a:extLst>
              <a:ext uri="{FF2B5EF4-FFF2-40B4-BE49-F238E27FC236}">
                <a16:creationId xmlns:a16="http://schemas.microsoft.com/office/drawing/2014/main" id="{050A05D2-FF7F-9DD1-A2EE-D3A48F5C5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64" y="4100292"/>
            <a:ext cx="3734459" cy="2100633"/>
          </a:xfrm>
          <a:prstGeom prst="rect">
            <a:avLst/>
          </a:prstGeom>
        </p:spPr>
      </p:pic>
      <p:pic>
        <p:nvPicPr>
          <p:cNvPr id="7" name="Picture 6">
            <a:extLst>
              <a:ext uri="{FF2B5EF4-FFF2-40B4-BE49-F238E27FC236}">
                <a16:creationId xmlns:a16="http://schemas.microsoft.com/office/drawing/2014/main" id="{9130FFDE-C2CC-9C53-2D3D-B6FB199DB9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7182" y="4107151"/>
            <a:ext cx="3734459" cy="2100633"/>
          </a:xfrm>
          <a:prstGeom prst="rect">
            <a:avLst/>
          </a:prstGeom>
        </p:spPr>
      </p:pic>
    </p:spTree>
    <p:extLst>
      <p:ext uri="{BB962C8B-B14F-4D97-AF65-F5344CB8AC3E}">
        <p14:creationId xmlns:p14="http://schemas.microsoft.com/office/powerpoint/2010/main" val="17244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B995-339A-4AD8-85BD-8F9EBB352BD5}"/>
              </a:ext>
            </a:extLst>
          </p:cNvPr>
          <p:cNvSpPr>
            <a:spLocks noGrp="1"/>
          </p:cNvSpPr>
          <p:nvPr>
            <p:ph type="title"/>
          </p:nvPr>
        </p:nvSpPr>
        <p:spPr>
          <a:xfrm>
            <a:off x="1522414" y="533400"/>
            <a:ext cx="9601200" cy="1239416"/>
          </a:xfrm>
        </p:spPr>
        <p:txBody>
          <a:bodyPr/>
          <a:lstStyle/>
          <a:p>
            <a:r>
              <a:rPr lang="en-IN" dirty="0"/>
              <a:t>FUTURE ACTION PLAN </a:t>
            </a:r>
          </a:p>
        </p:txBody>
      </p:sp>
      <p:sp>
        <p:nvSpPr>
          <p:cNvPr id="3" name="Content Placeholder 2">
            <a:extLst>
              <a:ext uri="{FF2B5EF4-FFF2-40B4-BE49-F238E27FC236}">
                <a16:creationId xmlns:a16="http://schemas.microsoft.com/office/drawing/2014/main" id="{189DD2B3-4D13-47E8-8391-B6A18FA506E5}"/>
              </a:ext>
            </a:extLst>
          </p:cNvPr>
          <p:cNvSpPr>
            <a:spLocks noGrp="1"/>
          </p:cNvSpPr>
          <p:nvPr>
            <p:ph idx="1"/>
          </p:nvPr>
        </p:nvSpPr>
        <p:spPr>
          <a:xfrm>
            <a:off x="1522414" y="2132856"/>
            <a:ext cx="9601200" cy="2176264"/>
          </a:xfrm>
        </p:spPr>
        <p:txBody>
          <a:bodyPr>
            <a:normAutofit/>
          </a:bodyPr>
          <a:lstStyle/>
          <a:p>
            <a:r>
              <a:rPr lang="en-IN" dirty="0"/>
              <a:t>To Add Power Saving Insights</a:t>
            </a:r>
          </a:p>
          <a:p>
            <a:r>
              <a:rPr lang="en-IN" dirty="0"/>
              <a:t>To Add multiple Classrooms in the app to control and monitor.</a:t>
            </a:r>
          </a:p>
          <a:p>
            <a:r>
              <a:rPr lang="en-IN" dirty="0"/>
              <a:t>To Add appliances like Projector etc manually.</a:t>
            </a:r>
          </a:p>
          <a:p>
            <a:r>
              <a:rPr lang="en-IN" dirty="0"/>
              <a:t>To Monitor Students Activities in a Classroom.</a:t>
            </a:r>
          </a:p>
          <a:p>
            <a:endParaRPr lang="en-IN" dirty="0"/>
          </a:p>
        </p:txBody>
      </p:sp>
    </p:spTree>
    <p:extLst>
      <p:ext uri="{BB962C8B-B14F-4D97-AF65-F5344CB8AC3E}">
        <p14:creationId xmlns:p14="http://schemas.microsoft.com/office/powerpoint/2010/main" val="174103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6F99-C26D-43A7-BF47-7E23F0B2976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BADF502-D8DF-4C3A-B6E8-9DF085E8D43A}"/>
              </a:ext>
            </a:extLst>
          </p:cNvPr>
          <p:cNvSpPr>
            <a:spLocks noGrp="1"/>
          </p:cNvSpPr>
          <p:nvPr>
            <p:ph idx="1"/>
          </p:nvPr>
        </p:nvSpPr>
        <p:spPr/>
        <p:txBody>
          <a:bodyPr/>
          <a:lstStyle/>
          <a:p>
            <a:pPr marL="0" indent="0">
              <a:buNone/>
            </a:pPr>
            <a:r>
              <a:rPr lang="en-US" b="0" i="0" dirty="0">
                <a:solidFill>
                  <a:srgbClr val="005A9E"/>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https://www.javatpoint.com/iot-project-google-firebase-controlling-led-using-android-app</a:t>
            </a:r>
            <a:endParaRPr lang="en-US" b="0" i="0" dirty="0">
              <a:solidFill>
                <a:srgbClr val="005A9E"/>
              </a:solidFill>
              <a:effectLst/>
              <a:latin typeface="Times New Roman" panose="02020603050405020304" pitchFamily="18" charset="0"/>
              <a:cs typeface="Times New Roman" panose="02020603050405020304" pitchFamily="18" charset="0"/>
            </a:endParaRPr>
          </a:p>
          <a:p>
            <a:pPr marL="0" indent="0">
              <a:buNone/>
            </a:pPr>
            <a:r>
              <a:rPr lang="en-US" b="0" i="0" u="sng" dirty="0">
                <a:solidFill>
                  <a:srgbClr val="005A9E"/>
                </a:solidFill>
                <a:effectLst/>
                <a:latin typeface="Times New Roman" panose="02020603050405020304" pitchFamily="18" charset="0"/>
                <a:cs typeface="Times New Roman" panose="02020603050405020304" pitchFamily="18" charset="0"/>
                <a:hlinkClick r:id="rId3"/>
              </a:rPr>
              <a:t>https://www.techtarget.com/iotagenda/feature/How-to-use-Google-Firebase-to-build-real-time-IoT-apps</a:t>
            </a:r>
            <a:endParaRPr lang="en-US" b="0" i="0" u="sng" dirty="0">
              <a:solidFill>
                <a:srgbClr val="005A9E"/>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960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1491344" y="2204864"/>
            <a:ext cx="9601200" cy="4191000"/>
          </a:xfrm>
        </p:spPr>
        <p:txBody>
          <a:bodyPr>
            <a:normAutofit/>
          </a:bodyPr>
          <a:lstStyle/>
          <a:p>
            <a:pPr algn="ctr">
              <a:buNone/>
            </a:pPr>
            <a:r>
              <a:rPr lang="en-GB" sz="8800" dirty="0">
                <a:solidFill>
                  <a:schemeClr val="accent1">
                    <a:lumMod val="75000"/>
                  </a:schemeClr>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a:latin typeface="Arial" pitchFamily="34" charset="0"/>
                <a:cs typeface="Arial" pitchFamily="34" charset="0"/>
              </a:rPr>
              <a:t>Index</a:t>
            </a: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r>
              <a:rPr lang="en-US" dirty="0">
                <a:latin typeface="Arial" pitchFamily="34" charset="0"/>
                <a:cs typeface="Arial" pitchFamily="34" charset="0"/>
              </a:rPr>
              <a:t>Introduction</a:t>
            </a:r>
          </a:p>
          <a:p>
            <a:r>
              <a:rPr lang="en-US" dirty="0">
                <a:latin typeface="Arial" pitchFamily="34" charset="0"/>
                <a:cs typeface="Arial" pitchFamily="34" charset="0"/>
              </a:rPr>
              <a:t>Literature Survey/Existing System(In Tabular Form with references)</a:t>
            </a:r>
          </a:p>
          <a:p>
            <a:r>
              <a:rPr lang="en-US" dirty="0">
                <a:latin typeface="Arial" pitchFamily="34" charset="0"/>
                <a:cs typeface="Arial" pitchFamily="34" charset="0"/>
              </a:rPr>
              <a:t>Problem Statement</a:t>
            </a:r>
          </a:p>
          <a:p>
            <a:r>
              <a:rPr lang="en-US" dirty="0">
                <a:latin typeface="Arial" pitchFamily="34" charset="0"/>
                <a:cs typeface="Arial" pitchFamily="34" charset="0"/>
              </a:rPr>
              <a:t>Proposed Methodology (Including DFD/ER Diagrams/ </a:t>
            </a:r>
            <a:r>
              <a:rPr lang="en-US" dirty="0" err="1">
                <a:latin typeface="Arial" pitchFamily="34" charset="0"/>
                <a:cs typeface="Arial" pitchFamily="34" charset="0"/>
              </a:rPr>
              <a:t>Usecases</a:t>
            </a:r>
            <a:r>
              <a:rPr lang="en-US" dirty="0">
                <a:latin typeface="Arial" pitchFamily="34" charset="0"/>
                <a:cs typeface="Arial" pitchFamily="34" charset="0"/>
              </a:rPr>
              <a:t>)</a:t>
            </a:r>
          </a:p>
          <a:p>
            <a:r>
              <a:rPr lang="en-US" dirty="0">
                <a:latin typeface="Arial" pitchFamily="34" charset="0"/>
                <a:cs typeface="Arial" pitchFamily="34" charset="0"/>
              </a:rPr>
              <a:t>Hardware /Software Requirements</a:t>
            </a:r>
          </a:p>
          <a:p>
            <a:r>
              <a:rPr lang="en-US" dirty="0">
                <a:latin typeface="Arial" pitchFamily="34" charset="0"/>
                <a:cs typeface="Arial" pitchFamily="34" charset="0"/>
              </a:rPr>
              <a:t>Live Project Progress</a:t>
            </a:r>
          </a:p>
          <a:p>
            <a:r>
              <a:rPr lang="en-US" dirty="0">
                <a:latin typeface="Arial" pitchFamily="34" charset="0"/>
                <a:cs typeface="Arial" pitchFamily="34" charset="0"/>
              </a:rPr>
              <a:t>Research Paper Status </a:t>
            </a:r>
          </a:p>
          <a:p>
            <a:r>
              <a:rPr lang="en-US" dirty="0">
                <a:latin typeface="Arial" pitchFamily="34" charset="0"/>
                <a:cs typeface="Arial" pitchFamily="34" charset="0"/>
              </a:rPr>
              <a:t>Future Action Plan</a:t>
            </a:r>
          </a:p>
        </p:txBody>
      </p:sp>
      <p:pic>
        <p:nvPicPr>
          <p:cNvPr id="5" name="Picture 4">
            <a:extLst>
              <a:ext uri="{FF2B5EF4-FFF2-40B4-BE49-F238E27FC236}">
                <a16:creationId xmlns:a16="http://schemas.microsoft.com/office/drawing/2014/main" id="{67647FDC-4C42-4481-9FE6-05DF8CFF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672" y="628650"/>
            <a:ext cx="2720340" cy="2266950"/>
          </a:xfrm>
          <a:prstGeom prst="rect">
            <a:avLst/>
          </a:prstGeom>
        </p:spPr>
      </p:pic>
    </p:spTree>
    <p:extLst>
      <p:ext uri="{BB962C8B-B14F-4D97-AF65-F5344CB8AC3E}">
        <p14:creationId xmlns:p14="http://schemas.microsoft.com/office/powerpoint/2010/main" val="10836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1AA5-D64D-404D-9F0D-B68D4DD7344C}"/>
              </a:ext>
            </a:extLst>
          </p:cNvPr>
          <p:cNvSpPr>
            <a:spLocks noGrp="1"/>
          </p:cNvSpPr>
          <p:nvPr>
            <p:ph type="title"/>
          </p:nvPr>
        </p:nvSpPr>
        <p:spPr/>
        <p:txBody>
          <a:bodyPr/>
          <a:lstStyle/>
          <a:p>
            <a:r>
              <a:rPr lang="en-US" dirty="0">
                <a:latin typeface="Arial" pitchFamily="34" charset="0"/>
                <a:cs typeface="Arial" pitchFamily="34" charset="0"/>
              </a:rPr>
              <a:t>Feedback from the Panel</a:t>
            </a:r>
          </a:p>
        </p:txBody>
      </p:sp>
      <p:sp>
        <p:nvSpPr>
          <p:cNvPr id="3" name="Content Placeholder 2">
            <a:extLst>
              <a:ext uri="{FF2B5EF4-FFF2-40B4-BE49-F238E27FC236}">
                <a16:creationId xmlns:a16="http://schemas.microsoft.com/office/drawing/2014/main" id="{6A9191B4-BF36-4C6D-B04B-A777C2684BF2}"/>
              </a:ext>
            </a:extLst>
          </p:cNvPr>
          <p:cNvSpPr>
            <a:spLocks noGrp="1"/>
          </p:cNvSpPr>
          <p:nvPr>
            <p:ph idx="1"/>
          </p:nvPr>
        </p:nvSpPr>
        <p:spPr/>
        <p:txBody>
          <a:bodyPr/>
          <a:lstStyle/>
          <a:p>
            <a:endParaRPr lang="en-US" dirty="0">
              <a:latin typeface="Arial" pitchFamily="34" charset="0"/>
              <a:cs typeface="Arial" pitchFamily="34" charset="0"/>
            </a:endParaRPr>
          </a:p>
          <a:p>
            <a:r>
              <a:rPr lang="en-US" dirty="0">
                <a:latin typeface="Arial" pitchFamily="34" charset="0"/>
                <a:cs typeface="Arial" pitchFamily="34" charset="0"/>
              </a:rPr>
              <a:t>The panel wants the team to :</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33521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43FB-E5E4-4243-BBAA-C2E2A450589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CDE08CF-C01C-4C72-90C8-11D1AFDD9CFE}"/>
              </a:ext>
            </a:extLst>
          </p:cNvPr>
          <p:cNvSpPr>
            <a:spLocks noGrp="1"/>
          </p:cNvSpPr>
          <p:nvPr>
            <p:ph idx="1"/>
          </p:nvPr>
        </p:nvSpPr>
        <p:spPr>
          <a:xfrm>
            <a:off x="1413892" y="1556792"/>
            <a:ext cx="10009112" cy="4920952"/>
          </a:xfrm>
        </p:spPr>
        <p:txBody>
          <a:bodyPr numCol="2">
            <a:noAutofit/>
          </a:bodyPr>
          <a:lstStyle/>
          <a:p>
            <a:pPr>
              <a:lnSpc>
                <a:spcPct val="170000"/>
              </a:lnSpc>
            </a:pPr>
            <a:r>
              <a:rPr lang="en-US" sz="1050" dirty="0"/>
              <a:t>The current system of managing classrooms is often manual and outdated, which results in a significant amount of energy being wasted due to unnecessary lighting, heating, and cooling.</a:t>
            </a:r>
          </a:p>
          <a:p>
            <a:pPr>
              <a:lnSpc>
                <a:spcPct val="170000"/>
              </a:lnSpc>
            </a:pPr>
            <a:r>
              <a:rPr lang="en-US" sz="1050" dirty="0"/>
              <a:t> In a typical classroom, lights, fans, and other electrical devices are turned on and off manually by teachers and students. This process is often inefficient, as students may forget to turn off lights or fans when leaving the classroom, leading to unnecessary energy consumption. Furthermore, the manual control of devices does not allow for precise adjustments based on real-time data, such as </a:t>
            </a:r>
            <a:r>
              <a:rPr lang="en-US" sz="1050" u="sng" dirty="0"/>
              <a:t>changes in the number of students </a:t>
            </a:r>
            <a:r>
              <a:rPr lang="en-US" sz="1050" dirty="0"/>
              <a:t>in the room or changes in the outdoor temperature.</a:t>
            </a:r>
          </a:p>
          <a:p>
            <a:pPr>
              <a:lnSpc>
                <a:spcPct val="170000"/>
              </a:lnSpc>
            </a:pPr>
            <a:r>
              <a:rPr lang="en-US" sz="1050" dirty="0"/>
              <a:t>In terms of energy savings, implementing a Classroom Automation Project using IoT can result in significant reductions in energy consumption. Studies have shown that implementing an IoT-based smart system can </a:t>
            </a:r>
            <a:r>
              <a:rPr lang="en-US" sz="1050" dirty="0">
                <a:highlight>
                  <a:srgbClr val="00FFFF"/>
                </a:highlight>
              </a:rPr>
              <a:t>reduce energy consumption by up to 30%. </a:t>
            </a:r>
            <a:r>
              <a:rPr lang="en-US" sz="1050" dirty="0"/>
              <a:t>This can translate into substantial cost savings for educational institutions, which can then be reinvested in other areas.</a:t>
            </a:r>
            <a:endParaRPr lang="en-IN" sz="1050" dirty="0"/>
          </a:p>
          <a:p>
            <a:pPr marL="0" indent="0">
              <a:lnSpc>
                <a:spcPct val="170000"/>
              </a:lnSpc>
              <a:buNone/>
            </a:pPr>
            <a:endParaRPr lang="en-IN" sz="1050" dirty="0"/>
          </a:p>
        </p:txBody>
      </p:sp>
      <p:pic>
        <p:nvPicPr>
          <p:cNvPr id="4" name="Picture 3" descr="A picture containing line chart&#10;&#10;Description automatically generated">
            <a:extLst>
              <a:ext uri="{FF2B5EF4-FFF2-40B4-BE49-F238E27FC236}">
                <a16:creationId xmlns:a16="http://schemas.microsoft.com/office/drawing/2014/main" id="{53064285-BC0B-0CFE-F727-F2F3DADE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484" y="2420888"/>
            <a:ext cx="4565927" cy="2613114"/>
          </a:xfrm>
          <a:prstGeom prst="rect">
            <a:avLst/>
          </a:prstGeom>
        </p:spPr>
      </p:pic>
    </p:spTree>
    <p:extLst>
      <p:ext uri="{BB962C8B-B14F-4D97-AF65-F5344CB8AC3E}">
        <p14:creationId xmlns:p14="http://schemas.microsoft.com/office/powerpoint/2010/main" val="304064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43FB-E5E4-4243-BBAA-C2E2A450589B}"/>
              </a:ext>
            </a:extLst>
          </p:cNvPr>
          <p:cNvSpPr>
            <a:spLocks noGrp="1"/>
          </p:cNvSpPr>
          <p:nvPr>
            <p:ph type="title"/>
          </p:nvPr>
        </p:nvSpPr>
        <p:spPr/>
        <p:txBody>
          <a:bodyPr/>
          <a:lstStyle/>
          <a:p>
            <a:r>
              <a:rPr lang="en-US" dirty="0"/>
              <a:t>Literature Survey</a:t>
            </a:r>
            <a:endParaRPr lang="en-IN" dirty="0"/>
          </a:p>
        </p:txBody>
      </p:sp>
      <p:pic>
        <p:nvPicPr>
          <p:cNvPr id="5" name="Content Placeholder 4" descr="A picture containing text, screenshot, font&#10;&#10;Description automatically generated">
            <a:extLst>
              <a:ext uri="{FF2B5EF4-FFF2-40B4-BE49-F238E27FC236}">
                <a16:creationId xmlns:a16="http://schemas.microsoft.com/office/drawing/2014/main" id="{0776BCAD-8D5B-565C-5A35-22337FEF85F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9965" y="2060848"/>
            <a:ext cx="11151071" cy="3528392"/>
          </a:xfrm>
        </p:spPr>
      </p:pic>
    </p:spTree>
    <p:extLst>
      <p:ext uri="{BB962C8B-B14F-4D97-AF65-F5344CB8AC3E}">
        <p14:creationId xmlns:p14="http://schemas.microsoft.com/office/powerpoint/2010/main" val="4244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A3EF-B212-4352-A28D-1943C15BF45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8AFCA7E-A5F4-460D-B2E8-0F69ADF50379}"/>
              </a:ext>
            </a:extLst>
          </p:cNvPr>
          <p:cNvSpPr>
            <a:spLocks noGrp="1"/>
          </p:cNvSpPr>
          <p:nvPr>
            <p:ph idx="1"/>
          </p:nvPr>
        </p:nvSpPr>
        <p:spPr/>
        <p:txBody>
          <a:bodyPr/>
          <a:lstStyle/>
          <a:p>
            <a:r>
              <a:rPr lang="en-US" dirty="0"/>
              <a:t>Automating Smart Classroom using NodeMCU and Android App via Google Firebase.</a:t>
            </a:r>
          </a:p>
          <a:p>
            <a:r>
              <a:rPr lang="en-US" dirty="0"/>
              <a:t>Reducing wastage of Electric Energy and making the operating of devices easier.</a:t>
            </a:r>
          </a:p>
          <a:p>
            <a:r>
              <a:rPr lang="en-US" dirty="0"/>
              <a:t>Improving the Learning Environment by monitoring student’s activities.</a:t>
            </a:r>
          </a:p>
        </p:txBody>
      </p:sp>
    </p:spTree>
    <p:extLst>
      <p:ext uri="{BB962C8B-B14F-4D97-AF65-F5344CB8AC3E}">
        <p14:creationId xmlns:p14="http://schemas.microsoft.com/office/powerpoint/2010/main" val="282707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43FB-E5E4-4243-BBAA-C2E2A450589B}"/>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2CDE08CF-C01C-4C72-90C8-11D1AFDD9CFE}"/>
              </a:ext>
            </a:extLst>
          </p:cNvPr>
          <p:cNvSpPr>
            <a:spLocks noGrp="1"/>
          </p:cNvSpPr>
          <p:nvPr>
            <p:ph idx="1"/>
          </p:nvPr>
        </p:nvSpPr>
        <p:spPr/>
        <p:txBody>
          <a:bodyPr/>
          <a:lstStyle/>
          <a:p>
            <a:pPr marL="0" indent="0">
              <a:buNone/>
            </a:pPr>
            <a:r>
              <a:rPr lang="en-IN" b="1" u="sng" dirty="0"/>
              <a:t>Our Aim for this Project are: </a:t>
            </a:r>
          </a:p>
          <a:p>
            <a:r>
              <a:rPr lang="en-IN" dirty="0"/>
              <a:t>Controlling and Monitoring Appliances</a:t>
            </a:r>
          </a:p>
          <a:p>
            <a:r>
              <a:rPr lang="en-IN" dirty="0"/>
              <a:t>Building a Scalable Android App to integrate all the Smart Features with controls</a:t>
            </a:r>
          </a:p>
          <a:p>
            <a:r>
              <a:rPr lang="en-US" dirty="0"/>
              <a:t>Monitoring Students Activities in a Classroom</a:t>
            </a:r>
          </a:p>
          <a:p>
            <a:r>
              <a:rPr lang="en-US" dirty="0"/>
              <a:t>Share Insights with the Admin.</a:t>
            </a:r>
            <a:endParaRPr lang="en-IN" dirty="0"/>
          </a:p>
          <a:p>
            <a:pPr marL="0" indent="0">
              <a:buNone/>
            </a:pPr>
            <a:endParaRPr lang="en-IN" dirty="0"/>
          </a:p>
        </p:txBody>
      </p:sp>
    </p:spTree>
    <p:extLst>
      <p:ext uri="{BB962C8B-B14F-4D97-AF65-F5344CB8AC3E}">
        <p14:creationId xmlns:p14="http://schemas.microsoft.com/office/powerpoint/2010/main" val="155834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64CAD1A-BC6E-9DDE-B3CF-1756D9DF811D}"/>
              </a:ext>
            </a:extLst>
          </p:cNvPr>
          <p:cNvSpPr/>
          <p:nvPr/>
        </p:nvSpPr>
        <p:spPr>
          <a:xfrm>
            <a:off x="6323014" y="2642847"/>
            <a:ext cx="5328592" cy="6408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DF56F6C-5A34-9F90-937A-616803378486}"/>
              </a:ext>
            </a:extLst>
          </p:cNvPr>
          <p:cNvSpPr/>
          <p:nvPr/>
        </p:nvSpPr>
        <p:spPr>
          <a:xfrm>
            <a:off x="7587757" y="3798084"/>
            <a:ext cx="3240360" cy="6570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35B45852-D6F9-BC99-9BB9-0B5469329D6A}"/>
              </a:ext>
            </a:extLst>
          </p:cNvPr>
          <p:cNvSpPr/>
          <p:nvPr/>
        </p:nvSpPr>
        <p:spPr>
          <a:xfrm>
            <a:off x="7475578" y="4958049"/>
            <a:ext cx="3352540" cy="5591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2C9A67E4-899B-D04F-4AFE-D18B868B14C1}"/>
              </a:ext>
            </a:extLst>
          </p:cNvPr>
          <p:cNvSpPr/>
          <p:nvPr/>
        </p:nvSpPr>
        <p:spPr>
          <a:xfrm>
            <a:off x="7776625" y="1433144"/>
            <a:ext cx="2710273" cy="797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360706" y="1844824"/>
            <a:ext cx="4805714" cy="4191000"/>
          </a:xfrm>
        </p:spPr>
        <p:txBody>
          <a:bodyPr>
            <a:normAutofit fontScale="92500" lnSpcReduction="20000"/>
          </a:bodyPr>
          <a:lstStyle/>
          <a:p>
            <a:pPr>
              <a:lnSpc>
                <a:spcPct val="120000"/>
              </a:lnSpc>
              <a:spcAft>
                <a:spcPts val="1000"/>
              </a:spcAft>
            </a:pPr>
            <a:r>
              <a:rPr lang="en-IN" sz="1800" dirty="0">
                <a:latin typeface="Times New Roman" panose="02020603050405020304" pitchFamily="18" charset="0"/>
                <a:ea typeface="Times New Roman" panose="02020603050405020304" pitchFamily="18" charset="0"/>
                <a:cs typeface="Mangal" panose="02040503050203030202" pitchFamily="18" charset="0"/>
              </a:rPr>
              <a:t>To Build an</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innovative solution that automates various aspects of a classroom, including devices such as fans, lights, and projectors, while also monitoring student performance and promoting sustainability by saving electricity. </a:t>
            </a:r>
          </a:p>
          <a:p>
            <a:pPr>
              <a:lnSpc>
                <a:spcPct val="120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The system includes an IoT device consisting of various sensors and microcontrollers ( like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NodeMCU</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connected to existing devices in the classroom and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an Android </a:t>
            </a:r>
            <a:r>
              <a:rPr lang="en-IN" sz="1800" b="1" dirty="0">
                <a:latin typeface="Times New Roman" panose="02020603050405020304" pitchFamily="18" charset="0"/>
                <a:ea typeface="Times New Roman" panose="02020603050405020304" pitchFamily="18" charset="0"/>
                <a:cs typeface="Mangal" panose="02040503050203030202" pitchFamily="18" charset="0"/>
              </a:rPr>
              <a:t>A</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pp</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that provides control and monitoring of automation to administrators, including teachers and class representatives. The system is accessible with an internet connection and can be controlled and monitored from anywhere in the world.</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sp>
        <p:nvSpPr>
          <p:cNvPr id="3" name="TextBox 2">
            <a:extLst>
              <a:ext uri="{FF2B5EF4-FFF2-40B4-BE49-F238E27FC236}">
                <a16:creationId xmlns:a16="http://schemas.microsoft.com/office/drawing/2014/main" id="{B568751D-CE94-C67D-81A9-348EFC98219F}"/>
              </a:ext>
            </a:extLst>
          </p:cNvPr>
          <p:cNvSpPr txBox="1"/>
          <p:nvPr/>
        </p:nvSpPr>
        <p:spPr>
          <a:xfrm>
            <a:off x="7030515" y="2836266"/>
            <a:ext cx="4157641" cy="369332"/>
          </a:xfrm>
          <a:prstGeom prst="rect">
            <a:avLst/>
          </a:prstGeom>
          <a:noFill/>
          <a:ln>
            <a:solidFill>
              <a:schemeClr val="bg2"/>
            </a:solidFill>
          </a:ln>
        </p:spPr>
        <p:txBody>
          <a:bodyPr wrap="square" rtlCol="0" anchor="ctr" anchorCtr="1">
            <a:spAutoFit/>
          </a:bodyPr>
          <a:lstStyle/>
          <a:p>
            <a:r>
              <a:rPr lang="en-IN" dirty="0"/>
              <a:t>NodeMCU</a:t>
            </a:r>
          </a:p>
        </p:txBody>
      </p:sp>
      <p:sp>
        <p:nvSpPr>
          <p:cNvPr id="5" name="TextBox 4">
            <a:extLst>
              <a:ext uri="{FF2B5EF4-FFF2-40B4-BE49-F238E27FC236}">
                <a16:creationId xmlns:a16="http://schemas.microsoft.com/office/drawing/2014/main" id="{88EA2F2A-678B-7412-6D85-512CA2063589}"/>
              </a:ext>
            </a:extLst>
          </p:cNvPr>
          <p:cNvSpPr txBox="1"/>
          <p:nvPr/>
        </p:nvSpPr>
        <p:spPr>
          <a:xfrm>
            <a:off x="7668613" y="1552436"/>
            <a:ext cx="3024336" cy="584775"/>
          </a:xfrm>
          <a:prstGeom prst="rect">
            <a:avLst/>
          </a:prstGeom>
          <a:noFill/>
          <a:ln>
            <a:solidFill>
              <a:schemeClr val="bg2"/>
            </a:solidFill>
          </a:ln>
        </p:spPr>
        <p:txBody>
          <a:bodyPr wrap="square" rtlCol="0" anchor="ctr" anchorCtr="1">
            <a:spAutoFit/>
          </a:bodyPr>
          <a:lstStyle/>
          <a:p>
            <a:r>
              <a:rPr lang="en-IN" sz="1600" dirty="0"/>
              <a:t>Existing devices like fans, lights etc.</a:t>
            </a:r>
          </a:p>
        </p:txBody>
      </p:sp>
      <p:sp>
        <p:nvSpPr>
          <p:cNvPr id="6" name="TextBox 5">
            <a:extLst>
              <a:ext uri="{FF2B5EF4-FFF2-40B4-BE49-F238E27FC236}">
                <a16:creationId xmlns:a16="http://schemas.microsoft.com/office/drawing/2014/main" id="{BF7A3FFA-C7C6-2579-B02C-0F182277F652}"/>
              </a:ext>
            </a:extLst>
          </p:cNvPr>
          <p:cNvSpPr txBox="1"/>
          <p:nvPr/>
        </p:nvSpPr>
        <p:spPr>
          <a:xfrm>
            <a:off x="7502736" y="3914448"/>
            <a:ext cx="3240360" cy="369332"/>
          </a:xfrm>
          <a:prstGeom prst="rect">
            <a:avLst/>
          </a:prstGeom>
          <a:noFill/>
          <a:ln>
            <a:solidFill>
              <a:schemeClr val="bg2"/>
            </a:solidFill>
          </a:ln>
        </p:spPr>
        <p:txBody>
          <a:bodyPr wrap="square" rtlCol="0" anchor="ctr" anchorCtr="1">
            <a:spAutoFit/>
          </a:bodyPr>
          <a:lstStyle/>
          <a:p>
            <a:r>
              <a:rPr lang="en-IN" dirty="0"/>
              <a:t>Google Firebase</a:t>
            </a:r>
          </a:p>
        </p:txBody>
      </p:sp>
      <p:sp>
        <p:nvSpPr>
          <p:cNvPr id="8" name="TextBox 7">
            <a:extLst>
              <a:ext uri="{FF2B5EF4-FFF2-40B4-BE49-F238E27FC236}">
                <a16:creationId xmlns:a16="http://schemas.microsoft.com/office/drawing/2014/main" id="{F0AB886B-FA88-DE52-F016-A33C65006DE3}"/>
              </a:ext>
            </a:extLst>
          </p:cNvPr>
          <p:cNvSpPr txBox="1"/>
          <p:nvPr/>
        </p:nvSpPr>
        <p:spPr>
          <a:xfrm>
            <a:off x="7475578" y="5052847"/>
            <a:ext cx="3240360" cy="369332"/>
          </a:xfrm>
          <a:prstGeom prst="rect">
            <a:avLst/>
          </a:prstGeom>
          <a:noFill/>
          <a:ln>
            <a:solidFill>
              <a:schemeClr val="bg2"/>
            </a:solidFill>
          </a:ln>
        </p:spPr>
        <p:txBody>
          <a:bodyPr wrap="square" rtlCol="0" anchor="ctr" anchorCtr="1">
            <a:spAutoFit/>
          </a:bodyPr>
          <a:lstStyle/>
          <a:p>
            <a:r>
              <a:rPr lang="en-IN" dirty="0"/>
              <a:t>Android Application</a:t>
            </a:r>
          </a:p>
        </p:txBody>
      </p:sp>
      <p:cxnSp>
        <p:nvCxnSpPr>
          <p:cNvPr id="12" name="Straight Arrow Connector 11">
            <a:extLst>
              <a:ext uri="{FF2B5EF4-FFF2-40B4-BE49-F238E27FC236}">
                <a16:creationId xmlns:a16="http://schemas.microsoft.com/office/drawing/2014/main" id="{C17CC28E-FA92-F254-A7FA-F5DC8C7B7E31}"/>
              </a:ext>
            </a:extLst>
          </p:cNvPr>
          <p:cNvCxnSpPr/>
          <p:nvPr/>
        </p:nvCxnSpPr>
        <p:spPr>
          <a:xfrm>
            <a:off x="9180781" y="2204864"/>
            <a:ext cx="0" cy="63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8987F-640D-C3D8-5F8A-12BCEC236605}"/>
              </a:ext>
            </a:extLst>
          </p:cNvPr>
          <p:cNvCxnSpPr>
            <a:cxnSpLocks/>
          </p:cNvCxnSpPr>
          <p:nvPr/>
        </p:nvCxnSpPr>
        <p:spPr>
          <a:xfrm>
            <a:off x="9145675" y="3295180"/>
            <a:ext cx="0" cy="502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1FFD8C5-FA2E-70E6-4BFA-4CAF197AC92E}"/>
              </a:ext>
            </a:extLst>
          </p:cNvPr>
          <p:cNvSpPr/>
          <p:nvPr/>
        </p:nvSpPr>
        <p:spPr>
          <a:xfrm>
            <a:off x="6432230" y="1707970"/>
            <a:ext cx="1016756" cy="4308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0" name="TextBox 19">
            <a:extLst>
              <a:ext uri="{FF2B5EF4-FFF2-40B4-BE49-F238E27FC236}">
                <a16:creationId xmlns:a16="http://schemas.microsoft.com/office/drawing/2014/main" id="{EAFC8A8E-9B27-5A3D-93F3-CCF230749AC9}"/>
              </a:ext>
            </a:extLst>
          </p:cNvPr>
          <p:cNvSpPr txBox="1"/>
          <p:nvPr/>
        </p:nvSpPr>
        <p:spPr>
          <a:xfrm>
            <a:off x="6426196" y="1769101"/>
            <a:ext cx="979153" cy="307777"/>
          </a:xfrm>
          <a:prstGeom prst="rect">
            <a:avLst/>
          </a:prstGeom>
          <a:noFill/>
          <a:ln>
            <a:solidFill>
              <a:schemeClr val="bg2"/>
            </a:solidFill>
          </a:ln>
        </p:spPr>
        <p:txBody>
          <a:bodyPr wrap="square" rtlCol="0" anchor="ctr" anchorCtr="1">
            <a:spAutoFit/>
          </a:bodyPr>
          <a:lstStyle/>
          <a:p>
            <a:r>
              <a:rPr lang="en-IN" sz="1400" dirty="0"/>
              <a:t>DHT11</a:t>
            </a:r>
          </a:p>
        </p:txBody>
      </p:sp>
      <p:cxnSp>
        <p:nvCxnSpPr>
          <p:cNvPr id="26" name="Straight Arrow Connector 25">
            <a:extLst>
              <a:ext uri="{FF2B5EF4-FFF2-40B4-BE49-F238E27FC236}">
                <a16:creationId xmlns:a16="http://schemas.microsoft.com/office/drawing/2014/main" id="{5B8BC7B1-3B41-E48C-62FF-507D41842C74}"/>
              </a:ext>
            </a:extLst>
          </p:cNvPr>
          <p:cNvCxnSpPr>
            <a:cxnSpLocks/>
          </p:cNvCxnSpPr>
          <p:nvPr/>
        </p:nvCxnSpPr>
        <p:spPr>
          <a:xfrm>
            <a:off x="6958508" y="2107248"/>
            <a:ext cx="0" cy="547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3705CA-10F1-2F30-682D-B11C4D22C1F9}"/>
              </a:ext>
            </a:extLst>
          </p:cNvPr>
          <p:cNvSpPr/>
          <p:nvPr/>
        </p:nvSpPr>
        <p:spPr>
          <a:xfrm>
            <a:off x="10601103" y="1687490"/>
            <a:ext cx="1008112" cy="522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TextBox 27">
            <a:extLst>
              <a:ext uri="{FF2B5EF4-FFF2-40B4-BE49-F238E27FC236}">
                <a16:creationId xmlns:a16="http://schemas.microsoft.com/office/drawing/2014/main" id="{DC2F94E6-747D-AD82-F5D4-FCCF192F4C8E}"/>
              </a:ext>
            </a:extLst>
          </p:cNvPr>
          <p:cNvSpPr txBox="1"/>
          <p:nvPr/>
        </p:nvSpPr>
        <p:spPr>
          <a:xfrm>
            <a:off x="10633575" y="1681644"/>
            <a:ext cx="1008112" cy="523220"/>
          </a:xfrm>
          <a:prstGeom prst="rect">
            <a:avLst/>
          </a:prstGeom>
          <a:noFill/>
          <a:ln>
            <a:solidFill>
              <a:schemeClr val="bg2"/>
            </a:solidFill>
          </a:ln>
        </p:spPr>
        <p:txBody>
          <a:bodyPr wrap="square" rtlCol="0" anchor="ctr" anchorCtr="1">
            <a:spAutoFit/>
          </a:bodyPr>
          <a:lstStyle/>
          <a:p>
            <a:r>
              <a:rPr lang="en-IN" sz="1400" dirty="0"/>
              <a:t>Other Sensors</a:t>
            </a:r>
          </a:p>
        </p:txBody>
      </p:sp>
      <p:cxnSp>
        <p:nvCxnSpPr>
          <p:cNvPr id="32" name="Straight Arrow Connector 31">
            <a:extLst>
              <a:ext uri="{FF2B5EF4-FFF2-40B4-BE49-F238E27FC236}">
                <a16:creationId xmlns:a16="http://schemas.microsoft.com/office/drawing/2014/main" id="{C9E98C7B-39BA-F9FF-9988-0CCD366ADF8D}"/>
              </a:ext>
            </a:extLst>
          </p:cNvPr>
          <p:cNvCxnSpPr>
            <a:cxnSpLocks/>
          </p:cNvCxnSpPr>
          <p:nvPr/>
        </p:nvCxnSpPr>
        <p:spPr>
          <a:xfrm>
            <a:off x="11188156" y="2204864"/>
            <a:ext cx="0" cy="44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F155AC-B6D4-C59E-0E56-B45B42665B24}"/>
              </a:ext>
            </a:extLst>
          </p:cNvPr>
          <p:cNvCxnSpPr>
            <a:cxnSpLocks/>
          </p:cNvCxnSpPr>
          <p:nvPr/>
        </p:nvCxnSpPr>
        <p:spPr>
          <a:xfrm>
            <a:off x="9145675" y="4455145"/>
            <a:ext cx="0" cy="502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43FB-E5E4-4243-BBAA-C2E2A450589B}"/>
              </a:ext>
            </a:extLst>
          </p:cNvPr>
          <p:cNvSpPr>
            <a:spLocks noGrp="1"/>
          </p:cNvSpPr>
          <p:nvPr>
            <p:ph type="title"/>
          </p:nvPr>
        </p:nvSpPr>
        <p:spPr/>
        <p:txBody>
          <a:bodyPr/>
          <a:lstStyle/>
          <a:p>
            <a:r>
              <a:rPr lang="en-US" dirty="0"/>
              <a:t>Highlights of the Project</a:t>
            </a:r>
            <a:endParaRPr lang="en-IN" dirty="0"/>
          </a:p>
        </p:txBody>
      </p:sp>
      <p:sp>
        <p:nvSpPr>
          <p:cNvPr id="3" name="Content Placeholder 2">
            <a:extLst>
              <a:ext uri="{FF2B5EF4-FFF2-40B4-BE49-F238E27FC236}">
                <a16:creationId xmlns:a16="http://schemas.microsoft.com/office/drawing/2014/main" id="{2CDE08CF-C01C-4C72-90C8-11D1AFDD9CFE}"/>
              </a:ext>
            </a:extLst>
          </p:cNvPr>
          <p:cNvSpPr>
            <a:spLocks noGrp="1"/>
          </p:cNvSpPr>
          <p:nvPr>
            <p:ph idx="1"/>
          </p:nvPr>
        </p:nvSpPr>
        <p:spPr>
          <a:xfrm>
            <a:off x="1293812" y="1916832"/>
            <a:ext cx="9601200" cy="4191000"/>
          </a:xfrm>
        </p:spPr>
        <p:txBody>
          <a:bodyPr/>
          <a:lstStyle/>
          <a:p>
            <a:r>
              <a:rPr lang="en-IN" dirty="0">
                <a:effectLst/>
                <a:latin typeface="+mj-lt"/>
                <a:ea typeface="Times New Roman" panose="02020603050405020304" pitchFamily="18" charset="0"/>
                <a:cs typeface="Mangal" panose="02040503050203030202" pitchFamily="18" charset="0"/>
              </a:rPr>
              <a:t>Innovative Solution for a Classroom</a:t>
            </a:r>
          </a:p>
          <a:p>
            <a:r>
              <a:rPr lang="en-IN" dirty="0">
                <a:latin typeface="+mj-lt"/>
                <a:ea typeface="Times New Roman" panose="02020603050405020304" pitchFamily="18" charset="0"/>
                <a:cs typeface="Mangal" panose="02040503050203030202" pitchFamily="18" charset="0"/>
              </a:rPr>
              <a:t>Highly Scalable</a:t>
            </a:r>
            <a:r>
              <a:rPr lang="en-IN" dirty="0">
                <a:effectLst/>
                <a:latin typeface="+mj-lt"/>
                <a:ea typeface="Times New Roman" panose="02020603050405020304" pitchFamily="18" charset="0"/>
                <a:cs typeface="Mangal" panose="02040503050203030202" pitchFamily="18" charset="0"/>
              </a:rPr>
              <a:t> and Customizable</a:t>
            </a:r>
          </a:p>
          <a:p>
            <a:r>
              <a:rPr lang="en-IN" dirty="0">
                <a:latin typeface="+mj-lt"/>
                <a:cs typeface="Mangal" panose="02040503050203030202" pitchFamily="18" charset="0"/>
              </a:rPr>
              <a:t>Saves Time, Administrative Workload and Electricity</a:t>
            </a:r>
          </a:p>
          <a:p>
            <a:r>
              <a:rPr lang="en-IN" dirty="0">
                <a:latin typeface="+mj-lt"/>
                <a:cs typeface="Mangal" panose="02040503050203030202" pitchFamily="18" charset="0"/>
              </a:rPr>
              <a:t>Provides valuable insights to admins.</a:t>
            </a:r>
          </a:p>
          <a:p>
            <a:r>
              <a:rPr lang="en-IN" dirty="0">
                <a:latin typeface="+mj-lt"/>
                <a:cs typeface="Mangal" panose="02040503050203030202" pitchFamily="18" charset="0"/>
              </a:rPr>
              <a:t>Ensures Security and Privacy of Data</a:t>
            </a:r>
          </a:p>
          <a:p>
            <a:r>
              <a:rPr lang="en-IN" dirty="0">
                <a:latin typeface="+mj-lt"/>
                <a:cs typeface="Mangal" panose="02040503050203030202" pitchFamily="18" charset="0"/>
              </a:rPr>
              <a:t>Can be integrated with other platforms.</a:t>
            </a:r>
          </a:p>
          <a:p>
            <a:r>
              <a:rPr lang="en-IN" dirty="0">
                <a:latin typeface="+mj-lt"/>
                <a:cs typeface="Mangal" panose="02040503050203030202" pitchFamily="18" charset="0"/>
              </a:rPr>
              <a:t>Fire detection and Intruder Detection and Notification.</a:t>
            </a:r>
          </a:p>
          <a:p>
            <a:endParaRPr lang="en-IN" dirty="0">
              <a:latin typeface="+mj-lt"/>
            </a:endParaRPr>
          </a:p>
        </p:txBody>
      </p:sp>
    </p:spTree>
    <p:extLst>
      <p:ext uri="{BB962C8B-B14F-4D97-AF65-F5344CB8AC3E}">
        <p14:creationId xmlns:p14="http://schemas.microsoft.com/office/powerpoint/2010/main" val="596923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51CC-59B7-4A40-90B6-147D55508722}"/>
              </a:ext>
            </a:extLst>
          </p:cNvPr>
          <p:cNvSpPr>
            <a:spLocks noGrp="1"/>
          </p:cNvSpPr>
          <p:nvPr>
            <p:ph type="title"/>
          </p:nvPr>
        </p:nvSpPr>
        <p:spPr>
          <a:xfrm>
            <a:off x="1413892" y="479531"/>
            <a:ext cx="9601200" cy="1143000"/>
          </a:xfrm>
        </p:spPr>
        <p:txBody>
          <a:bodyPr/>
          <a:lstStyle/>
          <a:p>
            <a:r>
              <a:rPr lang="en-US" sz="3200" dirty="0">
                <a:cs typeface="Arial" pitchFamily="34" charset="0"/>
              </a:rPr>
              <a:t>Tools &amp; Technology</a:t>
            </a:r>
            <a:endParaRPr lang="en-IN" dirty="0"/>
          </a:p>
        </p:txBody>
      </p:sp>
      <p:sp>
        <p:nvSpPr>
          <p:cNvPr id="4" name="TextBox 3">
            <a:extLst>
              <a:ext uri="{FF2B5EF4-FFF2-40B4-BE49-F238E27FC236}">
                <a16:creationId xmlns:a16="http://schemas.microsoft.com/office/drawing/2014/main" id="{7534ADA3-46C0-17A5-C33B-F546813B424F}"/>
              </a:ext>
            </a:extLst>
          </p:cNvPr>
          <p:cNvSpPr txBox="1"/>
          <p:nvPr/>
        </p:nvSpPr>
        <p:spPr>
          <a:xfrm>
            <a:off x="1061555" y="1950187"/>
            <a:ext cx="10793497" cy="523220"/>
          </a:xfrm>
          <a:prstGeom prst="rect">
            <a:avLst/>
          </a:prstGeom>
          <a:noFill/>
        </p:spPr>
        <p:txBody>
          <a:bodyPr wrap="square">
            <a:spAutoFit/>
          </a:bodyPr>
          <a:lstStyle/>
          <a:p>
            <a:r>
              <a:rPr lang="en-IN" sz="2800" u="sng" dirty="0">
                <a:effectLst>
                  <a:outerShdw blurRad="38100" dist="38100" dir="2700000" algn="tl">
                    <a:srgbClr val="000000">
                      <a:alpha val="43137"/>
                    </a:srgbClr>
                  </a:outerShdw>
                </a:effectLst>
              </a:rPr>
              <a:t>Hardware</a:t>
            </a:r>
            <a:r>
              <a:rPr lang="en-IN" sz="2800" dirty="0">
                <a:effectLst>
                  <a:outerShdw blurRad="38100" dist="38100" dir="2700000" algn="tl">
                    <a:srgbClr val="000000">
                      <a:alpha val="43137"/>
                    </a:srgbClr>
                  </a:outerShdw>
                </a:effectLst>
              </a:rPr>
              <a:t>                                                      </a:t>
            </a:r>
            <a:r>
              <a:rPr lang="en-IN" sz="2800" u="sng" dirty="0">
                <a:effectLst>
                  <a:outerShdw blurRad="38100" dist="38100" dir="2700000" algn="tl">
                    <a:srgbClr val="000000">
                      <a:alpha val="43137"/>
                    </a:srgbClr>
                  </a:outerShdw>
                </a:effectLst>
              </a:rPr>
              <a:t>Software  </a:t>
            </a:r>
            <a:endParaRPr lang="en-IN" sz="2800" dirty="0"/>
          </a:p>
        </p:txBody>
      </p:sp>
      <p:sp>
        <p:nvSpPr>
          <p:cNvPr id="5" name="Content Placeholder 4">
            <a:extLst>
              <a:ext uri="{FF2B5EF4-FFF2-40B4-BE49-F238E27FC236}">
                <a16:creationId xmlns:a16="http://schemas.microsoft.com/office/drawing/2014/main" id="{F48285B9-704D-BBBB-8D10-2DAF0B8C70B0}"/>
              </a:ext>
            </a:extLst>
          </p:cNvPr>
          <p:cNvSpPr>
            <a:spLocks noGrp="1"/>
          </p:cNvSpPr>
          <p:nvPr>
            <p:ph idx="1"/>
          </p:nvPr>
        </p:nvSpPr>
        <p:spPr>
          <a:xfrm>
            <a:off x="1061555" y="2656288"/>
            <a:ext cx="5248881" cy="3167062"/>
          </a:xfrm>
        </p:spPr>
        <p:txBody>
          <a:bodyPr>
            <a:normAutofit fontScale="85000" lnSpcReduction="20000"/>
          </a:bodyPr>
          <a:lstStyle/>
          <a:p>
            <a:r>
              <a:rPr lang="en-IN" sz="2000" dirty="0"/>
              <a:t>NodeMCU</a:t>
            </a:r>
          </a:p>
          <a:p>
            <a:r>
              <a:rPr lang="en-IN" sz="2000" dirty="0"/>
              <a:t>Jumper Wires</a:t>
            </a:r>
          </a:p>
          <a:p>
            <a:r>
              <a:rPr lang="en-IN" sz="2000" dirty="0"/>
              <a:t>Breadboard</a:t>
            </a:r>
          </a:p>
          <a:p>
            <a:r>
              <a:rPr lang="en-IN" sz="2000" dirty="0"/>
              <a:t>Led Lights</a:t>
            </a:r>
          </a:p>
          <a:p>
            <a:r>
              <a:rPr lang="en-IN" sz="2000" dirty="0"/>
              <a:t>DHT11 Temperature &amp; Humidity Sensor</a:t>
            </a:r>
          </a:p>
          <a:p>
            <a:r>
              <a:rPr lang="en-IN" sz="2000" dirty="0"/>
              <a:t>4 Channel Relay Module</a:t>
            </a:r>
          </a:p>
          <a:p>
            <a:r>
              <a:rPr lang="en-IN" dirty="0"/>
              <a:t>Fire Sensor</a:t>
            </a:r>
          </a:p>
          <a:p>
            <a:r>
              <a:rPr lang="en-IN" dirty="0"/>
              <a:t>PIR sensors</a:t>
            </a:r>
            <a:endParaRPr lang="en-IN" sz="2000" dirty="0"/>
          </a:p>
          <a:p>
            <a:pPr marL="0" indent="0">
              <a:buNone/>
            </a:pPr>
            <a:endParaRPr lang="en-IN" sz="2000" b="1" dirty="0"/>
          </a:p>
          <a:p>
            <a:endParaRPr lang="en-IN" sz="2000" b="1" dirty="0"/>
          </a:p>
          <a:p>
            <a:endParaRPr lang="en-IN" sz="2000" b="1" dirty="0"/>
          </a:p>
        </p:txBody>
      </p:sp>
      <p:sp>
        <p:nvSpPr>
          <p:cNvPr id="6" name="Content Placeholder 4">
            <a:extLst>
              <a:ext uri="{FF2B5EF4-FFF2-40B4-BE49-F238E27FC236}">
                <a16:creationId xmlns:a16="http://schemas.microsoft.com/office/drawing/2014/main" id="{AD208935-A340-C39C-4042-C783FAEC4232}"/>
              </a:ext>
            </a:extLst>
          </p:cNvPr>
          <p:cNvSpPr txBox="1">
            <a:spLocks/>
          </p:cNvSpPr>
          <p:nvPr/>
        </p:nvSpPr>
        <p:spPr>
          <a:xfrm>
            <a:off x="7966620" y="2656288"/>
            <a:ext cx="3160650" cy="33060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sz="2000" dirty="0"/>
              <a:t>Android App - ReVamp</a:t>
            </a:r>
          </a:p>
          <a:p>
            <a:r>
              <a:rPr lang="en-IN" sz="2000" dirty="0"/>
              <a:t>Google Firebase</a:t>
            </a:r>
          </a:p>
          <a:p>
            <a:r>
              <a:rPr lang="en-IN" sz="2000" dirty="0"/>
              <a:t>Android Studio</a:t>
            </a:r>
          </a:p>
          <a:p>
            <a:r>
              <a:rPr lang="en-IN" sz="2000" dirty="0"/>
              <a:t>Arduino IDE</a:t>
            </a:r>
          </a:p>
        </p:txBody>
      </p:sp>
    </p:spTree>
    <p:extLst>
      <p:ext uri="{BB962C8B-B14F-4D97-AF65-F5344CB8AC3E}">
        <p14:creationId xmlns:p14="http://schemas.microsoft.com/office/powerpoint/2010/main" val="213763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2599</TotalTime>
  <Words>942</Words>
  <Application>Microsoft Office PowerPoint</Application>
  <PresentationFormat>Custom</PresentationFormat>
  <Paragraphs>119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굴림</vt:lpstr>
      <vt:lpstr>Arial</vt:lpstr>
      <vt:lpstr>Calibri</vt:lpstr>
      <vt:lpstr>Century Gothic</vt:lpstr>
      <vt:lpstr>Times New Roman</vt:lpstr>
      <vt:lpstr>Vertical and Horizontal design template</vt:lpstr>
      <vt:lpstr>Smart Classroom using IoT and Android Application</vt:lpstr>
      <vt:lpstr>Index</vt:lpstr>
      <vt:lpstr>Introduction</vt:lpstr>
      <vt:lpstr>Literature Survey</vt:lpstr>
      <vt:lpstr>Problem Statement</vt:lpstr>
      <vt:lpstr>Aim</vt:lpstr>
      <vt:lpstr>Proposed Methodology</vt:lpstr>
      <vt:lpstr>Highlights of the Project</vt:lpstr>
      <vt:lpstr>Tools &amp; Technology</vt:lpstr>
      <vt:lpstr>Live Project Progress – IoT Device</vt:lpstr>
      <vt:lpstr>RESEARCH PAPER STATUS</vt:lpstr>
      <vt:lpstr>Model Working</vt:lpstr>
      <vt:lpstr>Project Timeline</vt:lpstr>
      <vt:lpstr>Android Application- Revamp </vt:lpstr>
      <vt:lpstr>Screenshots of the App- Revamp</vt:lpstr>
      <vt:lpstr>Google Firebase – Realtime Database</vt:lpstr>
      <vt:lpstr>FUTURE ACTION PLAN </vt:lpstr>
      <vt:lpstr>References</vt:lpstr>
      <vt:lpstr>    </vt:lpstr>
      <vt:lpstr>Feedback from the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SHIV SHIKHAR  SINHA</cp:lastModifiedBy>
  <cp:revision>100</cp:revision>
  <dcterms:created xsi:type="dcterms:W3CDTF">2017-11-16T17:39:44Z</dcterms:created>
  <dcterms:modified xsi:type="dcterms:W3CDTF">2023-05-03T04:29:03Z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