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260" r:id="rId2"/>
    <p:sldId id="265" r:id="rId3"/>
    <p:sldId id="307" r:id="rId4"/>
    <p:sldId id="308" r:id="rId5"/>
    <p:sldId id="309" r:id="rId6"/>
    <p:sldId id="310" r:id="rId7"/>
    <p:sldId id="311" r:id="rId8"/>
    <p:sldId id="312" r:id="rId9"/>
    <p:sldId id="313" r:id="rId10"/>
    <p:sldId id="321" r:id="rId11"/>
    <p:sldId id="314" r:id="rId12"/>
    <p:sldId id="315" r:id="rId13"/>
    <p:sldId id="316" r:id="rId14"/>
    <p:sldId id="323" r:id="rId15"/>
    <p:sldId id="324" r:id="rId16"/>
    <p:sldId id="318" r:id="rId17"/>
    <p:sldId id="322" r:id="rId18"/>
    <p:sldId id="319" r:id="rId19"/>
    <p:sldId id="320" r:id="rId20"/>
    <p:sldId id="305" r:id="rId21"/>
    <p:sldId id="304"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48" d="100"/>
          <a:sy n="48" d="100"/>
        </p:scale>
        <p:origin x="67" y="950"/>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pPr/>
              <a:t>5/3/2023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p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pPr/>
              <a:t>5/3/2023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p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pPr/>
              <a:t>5/3/2023</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pPr/>
              <a:t>5/3/2023</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pPr/>
              <a:t>5/3/2023</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pPr/>
              <a:t>5/3/2023</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5/3/2023</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5/3/2023</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IN" sz="3600" dirty="0">
                <a:effectLst/>
                <a:latin typeface="Times New Roman" panose="02020603050405020304" pitchFamily="18" charset="0"/>
                <a:ea typeface="Times New Roman" panose="02020603050405020304" pitchFamily="18" charset="0"/>
              </a:rPr>
              <a:t>IoT-enabled Classroom with Android Application</a:t>
            </a:r>
            <a:endParaRPr lang="en-US" sz="3600" dirty="0">
              <a:latin typeface="Arial" pitchFamily="34" charset="0"/>
              <a:cs typeface="Arial" pitchFamily="34" charset="0"/>
            </a:endParaRPr>
          </a:p>
        </p:txBody>
      </p:sp>
      <p:sp>
        <p:nvSpPr>
          <p:cNvPr id="14" name="Content Placeholder 13"/>
          <p:cNvSpPr>
            <a:spLocks noGrp="1"/>
          </p:cNvSpPr>
          <p:nvPr>
            <p:ph idx="1"/>
          </p:nvPr>
        </p:nvSpPr>
        <p:spPr>
          <a:xfrm>
            <a:off x="1446212" y="1828800"/>
            <a:ext cx="9601200" cy="4191000"/>
          </a:xfrm>
        </p:spPr>
        <p:txBody>
          <a:bodyPr>
            <a:normAutofit/>
          </a:bodyPr>
          <a:lstStyle/>
          <a:p>
            <a:pPr marL="0" lvl="0" indent="0" algn="ctr">
              <a:buNone/>
            </a:pPr>
            <a:r>
              <a:rPr lang="en-US" sz="1600" dirty="0">
                <a:latin typeface="Arial" pitchFamily="34" charset="0"/>
                <a:cs typeface="Arial" pitchFamily="34" charset="0"/>
              </a:rPr>
              <a:t>Department of Computer Science &amp; Engineering – Internet of Things</a:t>
            </a:r>
          </a:p>
          <a:p>
            <a:pPr marL="0" lvl="0" indent="0" algn="ctr">
              <a:buNone/>
            </a:pPr>
            <a:r>
              <a:rPr lang="en-US" dirty="0">
                <a:latin typeface="Arial" pitchFamily="34" charset="0"/>
                <a:cs typeface="Arial" pitchFamily="34" charset="0"/>
              </a:rPr>
              <a:t>(Supervisor:  </a:t>
            </a:r>
            <a:r>
              <a:rPr lang="en-US" b="1" dirty="0">
                <a:solidFill>
                  <a:schemeClr val="accent1">
                    <a:lumMod val="75000"/>
                  </a:schemeClr>
                </a:solidFill>
                <a:latin typeface="Arial" pitchFamily="34" charset="0"/>
                <a:cs typeface="Arial" pitchFamily="34" charset="0"/>
              </a:rPr>
              <a:t>Dr. Santosh Kumar</a:t>
            </a:r>
            <a:r>
              <a:rPr lang="en-US" dirty="0">
                <a:latin typeface="Arial" pitchFamily="34" charset="0"/>
                <a:cs typeface="Arial" pitchFamily="34" charset="0"/>
              </a:rPr>
              <a:t>)</a:t>
            </a:r>
          </a:p>
          <a:p>
            <a:pPr marL="0" lvl="0" indent="0" algn="ctr">
              <a:buNone/>
            </a:pPr>
            <a:endParaRPr lang="en-US" dirty="0">
              <a:latin typeface="Times New Roman" panose="02020603050405020304" pitchFamily="18" charset="0"/>
              <a:cs typeface="Times New Roman" panose="02020603050405020304" pitchFamily="18" charset="0"/>
            </a:endParaRPr>
          </a:p>
          <a:p>
            <a:pPr marL="0" lvl="0" indent="0" algn="ctr">
              <a:buNone/>
            </a:pPr>
            <a:endParaRPr lang="en-US" dirty="0"/>
          </a:p>
          <a:p>
            <a:pPr marL="0" lvl="0" indent="0" algn="ctr">
              <a:buNone/>
            </a:pPr>
            <a:endParaRPr lang="en-US" dirty="0"/>
          </a:p>
          <a:p>
            <a:pPr marL="0" lvl="0" indent="0" algn="ctr">
              <a:buNone/>
            </a:pPr>
            <a:endParaRPr lang="en-US" dirty="0"/>
          </a:p>
          <a:p>
            <a:pPr marL="0" lvl="0" indent="0" algn="ctr">
              <a:buNone/>
            </a:pPr>
            <a:r>
              <a:rPr lang="en-US" dirty="0"/>
              <a:t>Group Members</a:t>
            </a:r>
          </a:p>
          <a:p>
            <a:pPr marL="0" lvl="0" indent="0" algn="ctr">
              <a:buNone/>
            </a:pPr>
            <a:endParaRPr lang="en-US" dirty="0"/>
          </a:p>
        </p:txBody>
      </p:sp>
      <p:graphicFrame>
        <p:nvGraphicFramePr>
          <p:cNvPr id="6" name="Table 5">
            <a:extLst>
              <a:ext uri="{FF2B5EF4-FFF2-40B4-BE49-F238E27FC236}">
                <a16:creationId xmlns:a16="http://schemas.microsoft.com/office/drawing/2014/main" id="{B8D35DFE-0D21-4638-83BD-6EE30128DF90}"/>
              </a:ext>
            </a:extLst>
          </p:cNvPr>
          <p:cNvGraphicFramePr>
            <a:graphicFrameLocks noGrp="1"/>
          </p:cNvGraphicFramePr>
          <p:nvPr>
            <p:extLst>
              <p:ext uri="{D42A27DB-BD31-4B8C-83A1-F6EECF244321}">
                <p14:modId xmlns:p14="http://schemas.microsoft.com/office/powerpoint/2010/main" val="2655146848"/>
              </p:ext>
            </p:extLst>
          </p:nvPr>
        </p:nvGraphicFramePr>
        <p:xfrm>
          <a:off x="2641069" y="4217222"/>
          <a:ext cx="8101544" cy="2115549"/>
        </p:xfrm>
        <a:graphic>
          <a:graphicData uri="http://schemas.openxmlformats.org/drawingml/2006/table">
            <a:tbl>
              <a:tblPr firstRow="1" bandRow="1">
                <a:tableStyleId>{5C22544A-7EE6-4342-B048-85BDC9FD1C3A}</a:tableStyleId>
              </a:tblPr>
              <a:tblGrid>
                <a:gridCol w="2286001">
                  <a:extLst>
                    <a:ext uri="{9D8B030D-6E8A-4147-A177-3AD203B41FA5}">
                      <a16:colId xmlns:a16="http://schemas.microsoft.com/office/drawing/2014/main" val="1489308670"/>
                    </a:ext>
                  </a:extLst>
                </a:gridCol>
                <a:gridCol w="1676399">
                  <a:extLst>
                    <a:ext uri="{9D8B030D-6E8A-4147-A177-3AD203B41FA5}">
                      <a16:colId xmlns:a16="http://schemas.microsoft.com/office/drawing/2014/main" val="3062725700"/>
                    </a:ext>
                  </a:extLst>
                </a:gridCol>
                <a:gridCol w="4139144">
                  <a:extLst>
                    <a:ext uri="{9D8B030D-6E8A-4147-A177-3AD203B41FA5}">
                      <a16:colId xmlns:a16="http://schemas.microsoft.com/office/drawing/2014/main" val="985814749"/>
                    </a:ext>
                  </a:extLst>
                </a:gridCol>
              </a:tblGrid>
              <a:tr h="364051">
                <a:tc>
                  <a:txBody>
                    <a:bodyPr/>
                    <a:lstStyle/>
                    <a:p>
                      <a:pPr algn="ctr"/>
                      <a:r>
                        <a:rPr lang="en-US" sz="1400" dirty="0">
                          <a:latin typeface="Arial" pitchFamily="34" charset="0"/>
                          <a:cs typeface="Arial" pitchFamily="34" charset="0"/>
                        </a:rPr>
                        <a:t>Name of Member</a:t>
                      </a:r>
                    </a:p>
                  </a:txBody>
                  <a:tcPr/>
                </a:tc>
                <a:tc>
                  <a:txBody>
                    <a:bodyPr/>
                    <a:lstStyle/>
                    <a:p>
                      <a:pPr algn="ctr"/>
                      <a:r>
                        <a:rPr lang="en-US" sz="1400" dirty="0">
                          <a:latin typeface="Arial" pitchFamily="34" charset="0"/>
                          <a:cs typeface="Arial" pitchFamily="34" charset="0"/>
                        </a:rPr>
                        <a:t>Roll Number</a:t>
                      </a:r>
                    </a:p>
                  </a:txBody>
                  <a:tcPr/>
                </a:tc>
                <a:tc>
                  <a:txBody>
                    <a:bodyPr/>
                    <a:lstStyle/>
                    <a:p>
                      <a:pPr algn="ctr"/>
                      <a:r>
                        <a:rPr lang="en-US" sz="1400" dirty="0">
                          <a:latin typeface="Arial" pitchFamily="34" charset="0"/>
                          <a:cs typeface="Arial" pitchFamily="34" charset="0"/>
                        </a:rPr>
                        <a:t>Role</a:t>
                      </a:r>
                    </a:p>
                  </a:txBody>
                  <a:tcPr/>
                </a:tc>
                <a:extLst>
                  <a:ext uri="{0D108BD9-81ED-4DB2-BD59-A6C34878D82A}">
                    <a16:rowId xmlns:a16="http://schemas.microsoft.com/office/drawing/2014/main" val="1548739875"/>
                  </a:ext>
                </a:extLst>
              </a:tr>
              <a:tr h="357589">
                <a:tc>
                  <a:txBody>
                    <a:bodyPr/>
                    <a:lstStyle/>
                    <a:p>
                      <a:pPr algn="ctr"/>
                      <a:r>
                        <a:rPr lang="en-US" sz="1400" dirty="0">
                          <a:latin typeface="Arial" pitchFamily="34" charset="0"/>
                          <a:cs typeface="Arial" pitchFamily="34" charset="0"/>
                        </a:rPr>
                        <a:t>Shiv Shikhar Sinha</a:t>
                      </a:r>
                    </a:p>
                  </a:txBody>
                  <a:tcPr/>
                </a:tc>
                <a:tc>
                  <a:txBody>
                    <a:bodyPr/>
                    <a:lstStyle/>
                    <a:p>
                      <a:pPr algn="ctr"/>
                      <a:r>
                        <a:rPr lang="en-US" sz="1400" dirty="0">
                          <a:latin typeface="Arial" pitchFamily="34" charset="0"/>
                          <a:cs typeface="Arial" pitchFamily="34" charset="0"/>
                        </a:rPr>
                        <a:t>2001331550033</a:t>
                      </a:r>
                    </a:p>
                  </a:txBody>
                  <a:tcPr/>
                </a:tc>
                <a:tc>
                  <a:txBody>
                    <a:bodyPr/>
                    <a:lstStyle/>
                    <a:p>
                      <a:pPr algn="ctr"/>
                      <a:r>
                        <a:rPr lang="en-US" sz="1400" dirty="0">
                          <a:latin typeface="Arial" pitchFamily="34" charset="0"/>
                          <a:cs typeface="Arial" pitchFamily="34" charset="0"/>
                        </a:rPr>
                        <a:t>Circuit Design &amp; Code (Android App, Arduino Code and Firebase Configuration)</a:t>
                      </a:r>
                    </a:p>
                  </a:txBody>
                  <a:tcPr/>
                </a:tc>
                <a:extLst>
                  <a:ext uri="{0D108BD9-81ED-4DB2-BD59-A6C34878D82A}">
                    <a16:rowId xmlns:a16="http://schemas.microsoft.com/office/drawing/2014/main" val="1774639081"/>
                  </a:ext>
                </a:extLst>
              </a:tr>
              <a:tr h="357589">
                <a:tc>
                  <a:txBody>
                    <a:bodyPr/>
                    <a:lstStyle/>
                    <a:p>
                      <a:pPr algn="ctr"/>
                      <a:r>
                        <a:rPr lang="en-US" sz="1400" dirty="0">
                          <a:latin typeface="Arial" pitchFamily="34" charset="0"/>
                          <a:cs typeface="Arial" pitchFamily="34" charset="0"/>
                        </a:rPr>
                        <a:t>Varun Kumar</a:t>
                      </a:r>
                    </a:p>
                  </a:txBody>
                  <a:tcPr/>
                </a:tc>
                <a:tc>
                  <a:txBody>
                    <a:bodyPr/>
                    <a:lstStyle/>
                    <a:p>
                      <a:pPr algn="ctr"/>
                      <a:r>
                        <a:rPr lang="en-US" sz="1400" dirty="0">
                          <a:latin typeface="Arial" pitchFamily="34" charset="0"/>
                          <a:cs typeface="Arial" pitchFamily="34" charset="0"/>
                        </a:rPr>
                        <a:t>2001331550038</a:t>
                      </a:r>
                    </a:p>
                  </a:txBody>
                  <a:tcPr/>
                </a:tc>
                <a:tc>
                  <a:txBody>
                    <a:bodyPr/>
                    <a:lstStyle/>
                    <a:p>
                      <a:pPr algn="ctr"/>
                      <a:r>
                        <a:rPr lang="en-US" sz="1400" dirty="0">
                          <a:latin typeface="Arial" pitchFamily="34" charset="0"/>
                          <a:cs typeface="Arial" pitchFamily="34" charset="0"/>
                        </a:rPr>
                        <a:t>Research Paper, Synopsis and Project Report</a:t>
                      </a:r>
                    </a:p>
                  </a:txBody>
                  <a:tcPr/>
                </a:tc>
                <a:extLst>
                  <a:ext uri="{0D108BD9-81ED-4DB2-BD59-A6C34878D82A}">
                    <a16:rowId xmlns:a16="http://schemas.microsoft.com/office/drawing/2014/main" val="3233880534"/>
                  </a:ext>
                </a:extLst>
              </a:tr>
              <a:tr h="514635">
                <a:tc>
                  <a:txBody>
                    <a:bodyPr/>
                    <a:lstStyle/>
                    <a:p>
                      <a:pPr algn="ctr"/>
                      <a:r>
                        <a:rPr lang="en-US" sz="1400" dirty="0">
                          <a:latin typeface="Arial" pitchFamily="34" charset="0"/>
                          <a:cs typeface="Arial" pitchFamily="34" charset="0"/>
                        </a:rPr>
                        <a:t>Ritik Kumar Yadav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Arial" pitchFamily="34" charset="0"/>
                          <a:cs typeface="Arial" pitchFamily="34" charset="0"/>
                        </a:rPr>
                        <a:t>2001331550030</a:t>
                      </a:r>
                    </a:p>
                    <a:p>
                      <a:pPr algn="ctr"/>
                      <a:endParaRPr lang="en-US" sz="1400" dirty="0">
                        <a:latin typeface="Arial" pitchFamily="34" charset="0"/>
                        <a:cs typeface="Arial" pitchFamily="34" charset="0"/>
                      </a:endParaRPr>
                    </a:p>
                  </a:txBody>
                  <a:tcPr/>
                </a:tc>
                <a:tc>
                  <a:txBody>
                    <a:bodyPr/>
                    <a:lstStyle/>
                    <a:p>
                      <a:pPr algn="ctr"/>
                      <a:r>
                        <a:rPr lang="en-US" sz="1400" dirty="0">
                          <a:latin typeface="Arial" pitchFamily="34" charset="0"/>
                          <a:cs typeface="Arial" pitchFamily="34" charset="0"/>
                        </a:rPr>
                        <a:t>Hardware Design and Assembly</a:t>
                      </a:r>
                    </a:p>
                  </a:txBody>
                  <a:tcPr/>
                </a:tc>
                <a:extLst>
                  <a:ext uri="{0D108BD9-81ED-4DB2-BD59-A6C34878D82A}">
                    <a16:rowId xmlns:a16="http://schemas.microsoft.com/office/drawing/2014/main" val="3119938205"/>
                  </a:ext>
                </a:extLst>
              </a:tr>
              <a:tr h="357589">
                <a:tc>
                  <a:txBody>
                    <a:bodyPr/>
                    <a:lstStyle/>
                    <a:p>
                      <a:pPr algn="ctr"/>
                      <a:endParaRPr lang="en-US" sz="1400" dirty="0">
                        <a:latin typeface="Arial" pitchFamily="34" charset="0"/>
                        <a:cs typeface="Arial" pitchFamily="34" charset="0"/>
                      </a:endParaRPr>
                    </a:p>
                  </a:txBody>
                  <a:tcPr/>
                </a:tc>
                <a:tc>
                  <a:txBody>
                    <a:bodyPr/>
                    <a:lstStyle/>
                    <a:p>
                      <a:pPr algn="ctr"/>
                      <a:endParaRPr lang="en-US" sz="1400" dirty="0">
                        <a:latin typeface="Arial" pitchFamily="34" charset="0"/>
                        <a:cs typeface="Arial" pitchFamily="34" charset="0"/>
                      </a:endParaRPr>
                    </a:p>
                  </a:txBody>
                  <a:tcPr/>
                </a:tc>
                <a:tc>
                  <a:txBody>
                    <a:bodyPr/>
                    <a:lstStyle/>
                    <a:p>
                      <a:pPr algn="ctr"/>
                      <a:endParaRPr lang="en-US" sz="1400" dirty="0">
                        <a:latin typeface="Arial" pitchFamily="34" charset="0"/>
                        <a:cs typeface="Arial" pitchFamily="34" charset="0"/>
                      </a:endParaRPr>
                    </a:p>
                  </a:txBody>
                  <a:tcPr/>
                </a:tc>
                <a:extLst>
                  <a:ext uri="{0D108BD9-81ED-4DB2-BD59-A6C34878D82A}">
                    <a16:rowId xmlns:a16="http://schemas.microsoft.com/office/drawing/2014/main" val="3120086947"/>
                  </a:ext>
                </a:extLst>
              </a:tr>
            </a:tbl>
          </a:graphicData>
        </a:graphic>
      </p:graphicFrame>
      <p:pic>
        <p:nvPicPr>
          <p:cNvPr id="3" name="Picture 2">
            <a:extLst>
              <a:ext uri="{FF2B5EF4-FFF2-40B4-BE49-F238E27FC236}">
                <a16:creationId xmlns:a16="http://schemas.microsoft.com/office/drawing/2014/main" id="{56978229-A73F-4594-9AB6-0924B84B91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0316" y="2816032"/>
            <a:ext cx="2160240" cy="1225936"/>
          </a:xfrm>
          <a:prstGeom prst="rect">
            <a:avLst/>
          </a:prstGeom>
        </p:spPr>
      </p:pic>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Proposed Methodology</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E8E0920-C22C-49C2-CF10-2D62A991E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1676400"/>
            <a:ext cx="7475291" cy="4190999"/>
          </a:xfrm>
          <a:prstGeom prst="rect">
            <a:avLst/>
          </a:prstGeom>
        </p:spPr>
      </p:pic>
    </p:spTree>
    <p:extLst>
      <p:ext uri="{BB962C8B-B14F-4D97-AF65-F5344CB8AC3E}">
        <p14:creationId xmlns:p14="http://schemas.microsoft.com/office/powerpoint/2010/main" val="377409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64CAD1A-BC6E-9DDE-B3CF-1756D9DF811D}"/>
              </a:ext>
            </a:extLst>
          </p:cNvPr>
          <p:cNvSpPr/>
          <p:nvPr/>
        </p:nvSpPr>
        <p:spPr>
          <a:xfrm>
            <a:off x="6323014" y="2642847"/>
            <a:ext cx="5328592" cy="6408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DF56F6C-5A34-9F90-937A-616803378486}"/>
              </a:ext>
            </a:extLst>
          </p:cNvPr>
          <p:cNvSpPr/>
          <p:nvPr/>
        </p:nvSpPr>
        <p:spPr>
          <a:xfrm>
            <a:off x="7587757" y="3798084"/>
            <a:ext cx="3240360" cy="6570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35B45852-D6F9-BC99-9BB9-0B5469329D6A}"/>
              </a:ext>
            </a:extLst>
          </p:cNvPr>
          <p:cNvSpPr/>
          <p:nvPr/>
        </p:nvSpPr>
        <p:spPr>
          <a:xfrm>
            <a:off x="7475578" y="4958049"/>
            <a:ext cx="3352540" cy="5591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2C9A67E4-899B-D04F-4AFE-D18B868B14C1}"/>
              </a:ext>
            </a:extLst>
          </p:cNvPr>
          <p:cNvSpPr/>
          <p:nvPr/>
        </p:nvSpPr>
        <p:spPr>
          <a:xfrm>
            <a:off x="7776625" y="1433144"/>
            <a:ext cx="2710273" cy="7971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360706" y="1844824"/>
            <a:ext cx="4805714" cy="4191000"/>
          </a:xfrm>
        </p:spPr>
        <p:txBody>
          <a:bodyPr>
            <a:normAutofit fontScale="92500" lnSpcReduction="20000"/>
          </a:bodyPr>
          <a:lstStyle/>
          <a:p>
            <a:pPr>
              <a:lnSpc>
                <a:spcPct val="120000"/>
              </a:lnSpc>
              <a:spcAft>
                <a:spcPts val="1000"/>
              </a:spcAft>
            </a:pPr>
            <a:r>
              <a:rPr lang="en-IN" sz="1800" dirty="0">
                <a:latin typeface="Times New Roman" panose="02020603050405020304" pitchFamily="18" charset="0"/>
                <a:ea typeface="Times New Roman" panose="02020603050405020304" pitchFamily="18" charset="0"/>
                <a:cs typeface="Mangal" panose="02040503050203030202" pitchFamily="18" charset="0"/>
              </a:rPr>
              <a:t>To Build an</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innovative solution that automates various aspects of a classroom, including devices such as fans, lights, and projectors, while also monitoring student performance and promoting sustainability by saving electricity. </a:t>
            </a:r>
          </a:p>
          <a:p>
            <a:pPr>
              <a:lnSpc>
                <a:spcPct val="120000"/>
              </a:lnSpc>
              <a:spcAft>
                <a:spcPts val="10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The system includes an IoT device consisting of various sensors and microcontrollers ( like </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NodeMCU</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 connected to existing devices in the classroom and </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an Android </a:t>
            </a:r>
            <a:r>
              <a:rPr lang="en-IN" sz="1800" b="1" dirty="0">
                <a:latin typeface="Times New Roman" panose="02020603050405020304" pitchFamily="18" charset="0"/>
                <a:ea typeface="Times New Roman" panose="02020603050405020304" pitchFamily="18" charset="0"/>
                <a:cs typeface="Mangal" panose="02040503050203030202" pitchFamily="18" charset="0"/>
              </a:rPr>
              <a:t>A</a:t>
            </a: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pp</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that provides control and monitoring of automation to administrators, including teachers and class representatives. The system is accessible with an internet connection and can be controlled and monitored from anywhere in the world.</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2" name="Title 1"/>
          <p:cNvSpPr>
            <a:spLocks noGrp="1"/>
          </p:cNvSpPr>
          <p:nvPr>
            <p:ph type="title"/>
          </p:nvPr>
        </p:nvSpPr>
        <p:spPr/>
        <p:txBody>
          <a:bodyPr/>
          <a:lstStyle/>
          <a:p>
            <a:r>
              <a:rPr lang="en-GB" dirty="0">
                <a:latin typeface="Arial" pitchFamily="34" charset="0"/>
                <a:cs typeface="Arial" pitchFamily="34" charset="0"/>
              </a:rPr>
              <a:t>Proposed Methodology</a:t>
            </a:r>
          </a:p>
        </p:txBody>
      </p:sp>
      <p:sp>
        <p:nvSpPr>
          <p:cNvPr id="3" name="TextBox 2">
            <a:extLst>
              <a:ext uri="{FF2B5EF4-FFF2-40B4-BE49-F238E27FC236}">
                <a16:creationId xmlns:a16="http://schemas.microsoft.com/office/drawing/2014/main" id="{B568751D-CE94-C67D-81A9-348EFC98219F}"/>
              </a:ext>
            </a:extLst>
          </p:cNvPr>
          <p:cNvSpPr txBox="1"/>
          <p:nvPr/>
        </p:nvSpPr>
        <p:spPr>
          <a:xfrm>
            <a:off x="7030515" y="2836266"/>
            <a:ext cx="4157641" cy="369332"/>
          </a:xfrm>
          <a:prstGeom prst="rect">
            <a:avLst/>
          </a:prstGeom>
          <a:noFill/>
          <a:ln>
            <a:solidFill>
              <a:schemeClr val="bg2"/>
            </a:solidFill>
          </a:ln>
        </p:spPr>
        <p:txBody>
          <a:bodyPr wrap="square" rtlCol="0" anchor="ctr" anchorCtr="1">
            <a:spAutoFit/>
          </a:bodyPr>
          <a:lstStyle/>
          <a:p>
            <a:r>
              <a:rPr lang="en-IN" dirty="0"/>
              <a:t>NodeMCU</a:t>
            </a:r>
          </a:p>
        </p:txBody>
      </p:sp>
      <p:sp>
        <p:nvSpPr>
          <p:cNvPr id="5" name="TextBox 4">
            <a:extLst>
              <a:ext uri="{FF2B5EF4-FFF2-40B4-BE49-F238E27FC236}">
                <a16:creationId xmlns:a16="http://schemas.microsoft.com/office/drawing/2014/main" id="{88EA2F2A-678B-7412-6D85-512CA2063589}"/>
              </a:ext>
            </a:extLst>
          </p:cNvPr>
          <p:cNvSpPr txBox="1"/>
          <p:nvPr/>
        </p:nvSpPr>
        <p:spPr>
          <a:xfrm>
            <a:off x="7668613" y="1552436"/>
            <a:ext cx="3024336" cy="584775"/>
          </a:xfrm>
          <a:prstGeom prst="rect">
            <a:avLst/>
          </a:prstGeom>
          <a:noFill/>
          <a:ln>
            <a:solidFill>
              <a:schemeClr val="bg2"/>
            </a:solidFill>
          </a:ln>
        </p:spPr>
        <p:txBody>
          <a:bodyPr wrap="square" rtlCol="0" anchor="ctr" anchorCtr="1">
            <a:spAutoFit/>
          </a:bodyPr>
          <a:lstStyle/>
          <a:p>
            <a:r>
              <a:rPr lang="en-IN" sz="1600" dirty="0"/>
              <a:t>Existing devices like fans, lights etc.</a:t>
            </a:r>
          </a:p>
        </p:txBody>
      </p:sp>
      <p:sp>
        <p:nvSpPr>
          <p:cNvPr id="6" name="TextBox 5">
            <a:extLst>
              <a:ext uri="{FF2B5EF4-FFF2-40B4-BE49-F238E27FC236}">
                <a16:creationId xmlns:a16="http://schemas.microsoft.com/office/drawing/2014/main" id="{BF7A3FFA-C7C6-2579-B02C-0F182277F652}"/>
              </a:ext>
            </a:extLst>
          </p:cNvPr>
          <p:cNvSpPr txBox="1"/>
          <p:nvPr/>
        </p:nvSpPr>
        <p:spPr>
          <a:xfrm>
            <a:off x="7502736" y="3914448"/>
            <a:ext cx="3240360" cy="369332"/>
          </a:xfrm>
          <a:prstGeom prst="rect">
            <a:avLst/>
          </a:prstGeom>
          <a:noFill/>
          <a:ln>
            <a:solidFill>
              <a:schemeClr val="bg2"/>
            </a:solidFill>
          </a:ln>
        </p:spPr>
        <p:txBody>
          <a:bodyPr wrap="square" rtlCol="0" anchor="ctr" anchorCtr="1">
            <a:spAutoFit/>
          </a:bodyPr>
          <a:lstStyle/>
          <a:p>
            <a:r>
              <a:rPr lang="en-IN" dirty="0"/>
              <a:t>Google Firebase</a:t>
            </a:r>
          </a:p>
        </p:txBody>
      </p:sp>
      <p:sp>
        <p:nvSpPr>
          <p:cNvPr id="8" name="TextBox 7">
            <a:extLst>
              <a:ext uri="{FF2B5EF4-FFF2-40B4-BE49-F238E27FC236}">
                <a16:creationId xmlns:a16="http://schemas.microsoft.com/office/drawing/2014/main" id="{F0AB886B-FA88-DE52-F016-A33C65006DE3}"/>
              </a:ext>
            </a:extLst>
          </p:cNvPr>
          <p:cNvSpPr txBox="1"/>
          <p:nvPr/>
        </p:nvSpPr>
        <p:spPr>
          <a:xfrm>
            <a:off x="7475578" y="5052847"/>
            <a:ext cx="3240360" cy="369332"/>
          </a:xfrm>
          <a:prstGeom prst="rect">
            <a:avLst/>
          </a:prstGeom>
          <a:noFill/>
          <a:ln>
            <a:solidFill>
              <a:schemeClr val="bg2"/>
            </a:solidFill>
          </a:ln>
        </p:spPr>
        <p:txBody>
          <a:bodyPr wrap="square" rtlCol="0" anchor="ctr" anchorCtr="1">
            <a:spAutoFit/>
          </a:bodyPr>
          <a:lstStyle/>
          <a:p>
            <a:r>
              <a:rPr lang="en-IN" dirty="0"/>
              <a:t>Android Application</a:t>
            </a:r>
          </a:p>
        </p:txBody>
      </p:sp>
      <p:cxnSp>
        <p:nvCxnSpPr>
          <p:cNvPr id="12" name="Straight Arrow Connector 11">
            <a:extLst>
              <a:ext uri="{FF2B5EF4-FFF2-40B4-BE49-F238E27FC236}">
                <a16:creationId xmlns:a16="http://schemas.microsoft.com/office/drawing/2014/main" id="{C17CC28E-FA92-F254-A7FA-F5DC8C7B7E31}"/>
              </a:ext>
            </a:extLst>
          </p:cNvPr>
          <p:cNvCxnSpPr/>
          <p:nvPr/>
        </p:nvCxnSpPr>
        <p:spPr>
          <a:xfrm>
            <a:off x="9180781" y="2204864"/>
            <a:ext cx="0" cy="63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08987F-640D-C3D8-5F8A-12BCEC236605}"/>
              </a:ext>
            </a:extLst>
          </p:cNvPr>
          <p:cNvCxnSpPr>
            <a:cxnSpLocks/>
          </p:cNvCxnSpPr>
          <p:nvPr/>
        </p:nvCxnSpPr>
        <p:spPr>
          <a:xfrm>
            <a:off x="9145675" y="3295180"/>
            <a:ext cx="0" cy="502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1FFD8C5-FA2E-70E6-4BFA-4CAF197AC92E}"/>
              </a:ext>
            </a:extLst>
          </p:cNvPr>
          <p:cNvSpPr/>
          <p:nvPr/>
        </p:nvSpPr>
        <p:spPr>
          <a:xfrm>
            <a:off x="6432230" y="1707970"/>
            <a:ext cx="1016756" cy="4308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0" name="TextBox 19">
            <a:extLst>
              <a:ext uri="{FF2B5EF4-FFF2-40B4-BE49-F238E27FC236}">
                <a16:creationId xmlns:a16="http://schemas.microsoft.com/office/drawing/2014/main" id="{EAFC8A8E-9B27-5A3D-93F3-CCF230749AC9}"/>
              </a:ext>
            </a:extLst>
          </p:cNvPr>
          <p:cNvSpPr txBox="1"/>
          <p:nvPr/>
        </p:nvSpPr>
        <p:spPr>
          <a:xfrm>
            <a:off x="6426196" y="1769101"/>
            <a:ext cx="979153" cy="307777"/>
          </a:xfrm>
          <a:prstGeom prst="rect">
            <a:avLst/>
          </a:prstGeom>
          <a:noFill/>
          <a:ln>
            <a:solidFill>
              <a:schemeClr val="bg2"/>
            </a:solidFill>
          </a:ln>
        </p:spPr>
        <p:txBody>
          <a:bodyPr wrap="square" rtlCol="0" anchor="ctr" anchorCtr="1">
            <a:spAutoFit/>
          </a:bodyPr>
          <a:lstStyle/>
          <a:p>
            <a:r>
              <a:rPr lang="en-IN" sz="1400" dirty="0"/>
              <a:t>DHT11</a:t>
            </a:r>
          </a:p>
        </p:txBody>
      </p:sp>
      <p:cxnSp>
        <p:nvCxnSpPr>
          <p:cNvPr id="26" name="Straight Arrow Connector 25">
            <a:extLst>
              <a:ext uri="{FF2B5EF4-FFF2-40B4-BE49-F238E27FC236}">
                <a16:creationId xmlns:a16="http://schemas.microsoft.com/office/drawing/2014/main" id="{5B8BC7B1-3B41-E48C-62FF-507D41842C74}"/>
              </a:ext>
            </a:extLst>
          </p:cNvPr>
          <p:cNvCxnSpPr>
            <a:cxnSpLocks/>
          </p:cNvCxnSpPr>
          <p:nvPr/>
        </p:nvCxnSpPr>
        <p:spPr>
          <a:xfrm>
            <a:off x="6958508" y="2107248"/>
            <a:ext cx="0" cy="547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3705CA-10F1-2F30-682D-B11C4D22C1F9}"/>
              </a:ext>
            </a:extLst>
          </p:cNvPr>
          <p:cNvSpPr/>
          <p:nvPr/>
        </p:nvSpPr>
        <p:spPr>
          <a:xfrm>
            <a:off x="10601103" y="1687490"/>
            <a:ext cx="1008112" cy="5226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TextBox 27">
            <a:extLst>
              <a:ext uri="{FF2B5EF4-FFF2-40B4-BE49-F238E27FC236}">
                <a16:creationId xmlns:a16="http://schemas.microsoft.com/office/drawing/2014/main" id="{DC2F94E6-747D-AD82-F5D4-FCCF192F4C8E}"/>
              </a:ext>
            </a:extLst>
          </p:cNvPr>
          <p:cNvSpPr txBox="1"/>
          <p:nvPr/>
        </p:nvSpPr>
        <p:spPr>
          <a:xfrm>
            <a:off x="10633575" y="1681644"/>
            <a:ext cx="1008112" cy="523220"/>
          </a:xfrm>
          <a:prstGeom prst="rect">
            <a:avLst/>
          </a:prstGeom>
          <a:noFill/>
          <a:ln>
            <a:solidFill>
              <a:schemeClr val="bg2"/>
            </a:solidFill>
          </a:ln>
        </p:spPr>
        <p:txBody>
          <a:bodyPr wrap="square" rtlCol="0" anchor="ctr" anchorCtr="1">
            <a:spAutoFit/>
          </a:bodyPr>
          <a:lstStyle/>
          <a:p>
            <a:r>
              <a:rPr lang="en-IN" sz="1400" dirty="0"/>
              <a:t>Other Sensors</a:t>
            </a:r>
          </a:p>
        </p:txBody>
      </p:sp>
      <p:cxnSp>
        <p:nvCxnSpPr>
          <p:cNvPr id="32" name="Straight Arrow Connector 31">
            <a:extLst>
              <a:ext uri="{FF2B5EF4-FFF2-40B4-BE49-F238E27FC236}">
                <a16:creationId xmlns:a16="http://schemas.microsoft.com/office/drawing/2014/main" id="{C9E98C7B-39BA-F9FF-9988-0CCD366ADF8D}"/>
              </a:ext>
            </a:extLst>
          </p:cNvPr>
          <p:cNvCxnSpPr>
            <a:cxnSpLocks/>
          </p:cNvCxnSpPr>
          <p:nvPr/>
        </p:nvCxnSpPr>
        <p:spPr>
          <a:xfrm>
            <a:off x="11188156" y="2204864"/>
            <a:ext cx="0" cy="445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0F155AC-B6D4-C59E-0E56-B45B42665B24}"/>
              </a:ext>
            </a:extLst>
          </p:cNvPr>
          <p:cNvCxnSpPr>
            <a:cxnSpLocks/>
          </p:cNvCxnSpPr>
          <p:nvPr/>
        </p:nvCxnSpPr>
        <p:spPr>
          <a:xfrm>
            <a:off x="9145675" y="4455145"/>
            <a:ext cx="0" cy="502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2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Hardware/ Software Requirements</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471885" y="1844824"/>
            <a:ext cx="9702258" cy="4191000"/>
          </a:xfrm>
        </p:spPr>
        <p:txBody>
          <a:bodyPr>
            <a:normAutofit/>
          </a:bodyPr>
          <a:lstStyle/>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Node MCU </a:t>
            </a:r>
            <a:r>
              <a:rPr lang="en-US" sz="1400" dirty="0">
                <a:latin typeface="Arial" panose="020B0604020202020204" pitchFamily="34" charset="0"/>
                <a:cs typeface="Arial" panose="020B0604020202020204" pitchFamily="34" charset="0"/>
              </a:rPr>
              <a:t>is one of the microcontroller unit in the prototype. It has an in-built Wi-Fi module (ESP8266) that establishes wireless remote switching of appliances and devices.</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LED and resistors</a:t>
            </a:r>
            <a:r>
              <a:rPr lang="en-US" sz="1400" dirty="0">
                <a:latin typeface="Arial" panose="020B0604020202020204" pitchFamily="34" charset="0"/>
                <a:cs typeface="Arial" panose="020B0604020202020204" pitchFamily="34" charset="0"/>
              </a:rPr>
              <a:t> are used in this prototype to replace real appliances. They indicate power being turned on and off to the appliances. In real time operation they would be replaced by actual home appliances. </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DHT11 </a:t>
            </a:r>
            <a:r>
              <a:rPr lang="en-US" sz="1400" dirty="0">
                <a:latin typeface="Arial" panose="020B0604020202020204" pitchFamily="34" charset="0"/>
                <a:cs typeface="Arial" panose="020B0604020202020204" pitchFamily="34" charset="0"/>
              </a:rPr>
              <a:t>is a Temperature and Humidity Sensor used to collect data of temperature and humidity from the surrounding and send to the application through microcontroller.</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Google Firebase </a:t>
            </a:r>
            <a:r>
              <a:rPr lang="en-US" sz="1400" dirty="0">
                <a:latin typeface="Arial" panose="020B0604020202020204" pitchFamily="34" charset="0"/>
                <a:cs typeface="Arial" panose="020B0604020202020204" pitchFamily="34" charset="0"/>
              </a:rPr>
              <a:t>is a set of backend cloud computing services and application development platforms provided by Google, used here to be the mediator between the microcontroller and the android application enabling them to communicate with each other</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Android Application </a:t>
            </a:r>
            <a:r>
              <a:rPr lang="en-US" sz="1400" dirty="0">
                <a:latin typeface="Arial" panose="020B0604020202020204" pitchFamily="34" charset="0"/>
                <a:cs typeface="Arial" panose="020B0604020202020204" pitchFamily="34" charset="0"/>
              </a:rPr>
              <a:t>is a custom app designed and developed for this IoT enabled Classroom Automation System in Java language and ought to be used by admins to control and monitor various functionalities.</a:t>
            </a:r>
            <a:endParaRPr lang="en-US" sz="1400" b="1"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Android Studio and Arduino IDE</a:t>
            </a:r>
            <a:r>
              <a:rPr lang="en-US" sz="1400" dirty="0">
                <a:latin typeface="Arial" panose="020B0604020202020204" pitchFamily="34" charset="0"/>
                <a:cs typeface="Arial" panose="020B0604020202020204" pitchFamily="34" charset="0"/>
              </a:rPr>
              <a:t> are the software that are used to develop the Android Application and Deploy the Arduino Sketch (Code) to the NodeMCU for this project.</a:t>
            </a:r>
          </a:p>
          <a:p>
            <a:pPr>
              <a:buFont typeface="Wingdings" panose="05000000000000000000" pitchFamily="2" charset="2"/>
              <a:buChar char="§"/>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4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Hardware/ Software Requirements</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471885" y="1844824"/>
            <a:ext cx="9702258" cy="4191000"/>
          </a:xfrm>
        </p:spPr>
        <p:txBody>
          <a:bodyPr>
            <a:normAutofit/>
          </a:bodyPr>
          <a:lstStyle/>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NodeMCU (ESP8266)</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DHT11 (Temperature &amp; Humidity) Sensor</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LEDs</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Bread Board</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Jumper Wires</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USB Cable</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Android Studio</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Google Firebase</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Arduino IDE</a:t>
            </a:r>
          </a:p>
          <a:p>
            <a:pPr>
              <a:buFont typeface="Wingdings" panose="05000000000000000000" pitchFamily="2" charset="2"/>
              <a:buChar char="§"/>
            </a:pPr>
            <a:endParaRPr lang="en-US" sz="1400" b="1"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1400" b="1"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1400" b="1"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46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CCAA-2201-4537-81F1-099D852D5C39}"/>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Model Working</a:t>
            </a:r>
            <a:endParaRPr lang="en-IN" dirty="0"/>
          </a:p>
        </p:txBody>
      </p:sp>
      <p:sp>
        <p:nvSpPr>
          <p:cNvPr id="3" name="Content Placeholder 2">
            <a:extLst>
              <a:ext uri="{FF2B5EF4-FFF2-40B4-BE49-F238E27FC236}">
                <a16:creationId xmlns:a16="http://schemas.microsoft.com/office/drawing/2014/main" id="{68D989A8-A3FD-455E-9697-3E359930CE9A}"/>
              </a:ext>
            </a:extLst>
          </p:cNvPr>
          <p:cNvSpPr>
            <a:spLocks noGrp="1"/>
          </p:cNvSpPr>
          <p:nvPr>
            <p:ph idx="1"/>
          </p:nvPr>
        </p:nvSpPr>
        <p:spPr/>
        <p:txBody>
          <a:bodyPr/>
          <a:lstStyle/>
          <a:p>
            <a:pPr marL="0" indent="0" algn="just">
              <a:buNone/>
            </a:pPr>
            <a:r>
              <a:rPr lang="en-US" b="1" i="0" dirty="0">
                <a:solidFill>
                  <a:srgbClr val="610B38"/>
                </a:solidFill>
                <a:effectLst/>
                <a:highlight>
                  <a:srgbClr val="00FFFF"/>
                </a:highlight>
                <a:latin typeface="Times New Roman" panose="02020603050405020304" pitchFamily="18" charset="0"/>
                <a:cs typeface="Times New Roman" panose="02020603050405020304" pitchFamily="18" charset="0"/>
              </a:rPr>
              <a:t>Working principle of the project (Android app, Google Firebase, and Node MCU)</a:t>
            </a: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In this project, there are three main components are used an Android app, Firebase database and, Wi-Fi Node MCU with Arduino.</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The Android app sends the serial data 1 or 0 to the Firebase database. The Firebase database interacts with Wi-Fi NodeMCU and this NodeMCU acts on the basis of data received from Firebase Database. If NodeMCU receives serial data 1, it turns ON the LED, and if NodeMCU receives serial input 0 then it turns OFF the LED.</a:t>
            </a:r>
          </a:p>
        </p:txBody>
      </p:sp>
      <p:pic>
        <p:nvPicPr>
          <p:cNvPr id="4" name="Picture 3">
            <a:extLst>
              <a:ext uri="{FF2B5EF4-FFF2-40B4-BE49-F238E27FC236}">
                <a16:creationId xmlns:a16="http://schemas.microsoft.com/office/drawing/2014/main" id="{36B3354F-4341-88D6-DD2D-6553AC7B5143}"/>
              </a:ext>
            </a:extLst>
          </p:cNvPr>
          <p:cNvPicPr>
            <a:picLocks noChangeAspect="1"/>
          </p:cNvPicPr>
          <p:nvPr/>
        </p:nvPicPr>
        <p:blipFill>
          <a:blip r:embed="rId2"/>
          <a:stretch>
            <a:fillRect/>
          </a:stretch>
        </p:blipFill>
        <p:spPr>
          <a:xfrm>
            <a:off x="3038509" y="4725144"/>
            <a:ext cx="6569009" cy="1150720"/>
          </a:xfrm>
          <a:prstGeom prst="rect">
            <a:avLst/>
          </a:prstGeom>
        </p:spPr>
      </p:pic>
    </p:spTree>
    <p:extLst>
      <p:ext uri="{BB962C8B-B14F-4D97-AF65-F5344CB8AC3E}">
        <p14:creationId xmlns:p14="http://schemas.microsoft.com/office/powerpoint/2010/main" val="63272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B995-339A-4AD8-85BD-8F9EBB352BD5}"/>
              </a:ext>
            </a:extLst>
          </p:cNvPr>
          <p:cNvSpPr>
            <a:spLocks noGrp="1"/>
          </p:cNvSpPr>
          <p:nvPr>
            <p:ph type="title"/>
          </p:nvPr>
        </p:nvSpPr>
        <p:spPr>
          <a:xfrm>
            <a:off x="1522414" y="533400"/>
            <a:ext cx="9601200" cy="1239416"/>
          </a:xfrm>
        </p:spPr>
        <p:txBody>
          <a:bodyPr/>
          <a:lstStyle/>
          <a:p>
            <a:r>
              <a:rPr lang="en-IN" dirty="0"/>
              <a:t>Google Firebase – Realtime Database</a:t>
            </a:r>
          </a:p>
        </p:txBody>
      </p:sp>
      <p:pic>
        <p:nvPicPr>
          <p:cNvPr id="9" name="Picture 8">
            <a:extLst>
              <a:ext uri="{FF2B5EF4-FFF2-40B4-BE49-F238E27FC236}">
                <a16:creationId xmlns:a16="http://schemas.microsoft.com/office/drawing/2014/main" id="{8B862596-83A3-5745-F94C-42C099BF2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158" y="1845830"/>
            <a:ext cx="5603277" cy="3151843"/>
          </a:xfrm>
          <a:prstGeom prst="rect">
            <a:avLst/>
          </a:prstGeom>
        </p:spPr>
      </p:pic>
      <p:pic>
        <p:nvPicPr>
          <p:cNvPr id="11" name="Picture 10">
            <a:extLst>
              <a:ext uri="{FF2B5EF4-FFF2-40B4-BE49-F238E27FC236}">
                <a16:creationId xmlns:a16="http://schemas.microsoft.com/office/drawing/2014/main" id="{050A05D2-FF7F-9DD1-A2EE-D3A48F5C5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54" y="1822358"/>
            <a:ext cx="5559794" cy="3127384"/>
          </a:xfrm>
          <a:prstGeom prst="rect">
            <a:avLst/>
          </a:prstGeom>
        </p:spPr>
      </p:pic>
      <p:pic>
        <p:nvPicPr>
          <p:cNvPr id="4" name="Picture 3">
            <a:extLst>
              <a:ext uri="{FF2B5EF4-FFF2-40B4-BE49-F238E27FC236}">
                <a16:creationId xmlns:a16="http://schemas.microsoft.com/office/drawing/2014/main" id="{1360DCA7-15E8-8827-8D23-ADD5E3F62DBA}"/>
              </a:ext>
            </a:extLst>
          </p:cNvPr>
          <p:cNvPicPr>
            <a:picLocks noChangeAspect="1"/>
          </p:cNvPicPr>
          <p:nvPr/>
        </p:nvPicPr>
        <p:blipFill>
          <a:blip r:embed="rId4"/>
          <a:stretch>
            <a:fillRect/>
          </a:stretch>
        </p:blipFill>
        <p:spPr>
          <a:xfrm>
            <a:off x="3429649" y="3508425"/>
            <a:ext cx="6051018" cy="3028661"/>
          </a:xfrm>
          <a:prstGeom prst="rect">
            <a:avLst/>
          </a:prstGeom>
        </p:spPr>
      </p:pic>
    </p:spTree>
    <p:extLst>
      <p:ext uri="{BB962C8B-B14F-4D97-AF65-F5344CB8AC3E}">
        <p14:creationId xmlns:p14="http://schemas.microsoft.com/office/powerpoint/2010/main" val="17244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Live Project Progress - APP</a:t>
            </a:r>
          </a:p>
        </p:txBody>
      </p:sp>
      <p:pic>
        <p:nvPicPr>
          <p:cNvPr id="12" name="Picture 11" descr="Graphical user interface, application&#10;&#10;Description automatically generated">
            <a:extLst>
              <a:ext uri="{FF2B5EF4-FFF2-40B4-BE49-F238E27FC236}">
                <a16:creationId xmlns:a16="http://schemas.microsoft.com/office/drawing/2014/main" id="{985969F5-0A59-3348-F3DE-516E60769F6A}"/>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5000"/>
                    </a14:imgEffect>
                  </a14:imgLayer>
                </a14:imgProps>
              </a:ext>
              <a:ext uri="{28A0092B-C50C-407E-A947-70E740481C1C}">
                <a14:useLocalDpi xmlns:a14="http://schemas.microsoft.com/office/drawing/2010/main" val="0"/>
              </a:ext>
            </a:extLst>
          </a:blip>
          <a:stretch>
            <a:fillRect/>
          </a:stretch>
        </p:blipFill>
        <p:spPr>
          <a:xfrm>
            <a:off x="1647380" y="1916832"/>
            <a:ext cx="1916276" cy="4258392"/>
          </a:xfrm>
          <a:prstGeom prst="rect">
            <a:avLst/>
          </a:prstGeom>
        </p:spPr>
      </p:pic>
      <p:pic>
        <p:nvPicPr>
          <p:cNvPr id="13" name="Picture 12" descr="Graphical user interface&#10;&#10;Description automatically generated">
            <a:extLst>
              <a:ext uri="{FF2B5EF4-FFF2-40B4-BE49-F238E27FC236}">
                <a16:creationId xmlns:a16="http://schemas.microsoft.com/office/drawing/2014/main" id="{CCAE5A4A-AFB6-5B77-28F0-1C75A331B6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758" y="1939709"/>
            <a:ext cx="1916276" cy="4258392"/>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5152C2B3-0F17-F4ED-9305-FD6D7D5CC7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7338" y="1939709"/>
            <a:ext cx="1916276" cy="4258392"/>
          </a:xfrm>
          <a:prstGeom prst="rect">
            <a:avLst/>
          </a:prstGeom>
        </p:spPr>
      </p:pic>
      <p:pic>
        <p:nvPicPr>
          <p:cNvPr id="15" name="Picture 14" descr="Graphical user interface&#10;&#10;Description automatically generated with medium confidence">
            <a:extLst>
              <a:ext uri="{FF2B5EF4-FFF2-40B4-BE49-F238E27FC236}">
                <a16:creationId xmlns:a16="http://schemas.microsoft.com/office/drawing/2014/main" id="{3D439246-2EDD-A6EF-141B-AFBEABAC7A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2069" y="1914385"/>
            <a:ext cx="1916276" cy="4258392"/>
          </a:xfrm>
          <a:prstGeom prst="rect">
            <a:avLst/>
          </a:prstGeom>
        </p:spPr>
      </p:pic>
    </p:spTree>
    <p:extLst>
      <p:ext uri="{BB962C8B-B14F-4D97-AF65-F5344CB8AC3E}">
        <p14:creationId xmlns:p14="http://schemas.microsoft.com/office/powerpoint/2010/main" val="212617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Live Project Progress – IoT Device</a:t>
            </a:r>
          </a:p>
        </p:txBody>
      </p:sp>
      <p:pic>
        <p:nvPicPr>
          <p:cNvPr id="4" name="Picture 3" descr="A picture containing electronics&#10;&#10;Description automatically generated">
            <a:extLst>
              <a:ext uri="{FF2B5EF4-FFF2-40B4-BE49-F238E27FC236}">
                <a16:creationId xmlns:a16="http://schemas.microsoft.com/office/drawing/2014/main" id="{DF85BA52-E9FA-5768-C5B6-334BBD2980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3932" y="1772816"/>
            <a:ext cx="5976664" cy="4482498"/>
          </a:xfrm>
          <a:prstGeom prst="rect">
            <a:avLst/>
          </a:prstGeom>
        </p:spPr>
      </p:pic>
    </p:spTree>
    <p:extLst>
      <p:ext uri="{BB962C8B-B14F-4D97-AF65-F5344CB8AC3E}">
        <p14:creationId xmlns:p14="http://schemas.microsoft.com/office/powerpoint/2010/main" val="172670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Research Paper Status</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773932" y="1901958"/>
            <a:ext cx="3221538" cy="4191000"/>
          </a:xfrm>
        </p:spPr>
        <p:txBody>
          <a:bodyPr>
            <a:normAutofit fontScale="85000" lnSpcReduction="20000"/>
          </a:bodyPr>
          <a:lstStyle/>
          <a:p>
            <a:endParaRPr lang="en-US" sz="1800" dirty="0">
              <a:latin typeface="Arial" panose="020B0604020202020204" pitchFamily="34" charset="0"/>
              <a:cs typeface="Arial" panose="020B0604020202020204" pitchFamily="34" charset="0"/>
            </a:endParaRPr>
          </a:p>
          <a:p>
            <a:r>
              <a:rPr lang="en-US" sz="1800" dirty="0">
                <a:highlight>
                  <a:srgbClr val="FFFF00"/>
                </a:highlight>
                <a:latin typeface="Arial" panose="020B0604020202020204" pitchFamily="34" charset="0"/>
                <a:cs typeface="Arial" panose="020B0604020202020204" pitchFamily="34" charset="0"/>
              </a:rPr>
              <a:t>Abstract </a:t>
            </a:r>
          </a:p>
          <a:p>
            <a:r>
              <a:rPr lang="en-US" sz="1800" dirty="0">
                <a:highlight>
                  <a:srgbClr val="FFFF00"/>
                </a:highlight>
                <a:latin typeface="Arial" panose="020B0604020202020204" pitchFamily="34" charset="0"/>
                <a:cs typeface="Arial" panose="020B0604020202020204" pitchFamily="34" charset="0"/>
              </a:rPr>
              <a:t>Keywords, </a:t>
            </a:r>
          </a:p>
          <a:p>
            <a:r>
              <a:rPr lang="en-US" sz="1800" dirty="0">
                <a:highlight>
                  <a:srgbClr val="FFFF00"/>
                </a:highlight>
                <a:latin typeface="Arial" panose="020B0604020202020204" pitchFamily="34" charset="0"/>
                <a:cs typeface="Arial" panose="020B0604020202020204" pitchFamily="34" charset="0"/>
              </a:rPr>
              <a:t>Introduction, </a:t>
            </a:r>
          </a:p>
          <a:p>
            <a:r>
              <a:rPr lang="en-US" sz="1800" dirty="0">
                <a:highlight>
                  <a:srgbClr val="FFFF00"/>
                </a:highlight>
                <a:latin typeface="Arial" panose="020B0604020202020204" pitchFamily="34" charset="0"/>
                <a:cs typeface="Arial" panose="020B0604020202020204" pitchFamily="34" charset="0"/>
              </a:rPr>
              <a:t>Literature Survey</a:t>
            </a:r>
          </a:p>
          <a:p>
            <a:r>
              <a:rPr lang="en-US" sz="1800" dirty="0">
                <a:highlight>
                  <a:srgbClr val="FFFF00"/>
                </a:highlight>
                <a:latin typeface="Arial" panose="020B0604020202020204" pitchFamily="34" charset="0"/>
                <a:cs typeface="Arial" panose="020B0604020202020204" pitchFamily="34" charset="0"/>
              </a:rPr>
              <a:t>Methodology</a:t>
            </a:r>
          </a:p>
          <a:p>
            <a:r>
              <a:rPr lang="en-US" sz="1800" dirty="0">
                <a:highlight>
                  <a:srgbClr val="FFFF00"/>
                </a:highlight>
                <a:latin typeface="Arial" panose="020B0604020202020204" pitchFamily="34" charset="0"/>
                <a:cs typeface="Arial" panose="020B0604020202020204" pitchFamily="34" charset="0"/>
              </a:rPr>
              <a:t>Hardware Requirements</a:t>
            </a:r>
          </a:p>
          <a:p>
            <a:r>
              <a:rPr lang="en-US" sz="1800" dirty="0">
                <a:highlight>
                  <a:srgbClr val="FFFF00"/>
                </a:highlight>
                <a:latin typeface="Arial" panose="020B0604020202020204" pitchFamily="34" charset="0"/>
                <a:cs typeface="Arial" panose="020B0604020202020204" pitchFamily="34" charset="0"/>
              </a:rPr>
              <a:t>Software Requirements</a:t>
            </a:r>
          </a:p>
          <a:p>
            <a:r>
              <a:rPr lang="en-US" sz="1800" dirty="0">
                <a:highlight>
                  <a:srgbClr val="FFFF00"/>
                </a:highlight>
                <a:latin typeface="Arial" panose="020B0604020202020204" pitchFamily="34" charset="0"/>
                <a:cs typeface="Arial" panose="020B0604020202020204" pitchFamily="34" charset="0"/>
              </a:rPr>
              <a:t>Block Diagram</a:t>
            </a:r>
          </a:p>
          <a:p>
            <a:r>
              <a:rPr lang="en-US" sz="1800" dirty="0">
                <a:highlight>
                  <a:srgbClr val="FFFF00"/>
                </a:highlight>
                <a:latin typeface="Arial" panose="020B0604020202020204" pitchFamily="34" charset="0"/>
                <a:cs typeface="Arial" panose="020B0604020202020204" pitchFamily="34" charset="0"/>
              </a:rPr>
              <a:t>Conclusion and Future Scopes</a:t>
            </a:r>
          </a:p>
          <a:p>
            <a:r>
              <a:rPr lang="en-US" sz="1800" dirty="0">
                <a:highlight>
                  <a:srgbClr val="FFFF00"/>
                </a:highlight>
                <a:latin typeface="Arial" panose="020B0604020202020204" pitchFamily="34" charset="0"/>
                <a:cs typeface="Arial" panose="020B0604020202020204" pitchFamily="34" charset="0"/>
              </a:rPr>
              <a:t>References.</a:t>
            </a:r>
          </a:p>
          <a:p>
            <a:endParaRPr lang="en-IN"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9A94741-8993-4DC9-6E75-4B5DE1480897}"/>
              </a:ext>
            </a:extLst>
          </p:cNvPr>
          <p:cNvSpPr txBox="1"/>
          <p:nvPr/>
        </p:nvSpPr>
        <p:spPr>
          <a:xfrm>
            <a:off x="1502152" y="1676400"/>
            <a:ext cx="7844320" cy="369332"/>
          </a:xfrm>
          <a:prstGeom prst="rect">
            <a:avLst/>
          </a:prstGeom>
          <a:noFill/>
          <a:ln>
            <a:solidFill>
              <a:schemeClr val="bg2"/>
            </a:solidFill>
          </a:ln>
        </p:spPr>
        <p:txBody>
          <a:bodyPr wrap="square">
            <a:spAutoFit/>
          </a:bodyPr>
          <a:lstStyle/>
          <a:p>
            <a:pPr marL="0" indent="0">
              <a:buNone/>
            </a:pPr>
            <a:r>
              <a:rPr lang="en-US" sz="1800" dirty="0">
                <a:solidFill>
                  <a:srgbClr val="00B050"/>
                </a:solidFill>
                <a:latin typeface="Arial" panose="020B0604020202020204" pitchFamily="34" charset="0"/>
                <a:cs typeface="Arial" panose="020B0604020202020204" pitchFamily="34" charset="0"/>
              </a:rPr>
              <a:t>Research Paper Completed | </a:t>
            </a:r>
            <a:r>
              <a:rPr lang="en-US" sz="1800" dirty="0">
                <a:solidFill>
                  <a:schemeClr val="accent5">
                    <a:lumMod val="75000"/>
                  </a:schemeClr>
                </a:solidFill>
                <a:latin typeface="Arial" panose="020B0604020202020204" pitchFamily="34" charset="0"/>
                <a:cs typeface="Arial" panose="020B0604020202020204" pitchFamily="34" charset="0"/>
              </a:rPr>
              <a:t>Contents of Research Paper- </a:t>
            </a:r>
          </a:p>
        </p:txBody>
      </p:sp>
    </p:spTree>
    <p:extLst>
      <p:ext uri="{BB962C8B-B14F-4D97-AF65-F5344CB8AC3E}">
        <p14:creationId xmlns:p14="http://schemas.microsoft.com/office/powerpoint/2010/main" val="273963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Future Action Plan</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504722" y="1616596"/>
            <a:ext cx="9414226" cy="4191000"/>
          </a:xfrm>
        </p:spPr>
        <p:txBody>
          <a:bodyPr>
            <a:normAutofit/>
          </a:bodyPr>
          <a:lstStyle/>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We look forward to develop this prototype into a fully-functional working model and then we will implement this in a physical classroom so that we can experience the usability of Automated Environment.</a:t>
            </a:r>
          </a:p>
          <a:p>
            <a:r>
              <a:rPr lang="en-US" sz="1800" dirty="0">
                <a:latin typeface="Arial" panose="020B0604020202020204" pitchFamily="34" charset="0"/>
                <a:cs typeface="Arial" panose="020B0604020202020204" pitchFamily="34" charset="0"/>
              </a:rPr>
              <a:t>It will be useful in automating tasks and appliances in a classroom environment and monitoring students’ performance.</a:t>
            </a:r>
          </a:p>
          <a:p>
            <a:r>
              <a:rPr lang="en-US" sz="1800" dirty="0">
                <a:latin typeface="Arial" panose="020B0604020202020204" pitchFamily="34" charset="0"/>
                <a:cs typeface="Arial" panose="020B0604020202020204" pitchFamily="34" charset="0"/>
              </a:rPr>
              <a:t>This project also aims to save energy in the present and future scenarios. </a:t>
            </a:r>
          </a:p>
        </p:txBody>
      </p:sp>
    </p:spTree>
    <p:extLst>
      <p:ext uri="{BB962C8B-B14F-4D97-AF65-F5344CB8AC3E}">
        <p14:creationId xmlns:p14="http://schemas.microsoft.com/office/powerpoint/2010/main" val="245796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a:latin typeface="Arial" pitchFamily="34" charset="0"/>
                <a:cs typeface="Arial" pitchFamily="34" charset="0"/>
              </a:rPr>
              <a:t>Index</a:t>
            </a:r>
          </a:p>
        </p:txBody>
      </p:sp>
      <p:sp>
        <p:nvSpPr>
          <p:cNvPr id="3" name="Content Placeholder 2">
            <a:extLst>
              <a:ext uri="{FF2B5EF4-FFF2-40B4-BE49-F238E27FC236}">
                <a16:creationId xmlns:a16="http://schemas.microsoft.com/office/drawing/2014/main" id="{ED05BA36-30B6-42D8-82C9-C62A3F36FFA1}"/>
              </a:ext>
            </a:extLst>
          </p:cNvPr>
          <p:cNvSpPr>
            <a:spLocks noGrp="1"/>
          </p:cNvSpPr>
          <p:nvPr>
            <p:ph idx="1"/>
          </p:nvPr>
        </p:nvSpPr>
        <p:spPr/>
        <p:txBody>
          <a:bodyPr>
            <a:normAutofit/>
          </a:bodyPr>
          <a:lstStyle/>
          <a:p>
            <a:r>
              <a:rPr lang="en-US" dirty="0">
                <a:latin typeface="Arial" pitchFamily="34" charset="0"/>
                <a:cs typeface="Arial" pitchFamily="34" charset="0"/>
              </a:rPr>
              <a:t>Introduction</a:t>
            </a:r>
          </a:p>
          <a:p>
            <a:r>
              <a:rPr lang="en-US" dirty="0">
                <a:latin typeface="Arial" pitchFamily="34" charset="0"/>
                <a:cs typeface="Arial" pitchFamily="34" charset="0"/>
              </a:rPr>
              <a:t>Literature Survey</a:t>
            </a:r>
          </a:p>
          <a:p>
            <a:r>
              <a:rPr lang="en-US" dirty="0">
                <a:latin typeface="Arial" pitchFamily="34" charset="0"/>
                <a:cs typeface="Arial" pitchFamily="34" charset="0"/>
              </a:rPr>
              <a:t>Problem Statement</a:t>
            </a:r>
          </a:p>
          <a:p>
            <a:r>
              <a:rPr lang="en-US" dirty="0">
                <a:latin typeface="Arial" pitchFamily="34" charset="0"/>
                <a:cs typeface="Arial" pitchFamily="34" charset="0"/>
              </a:rPr>
              <a:t>Proposed Methodology (Including DFD/ER Diagrams/ Use Cases)</a:t>
            </a:r>
          </a:p>
          <a:p>
            <a:r>
              <a:rPr lang="en-US" dirty="0">
                <a:latin typeface="Arial" pitchFamily="34" charset="0"/>
                <a:cs typeface="Arial" pitchFamily="34" charset="0"/>
              </a:rPr>
              <a:t>Hardware / Software Requirements</a:t>
            </a:r>
          </a:p>
          <a:p>
            <a:r>
              <a:rPr lang="en-US" dirty="0">
                <a:latin typeface="Arial" pitchFamily="34" charset="0"/>
                <a:cs typeface="Arial" pitchFamily="34" charset="0"/>
              </a:rPr>
              <a:t>Live Project Progress</a:t>
            </a:r>
          </a:p>
          <a:p>
            <a:r>
              <a:rPr lang="en-US" dirty="0">
                <a:latin typeface="Arial" pitchFamily="34" charset="0"/>
                <a:cs typeface="Arial" pitchFamily="34" charset="0"/>
              </a:rPr>
              <a:t>Research Paper Status </a:t>
            </a:r>
          </a:p>
          <a:p>
            <a:r>
              <a:rPr lang="en-US" dirty="0">
                <a:latin typeface="Arial" pitchFamily="34" charset="0"/>
                <a:cs typeface="Arial" pitchFamily="34" charset="0"/>
              </a:rPr>
              <a:t>Future Action Plan</a:t>
            </a:r>
          </a:p>
        </p:txBody>
      </p:sp>
      <p:pic>
        <p:nvPicPr>
          <p:cNvPr id="5" name="Picture 4">
            <a:extLst>
              <a:ext uri="{FF2B5EF4-FFF2-40B4-BE49-F238E27FC236}">
                <a16:creationId xmlns:a16="http://schemas.microsoft.com/office/drawing/2014/main" id="{67647FDC-4C42-4481-9FE6-05DF8CFF7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5672" y="628650"/>
            <a:ext cx="2720340" cy="2266950"/>
          </a:xfrm>
          <a:prstGeom prst="rect">
            <a:avLst/>
          </a:prstGeom>
        </p:spPr>
      </p:pic>
    </p:spTree>
    <p:extLst>
      <p:ext uri="{BB962C8B-B14F-4D97-AF65-F5344CB8AC3E}">
        <p14:creationId xmlns:p14="http://schemas.microsoft.com/office/powerpoint/2010/main" val="108361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9504" y="2667000"/>
            <a:ext cx="9601200" cy="4191000"/>
          </a:xfrm>
        </p:spPr>
        <p:txBody>
          <a:bodyPr>
            <a:normAutofit/>
          </a:bodyPr>
          <a:lstStyle/>
          <a:p>
            <a:pPr algn="ctr">
              <a:buNone/>
            </a:pPr>
            <a:r>
              <a:rPr lang="en-GB" sz="8800" dirty="0">
                <a:solidFill>
                  <a:schemeClr val="accent1">
                    <a:lumMod val="75000"/>
                  </a:schemeClr>
                </a:solidFill>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1AA5-D64D-404D-9F0D-B68D4DD7344C}"/>
              </a:ext>
            </a:extLst>
          </p:cNvPr>
          <p:cNvSpPr>
            <a:spLocks noGrp="1"/>
          </p:cNvSpPr>
          <p:nvPr>
            <p:ph type="title"/>
          </p:nvPr>
        </p:nvSpPr>
        <p:spPr/>
        <p:txBody>
          <a:bodyPr/>
          <a:lstStyle/>
          <a:p>
            <a:r>
              <a:rPr lang="en-US" dirty="0">
                <a:latin typeface="Arial" pitchFamily="34" charset="0"/>
                <a:cs typeface="Arial" pitchFamily="34" charset="0"/>
              </a:rPr>
              <a:t>Feedback from the Panel</a:t>
            </a:r>
          </a:p>
        </p:txBody>
      </p:sp>
      <p:sp>
        <p:nvSpPr>
          <p:cNvPr id="3" name="Content Placeholder 2">
            <a:extLst>
              <a:ext uri="{FF2B5EF4-FFF2-40B4-BE49-F238E27FC236}">
                <a16:creationId xmlns:a16="http://schemas.microsoft.com/office/drawing/2014/main" id="{6A9191B4-BF36-4C6D-B04B-A777C2684BF2}"/>
              </a:ext>
            </a:extLst>
          </p:cNvPr>
          <p:cNvSpPr>
            <a:spLocks noGrp="1"/>
          </p:cNvSpPr>
          <p:nvPr>
            <p:ph idx="1"/>
          </p:nvPr>
        </p:nvSpPr>
        <p:spPr/>
        <p:txBody>
          <a:bodyPr/>
          <a:lstStyle/>
          <a:p>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The panel wants the team to : </a:t>
            </a:r>
          </a:p>
          <a:p>
            <a:r>
              <a:rPr lang="en-US" dirty="0">
                <a:latin typeface="Arial" pitchFamily="34" charset="0"/>
                <a:cs typeface="Arial" pitchFamily="34" charset="0"/>
              </a:rPr>
              <a:t>Make some changes in the presentation and present the prototype model to the panel.</a:t>
            </a:r>
          </a:p>
          <a:p>
            <a:r>
              <a:rPr lang="en-US" b="0" i="0" dirty="0">
                <a:solidFill>
                  <a:srgbClr val="000000"/>
                </a:solidFill>
                <a:effectLst/>
                <a:latin typeface="Arial" panose="020B0604020202020204" pitchFamily="34" charset="0"/>
              </a:rPr>
              <a:t>Work satisfactory, Improvement in the app is advised.</a:t>
            </a:r>
            <a:endParaRPr lang="en-US" dirty="0">
              <a:latin typeface="Arial" pitchFamily="34" charset="0"/>
              <a:cs typeface="Arial" pitchFamily="34" charset="0"/>
            </a:endParaRPr>
          </a:p>
        </p:txBody>
      </p:sp>
    </p:spTree>
    <p:extLst>
      <p:ext uri="{BB962C8B-B14F-4D97-AF65-F5344CB8AC3E}">
        <p14:creationId xmlns:p14="http://schemas.microsoft.com/office/powerpoint/2010/main" val="335214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Introduction</a:t>
            </a:r>
          </a:p>
        </p:txBody>
      </p:sp>
      <p:sp>
        <p:nvSpPr>
          <p:cNvPr id="3" name="Content Placeholder 2"/>
          <p:cNvSpPr>
            <a:spLocks noGrp="1"/>
          </p:cNvSpPr>
          <p:nvPr>
            <p:ph idx="1"/>
          </p:nvPr>
        </p:nvSpPr>
        <p:spPr>
          <a:xfrm>
            <a:off x="1522414" y="1828800"/>
            <a:ext cx="5076054" cy="4191000"/>
          </a:xfrm>
        </p:spPr>
        <p:txBody>
          <a:bodyPr>
            <a:normAutofit/>
          </a:bodyPr>
          <a:lstStyle/>
          <a:p>
            <a:pPr>
              <a:lnSpc>
                <a:spcPct val="120000"/>
              </a:lnSpc>
            </a:pPr>
            <a:r>
              <a:rPr lang="en-US" sz="1800" dirty="0">
                <a:effectLst/>
                <a:latin typeface="Times New Roman" panose="02020603050405020304" pitchFamily="18" charset="0"/>
                <a:ea typeface="Calibri" panose="020F0502020204030204" pitchFamily="34" charset="0"/>
              </a:rPr>
              <a:t>In today’s era, energy efficient devices are the need of the time. We humans are wasting too much electricity by not turning of the lights and fans in our class.</a:t>
            </a:r>
          </a:p>
          <a:p>
            <a:pPr>
              <a:lnSpc>
                <a:spcPct val="120000"/>
              </a:lnSpc>
            </a:pPr>
            <a:r>
              <a:rPr lang="en-US" sz="1800" dirty="0">
                <a:effectLst/>
                <a:latin typeface="Times New Roman" panose="02020603050405020304" pitchFamily="18" charset="0"/>
                <a:ea typeface="Calibri" panose="020F0502020204030204" pitchFamily="34" charset="0"/>
              </a:rPr>
              <a:t>People don’t even pay attention to unnecessary usage of electrical energy. So, we need a smart system to control the functioning of the lights and fans according to the requirement in the room. The system is based upon IoT.</a:t>
            </a:r>
          </a:p>
          <a:p>
            <a:pPr>
              <a:lnSpc>
                <a:spcPct val="120000"/>
              </a:lnSpc>
            </a:pPr>
            <a:endParaRPr lang="en-US" sz="1800" dirty="0">
              <a:effectLst/>
              <a:latin typeface="Times New Roman" panose="02020603050405020304" pitchFamily="18" charset="0"/>
              <a:ea typeface="Calibri" panose="020F0502020204030204" pitchFamily="34" charset="0"/>
            </a:endParaRPr>
          </a:p>
          <a:p>
            <a:pPr marL="0" indent="0">
              <a:lnSpc>
                <a:spcPct val="120000"/>
              </a:lnSpc>
              <a:buNone/>
            </a:pPr>
            <a:endParaRPr lang="en-US" sz="1200" dirty="0">
              <a:latin typeface="Arial" panose="020B0604020202020204" pitchFamily="34" charset="0"/>
              <a:cs typeface="Arial" panose="020B0604020202020204" pitchFamily="34" charset="0"/>
            </a:endParaRPr>
          </a:p>
        </p:txBody>
      </p:sp>
      <p:pic>
        <p:nvPicPr>
          <p:cNvPr id="5" name="Picture 4" descr="A picture containing line chart&#10;&#10;Description automatically generated">
            <a:extLst>
              <a:ext uri="{FF2B5EF4-FFF2-40B4-BE49-F238E27FC236}">
                <a16:creationId xmlns:a16="http://schemas.microsoft.com/office/drawing/2014/main" id="{EB775DE8-C51E-B34E-F424-A46BE1FBB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460" y="1976636"/>
            <a:ext cx="5075466" cy="2904728"/>
          </a:xfrm>
          <a:prstGeom prst="rect">
            <a:avLst/>
          </a:prstGeom>
        </p:spPr>
      </p:pic>
      <p:sp>
        <p:nvSpPr>
          <p:cNvPr id="7" name="TextBox 6">
            <a:extLst>
              <a:ext uri="{FF2B5EF4-FFF2-40B4-BE49-F238E27FC236}">
                <a16:creationId xmlns:a16="http://schemas.microsoft.com/office/drawing/2014/main" id="{E7C79774-87D9-7D55-4620-BABA7100CAC3}"/>
              </a:ext>
            </a:extLst>
          </p:cNvPr>
          <p:cNvSpPr txBox="1"/>
          <p:nvPr/>
        </p:nvSpPr>
        <p:spPr>
          <a:xfrm>
            <a:off x="6013069" y="5058167"/>
            <a:ext cx="6116128" cy="261610"/>
          </a:xfrm>
          <a:prstGeom prst="rect">
            <a:avLst/>
          </a:prstGeom>
          <a:noFill/>
          <a:ln>
            <a:solidFill>
              <a:schemeClr val="bg2"/>
            </a:solidFill>
          </a:ln>
        </p:spPr>
        <p:txBody>
          <a:bodyPr wrap="square">
            <a:spAutoFit/>
          </a:bodyPr>
          <a:lstStyle/>
          <a:p>
            <a:pPr algn="ctr"/>
            <a:r>
              <a:rPr lang="en-US" sz="1100" dirty="0">
                <a:latin typeface="Times New Roman" panose="02020603050405020304" pitchFamily="18" charset="0"/>
                <a:ea typeface="Calibri" panose="020F0502020204030204" pitchFamily="34" charset="0"/>
                <a:cs typeface="Arial" panose="020B0604020202020204" pitchFamily="34" charset="0"/>
              </a:rPr>
              <a:t>Ref- US Energy Administration, International Energy Outlook 2019</a:t>
            </a:r>
            <a:endParaRPr lang="en-IN" sz="1100" dirty="0"/>
          </a:p>
        </p:txBody>
      </p:sp>
    </p:spTree>
    <p:extLst>
      <p:ext uri="{BB962C8B-B14F-4D97-AF65-F5344CB8AC3E}">
        <p14:creationId xmlns:p14="http://schemas.microsoft.com/office/powerpoint/2010/main" val="196749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Literature Survey</a:t>
            </a:r>
          </a:p>
        </p:txBody>
      </p:sp>
      <p:sp>
        <p:nvSpPr>
          <p:cNvPr id="3" name="Content Placeholder 2"/>
          <p:cNvSpPr>
            <a:spLocks noGrp="1"/>
          </p:cNvSpPr>
          <p:nvPr>
            <p:ph idx="1"/>
          </p:nvPr>
        </p:nvSpPr>
        <p:spPr>
          <a:xfrm>
            <a:off x="1522414" y="1828800"/>
            <a:ext cx="9601200" cy="4191000"/>
          </a:xfrm>
        </p:spPr>
        <p:txBody>
          <a:bodyPr>
            <a:normAutofit/>
          </a:bodyPr>
          <a:lstStyle/>
          <a:p>
            <a:pPr marL="0" indent="0" algn="just">
              <a:lnSpc>
                <a:spcPct val="120000"/>
              </a:lnSpc>
              <a:buNone/>
            </a:pPr>
            <a:r>
              <a:rPr lang="en-US" b="1" dirty="0">
                <a:latin typeface="Arial" panose="020B0604020202020204" pitchFamily="34" charset="0"/>
                <a:cs typeface="Arial" panose="020B0604020202020204" pitchFamily="34" charset="0"/>
              </a:rPr>
              <a:t>1. “Smart Energy Efficient Home Automation System using IOT”, by Satyendra K. Vishwakarma, Prashant Upadhyaya, </a:t>
            </a:r>
            <a:r>
              <a:rPr lang="en-US" b="1" dirty="0" err="1">
                <a:latin typeface="Arial" panose="020B0604020202020204" pitchFamily="34" charset="0"/>
                <a:cs typeface="Arial" panose="020B0604020202020204" pitchFamily="34" charset="0"/>
              </a:rPr>
              <a:t>Babita</a:t>
            </a:r>
            <a:r>
              <a:rPr lang="en-US" b="1" dirty="0">
                <a:latin typeface="Arial" panose="020B0604020202020204" pitchFamily="34" charset="0"/>
                <a:cs typeface="Arial" panose="020B0604020202020204" pitchFamily="34" charset="0"/>
              </a:rPr>
              <a:t> Kumari, Arun Kumar Mishra. </a:t>
            </a:r>
          </a:p>
          <a:p>
            <a:pPr marL="0" indent="0" algn="just">
              <a:lnSpc>
                <a:spcPct val="120000"/>
              </a:lnSpc>
              <a:buNone/>
            </a:pPr>
            <a:r>
              <a:rPr lang="en-US" dirty="0">
                <a:latin typeface="Arial" panose="020B0604020202020204" pitchFamily="34" charset="0"/>
                <a:cs typeface="Arial" panose="020B0604020202020204" pitchFamily="34" charset="0"/>
              </a:rPr>
              <a:t>This paper presents a step-by-step procedure of a smart home automation controller. It uses IOT to convert home appliances to smart and intelligent devices, with the help of design control. An energy efficient system is designed that accesses the smart home remotely using IOT connectivity. </a:t>
            </a:r>
            <a:endParaRPr lang="en-GB" dirty="0">
              <a:latin typeface="Arial" panose="020B0604020202020204" pitchFamily="34" charset="0"/>
              <a:cs typeface="Arial" pitchFamily="34" charset="0"/>
            </a:endParaRPr>
          </a:p>
        </p:txBody>
      </p:sp>
    </p:spTree>
    <p:extLst>
      <p:ext uri="{BB962C8B-B14F-4D97-AF65-F5344CB8AC3E}">
        <p14:creationId xmlns:p14="http://schemas.microsoft.com/office/powerpoint/2010/main" val="359181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Literature Survey</a:t>
            </a:r>
          </a:p>
        </p:txBody>
      </p:sp>
      <p:sp>
        <p:nvSpPr>
          <p:cNvPr id="3" name="Content Placeholder 2"/>
          <p:cNvSpPr>
            <a:spLocks noGrp="1"/>
          </p:cNvSpPr>
          <p:nvPr>
            <p:ph idx="1"/>
          </p:nvPr>
        </p:nvSpPr>
        <p:spPr/>
        <p:txBody>
          <a:bodyPr>
            <a:normAutofit/>
          </a:bodyPr>
          <a:lstStyle/>
          <a:p>
            <a:pPr marL="0" indent="0" algn="just">
              <a:lnSpc>
                <a:spcPct val="120000"/>
              </a:lnSpc>
              <a:buNone/>
            </a:pPr>
            <a:r>
              <a:rPr lang="en-IN" b="1" dirty="0">
                <a:latin typeface="Arial" panose="020B0604020202020204" pitchFamily="34" charset="0"/>
                <a:cs typeface="Arial" panose="020B0604020202020204" pitchFamily="34" charset="0"/>
              </a:rPr>
              <a:t>2. “A Dynamic Distributed Energy Management Algorithm of Home Sensor Network for Home Automation System”, by Tui-Yi Yang, Chu-Sing Yang, Tien-Wen Sung</a:t>
            </a:r>
            <a:r>
              <a:rPr lang="en-US" b="1" dirty="0">
                <a:latin typeface="Arial" panose="020B0604020202020204" pitchFamily="34" charset="0"/>
                <a:cs typeface="Arial" panose="020B0604020202020204" pitchFamily="34" charset="0"/>
              </a:rPr>
              <a:t>. </a:t>
            </a:r>
          </a:p>
          <a:p>
            <a:pPr marL="0" indent="0" algn="just">
              <a:lnSpc>
                <a:spcPct val="120000"/>
              </a:lnSpc>
              <a:buNone/>
            </a:pPr>
            <a:r>
              <a:rPr lang="en-US" dirty="0">
                <a:latin typeface="Arial" panose="020B0604020202020204" pitchFamily="34" charset="0"/>
                <a:cs typeface="Arial" panose="020B0604020202020204" pitchFamily="34" charset="0"/>
              </a:rPr>
              <a:t>This paper proposes an optimization of home power consumption based on PLC (Power Line Communication) for an easy to access home energy consumption. This also proposes a Zigbee, and PLC based renewable energy gateway to monitor the energy generation of renewable energies.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755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Literature Survey</a:t>
            </a:r>
          </a:p>
        </p:txBody>
      </p:sp>
      <p:sp>
        <p:nvSpPr>
          <p:cNvPr id="3" name="Content Placeholder 2"/>
          <p:cNvSpPr>
            <a:spLocks noGrp="1"/>
          </p:cNvSpPr>
          <p:nvPr>
            <p:ph idx="1"/>
          </p:nvPr>
        </p:nvSpPr>
        <p:spPr/>
        <p:txBody>
          <a:bodyPr>
            <a:normAutofit/>
          </a:bodyPr>
          <a:lstStyle/>
          <a:p>
            <a:pPr marL="0" indent="0" algn="just">
              <a:lnSpc>
                <a:spcPct val="120000"/>
              </a:lnSpc>
              <a:buNone/>
            </a:pPr>
            <a:r>
              <a:rPr lang="en-IN" b="1" dirty="0">
                <a:latin typeface="Arial" panose="020B0604020202020204" pitchFamily="34" charset="0"/>
                <a:cs typeface="Arial" panose="020B0604020202020204" pitchFamily="34" charset="0"/>
              </a:rPr>
              <a:t>3. </a:t>
            </a:r>
            <a:r>
              <a:rPr lang="en-US" b="1" dirty="0">
                <a:latin typeface="Arial" panose="020B0604020202020204" pitchFamily="34" charset="0"/>
                <a:cs typeface="Arial" panose="020B0604020202020204" pitchFamily="34" charset="0"/>
              </a:rPr>
              <a:t>“Enhance Smart Home Automation System based on Internet of Things”, by Tushar </a:t>
            </a:r>
            <a:r>
              <a:rPr lang="en-US" b="1" dirty="0" err="1">
                <a:latin typeface="Arial" panose="020B0604020202020204" pitchFamily="34" charset="0"/>
                <a:cs typeface="Arial" panose="020B0604020202020204" pitchFamily="34" charset="0"/>
              </a:rPr>
              <a:t>Chaurasia</a:t>
            </a:r>
            <a:r>
              <a:rPr lang="en-US" b="1" dirty="0">
                <a:latin typeface="Arial" panose="020B0604020202020204" pitchFamily="34" charset="0"/>
                <a:cs typeface="Arial" panose="020B0604020202020204" pitchFamily="34" charset="0"/>
              </a:rPr>
              <a:t> and Prashant Kumar Jain.</a:t>
            </a:r>
          </a:p>
          <a:p>
            <a:pPr marL="0" indent="0" algn="just">
              <a:lnSpc>
                <a:spcPct val="120000"/>
              </a:lnSpc>
              <a:buNone/>
            </a:pPr>
            <a:r>
              <a:rPr lang="en-US" dirty="0">
                <a:latin typeface="Arial" panose="020B0604020202020204" pitchFamily="34" charset="0"/>
                <a:cs typeface="Arial" panose="020B0604020202020204" pitchFamily="34" charset="0"/>
              </a:rPr>
              <a:t>This paper proposes a system that develops a model to reduce the computation overhead in existing smart home solutions that uses various encryption technologies like AES, ECHD, hybrid, etc. these solutions use intermediate gateway for connecting various sensor devices.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032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Problem Statement</a:t>
            </a:r>
          </a:p>
        </p:txBody>
      </p:sp>
      <p:sp>
        <p:nvSpPr>
          <p:cNvPr id="3" name="Content Placeholder 2"/>
          <p:cNvSpPr>
            <a:spLocks noGrp="1"/>
          </p:cNvSpPr>
          <p:nvPr>
            <p:ph idx="1"/>
          </p:nvPr>
        </p:nvSpPr>
        <p:spPr/>
        <p:txBody>
          <a:bodyPr>
            <a:normAutofit fontScale="85000" lnSpcReduction="10000"/>
          </a:bodyPr>
          <a:lstStyle/>
          <a:p>
            <a:pPr>
              <a:lnSpc>
                <a:spcPct val="120000"/>
              </a:lnSpc>
            </a:pPr>
            <a:r>
              <a:rPr lang="en-US" b="1" dirty="0">
                <a:latin typeface="Arial" panose="020B0604020202020204" pitchFamily="34" charset="0"/>
                <a:cs typeface="Arial" panose="020B0604020202020204" pitchFamily="34" charset="0"/>
              </a:rPr>
              <a:t>Design of an independent IoT Enabled Classroom Automation System</a:t>
            </a:r>
          </a:p>
          <a:p>
            <a:pPr marL="0" indent="0">
              <a:lnSpc>
                <a:spcPct val="120000"/>
              </a:lnSpc>
              <a:buNone/>
            </a:pPr>
            <a:r>
              <a:rPr lang="en-US" dirty="0">
                <a:latin typeface="Arial" panose="020B0604020202020204" pitchFamily="34" charset="0"/>
                <a:cs typeface="Arial" panose="020B0604020202020204" pitchFamily="34" charset="0"/>
              </a:rPr>
              <a:t>To formulate the design of an interconnected network of home appliance to be integrated into the Automation System. The objective is to account for every appliance and its control to be automated and integrated into the network further formulated into the system automating based on the number of people. </a:t>
            </a:r>
          </a:p>
          <a:p>
            <a:pPr>
              <a:lnSpc>
                <a:spcPct val="120000"/>
              </a:lnSpc>
            </a:pPr>
            <a:r>
              <a:rPr lang="en-US" b="1" dirty="0">
                <a:latin typeface="Arial" panose="020B0604020202020204" pitchFamily="34" charset="0"/>
                <a:cs typeface="Arial" panose="020B0604020202020204" pitchFamily="34" charset="0"/>
              </a:rPr>
              <a:t>Wireless control of appliances using an Android Application.</a:t>
            </a:r>
          </a:p>
          <a:p>
            <a:pPr marL="0" indent="0">
              <a:lnSpc>
                <a:spcPct val="120000"/>
              </a:lnSpc>
              <a:buNone/>
            </a:pPr>
            <a:r>
              <a:rPr lang="en-US" dirty="0">
                <a:latin typeface="Arial" panose="020B0604020202020204" pitchFamily="34" charset="0"/>
                <a:cs typeface="Arial" panose="020B0604020202020204" pitchFamily="34" charset="0"/>
              </a:rPr>
              <a:t>To control and monitor the status of devices and appliances using the Android Application.</a:t>
            </a:r>
          </a:p>
          <a:p>
            <a:pPr>
              <a:lnSpc>
                <a:spcPct val="120000"/>
              </a:lnSpc>
            </a:pPr>
            <a:r>
              <a:rPr lang="en-US" b="1" dirty="0">
                <a:latin typeface="Arial" panose="020B0604020202020204" pitchFamily="34" charset="0"/>
                <a:cs typeface="Arial" panose="020B0604020202020204" pitchFamily="34" charset="0"/>
              </a:rPr>
              <a:t>Monitoring the progress of students to enhance learning experience and interactivity.</a:t>
            </a:r>
          </a:p>
          <a:p>
            <a:pPr marL="0" indent="0">
              <a:lnSpc>
                <a:spcPct val="120000"/>
              </a:lnSpc>
              <a:buNone/>
            </a:pPr>
            <a:r>
              <a:rPr lang="en-US" dirty="0">
                <a:latin typeface="Arial" panose="020B0604020202020204" pitchFamily="34" charset="0"/>
                <a:cs typeface="Arial" panose="020B0604020202020204" pitchFamily="34" charset="0"/>
              </a:rPr>
              <a:t>Being able to monitor students’ progress with the help of IoT and ensuring privacy and security of data.</a:t>
            </a:r>
          </a:p>
        </p:txBody>
      </p:sp>
    </p:spTree>
    <p:extLst>
      <p:ext uri="{BB962C8B-B14F-4D97-AF65-F5344CB8AC3E}">
        <p14:creationId xmlns:p14="http://schemas.microsoft.com/office/powerpoint/2010/main" val="217042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Problem Statement</a:t>
            </a:r>
          </a:p>
        </p:txBody>
      </p:sp>
      <p:sp>
        <p:nvSpPr>
          <p:cNvPr id="3" name="Content Placeholder 2"/>
          <p:cNvSpPr>
            <a:spLocks noGrp="1"/>
          </p:cNvSpPr>
          <p:nvPr>
            <p:ph idx="1"/>
          </p:nvPr>
        </p:nvSpPr>
        <p:spPr/>
        <p:txBody>
          <a:bodyPr>
            <a:normAutofit/>
          </a:bodyPr>
          <a:lstStyle/>
          <a:p>
            <a:pPr>
              <a:lnSpc>
                <a:spcPct val="120000"/>
              </a:lnSpc>
            </a:pPr>
            <a:r>
              <a:rPr lang="en-US" b="1" dirty="0">
                <a:latin typeface="Arial" panose="020B0604020202020204" pitchFamily="34" charset="0"/>
                <a:cs typeface="Arial" panose="020B0604020202020204" pitchFamily="34" charset="0"/>
              </a:rPr>
              <a:t>Controlled by any device capable of Wi-Fi (Android, iOS, PC) </a:t>
            </a:r>
          </a:p>
          <a:p>
            <a:pPr marL="0" indent="0">
              <a:lnSpc>
                <a:spcPct val="120000"/>
              </a:lnSpc>
              <a:buNone/>
            </a:pPr>
            <a:r>
              <a:rPr lang="en-US" dirty="0">
                <a:latin typeface="Arial" panose="020B0604020202020204" pitchFamily="34" charset="0"/>
                <a:cs typeface="Arial" panose="020B0604020202020204" pitchFamily="34" charset="0"/>
              </a:rPr>
              <a:t>To achieve flexibility in control of the appliances, and device capable of Wi-Fi connectivity will be able to obtain a secure control on the Automation System. </a:t>
            </a:r>
          </a:p>
          <a:p>
            <a:pPr>
              <a:lnSpc>
                <a:spcPct val="120000"/>
              </a:lnSpc>
            </a:pPr>
            <a:r>
              <a:rPr lang="en-US" b="1" dirty="0">
                <a:latin typeface="Arial" panose="020B0604020202020204" pitchFamily="34" charset="0"/>
                <a:cs typeface="Arial" panose="020B0604020202020204" pitchFamily="34" charset="0"/>
              </a:rPr>
              <a:t>Extensible platform for future enhancement </a:t>
            </a:r>
          </a:p>
          <a:p>
            <a:pPr marL="0" indent="0">
              <a:lnSpc>
                <a:spcPct val="120000"/>
              </a:lnSpc>
              <a:buNone/>
            </a:pPr>
            <a:r>
              <a:rPr lang="en-US" dirty="0">
                <a:latin typeface="Arial" panose="020B0604020202020204" pitchFamily="34" charset="0"/>
                <a:cs typeface="Arial" panose="020B0604020202020204" pitchFamily="34" charset="0"/>
              </a:rPr>
              <a:t>With a strong existing possibility of adding and integrating more features and appliances to the system, the designed system needs to be highly extensible in nature. </a:t>
            </a:r>
            <a:endParaRPr lang="en-GB" dirty="0">
              <a:latin typeface="Arial" panose="020B0604020202020204" pitchFamily="34" charset="0"/>
              <a:cs typeface="Arial" pitchFamily="34" charset="0"/>
            </a:endParaRPr>
          </a:p>
        </p:txBody>
      </p:sp>
    </p:spTree>
    <p:extLst>
      <p:ext uri="{BB962C8B-B14F-4D97-AF65-F5344CB8AC3E}">
        <p14:creationId xmlns:p14="http://schemas.microsoft.com/office/powerpoint/2010/main" val="110623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Proposed Methodology</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2710036" y="5949280"/>
            <a:ext cx="6624736" cy="216024"/>
          </a:xfrm>
        </p:spPr>
        <p:txBody>
          <a:bodyPr>
            <a:noAutofit/>
          </a:bodyPr>
          <a:lstStyle/>
          <a:p>
            <a:pPr algn="ctr">
              <a:buFont typeface="Wingdings" panose="05000000000000000000" pitchFamily="2" charset="2"/>
              <a:buChar char="q"/>
            </a:pPr>
            <a:r>
              <a:rPr lang="en-US" sz="1000" b="1" dirty="0">
                <a:latin typeface="Arial" panose="020B0604020202020204" pitchFamily="34" charset="0"/>
                <a:cs typeface="Arial" panose="020B0604020202020204" pitchFamily="34" charset="0"/>
              </a:rPr>
              <a:t>Block Diagram of the Proposed System</a:t>
            </a:r>
          </a:p>
          <a:p>
            <a:pPr marL="0" indent="0" algn="ctr">
              <a:buNone/>
            </a:pPr>
            <a:r>
              <a:rPr lang="en-US" sz="1000" dirty="0">
                <a:latin typeface="Arial" panose="020B0604020202020204" pitchFamily="34" charset="0"/>
                <a:cs typeface="Arial" panose="020B0604020202020204" pitchFamily="34" charset="0"/>
              </a:rPr>
              <a:t>The block diagram gives the functionality of the overall project which involves several modules and devices.</a:t>
            </a:r>
          </a:p>
          <a:p>
            <a:pPr marL="0" indent="0" algn="ctr">
              <a:buNone/>
            </a:pPr>
            <a:endParaRPr lang="en-IN" sz="1000" dirty="0">
              <a:latin typeface="Arial" panose="020B0604020202020204" pitchFamily="34" charset="0"/>
              <a:cs typeface="Arial" panose="020B0604020202020204" pitchFamily="34" charset="0"/>
            </a:endParaRPr>
          </a:p>
        </p:txBody>
      </p:sp>
      <p:pic>
        <p:nvPicPr>
          <p:cNvPr id="8" name="Content Placeholder 4" descr="Diagram&#10;&#10;Description automatically generated">
            <a:extLst>
              <a:ext uri="{FF2B5EF4-FFF2-40B4-BE49-F238E27FC236}">
                <a16:creationId xmlns:a16="http://schemas.microsoft.com/office/drawing/2014/main" id="{47EFB80F-BD1B-4DE9-84DC-F53DE3D48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116" y="1648477"/>
            <a:ext cx="4960495" cy="4191000"/>
          </a:xfrm>
          <a:prstGeom prst="rect">
            <a:avLst/>
          </a:prstGeom>
        </p:spPr>
      </p:pic>
    </p:spTree>
    <p:extLst>
      <p:ext uri="{BB962C8B-B14F-4D97-AF65-F5344CB8AC3E}">
        <p14:creationId xmlns:p14="http://schemas.microsoft.com/office/powerpoint/2010/main" val="340512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2740</TotalTime>
  <Words>1236</Words>
  <Application>Microsoft Office PowerPoint</Application>
  <PresentationFormat>Custom</PresentationFormat>
  <Paragraphs>117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굴림</vt:lpstr>
      <vt:lpstr>Arial</vt:lpstr>
      <vt:lpstr>Calibri</vt:lpstr>
      <vt:lpstr>Century Gothic</vt:lpstr>
      <vt:lpstr>Times New Roman</vt:lpstr>
      <vt:lpstr>Wingdings</vt:lpstr>
      <vt:lpstr>Vertical and Horizontal design template</vt:lpstr>
      <vt:lpstr>IoT-enabled Classroom with Android Application</vt:lpstr>
      <vt:lpstr>Index</vt:lpstr>
      <vt:lpstr>Introduction</vt:lpstr>
      <vt:lpstr>Literature Survey</vt:lpstr>
      <vt:lpstr>Literature Survey</vt:lpstr>
      <vt:lpstr>Literature Survey</vt:lpstr>
      <vt:lpstr>Problem Statement</vt:lpstr>
      <vt:lpstr>Problem Statement</vt:lpstr>
      <vt:lpstr>Proposed Methodology</vt:lpstr>
      <vt:lpstr>Proposed Methodology</vt:lpstr>
      <vt:lpstr>Proposed Methodology</vt:lpstr>
      <vt:lpstr>Hardware/ Software Requirements</vt:lpstr>
      <vt:lpstr>Hardware/ Software Requirements</vt:lpstr>
      <vt:lpstr>Model Working</vt:lpstr>
      <vt:lpstr>Google Firebase – Realtime Database</vt:lpstr>
      <vt:lpstr>Live Project Progress - APP</vt:lpstr>
      <vt:lpstr>Live Project Progress – IoT Device</vt:lpstr>
      <vt:lpstr>Research Paper Status</vt:lpstr>
      <vt:lpstr>Future Action Plan</vt:lpstr>
      <vt:lpstr>PowerPoint Presentation</vt:lpstr>
      <vt:lpstr>Feedback from the Panel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Exam Duty Allocation</dc:title>
  <dc:creator>Sudhanshu</dc:creator>
  <cp:lastModifiedBy>SHIV SHIKHAR  SINHA</cp:lastModifiedBy>
  <cp:revision>108</cp:revision>
  <dcterms:created xsi:type="dcterms:W3CDTF">2017-11-16T17:39:44Z</dcterms:created>
  <dcterms:modified xsi:type="dcterms:W3CDTF">2023-05-03T04:29:06Z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