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handoutMasterIdLst>
    <p:handoutMasterId r:id="rId24"/>
  </p:handoutMasterIdLst>
  <p:sldIdLst>
    <p:sldId id="260" r:id="rId2"/>
    <p:sldId id="265" r:id="rId3"/>
    <p:sldId id="307" r:id="rId4"/>
    <p:sldId id="308" r:id="rId5"/>
    <p:sldId id="309" r:id="rId6"/>
    <p:sldId id="310" r:id="rId7"/>
    <p:sldId id="311" r:id="rId8"/>
    <p:sldId id="312" r:id="rId9"/>
    <p:sldId id="313" r:id="rId10"/>
    <p:sldId id="321" r:id="rId11"/>
    <p:sldId id="314" r:id="rId12"/>
    <p:sldId id="315" r:id="rId13"/>
    <p:sldId id="316" r:id="rId14"/>
    <p:sldId id="317" r:id="rId15"/>
    <p:sldId id="322" r:id="rId16"/>
    <p:sldId id="323" r:id="rId17"/>
    <p:sldId id="318" r:id="rId18"/>
    <p:sldId id="319" r:id="rId19"/>
    <p:sldId id="320" r:id="rId20"/>
    <p:sldId id="305" r:id="rId21"/>
    <p:sldId id="304" r:id="rId2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66"/>
    <a:srgbClr val="FF9933"/>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9" d="100"/>
          <a:sy n="89" d="100"/>
        </p:scale>
        <p:origin x="466" y="72"/>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4A8D02-4E65-4CCD-8312-4AB164C6C77D}" type="datetimeFigureOut">
              <a:rPr lang="en-US"/>
              <a:pPr/>
              <a:t>5/14/2022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119DBA-4540-49B3-8FA9-6259387ECF9E}" type="slidenum">
              <a:rPr/>
              <a:pPr/>
              <a:t>‹#›</a:t>
            </a:fld>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755D9-D361-47B8-9652-3B4EA9776CE5}" type="datetimeFigureOut">
              <a:rPr lang="en-US"/>
              <a:pPr/>
              <a:t>5/14/2022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36274-F2B9-4C45-BBB4-0EDF4CD651A7}" type="slidenum">
              <a:rPr/>
              <a:pPr/>
              <a:t>‹#›</a:t>
            </a:fld>
            <a:endParaRPr/>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371600"/>
            <a:ext cx="9144000" cy="3505200"/>
          </a:xfrm>
        </p:spPr>
        <p:txBody>
          <a:bodyPr>
            <a:noAutofit/>
          </a:bodyPr>
          <a:lstStyle>
            <a:lvl1pPr>
              <a:defRPr sz="7200"/>
            </a:lvl1pPr>
          </a:lstStyle>
          <a:p>
            <a:r>
              <a:rPr lang="en-US"/>
              <a:t>Click to edit Master title style</a:t>
            </a:r>
            <a:endParaRPr/>
          </a:p>
        </p:txBody>
      </p:sp>
      <p:sp>
        <p:nvSpPr>
          <p:cNvPr id="3" name="Subtitle 2"/>
          <p:cNvSpPr>
            <a:spLocks noGrp="1"/>
          </p:cNvSpPr>
          <p:nvPr>
            <p:ph type="subTitle" idx="1"/>
          </p:nvPr>
        </p:nvSpPr>
        <p:spPr>
          <a:xfrm>
            <a:off x="1522413" y="4953000"/>
            <a:ext cx="8229600" cy="10668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pPr/>
              <a:t>5/14/2022</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4107501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baseline="0"/>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pPr/>
              <a:t>5/14/2022</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1173316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2" y="533400"/>
            <a:ext cx="1371600" cy="5592764"/>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1" y="533400"/>
            <a:ext cx="8077201" cy="5592764"/>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pPr/>
              <a:t>5/14/2022</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887540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2pPr>
              <a:buClr>
                <a:schemeClr val="accent2"/>
              </a:buClr>
              <a:defRPr/>
            </a:lvl2pPr>
            <a:lvl5pPr>
              <a:defRPr/>
            </a:lvl5pPr>
            <a:lvl6pPr>
              <a:buClr>
                <a:schemeClr val="accent2"/>
              </a:buClr>
              <a:defRPr baseline="0"/>
            </a:lvl6pPr>
            <a:lvl7pPr>
              <a:buClr>
                <a:schemeClr val="accent2"/>
              </a:buClr>
              <a:defRPr baseline="0"/>
            </a:lvl7pPr>
            <a:lvl8pPr>
              <a:buClr>
                <a:schemeClr val="accent2"/>
              </a:buClr>
              <a:defRPr baseline="0"/>
            </a:lvl8pPr>
            <a:lvl9pPr>
              <a:buClr>
                <a:schemeClr val="accent2"/>
              </a:buCl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pPr/>
              <a:t>5/14/2022</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83633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4" y="2514601"/>
            <a:ext cx="9144000" cy="2819400"/>
          </a:xfrm>
        </p:spPr>
        <p:txBody>
          <a:bodyPr anchor="b">
            <a:noAutofit/>
          </a:bodyPr>
          <a:lstStyle>
            <a:lvl1pPr algn="l">
              <a:defRPr sz="6600" b="0" i="0" cap="none" baseline="0"/>
            </a:lvl1pPr>
          </a:lstStyle>
          <a:p>
            <a:r>
              <a:rPr lang="en-US"/>
              <a:t>Click to edit Master title style</a:t>
            </a:r>
            <a:endParaRPr/>
          </a:p>
        </p:txBody>
      </p:sp>
      <p:sp>
        <p:nvSpPr>
          <p:cNvPr id="3" name="Text Placeholder 2"/>
          <p:cNvSpPr>
            <a:spLocks noGrp="1"/>
          </p:cNvSpPr>
          <p:nvPr>
            <p:ph type="body" idx="1"/>
          </p:nvPr>
        </p:nvSpPr>
        <p:spPr>
          <a:xfrm>
            <a:off x="1522413" y="990600"/>
            <a:ext cx="8229600"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pPr/>
              <a:t>5/14/2022</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359165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1143000"/>
          </a:xfrm>
        </p:spPr>
        <p:txBody>
          <a:bodyPr/>
          <a:lstStyle/>
          <a:p>
            <a:r>
              <a:rPr lang="en-US"/>
              <a:t>Click to edit Master title style</a:t>
            </a:r>
            <a:endParaRPr/>
          </a:p>
        </p:txBody>
      </p:sp>
      <p:sp>
        <p:nvSpPr>
          <p:cNvPr id="3" name="Content Placeholder 2"/>
          <p:cNvSpPr>
            <a:spLocks noGrp="1"/>
          </p:cNvSpPr>
          <p:nvPr>
            <p:ph sz="half" idx="1"/>
          </p:nvPr>
        </p:nvSpPr>
        <p:spPr>
          <a:xfrm>
            <a:off x="1522414" y="1828800"/>
            <a:ext cx="4645152"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475412" y="1828800"/>
            <a:ext cx="4648201"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83829175-527E-46A3-863C-1BB1F163B849}" type="datetimeFigureOut">
              <a:rPr lang="en-US" smtClean="0"/>
              <a:pPr/>
              <a:t>5/14/2022</a:t>
            </a:fld>
            <a:endParaRPr lang="en-US"/>
          </a:p>
        </p:txBody>
      </p:sp>
      <p:sp>
        <p:nvSpPr>
          <p:cNvPr id="7" name="Slide Number Placeholder 6"/>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38315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4"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4"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78462"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78462"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83829175-527E-46A3-863C-1BB1F163B849}" type="datetimeFigureOut">
              <a:rPr lang="en-US" smtClean="0"/>
              <a:pPr/>
              <a:t>5/14/2022</a:t>
            </a:fld>
            <a:endParaRPr lang="en-US"/>
          </a:p>
        </p:txBody>
      </p:sp>
      <p:sp>
        <p:nvSpPr>
          <p:cNvPr id="9" name="Slide Number Placeholder 8"/>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3812924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3829175-527E-46A3-863C-1BB1F163B849}" type="datetimeFigureOut">
              <a:rPr lang="en-US" smtClean="0"/>
              <a:pPr/>
              <a:t>5/14/2022</a:t>
            </a:fld>
            <a:endParaRPr lang="en-US"/>
          </a:p>
        </p:txBody>
      </p:sp>
      <p:sp>
        <p:nvSpPr>
          <p:cNvPr id="5" name="Slide Number Placeholder 4"/>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223656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83829175-527E-46A3-863C-1BB1F163B849}" type="datetimeFigureOut">
              <a:rPr lang="en-US" smtClean="0"/>
              <a:pPr/>
              <a:t>5/14/2022</a:t>
            </a:fld>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346525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5180012" y="838200"/>
            <a:ext cx="6172201" cy="5181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Footer Placeholder 8"/>
          <p:cNvSpPr>
            <a:spLocks noGrp="1"/>
          </p:cNvSpPr>
          <p:nvPr>
            <p:ph type="ftr" sz="quarter" idx="11"/>
          </p:nvPr>
        </p:nvSpPr>
        <p:spPr/>
        <p:txBody>
          <a:bodyPr/>
          <a:lstStyle/>
          <a:p>
            <a:r>
              <a:rPr lang="en-US" dirty="0"/>
              <a:t>Add a footer</a:t>
            </a:r>
          </a:p>
        </p:txBody>
      </p:sp>
      <p:sp>
        <p:nvSpPr>
          <p:cNvPr id="8" name="Date Placeholder 7"/>
          <p:cNvSpPr>
            <a:spLocks noGrp="1"/>
          </p:cNvSpPr>
          <p:nvPr>
            <p:ph type="dt" sz="half" idx="10"/>
          </p:nvPr>
        </p:nvSpPr>
        <p:spPr/>
        <p:txBody>
          <a:bodyPr/>
          <a:lstStyle/>
          <a:p>
            <a:fld id="{83829175-527E-46A3-863C-1BB1F163B849}" type="datetimeFigureOut">
              <a:rPr lang="en-US" smtClean="0"/>
              <a:pPr/>
              <a:t>5/14/2022</a:t>
            </a:fld>
            <a:endParaRPr lang="en-US"/>
          </a:p>
        </p:txBody>
      </p:sp>
      <p:sp>
        <p:nvSpPr>
          <p:cNvPr id="10" name="Slide Number Placeholder 9"/>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391364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rPr lang="en-US"/>
              <a:t>Click to edit Master title style</a:t>
            </a:r>
            <a:endParaRPr/>
          </a:p>
        </p:txBody>
      </p:sp>
      <p:sp>
        <p:nvSpPr>
          <p:cNvPr id="5" name="Rectangle 4"/>
          <p:cNvSpPr/>
          <p:nvPr/>
        </p:nvSpPr>
        <p:spPr>
          <a:xfrm>
            <a:off x="5103812" y="457200"/>
            <a:ext cx="6629400" cy="594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484812" y="836610"/>
            <a:ext cx="5867401" cy="518319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77385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grpSp>
        <p:nvGrpSpPr>
          <p:cNvPr id="32" name="Group 31"/>
          <p:cNvGrpSpPr/>
          <p:nvPr/>
        </p:nvGrpSpPr>
        <p:grpSpPr>
          <a:xfrm>
            <a:off x="-1" y="0"/>
            <a:ext cx="12188825" cy="6858000"/>
            <a:chOff x="-1" y="0"/>
            <a:chExt cx="12188825" cy="6858000"/>
          </a:xfrm>
        </p:grpSpPr>
        <p:sp>
          <p:nvSpPr>
            <p:cNvPr id="8" name="Rectangle 8"/>
            <p:cNvSpPr>
              <a:spLocks noChangeArrowheads="1"/>
            </p:cNvSpPr>
            <p:nvPr/>
          </p:nvSpPr>
          <p:spPr bwMode="auto">
            <a:xfrm>
              <a:off x="4164514" y="6705600"/>
              <a:ext cx="8024310" cy="152400"/>
            </a:xfrm>
            <a:prstGeom prst="rect">
              <a:avLst/>
            </a:prstGeom>
            <a:gradFill rotWithShape="0">
              <a:gsLst>
                <a:gs pos="0">
                  <a:schemeClr val="accent5">
                    <a:lumMod val="20000"/>
                    <a:lumOff val="80000"/>
                  </a:schemeClr>
                </a:gs>
                <a:gs pos="100000">
                  <a:schemeClr val="accent5">
                    <a:lumMod val="75000"/>
                  </a:schemeClr>
                </a:gs>
              </a:gsLst>
              <a:lin ang="0" scaled="1"/>
            </a:gradFill>
            <a:ln w="9525">
              <a:solidFill>
                <a:schemeClr val="tx1"/>
              </a:solidFill>
              <a:miter lim="800000"/>
              <a:headEnd/>
              <a:tailEnd/>
            </a:ln>
            <a:effectLst/>
          </p:spPr>
          <p:txBody>
            <a:bodyPr wrap="none" anchor="ctr"/>
            <a:lstStyle/>
            <a:p>
              <a:pPr algn="ctr"/>
              <a:endParaRPr kumimoji="1" lang="en-US" sz="2400">
                <a:latin typeface="굴림" pitchFamily="50" charset="-127"/>
              </a:endParaRPr>
            </a:p>
          </p:txBody>
        </p:sp>
        <p:sp>
          <p:nvSpPr>
            <p:cNvPr id="9" name="Rectangle 9"/>
            <p:cNvSpPr>
              <a:spLocks noChangeArrowheads="1"/>
            </p:cNvSpPr>
            <p:nvPr/>
          </p:nvSpPr>
          <p:spPr bwMode="auto">
            <a:xfrm>
              <a:off x="11680956" y="1981200"/>
              <a:ext cx="507868" cy="4267200"/>
            </a:xfrm>
            <a:prstGeom prst="rect">
              <a:avLst/>
            </a:prstGeom>
            <a:gradFill rotWithShape="0">
              <a:gsLst>
                <a:gs pos="0">
                  <a:schemeClr val="tx2">
                    <a:lumMod val="20000"/>
                    <a:lumOff val="80000"/>
                  </a:schemeClr>
                </a:gs>
                <a:gs pos="100000">
                  <a:schemeClr val="tx2">
                    <a:lumMod val="60000"/>
                    <a:lumOff val="40000"/>
                  </a:schemeClr>
                </a:gs>
              </a:gsLst>
              <a:lin ang="5400000" scaled="1"/>
            </a:gradFill>
            <a:ln w="9525">
              <a:solidFill>
                <a:schemeClr val="tx1"/>
              </a:solidFill>
              <a:miter lim="800000"/>
              <a:headEnd/>
              <a:tailEnd/>
            </a:ln>
            <a:effectLst/>
          </p:spPr>
          <p:txBody>
            <a:bodyPr wrap="none" anchor="ctr"/>
            <a:lstStyle/>
            <a:p>
              <a:pPr algn="ctr"/>
              <a:endParaRPr kumimoji="1" lang="en-US" sz="2400">
                <a:latin typeface="굴림" pitchFamily="50" charset="-127"/>
              </a:endParaRPr>
            </a:p>
          </p:txBody>
        </p:sp>
        <p:sp>
          <p:nvSpPr>
            <p:cNvPr id="10" name="Rectangle 10"/>
            <p:cNvSpPr>
              <a:spLocks noChangeArrowheads="1"/>
            </p:cNvSpPr>
            <p:nvPr/>
          </p:nvSpPr>
          <p:spPr bwMode="auto">
            <a:xfrm>
              <a:off x="-1" y="5257800"/>
              <a:ext cx="609441" cy="152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1" name="Rectangle 11"/>
            <p:cNvSpPr>
              <a:spLocks noChangeArrowheads="1"/>
            </p:cNvSpPr>
            <p:nvPr/>
          </p:nvSpPr>
          <p:spPr bwMode="auto">
            <a:xfrm>
              <a:off x="-1" y="5410200"/>
              <a:ext cx="609441" cy="1447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2" name="Rectangle 12"/>
            <p:cNvSpPr>
              <a:spLocks noChangeArrowheads="1"/>
            </p:cNvSpPr>
            <p:nvPr/>
          </p:nvSpPr>
          <p:spPr bwMode="auto">
            <a:xfrm>
              <a:off x="11680956" y="0"/>
              <a:ext cx="507868" cy="1981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3" name="Rectangle 13"/>
            <p:cNvSpPr>
              <a:spLocks noChangeArrowheads="1"/>
            </p:cNvSpPr>
            <p:nvPr/>
          </p:nvSpPr>
          <p:spPr bwMode="auto">
            <a:xfrm>
              <a:off x="7618015" y="0"/>
              <a:ext cx="4062942" cy="304800"/>
            </a:xfrm>
            <a:prstGeom prst="rect">
              <a:avLst/>
            </a:prstGeom>
            <a:solidFill>
              <a:schemeClr val="accent1"/>
            </a:solidFill>
            <a:ln w="9525">
              <a:solidFill>
                <a:schemeClr val="accent3"/>
              </a:solidFill>
              <a:miter lim="800000"/>
              <a:headEnd/>
              <a:tailEnd/>
            </a:ln>
            <a:effectLst/>
          </p:spPr>
          <p:txBody>
            <a:bodyPr wrap="none" anchor="ctr"/>
            <a:lstStyle/>
            <a:p>
              <a:pPr algn="ctr"/>
              <a:endParaRPr kumimoji="1" lang="en-US" sz="2400">
                <a:latin typeface="굴림" pitchFamily="50" charset="-127"/>
              </a:endParaRPr>
            </a:p>
          </p:txBody>
        </p:sp>
        <p:sp>
          <p:nvSpPr>
            <p:cNvPr id="14" name="Rectangle 14"/>
            <p:cNvSpPr>
              <a:spLocks noChangeArrowheads="1"/>
            </p:cNvSpPr>
            <p:nvPr/>
          </p:nvSpPr>
          <p:spPr bwMode="auto">
            <a:xfrm>
              <a:off x="609440" y="304800"/>
              <a:ext cx="711015" cy="762000"/>
            </a:xfrm>
            <a:prstGeom prst="rect">
              <a:avLst/>
            </a:prstGeom>
            <a:solidFill>
              <a:schemeClr val="bg2">
                <a:lumMod val="50000"/>
                <a:alpha val="50000"/>
              </a:schemeClr>
            </a:solidFill>
            <a:ln w="9525">
              <a:solidFill>
                <a:schemeClr val="tx1"/>
              </a:solidFill>
              <a:miter lim="800000"/>
              <a:headEnd/>
              <a:tailEnd/>
            </a:ln>
            <a:effectLst/>
          </p:spPr>
          <p:txBody>
            <a:bodyPr wrap="none" anchor="ctr"/>
            <a:lstStyle/>
            <a:p>
              <a:pPr algn="ctr"/>
              <a:endParaRPr kumimoji="1" lang="en-US" sz="2400">
                <a:latin typeface="굴림" pitchFamily="50" charset="-127"/>
              </a:endParaRPr>
            </a:p>
          </p:txBody>
        </p:sp>
        <p:sp>
          <p:nvSpPr>
            <p:cNvPr id="15" name="Rectangle 15"/>
            <p:cNvSpPr>
              <a:spLocks noChangeArrowheads="1"/>
            </p:cNvSpPr>
            <p:nvPr/>
          </p:nvSpPr>
          <p:spPr bwMode="auto">
            <a:xfrm>
              <a:off x="-1" y="1066800"/>
              <a:ext cx="609441" cy="4191000"/>
            </a:xfrm>
            <a:prstGeom prst="rect">
              <a:avLst/>
            </a:prstGeom>
            <a:gradFill rotWithShape="0">
              <a:gsLst>
                <a:gs pos="0">
                  <a:schemeClr val="bg2">
                    <a:lumMod val="50000"/>
                  </a:schemeClr>
                </a:gs>
                <a:gs pos="100000">
                  <a:schemeClr val="bg1"/>
                </a:gs>
              </a:gsLst>
              <a:lin ang="5400000" scaled="1"/>
            </a:gradFill>
            <a:ln w="9525">
              <a:solidFill>
                <a:schemeClr val="tx1"/>
              </a:solidFill>
              <a:miter lim="800000"/>
              <a:headEnd/>
              <a:tailEnd/>
            </a:ln>
            <a:effectLst/>
          </p:spPr>
          <p:txBody>
            <a:bodyPr wrap="none" anchor="ctr"/>
            <a:lstStyle/>
            <a:p>
              <a:pPr algn="ctr"/>
              <a:endParaRPr kumimoji="1" lang="en-US" sz="2400">
                <a:latin typeface="굴림" pitchFamily="50" charset="-127"/>
              </a:endParaRPr>
            </a:p>
          </p:txBody>
        </p:sp>
        <p:sp>
          <p:nvSpPr>
            <p:cNvPr id="16" name="Rectangle 16"/>
            <p:cNvSpPr>
              <a:spLocks noChangeArrowheads="1"/>
            </p:cNvSpPr>
            <p:nvPr/>
          </p:nvSpPr>
          <p:spPr bwMode="auto">
            <a:xfrm>
              <a:off x="-1" y="304800"/>
              <a:ext cx="609441"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7" name="Rectangle 17"/>
            <p:cNvSpPr>
              <a:spLocks noChangeArrowheads="1"/>
            </p:cNvSpPr>
            <p:nvPr/>
          </p:nvSpPr>
          <p:spPr bwMode="auto">
            <a:xfrm>
              <a:off x="-1" y="0"/>
              <a:ext cx="1320456" cy="304800"/>
            </a:xfrm>
            <a:prstGeom prst="rect">
              <a:avLst/>
            </a:prstGeom>
            <a:solidFill>
              <a:schemeClr val="accent1"/>
            </a:solidFill>
            <a:ln w="19050">
              <a:solidFill>
                <a:schemeClr val="accent1"/>
              </a:solidFill>
              <a:miter lim="800000"/>
              <a:headEnd/>
              <a:tailEnd/>
            </a:ln>
            <a:effectLst/>
          </p:spPr>
          <p:txBody>
            <a:bodyPr wrap="none" anchor="ctr"/>
            <a:lstStyle/>
            <a:p>
              <a:pPr algn="ctr"/>
              <a:endParaRPr kumimoji="1" lang="en-US" sz="2400">
                <a:latin typeface="굴림" pitchFamily="50" charset="-127"/>
              </a:endParaRPr>
            </a:p>
          </p:txBody>
        </p:sp>
        <p:sp>
          <p:nvSpPr>
            <p:cNvPr id="18" name="Rectangle 18"/>
            <p:cNvSpPr>
              <a:spLocks noChangeArrowheads="1"/>
            </p:cNvSpPr>
            <p:nvPr/>
          </p:nvSpPr>
          <p:spPr bwMode="auto">
            <a:xfrm>
              <a:off x="1320455" y="0"/>
              <a:ext cx="6297560" cy="304800"/>
            </a:xfrm>
            <a:prstGeom prst="rect">
              <a:avLst/>
            </a:prstGeom>
            <a:solidFill>
              <a:schemeClr val="bg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9" name="Line 19"/>
            <p:cNvSpPr>
              <a:spLocks noChangeShapeType="1"/>
            </p:cNvSpPr>
            <p:nvPr/>
          </p:nvSpPr>
          <p:spPr bwMode="auto">
            <a:xfrm flipV="1">
              <a:off x="609440" y="304800"/>
              <a:ext cx="0" cy="6553200"/>
            </a:xfrm>
            <a:prstGeom prst="line">
              <a:avLst/>
            </a:prstGeom>
            <a:noFill/>
            <a:ln w="762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20"/>
            <p:cNvSpPr>
              <a:spLocks noChangeShapeType="1"/>
            </p:cNvSpPr>
            <p:nvPr/>
          </p:nvSpPr>
          <p:spPr bwMode="auto">
            <a:xfrm>
              <a:off x="609440" y="6705600"/>
              <a:ext cx="11579384" cy="0"/>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21"/>
            <p:cNvSpPr>
              <a:spLocks noChangeShapeType="1"/>
            </p:cNvSpPr>
            <p:nvPr/>
          </p:nvSpPr>
          <p:spPr bwMode="auto">
            <a:xfrm flipV="1">
              <a:off x="11680956" y="0"/>
              <a:ext cx="0" cy="6705600"/>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2"/>
            <p:cNvSpPr>
              <a:spLocks noChangeShapeType="1"/>
            </p:cNvSpPr>
            <p:nvPr/>
          </p:nvSpPr>
          <p:spPr bwMode="auto">
            <a:xfrm>
              <a:off x="-1" y="304800"/>
              <a:ext cx="12188825" cy="0"/>
            </a:xfrm>
            <a:prstGeom prst="line">
              <a:avLst/>
            </a:prstGeom>
            <a:noFill/>
            <a:ln w="381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3"/>
            <p:cNvSpPr>
              <a:spLocks noChangeShapeType="1"/>
            </p:cNvSpPr>
            <p:nvPr/>
          </p:nvSpPr>
          <p:spPr bwMode="auto">
            <a:xfrm flipH="1">
              <a:off x="7618015" y="457200"/>
              <a:ext cx="4570809" cy="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4"/>
            <p:cNvSpPr>
              <a:spLocks noChangeShapeType="1"/>
            </p:cNvSpPr>
            <p:nvPr/>
          </p:nvSpPr>
          <p:spPr bwMode="auto">
            <a:xfrm flipV="1">
              <a:off x="7618015" y="0"/>
              <a:ext cx="0" cy="45720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5"/>
            <p:cNvSpPr>
              <a:spLocks noChangeShapeType="1"/>
            </p:cNvSpPr>
            <p:nvPr/>
          </p:nvSpPr>
          <p:spPr bwMode="auto">
            <a:xfrm>
              <a:off x="11680956" y="1981200"/>
              <a:ext cx="50786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6"/>
            <p:cNvSpPr>
              <a:spLocks noChangeShapeType="1"/>
            </p:cNvSpPr>
            <p:nvPr/>
          </p:nvSpPr>
          <p:spPr bwMode="auto">
            <a:xfrm>
              <a:off x="1320455" y="0"/>
              <a:ext cx="0" cy="106680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7"/>
            <p:cNvSpPr>
              <a:spLocks noChangeShapeType="1"/>
            </p:cNvSpPr>
            <p:nvPr/>
          </p:nvSpPr>
          <p:spPr bwMode="auto">
            <a:xfrm flipH="1">
              <a:off x="-1" y="1066800"/>
              <a:ext cx="1320456" cy="0"/>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30"/>
            <p:cNvSpPr>
              <a:spLocks noChangeShapeType="1"/>
            </p:cNvSpPr>
            <p:nvPr/>
          </p:nvSpPr>
          <p:spPr bwMode="auto">
            <a:xfrm flipH="1">
              <a:off x="-1" y="5257800"/>
              <a:ext cx="609441" cy="0"/>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31"/>
            <p:cNvSpPr>
              <a:spLocks noChangeShapeType="1"/>
            </p:cNvSpPr>
            <p:nvPr/>
          </p:nvSpPr>
          <p:spPr bwMode="auto">
            <a:xfrm flipH="1">
              <a:off x="-1" y="5410200"/>
              <a:ext cx="609441"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 name="Title Placeholder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a:defRPr sz="1100">
                <a:solidFill>
                  <a:schemeClr val="tx1"/>
                </a:solidFill>
              </a:defRPr>
            </a:lvl1pPr>
          </a:lstStyle>
          <a:p>
            <a:fld id="{83829175-527E-46A3-863C-1BB1F163B849}" type="datetimeFigureOut">
              <a:rPr lang="en-US" smtClean="0"/>
              <a:pPr/>
              <a:t>5/14/2022</a:t>
            </a:fld>
            <a:endParaRPr lang="en-US"/>
          </a:p>
        </p:txBody>
      </p:sp>
      <p:sp>
        <p:nvSpPr>
          <p:cNvPr id="6" name="Slide Number Placeholder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a:defRPr sz="1100">
                <a:solidFill>
                  <a:schemeClr val="tx1"/>
                </a:solidFill>
              </a:defRPr>
            </a:lvl1pPr>
          </a:lstStyle>
          <a:p>
            <a:fld id="{E5137D0E-4A4F-4307-8994-C1891D747D59}" type="slidenum">
              <a:rPr lang="en-US" smtClean="0"/>
              <a:pPr/>
              <a:t>‹#›</a:t>
            </a:fld>
            <a:endParaRPr lang="en-US"/>
          </a:p>
        </p:txBody>
      </p:sp>
    </p:spTree>
    <p:extLst>
      <p:ext uri="{BB962C8B-B14F-4D97-AF65-F5344CB8AC3E}">
        <p14:creationId xmlns:p14="http://schemas.microsoft.com/office/powerpoint/2010/main" val="7745226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2"/>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2"/>
        </a:buClr>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Clr>
          <a:schemeClr val="accent2"/>
        </a:buClr>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Clr>
          <a:schemeClr val="accent2"/>
        </a:buClr>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Clr>
          <a:schemeClr val="accent2"/>
        </a:buClr>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Clr>
          <a:schemeClr val="accent2"/>
        </a:buClr>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a:latin typeface="Arial" pitchFamily="34" charset="0"/>
                <a:cs typeface="Arial" pitchFamily="34" charset="0"/>
              </a:rPr>
              <a:t>Smart Classroom Automation</a:t>
            </a:r>
          </a:p>
        </p:txBody>
      </p:sp>
      <p:sp>
        <p:nvSpPr>
          <p:cNvPr id="14" name="Content Placeholder 13"/>
          <p:cNvSpPr>
            <a:spLocks noGrp="1"/>
          </p:cNvSpPr>
          <p:nvPr>
            <p:ph idx="1"/>
          </p:nvPr>
        </p:nvSpPr>
        <p:spPr>
          <a:xfrm>
            <a:off x="1446212" y="1828800"/>
            <a:ext cx="9601200" cy="4191000"/>
          </a:xfrm>
        </p:spPr>
        <p:txBody>
          <a:bodyPr>
            <a:normAutofit/>
          </a:bodyPr>
          <a:lstStyle/>
          <a:p>
            <a:pPr marL="0" lvl="0" indent="0" algn="ctr">
              <a:buNone/>
            </a:pPr>
            <a:r>
              <a:rPr lang="en-US" sz="1600" dirty="0">
                <a:latin typeface="Arial" pitchFamily="34" charset="0"/>
                <a:cs typeface="Arial" pitchFamily="34" charset="0"/>
              </a:rPr>
              <a:t>Department of Computer Science &amp; Engineering – Internet of Things</a:t>
            </a:r>
          </a:p>
          <a:p>
            <a:pPr marL="0" lvl="0" indent="0" algn="ctr">
              <a:buNone/>
            </a:pPr>
            <a:r>
              <a:rPr lang="en-US" dirty="0">
                <a:latin typeface="Arial" pitchFamily="34" charset="0"/>
                <a:cs typeface="Arial" pitchFamily="34" charset="0"/>
              </a:rPr>
              <a:t>(Supervisor:  </a:t>
            </a:r>
            <a:r>
              <a:rPr lang="en-US" b="1" dirty="0">
                <a:solidFill>
                  <a:schemeClr val="accent1">
                    <a:lumMod val="75000"/>
                  </a:schemeClr>
                </a:solidFill>
                <a:latin typeface="Arial" pitchFamily="34" charset="0"/>
                <a:cs typeface="Arial" pitchFamily="34" charset="0"/>
              </a:rPr>
              <a:t>Ms. Aditee Mattoo </a:t>
            </a:r>
            <a:r>
              <a:rPr lang="en-US" dirty="0">
                <a:latin typeface="Arial" pitchFamily="34" charset="0"/>
                <a:cs typeface="Arial" pitchFamily="34" charset="0"/>
              </a:rPr>
              <a:t>)</a:t>
            </a:r>
          </a:p>
          <a:p>
            <a:pPr marL="0" lvl="0" indent="0" algn="ctr">
              <a:buNone/>
            </a:pPr>
            <a:endParaRPr lang="en-US" dirty="0">
              <a:latin typeface="Times New Roman" panose="02020603050405020304" pitchFamily="18" charset="0"/>
              <a:cs typeface="Times New Roman" panose="02020603050405020304" pitchFamily="18" charset="0"/>
            </a:endParaRPr>
          </a:p>
          <a:p>
            <a:pPr marL="0" lvl="0" indent="0" algn="ctr">
              <a:buNone/>
            </a:pPr>
            <a:endParaRPr lang="en-US" dirty="0"/>
          </a:p>
          <a:p>
            <a:pPr marL="0" lvl="0" indent="0" algn="ctr">
              <a:buNone/>
            </a:pPr>
            <a:endParaRPr lang="en-US" dirty="0"/>
          </a:p>
          <a:p>
            <a:pPr marL="0" lvl="0" indent="0" algn="ctr">
              <a:buNone/>
            </a:pPr>
            <a:endParaRPr lang="en-US" dirty="0"/>
          </a:p>
          <a:p>
            <a:pPr marL="0" lvl="0" indent="0" algn="ctr">
              <a:buNone/>
            </a:pPr>
            <a:r>
              <a:rPr lang="en-US" dirty="0"/>
              <a:t>Group Members</a:t>
            </a:r>
          </a:p>
          <a:p>
            <a:pPr marL="0" lvl="0" indent="0" algn="ctr">
              <a:buNone/>
            </a:pPr>
            <a:endParaRPr lang="en-US" dirty="0"/>
          </a:p>
        </p:txBody>
      </p:sp>
      <p:graphicFrame>
        <p:nvGraphicFramePr>
          <p:cNvPr id="6" name="Table 5">
            <a:extLst>
              <a:ext uri="{FF2B5EF4-FFF2-40B4-BE49-F238E27FC236}">
                <a16:creationId xmlns:a16="http://schemas.microsoft.com/office/drawing/2014/main" id="{B8D35DFE-0D21-4638-83BD-6EE30128DF90}"/>
              </a:ext>
            </a:extLst>
          </p:cNvPr>
          <p:cNvGraphicFramePr>
            <a:graphicFrameLocks noGrp="1"/>
          </p:cNvGraphicFramePr>
          <p:nvPr>
            <p:extLst>
              <p:ext uri="{D42A27DB-BD31-4B8C-83A1-F6EECF244321}">
                <p14:modId xmlns:p14="http://schemas.microsoft.com/office/powerpoint/2010/main" val="2927949180"/>
              </p:ext>
            </p:extLst>
          </p:nvPr>
        </p:nvGraphicFramePr>
        <p:xfrm>
          <a:off x="2641069" y="4217222"/>
          <a:ext cx="8101544" cy="2115549"/>
        </p:xfrm>
        <a:graphic>
          <a:graphicData uri="http://schemas.openxmlformats.org/drawingml/2006/table">
            <a:tbl>
              <a:tblPr firstRow="1" bandRow="1">
                <a:tableStyleId>{5C22544A-7EE6-4342-B048-85BDC9FD1C3A}</a:tableStyleId>
              </a:tblPr>
              <a:tblGrid>
                <a:gridCol w="2286001">
                  <a:extLst>
                    <a:ext uri="{9D8B030D-6E8A-4147-A177-3AD203B41FA5}">
                      <a16:colId xmlns:a16="http://schemas.microsoft.com/office/drawing/2014/main" val="1489308670"/>
                    </a:ext>
                  </a:extLst>
                </a:gridCol>
                <a:gridCol w="1676399">
                  <a:extLst>
                    <a:ext uri="{9D8B030D-6E8A-4147-A177-3AD203B41FA5}">
                      <a16:colId xmlns:a16="http://schemas.microsoft.com/office/drawing/2014/main" val="3062725700"/>
                    </a:ext>
                  </a:extLst>
                </a:gridCol>
                <a:gridCol w="4139144">
                  <a:extLst>
                    <a:ext uri="{9D8B030D-6E8A-4147-A177-3AD203B41FA5}">
                      <a16:colId xmlns:a16="http://schemas.microsoft.com/office/drawing/2014/main" val="985814749"/>
                    </a:ext>
                  </a:extLst>
                </a:gridCol>
              </a:tblGrid>
              <a:tr h="364051">
                <a:tc>
                  <a:txBody>
                    <a:bodyPr/>
                    <a:lstStyle/>
                    <a:p>
                      <a:pPr algn="ctr"/>
                      <a:r>
                        <a:rPr lang="en-US" sz="1400" dirty="0">
                          <a:latin typeface="Arial" pitchFamily="34" charset="0"/>
                          <a:cs typeface="Arial" pitchFamily="34" charset="0"/>
                        </a:rPr>
                        <a:t>Name of Member</a:t>
                      </a:r>
                    </a:p>
                  </a:txBody>
                  <a:tcPr/>
                </a:tc>
                <a:tc>
                  <a:txBody>
                    <a:bodyPr/>
                    <a:lstStyle/>
                    <a:p>
                      <a:pPr algn="ctr"/>
                      <a:r>
                        <a:rPr lang="en-US" sz="1400" dirty="0">
                          <a:latin typeface="Arial" pitchFamily="34" charset="0"/>
                          <a:cs typeface="Arial" pitchFamily="34" charset="0"/>
                        </a:rPr>
                        <a:t>Roll Number</a:t>
                      </a:r>
                    </a:p>
                  </a:txBody>
                  <a:tcPr/>
                </a:tc>
                <a:tc>
                  <a:txBody>
                    <a:bodyPr/>
                    <a:lstStyle/>
                    <a:p>
                      <a:pPr algn="ctr"/>
                      <a:r>
                        <a:rPr lang="en-US" sz="1400" dirty="0">
                          <a:latin typeface="Arial" pitchFamily="34" charset="0"/>
                          <a:cs typeface="Arial" pitchFamily="34" charset="0"/>
                        </a:rPr>
                        <a:t>Role</a:t>
                      </a:r>
                    </a:p>
                  </a:txBody>
                  <a:tcPr/>
                </a:tc>
                <a:extLst>
                  <a:ext uri="{0D108BD9-81ED-4DB2-BD59-A6C34878D82A}">
                    <a16:rowId xmlns:a16="http://schemas.microsoft.com/office/drawing/2014/main" val="1548739875"/>
                  </a:ext>
                </a:extLst>
              </a:tr>
              <a:tr h="357589">
                <a:tc>
                  <a:txBody>
                    <a:bodyPr/>
                    <a:lstStyle/>
                    <a:p>
                      <a:pPr algn="ctr"/>
                      <a:r>
                        <a:rPr lang="en-US" sz="1400" dirty="0">
                          <a:latin typeface="Arial" pitchFamily="34" charset="0"/>
                          <a:cs typeface="Arial" pitchFamily="34" charset="0"/>
                        </a:rPr>
                        <a:t>Hrishitosh Thakur</a:t>
                      </a:r>
                    </a:p>
                  </a:txBody>
                  <a:tcPr/>
                </a:tc>
                <a:tc>
                  <a:txBody>
                    <a:bodyPr/>
                    <a:lstStyle/>
                    <a:p>
                      <a:pPr algn="ctr"/>
                      <a:r>
                        <a:rPr lang="en-US" sz="1400" dirty="0">
                          <a:latin typeface="Arial" pitchFamily="34" charset="0"/>
                          <a:cs typeface="Arial" pitchFamily="34" charset="0"/>
                        </a:rPr>
                        <a:t>2001331550016</a:t>
                      </a:r>
                    </a:p>
                  </a:txBody>
                  <a:tcPr/>
                </a:tc>
                <a:tc>
                  <a:txBody>
                    <a:bodyPr/>
                    <a:lstStyle/>
                    <a:p>
                      <a:pPr algn="ctr"/>
                      <a:r>
                        <a:rPr lang="en-US" sz="1400" dirty="0">
                          <a:latin typeface="Arial" pitchFamily="34" charset="0"/>
                          <a:cs typeface="Arial" pitchFamily="34" charset="0"/>
                        </a:rPr>
                        <a:t>Hardware Modelling &amp; Code Implementation</a:t>
                      </a:r>
                    </a:p>
                  </a:txBody>
                  <a:tcPr/>
                </a:tc>
                <a:extLst>
                  <a:ext uri="{0D108BD9-81ED-4DB2-BD59-A6C34878D82A}">
                    <a16:rowId xmlns:a16="http://schemas.microsoft.com/office/drawing/2014/main" val="1774639081"/>
                  </a:ext>
                </a:extLst>
              </a:tr>
              <a:tr h="357589">
                <a:tc>
                  <a:txBody>
                    <a:bodyPr/>
                    <a:lstStyle/>
                    <a:p>
                      <a:pPr algn="ctr"/>
                      <a:r>
                        <a:rPr lang="en-US" sz="1400" dirty="0">
                          <a:latin typeface="Arial" pitchFamily="34" charset="0"/>
                          <a:cs typeface="Arial" pitchFamily="34" charset="0"/>
                        </a:rPr>
                        <a:t>Shiv Shikhar Sinha</a:t>
                      </a:r>
                    </a:p>
                  </a:txBody>
                  <a:tcPr/>
                </a:tc>
                <a:tc>
                  <a:txBody>
                    <a:bodyPr/>
                    <a:lstStyle/>
                    <a:p>
                      <a:pPr algn="ctr"/>
                      <a:r>
                        <a:rPr lang="en-US" sz="1400" dirty="0">
                          <a:latin typeface="Arial" pitchFamily="34" charset="0"/>
                          <a:cs typeface="Arial" pitchFamily="34" charset="0"/>
                        </a:rPr>
                        <a:t>2001331550033</a:t>
                      </a:r>
                    </a:p>
                  </a:txBody>
                  <a:tcPr/>
                </a:tc>
                <a:tc>
                  <a:txBody>
                    <a:bodyPr/>
                    <a:lstStyle/>
                    <a:p>
                      <a:pPr algn="ctr"/>
                      <a:r>
                        <a:rPr lang="en-US" sz="1400" dirty="0">
                          <a:latin typeface="Arial" pitchFamily="34" charset="0"/>
                          <a:cs typeface="Arial" pitchFamily="34" charset="0"/>
                        </a:rPr>
                        <a:t>Circuit Design &amp; Code (Blynk and IFTTT Configuration)</a:t>
                      </a:r>
                    </a:p>
                  </a:txBody>
                  <a:tcPr/>
                </a:tc>
                <a:extLst>
                  <a:ext uri="{0D108BD9-81ED-4DB2-BD59-A6C34878D82A}">
                    <a16:rowId xmlns:a16="http://schemas.microsoft.com/office/drawing/2014/main" val="3233880534"/>
                  </a:ext>
                </a:extLst>
              </a:tr>
              <a:tr h="514635">
                <a:tc>
                  <a:txBody>
                    <a:bodyPr/>
                    <a:lstStyle/>
                    <a:p>
                      <a:pPr algn="ctr"/>
                      <a:r>
                        <a:rPr lang="en-US" sz="1400" dirty="0">
                          <a:latin typeface="Arial" pitchFamily="34" charset="0"/>
                          <a:cs typeface="Arial" pitchFamily="34" charset="0"/>
                        </a:rPr>
                        <a:t>Ritik Kumar Yadav</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Arial" pitchFamily="34" charset="0"/>
                          <a:cs typeface="Arial" pitchFamily="34" charset="0"/>
                        </a:rPr>
                        <a:t>2001331550030</a:t>
                      </a:r>
                    </a:p>
                    <a:p>
                      <a:pPr algn="ctr"/>
                      <a:endParaRPr lang="en-US" sz="1400" dirty="0">
                        <a:latin typeface="Arial" pitchFamily="34" charset="0"/>
                        <a:cs typeface="Arial" pitchFamily="34" charset="0"/>
                      </a:endParaRPr>
                    </a:p>
                  </a:txBody>
                  <a:tcPr/>
                </a:tc>
                <a:tc>
                  <a:txBody>
                    <a:bodyPr/>
                    <a:lstStyle/>
                    <a:p>
                      <a:pPr algn="ctr"/>
                      <a:r>
                        <a:rPr lang="en-US" sz="1400" dirty="0">
                          <a:latin typeface="Arial" pitchFamily="34" charset="0"/>
                          <a:cs typeface="Arial" pitchFamily="34" charset="0"/>
                        </a:rPr>
                        <a:t>Hardware Design and Assembly</a:t>
                      </a:r>
                    </a:p>
                  </a:txBody>
                  <a:tcPr/>
                </a:tc>
                <a:extLst>
                  <a:ext uri="{0D108BD9-81ED-4DB2-BD59-A6C34878D82A}">
                    <a16:rowId xmlns:a16="http://schemas.microsoft.com/office/drawing/2014/main" val="3119938205"/>
                  </a:ext>
                </a:extLst>
              </a:tr>
              <a:tr h="357589">
                <a:tc>
                  <a:txBody>
                    <a:bodyPr/>
                    <a:lstStyle/>
                    <a:p>
                      <a:pPr algn="ctr"/>
                      <a:endParaRPr lang="en-US" sz="1400" dirty="0">
                        <a:latin typeface="Arial" pitchFamily="34" charset="0"/>
                        <a:cs typeface="Arial" pitchFamily="34" charset="0"/>
                      </a:endParaRPr>
                    </a:p>
                  </a:txBody>
                  <a:tcPr/>
                </a:tc>
                <a:tc>
                  <a:txBody>
                    <a:bodyPr/>
                    <a:lstStyle/>
                    <a:p>
                      <a:pPr algn="ctr"/>
                      <a:endParaRPr lang="en-US" sz="1400" dirty="0">
                        <a:latin typeface="Arial" pitchFamily="34" charset="0"/>
                        <a:cs typeface="Arial" pitchFamily="34" charset="0"/>
                      </a:endParaRPr>
                    </a:p>
                  </a:txBody>
                  <a:tcPr/>
                </a:tc>
                <a:tc>
                  <a:txBody>
                    <a:bodyPr/>
                    <a:lstStyle/>
                    <a:p>
                      <a:pPr algn="ctr"/>
                      <a:endParaRPr lang="en-US" sz="1400" dirty="0">
                        <a:latin typeface="Arial" pitchFamily="34" charset="0"/>
                        <a:cs typeface="Arial" pitchFamily="34" charset="0"/>
                      </a:endParaRPr>
                    </a:p>
                  </a:txBody>
                  <a:tcPr/>
                </a:tc>
                <a:extLst>
                  <a:ext uri="{0D108BD9-81ED-4DB2-BD59-A6C34878D82A}">
                    <a16:rowId xmlns:a16="http://schemas.microsoft.com/office/drawing/2014/main" val="3120086947"/>
                  </a:ext>
                </a:extLst>
              </a:tr>
            </a:tbl>
          </a:graphicData>
        </a:graphic>
      </p:graphicFrame>
      <p:pic>
        <p:nvPicPr>
          <p:cNvPr id="3" name="Picture 2">
            <a:extLst>
              <a:ext uri="{FF2B5EF4-FFF2-40B4-BE49-F238E27FC236}">
                <a16:creationId xmlns:a16="http://schemas.microsoft.com/office/drawing/2014/main" id="{56978229-A73F-4594-9AB6-0924B84B91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30316" y="2816032"/>
            <a:ext cx="2160240" cy="1225936"/>
          </a:xfrm>
          <a:prstGeom prst="rect">
            <a:avLst/>
          </a:prstGeom>
        </p:spPr>
      </p:pic>
    </p:spTree>
    <p:extLst>
      <p:ext uri="{BB962C8B-B14F-4D97-AF65-F5344CB8AC3E}">
        <p14:creationId xmlns:p14="http://schemas.microsoft.com/office/powerpoint/2010/main" val="68599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itchFamily="34" charset="0"/>
                <a:cs typeface="Arial" pitchFamily="34" charset="0"/>
              </a:rPr>
              <a:t>Proposed Methodology</a:t>
            </a:r>
          </a:p>
        </p:txBody>
      </p:sp>
      <p:pic>
        <p:nvPicPr>
          <p:cNvPr id="9" name="Picture 8" descr="Graphical user interface, text, application, chat or text message&#10;&#10;Description automatically generated">
            <a:extLst>
              <a:ext uri="{FF2B5EF4-FFF2-40B4-BE49-F238E27FC236}">
                <a16:creationId xmlns:a16="http://schemas.microsoft.com/office/drawing/2014/main" id="{8E8E0920-C22C-49C2-CF10-2D62A991E8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884" y="1676400"/>
            <a:ext cx="7475291" cy="4190999"/>
          </a:xfrm>
          <a:prstGeom prst="rect">
            <a:avLst/>
          </a:prstGeom>
        </p:spPr>
      </p:pic>
    </p:spTree>
    <p:extLst>
      <p:ext uri="{BB962C8B-B14F-4D97-AF65-F5344CB8AC3E}">
        <p14:creationId xmlns:p14="http://schemas.microsoft.com/office/powerpoint/2010/main" val="377409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4DB1779-F57C-4866-8689-4AB5B17CDF64}"/>
              </a:ext>
            </a:extLst>
          </p:cNvPr>
          <p:cNvSpPr>
            <a:spLocks noGrp="1"/>
          </p:cNvSpPr>
          <p:nvPr>
            <p:ph idx="1"/>
          </p:nvPr>
        </p:nvSpPr>
        <p:spPr>
          <a:xfrm>
            <a:off x="1360706" y="1844824"/>
            <a:ext cx="2285434" cy="4191000"/>
          </a:xfrm>
        </p:spPr>
        <p:txBody>
          <a:bodyPr>
            <a:normAutofit fontScale="85000" lnSpcReduction="20000"/>
          </a:bodyPr>
          <a:lstStyle/>
          <a:p>
            <a:pPr marL="0" indent="0">
              <a:buNone/>
            </a:pPr>
            <a:endParaRPr lang="en-US" sz="1600" dirty="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The android OS provides the flexibility of using the open source. </a:t>
            </a:r>
          </a:p>
          <a:p>
            <a:pPr marL="0" indent="0">
              <a:buNone/>
            </a:pPr>
            <a:r>
              <a:rPr lang="en-US" sz="1600" dirty="0">
                <a:latin typeface="Arial" panose="020B0604020202020204" pitchFamily="34" charset="0"/>
                <a:cs typeface="Arial" panose="020B0604020202020204" pitchFamily="34" charset="0"/>
              </a:rPr>
              <a:t>Android Phone acts as a client and data are sent via sockets programming. The application takes command from user in two different modes. </a:t>
            </a:r>
          </a:p>
          <a:p>
            <a:pPr>
              <a:buFont typeface="Wingdings" panose="05000000000000000000" pitchFamily="2" charset="2"/>
              <a:buChar char="Ø"/>
            </a:pPr>
            <a:r>
              <a:rPr lang="en-US" sz="1600" dirty="0">
                <a:latin typeface="Arial" panose="020B0604020202020204" pitchFamily="34" charset="0"/>
                <a:cs typeface="Arial" panose="020B0604020202020204" pitchFamily="34" charset="0"/>
              </a:rPr>
              <a:t>Switch mode: Switch mode uses the radio buttons that are used to control the home appliances. The radio button sends the status of the switch. </a:t>
            </a:r>
          </a:p>
          <a:p>
            <a:pPr>
              <a:buFont typeface="Wingdings" panose="05000000000000000000" pitchFamily="2" charset="2"/>
              <a:buChar char="Ø"/>
            </a:pPr>
            <a:r>
              <a:rPr lang="en-US" sz="1600" dirty="0">
                <a:latin typeface="Arial" panose="020B0604020202020204" pitchFamily="34" charset="0"/>
                <a:cs typeface="Arial" panose="020B0604020202020204" pitchFamily="34" charset="0"/>
              </a:rPr>
              <a:t> Voice mode: Voice Mode is used to control the home appliances using voice command. </a:t>
            </a:r>
            <a:endParaRPr lang="en-IN" sz="1600" dirty="0">
              <a:latin typeface="Arial" panose="020B0604020202020204" pitchFamily="34" charset="0"/>
              <a:cs typeface="Arial" panose="020B0604020202020204" pitchFamily="34" charset="0"/>
            </a:endParaRPr>
          </a:p>
        </p:txBody>
      </p:sp>
      <p:pic>
        <p:nvPicPr>
          <p:cNvPr id="4" name="Picture 3" descr="Chart, diagram&#10;&#10;Description automatically generated">
            <a:extLst>
              <a:ext uri="{FF2B5EF4-FFF2-40B4-BE49-F238E27FC236}">
                <a16:creationId xmlns:a16="http://schemas.microsoft.com/office/drawing/2014/main" id="{B050C955-27FD-4DBE-8A45-27CFDEA8907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6140" y="533400"/>
            <a:ext cx="7951281" cy="5919936"/>
          </a:xfrm>
          <a:prstGeom prst="rect">
            <a:avLst/>
          </a:prstGeom>
        </p:spPr>
      </p:pic>
      <p:sp>
        <p:nvSpPr>
          <p:cNvPr id="2" name="Title 1"/>
          <p:cNvSpPr>
            <a:spLocks noGrp="1"/>
          </p:cNvSpPr>
          <p:nvPr>
            <p:ph type="title"/>
          </p:nvPr>
        </p:nvSpPr>
        <p:spPr/>
        <p:txBody>
          <a:bodyPr/>
          <a:lstStyle/>
          <a:p>
            <a:r>
              <a:rPr lang="en-GB" dirty="0">
                <a:latin typeface="Arial" pitchFamily="34" charset="0"/>
                <a:cs typeface="Arial" pitchFamily="34" charset="0"/>
              </a:rPr>
              <a:t>Proposed Methodology</a:t>
            </a:r>
          </a:p>
        </p:txBody>
      </p:sp>
    </p:spTree>
    <p:extLst>
      <p:ext uri="{BB962C8B-B14F-4D97-AF65-F5344CB8AC3E}">
        <p14:creationId xmlns:p14="http://schemas.microsoft.com/office/powerpoint/2010/main" val="190928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itchFamily="34" charset="0"/>
                <a:cs typeface="Arial" pitchFamily="34" charset="0"/>
              </a:rPr>
              <a:t>Hardware/ Software Requirements</a:t>
            </a:r>
          </a:p>
        </p:txBody>
      </p:sp>
      <p:sp>
        <p:nvSpPr>
          <p:cNvPr id="7" name="Content Placeholder 6">
            <a:extLst>
              <a:ext uri="{FF2B5EF4-FFF2-40B4-BE49-F238E27FC236}">
                <a16:creationId xmlns:a16="http://schemas.microsoft.com/office/drawing/2014/main" id="{74DB1779-F57C-4866-8689-4AB5B17CDF64}"/>
              </a:ext>
            </a:extLst>
          </p:cNvPr>
          <p:cNvSpPr>
            <a:spLocks noGrp="1"/>
          </p:cNvSpPr>
          <p:nvPr>
            <p:ph idx="1"/>
          </p:nvPr>
        </p:nvSpPr>
        <p:spPr>
          <a:xfrm>
            <a:off x="1471885" y="1844824"/>
            <a:ext cx="9702258" cy="4191000"/>
          </a:xfrm>
        </p:spPr>
        <p:txBody>
          <a:bodyPr>
            <a:normAutofit/>
          </a:bodyPr>
          <a:lstStyle/>
          <a:p>
            <a:pPr>
              <a:buFont typeface="Wingdings" panose="05000000000000000000" pitchFamily="2" charset="2"/>
              <a:buChar char="§"/>
            </a:pPr>
            <a:r>
              <a:rPr lang="en-US" sz="1400" b="1" dirty="0">
                <a:latin typeface="Arial" panose="020B0604020202020204" pitchFamily="34" charset="0"/>
                <a:cs typeface="Arial" panose="020B0604020202020204" pitchFamily="34" charset="0"/>
              </a:rPr>
              <a:t>Node MCU </a:t>
            </a:r>
            <a:r>
              <a:rPr lang="en-US" sz="1400" dirty="0">
                <a:latin typeface="Arial" panose="020B0604020202020204" pitchFamily="34" charset="0"/>
                <a:cs typeface="Arial" panose="020B0604020202020204" pitchFamily="34" charset="0"/>
              </a:rPr>
              <a:t>is one of the microcontroller unit in the prototype. It has an in-built Wi-Fi module (ESP8266) that establishes wireless remote switching of home appliances.</a:t>
            </a:r>
          </a:p>
          <a:p>
            <a:pPr>
              <a:buFont typeface="Wingdings" panose="05000000000000000000" pitchFamily="2" charset="2"/>
              <a:buChar char="§"/>
            </a:pPr>
            <a:r>
              <a:rPr lang="en-US" sz="1400" b="1" dirty="0">
                <a:latin typeface="Arial" panose="020B0604020202020204" pitchFamily="34" charset="0"/>
                <a:cs typeface="Arial" panose="020B0604020202020204" pitchFamily="34" charset="0"/>
              </a:rPr>
              <a:t>Four channel relay module </a:t>
            </a:r>
            <a:r>
              <a:rPr lang="en-US" sz="1400" dirty="0">
                <a:latin typeface="Arial" panose="020B0604020202020204" pitchFamily="34" charset="0"/>
                <a:cs typeface="Arial" panose="020B0604020202020204" pitchFamily="34" charset="0"/>
              </a:rPr>
              <a:t>consists 4 individual relays physically connected between Node MCU and the home appliances. It takes signals form GPIO pins of Node MCU and accordingly connects or disconnects home appliances from the supply. They act as the switching device. </a:t>
            </a:r>
          </a:p>
          <a:p>
            <a:pPr>
              <a:buFont typeface="Wingdings" panose="05000000000000000000" pitchFamily="2" charset="2"/>
              <a:buChar char="§"/>
            </a:pPr>
            <a:r>
              <a:rPr lang="en-US" sz="1400" b="1" dirty="0">
                <a:latin typeface="Arial" panose="020B0604020202020204" pitchFamily="34" charset="0"/>
                <a:cs typeface="Arial" panose="020B0604020202020204" pitchFamily="34" charset="0"/>
              </a:rPr>
              <a:t>LED and resistors</a:t>
            </a:r>
            <a:r>
              <a:rPr lang="en-US" sz="1400" dirty="0">
                <a:latin typeface="Arial" panose="020B0604020202020204" pitchFamily="34" charset="0"/>
                <a:cs typeface="Arial" panose="020B0604020202020204" pitchFamily="34" charset="0"/>
              </a:rPr>
              <a:t> are used in this prototype to replace real appliances. They indicate power being turned on and off to the appliances. In real time operation they would be replaced by actual home appliances. </a:t>
            </a:r>
          </a:p>
          <a:p>
            <a:pPr>
              <a:buFont typeface="Wingdings" panose="05000000000000000000" pitchFamily="2" charset="2"/>
              <a:buChar char="§"/>
            </a:pPr>
            <a:r>
              <a:rPr lang="en-US" sz="1400" b="1" dirty="0">
                <a:latin typeface="Arial" panose="020B0604020202020204" pitchFamily="34" charset="0"/>
                <a:cs typeface="Arial" panose="020B0604020202020204" pitchFamily="34" charset="0"/>
              </a:rPr>
              <a:t>Blynk application </a:t>
            </a:r>
            <a:r>
              <a:rPr lang="en-US" sz="1400" dirty="0">
                <a:latin typeface="Arial" panose="020B0604020202020204" pitchFamily="34" charset="0"/>
                <a:cs typeface="Arial" panose="020B0604020202020204" pitchFamily="34" charset="0"/>
              </a:rPr>
              <a:t>was designed for the Internet of Things. It can control hardware remotely, it can display sensor data, it can store data, visualize it, etc. the prototype primarily uses Blynk application to sense commands from user to the hardware over wireless network. </a:t>
            </a:r>
          </a:p>
          <a:p>
            <a:pPr>
              <a:buFont typeface="Wingdings" panose="05000000000000000000" pitchFamily="2" charset="2"/>
              <a:buChar char="§"/>
            </a:pPr>
            <a:r>
              <a:rPr lang="en-US" sz="1400" b="1" dirty="0">
                <a:latin typeface="Arial" panose="020B0604020202020204" pitchFamily="34" charset="0"/>
                <a:cs typeface="Arial" panose="020B0604020202020204" pitchFamily="34" charset="0"/>
              </a:rPr>
              <a:t>Google assistant</a:t>
            </a:r>
            <a:r>
              <a:rPr lang="en-US" sz="1400" dirty="0">
                <a:latin typeface="Arial" panose="020B0604020202020204" pitchFamily="34" charset="0"/>
                <a:cs typeface="Arial" panose="020B0604020202020204" pitchFamily="34" charset="0"/>
              </a:rPr>
              <a:t> is a system software present on the android phone. It interprets the voice commands by the user to turn on or off an appliances. </a:t>
            </a:r>
          </a:p>
          <a:p>
            <a:pPr>
              <a:buFont typeface="Wingdings" panose="05000000000000000000" pitchFamily="2" charset="2"/>
              <a:buChar char="§"/>
            </a:pPr>
            <a:r>
              <a:rPr lang="en-US" sz="1400" b="1" dirty="0">
                <a:latin typeface="Arial" panose="020B0604020202020204" pitchFamily="34" charset="0"/>
                <a:cs typeface="Arial" panose="020B0604020202020204" pitchFamily="34" charset="0"/>
              </a:rPr>
              <a:t>IFTTT application </a:t>
            </a:r>
            <a:r>
              <a:rPr lang="en-US" sz="1400" dirty="0">
                <a:latin typeface="Arial" panose="020B0604020202020204" pitchFamily="34" charset="0"/>
                <a:cs typeface="Arial" panose="020B0604020202020204" pitchFamily="34" charset="0"/>
              </a:rPr>
              <a:t>the voice commands interpreted by the google assistant isn’t understandable by Blynk application thus unable to send to the hardware. IFTTT is an intermediate application that interprets commands from Google assistant and sends on and off signal to Blynk application Via Blynk server.</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49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itchFamily="34" charset="0"/>
                <a:cs typeface="Arial" pitchFamily="34" charset="0"/>
              </a:rPr>
              <a:t>Hardware/ Software Requirements</a:t>
            </a:r>
          </a:p>
        </p:txBody>
      </p:sp>
      <p:sp>
        <p:nvSpPr>
          <p:cNvPr id="7" name="Content Placeholder 6">
            <a:extLst>
              <a:ext uri="{FF2B5EF4-FFF2-40B4-BE49-F238E27FC236}">
                <a16:creationId xmlns:a16="http://schemas.microsoft.com/office/drawing/2014/main" id="{74DB1779-F57C-4866-8689-4AB5B17CDF64}"/>
              </a:ext>
            </a:extLst>
          </p:cNvPr>
          <p:cNvSpPr>
            <a:spLocks noGrp="1"/>
          </p:cNvSpPr>
          <p:nvPr>
            <p:ph idx="1"/>
          </p:nvPr>
        </p:nvSpPr>
        <p:spPr>
          <a:xfrm>
            <a:off x="1471885" y="1844824"/>
            <a:ext cx="9702258" cy="4191000"/>
          </a:xfrm>
        </p:spPr>
        <p:txBody>
          <a:bodyPr>
            <a:normAutofit/>
          </a:bodyPr>
          <a:lstStyle/>
          <a:p>
            <a:pPr>
              <a:buFont typeface="Wingdings" panose="05000000000000000000" pitchFamily="2" charset="2"/>
              <a:buChar char="§"/>
            </a:pPr>
            <a:r>
              <a:rPr lang="en-US" sz="1400" b="1" dirty="0">
                <a:latin typeface="Arial" panose="020B0604020202020204" pitchFamily="34" charset="0"/>
                <a:cs typeface="Arial" panose="020B0604020202020204" pitchFamily="34" charset="0"/>
              </a:rPr>
              <a:t>Arduino UNO R3 </a:t>
            </a:r>
          </a:p>
          <a:p>
            <a:pPr>
              <a:buFont typeface="Wingdings" panose="05000000000000000000" pitchFamily="2" charset="2"/>
              <a:buChar char="§"/>
            </a:pPr>
            <a:r>
              <a:rPr lang="en-US" sz="1400" b="1" dirty="0">
                <a:latin typeface="Arial" panose="020B0604020202020204" pitchFamily="34" charset="0"/>
                <a:cs typeface="Arial" panose="020B0604020202020204" pitchFamily="34" charset="0"/>
              </a:rPr>
              <a:t>Ultrasonic Sensor</a:t>
            </a:r>
          </a:p>
          <a:p>
            <a:pPr>
              <a:buFont typeface="Wingdings" panose="05000000000000000000" pitchFamily="2" charset="2"/>
              <a:buChar char="§"/>
            </a:pPr>
            <a:r>
              <a:rPr lang="en-US" sz="1400" b="1" dirty="0">
                <a:latin typeface="Arial" panose="020B0604020202020204" pitchFamily="34" charset="0"/>
                <a:cs typeface="Arial" panose="020B0604020202020204" pitchFamily="34" charset="0"/>
              </a:rPr>
              <a:t>Servo Motor</a:t>
            </a:r>
          </a:p>
          <a:p>
            <a:pPr>
              <a:buFont typeface="Wingdings" panose="05000000000000000000" pitchFamily="2" charset="2"/>
              <a:buChar char="§"/>
            </a:pPr>
            <a:r>
              <a:rPr lang="en-US" sz="1400" b="1" dirty="0">
                <a:latin typeface="Arial" panose="020B0604020202020204" pitchFamily="34" charset="0"/>
                <a:cs typeface="Arial" panose="020B0604020202020204" pitchFamily="34" charset="0"/>
              </a:rPr>
              <a:t>PIR Sensor</a:t>
            </a:r>
          </a:p>
          <a:p>
            <a:pPr>
              <a:buFont typeface="Wingdings" panose="05000000000000000000" pitchFamily="2" charset="2"/>
              <a:buChar char="§"/>
            </a:pPr>
            <a:r>
              <a:rPr lang="en-US" sz="1400" b="1" dirty="0">
                <a:latin typeface="Arial" panose="020B0604020202020204" pitchFamily="34" charset="0"/>
                <a:cs typeface="Arial" panose="020B0604020202020204" pitchFamily="34" charset="0"/>
              </a:rPr>
              <a:t>Temperature &amp; Humidity Sensor</a:t>
            </a:r>
          </a:p>
          <a:p>
            <a:pPr>
              <a:buFont typeface="Wingdings" panose="05000000000000000000" pitchFamily="2" charset="2"/>
              <a:buChar char="§"/>
            </a:pPr>
            <a:r>
              <a:rPr lang="en-US" sz="1400" b="1" dirty="0">
                <a:latin typeface="Arial" panose="020B0604020202020204" pitchFamily="34" charset="0"/>
                <a:cs typeface="Arial" panose="020B0604020202020204" pitchFamily="34" charset="0"/>
              </a:rPr>
              <a:t>Gas Sensor</a:t>
            </a:r>
          </a:p>
          <a:p>
            <a:pPr>
              <a:buFont typeface="Wingdings" panose="05000000000000000000" pitchFamily="2" charset="2"/>
              <a:buChar char="§"/>
            </a:pPr>
            <a:r>
              <a:rPr lang="en-US" sz="1400" b="1" dirty="0">
                <a:latin typeface="Arial" panose="020B0604020202020204" pitchFamily="34" charset="0"/>
                <a:cs typeface="Arial" panose="020B0604020202020204" pitchFamily="34" charset="0"/>
              </a:rPr>
              <a:t>Bread Board</a:t>
            </a:r>
          </a:p>
          <a:p>
            <a:pPr>
              <a:buFont typeface="Wingdings" panose="05000000000000000000" pitchFamily="2" charset="2"/>
              <a:buChar char="§"/>
            </a:pPr>
            <a:r>
              <a:rPr lang="en-US" sz="1400" b="1" dirty="0">
                <a:latin typeface="Arial" panose="020B0604020202020204" pitchFamily="34" charset="0"/>
                <a:cs typeface="Arial" panose="020B0604020202020204" pitchFamily="34" charset="0"/>
              </a:rPr>
              <a:t>Jumper Wires</a:t>
            </a:r>
          </a:p>
          <a:p>
            <a:pPr>
              <a:buFont typeface="Wingdings" panose="05000000000000000000" pitchFamily="2" charset="2"/>
              <a:buChar char="§"/>
            </a:pPr>
            <a:r>
              <a:rPr lang="en-US" sz="1400" b="1" dirty="0">
                <a:latin typeface="Arial" panose="020B0604020202020204" pitchFamily="34" charset="0"/>
                <a:cs typeface="Arial" panose="020B0604020202020204" pitchFamily="34" charset="0"/>
              </a:rPr>
              <a:t>USB Cable</a:t>
            </a:r>
          </a:p>
          <a:p>
            <a:pPr>
              <a:buFont typeface="Wingdings" panose="05000000000000000000" pitchFamily="2" charset="2"/>
              <a:buChar char="§"/>
            </a:pPr>
            <a:endParaRPr lang="en-US" sz="1400" b="1" dirty="0">
              <a:latin typeface="Arial" panose="020B0604020202020204" pitchFamily="34" charset="0"/>
              <a:cs typeface="Arial" panose="020B0604020202020204" pitchFamily="34" charset="0"/>
            </a:endParaRPr>
          </a:p>
          <a:p>
            <a:pPr>
              <a:buFont typeface="Wingdings" panose="05000000000000000000" pitchFamily="2" charset="2"/>
              <a:buChar char="§"/>
            </a:pPr>
            <a:endParaRPr lang="en-US" sz="1400" b="1" dirty="0">
              <a:latin typeface="Arial" panose="020B0604020202020204" pitchFamily="34" charset="0"/>
              <a:cs typeface="Arial" panose="020B0604020202020204" pitchFamily="34" charset="0"/>
            </a:endParaRPr>
          </a:p>
          <a:p>
            <a:pPr>
              <a:buFont typeface="Wingdings" panose="05000000000000000000" pitchFamily="2" charset="2"/>
              <a:buChar char="§"/>
            </a:pPr>
            <a:endParaRPr lang="en-IN"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6469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itchFamily="34" charset="0"/>
                <a:cs typeface="Arial" pitchFamily="34" charset="0"/>
              </a:rPr>
              <a:t>Hardware/ Software Requirements</a:t>
            </a:r>
          </a:p>
        </p:txBody>
      </p:sp>
      <p:sp>
        <p:nvSpPr>
          <p:cNvPr id="7" name="Content Placeholder 6">
            <a:extLst>
              <a:ext uri="{FF2B5EF4-FFF2-40B4-BE49-F238E27FC236}">
                <a16:creationId xmlns:a16="http://schemas.microsoft.com/office/drawing/2014/main" id="{74DB1779-F57C-4866-8689-4AB5B17CDF64}"/>
              </a:ext>
            </a:extLst>
          </p:cNvPr>
          <p:cNvSpPr>
            <a:spLocks noGrp="1"/>
          </p:cNvSpPr>
          <p:nvPr>
            <p:ph idx="1"/>
          </p:nvPr>
        </p:nvSpPr>
        <p:spPr>
          <a:xfrm>
            <a:off x="1504722" y="1616596"/>
            <a:ext cx="4658397" cy="4191000"/>
          </a:xfrm>
        </p:spPr>
        <p:txBody>
          <a:bodyPr>
            <a:normAutofit fontScale="92500" lnSpcReduction="20000"/>
          </a:bodyPr>
          <a:lstStyle/>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This flow chart shows the working of the project which is controlled with NodeMCU as the main Microcontroller. </a:t>
            </a:r>
          </a:p>
          <a:p>
            <a:r>
              <a:rPr lang="en-US" sz="1800" dirty="0">
                <a:latin typeface="Arial" panose="020B0604020202020204" pitchFamily="34" charset="0"/>
                <a:cs typeface="Arial" panose="020B0604020202020204" pitchFamily="34" charset="0"/>
              </a:rPr>
              <a:t>The process starts be initializing the Wi-Fi, the network name and password are written in the code and uploaded to Node MCU.</a:t>
            </a:r>
          </a:p>
          <a:p>
            <a:r>
              <a:rPr lang="en-US" sz="1800" dirty="0">
                <a:latin typeface="Arial" panose="020B0604020202020204" pitchFamily="34" charset="0"/>
                <a:cs typeface="Arial" panose="020B0604020202020204" pitchFamily="34" charset="0"/>
              </a:rPr>
              <a:t> The android device is connected to Node MCU over Wi-Fi. The Blynk server is set up and connection is made, the devices is identified in the Blynk server using the generated authentication token. </a:t>
            </a:r>
          </a:p>
          <a:p>
            <a:r>
              <a:rPr lang="en-US" sz="1800" dirty="0">
                <a:latin typeface="Arial" panose="020B0604020202020204" pitchFamily="34" charset="0"/>
                <a:cs typeface="Arial" panose="020B0604020202020204" pitchFamily="34" charset="0"/>
              </a:rPr>
              <a:t>The command for controlling the load is given to the application, and this command, over Wi-Fi network is sent to the Node MCU.</a:t>
            </a:r>
            <a:endParaRPr lang="en-IN" sz="1800" dirty="0">
              <a:latin typeface="Arial" panose="020B0604020202020204" pitchFamily="34" charset="0"/>
              <a:cs typeface="Arial" panose="020B0604020202020204" pitchFamily="34" charset="0"/>
            </a:endParaRPr>
          </a:p>
        </p:txBody>
      </p:sp>
      <p:pic>
        <p:nvPicPr>
          <p:cNvPr id="5" name="Picture 4" descr="Diagram&#10;&#10;Description automatically generated">
            <a:extLst>
              <a:ext uri="{FF2B5EF4-FFF2-40B4-BE49-F238E27FC236}">
                <a16:creationId xmlns:a16="http://schemas.microsoft.com/office/drawing/2014/main" id="{4E8AF772-FC8F-4081-BCDC-C533DF3091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4532" y="1676399"/>
            <a:ext cx="3892556" cy="4419831"/>
          </a:xfrm>
          <a:prstGeom prst="rect">
            <a:avLst/>
          </a:prstGeom>
        </p:spPr>
      </p:pic>
    </p:spTree>
    <p:extLst>
      <p:ext uri="{BB962C8B-B14F-4D97-AF65-F5344CB8AC3E}">
        <p14:creationId xmlns:p14="http://schemas.microsoft.com/office/powerpoint/2010/main" val="146949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563606"/>
            <a:ext cx="9601200" cy="1143000"/>
          </a:xfrm>
        </p:spPr>
        <p:txBody>
          <a:bodyPr>
            <a:normAutofit fontScale="90000"/>
          </a:bodyPr>
          <a:lstStyle/>
          <a:p>
            <a:r>
              <a:rPr lang="en-IN" b="1" dirty="0"/>
              <a:t>Schematics of Ultrasonic Sensor with Servo Motor</a:t>
            </a:r>
            <a:br>
              <a:rPr lang="en-IN" b="1" dirty="0"/>
            </a:br>
            <a:r>
              <a:rPr lang="en-IN" b="1" dirty="0"/>
              <a:t>(Automatic Door Opening/Closing System)</a:t>
            </a:r>
            <a:br>
              <a:rPr lang="en-IN" b="1" dirty="0"/>
            </a:br>
            <a:endParaRPr lang="en-GB" b="1" dirty="0">
              <a:latin typeface="Arial" pitchFamily="34" charset="0"/>
              <a:cs typeface="Arial" pitchFamily="34" charset="0"/>
            </a:endParaRPr>
          </a:p>
        </p:txBody>
      </p:sp>
      <p:pic>
        <p:nvPicPr>
          <p:cNvPr id="8" name="Content Placeholder 7" descr="Schematics of Ultrasonic Sensor with Servo Motor&#10;(Automatic Door Opening/Closing System)">
            <a:extLst>
              <a:ext uri="{FF2B5EF4-FFF2-40B4-BE49-F238E27FC236}">
                <a16:creationId xmlns:a16="http://schemas.microsoft.com/office/drawing/2014/main" id="{9ABB300A-EF12-745E-7DBD-E174C64F501B}"/>
              </a:ext>
              <a:ext uri="{C183D7F6-B498-43B3-948B-1728B52AA6E4}">
                <adec:decorative xmlns:adec="http://schemas.microsoft.com/office/drawing/2017/decorative" val="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3368" y="1676400"/>
            <a:ext cx="8122088" cy="4272880"/>
          </a:xfrm>
        </p:spPr>
      </p:pic>
    </p:spTree>
    <p:extLst>
      <p:ext uri="{BB962C8B-B14F-4D97-AF65-F5344CB8AC3E}">
        <p14:creationId xmlns:p14="http://schemas.microsoft.com/office/powerpoint/2010/main" val="134071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525899"/>
            <a:ext cx="9601200" cy="1143000"/>
          </a:xfrm>
        </p:spPr>
        <p:txBody>
          <a:bodyPr>
            <a:normAutofit fontScale="90000"/>
          </a:bodyPr>
          <a:lstStyle/>
          <a:p>
            <a:r>
              <a:rPr lang="en-IN" b="1" dirty="0"/>
              <a:t>Schematics of Automated Lights and Fan Control System (Voice Controlled and Blynk App)</a:t>
            </a:r>
            <a:endParaRPr lang="en-GB" b="1" dirty="0">
              <a:latin typeface="Arial" pitchFamily="34" charset="0"/>
              <a:cs typeface="Arial" pitchFamily="34" charset="0"/>
            </a:endParaRPr>
          </a:p>
        </p:txBody>
      </p:sp>
      <p:sp>
        <p:nvSpPr>
          <p:cNvPr id="4" name="Content Placeholder 3">
            <a:extLst>
              <a:ext uri="{FF2B5EF4-FFF2-40B4-BE49-F238E27FC236}">
                <a16:creationId xmlns:a16="http://schemas.microsoft.com/office/drawing/2014/main" id="{A61F7F39-9150-60A4-A79C-F3314FE7646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36997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itchFamily="34" charset="0"/>
                <a:cs typeface="Arial" pitchFamily="34" charset="0"/>
              </a:rPr>
              <a:t>Live Project Progress</a:t>
            </a:r>
          </a:p>
        </p:txBody>
      </p:sp>
      <p:sp>
        <p:nvSpPr>
          <p:cNvPr id="7" name="Content Placeholder 6">
            <a:extLst>
              <a:ext uri="{FF2B5EF4-FFF2-40B4-BE49-F238E27FC236}">
                <a16:creationId xmlns:a16="http://schemas.microsoft.com/office/drawing/2014/main" id="{74DB1779-F57C-4866-8689-4AB5B17CDF64}"/>
              </a:ext>
            </a:extLst>
          </p:cNvPr>
          <p:cNvSpPr>
            <a:spLocks noGrp="1"/>
          </p:cNvSpPr>
          <p:nvPr>
            <p:ph idx="1"/>
          </p:nvPr>
        </p:nvSpPr>
        <p:spPr>
          <a:xfrm>
            <a:off x="1504722" y="1616596"/>
            <a:ext cx="4589690" cy="4191000"/>
          </a:xfrm>
        </p:spPr>
        <p:txBody>
          <a:bodyPr>
            <a:normAutofit lnSpcReduction="10000"/>
          </a:bodyPr>
          <a:lstStyle/>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We can control three buttons which are responsible to operate Fan and LEDs with the help of Buttons on the Blynk App and Voice Controls.</a:t>
            </a:r>
          </a:p>
          <a:p>
            <a:r>
              <a:rPr lang="en-US" sz="1800" dirty="0">
                <a:latin typeface="Arial" panose="020B0604020202020204" pitchFamily="34" charset="0"/>
                <a:cs typeface="Arial" panose="020B0604020202020204" pitchFamily="34" charset="0"/>
              </a:rPr>
              <a:t>We have used IFTTT (a cloud-server based communication) which create applets as configured by us and performs operations as commanded to.</a:t>
            </a:r>
          </a:p>
          <a:p>
            <a:r>
              <a:rPr lang="en-US" sz="1800" dirty="0">
                <a:latin typeface="Arial" panose="020B0604020202020204" pitchFamily="34" charset="0"/>
                <a:cs typeface="Arial" panose="020B0604020202020204" pitchFamily="34" charset="0"/>
              </a:rPr>
              <a:t>Also, we can see the Temperature and Humidity with the help of DHT11 Temperature and Humidity Sensor on the Screen in our Blynk App Project.</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6171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itchFamily="34" charset="0"/>
                <a:cs typeface="Arial" pitchFamily="34" charset="0"/>
              </a:rPr>
              <a:t>Research Paper Status</a:t>
            </a:r>
          </a:p>
        </p:txBody>
      </p:sp>
      <p:sp>
        <p:nvSpPr>
          <p:cNvPr id="7" name="Content Placeholder 6">
            <a:extLst>
              <a:ext uri="{FF2B5EF4-FFF2-40B4-BE49-F238E27FC236}">
                <a16:creationId xmlns:a16="http://schemas.microsoft.com/office/drawing/2014/main" id="{74DB1779-F57C-4866-8689-4AB5B17CDF64}"/>
              </a:ext>
            </a:extLst>
          </p:cNvPr>
          <p:cNvSpPr>
            <a:spLocks noGrp="1"/>
          </p:cNvSpPr>
          <p:nvPr>
            <p:ph idx="1"/>
          </p:nvPr>
        </p:nvSpPr>
        <p:spPr>
          <a:xfrm>
            <a:off x="1773932" y="1901958"/>
            <a:ext cx="3221538" cy="4191000"/>
          </a:xfrm>
        </p:spPr>
        <p:txBody>
          <a:bodyPr>
            <a:normAutofit fontScale="85000" lnSpcReduction="20000"/>
          </a:bodyPr>
          <a:lstStyle/>
          <a:p>
            <a:endParaRPr lang="en-US" sz="1800" dirty="0">
              <a:latin typeface="Arial" panose="020B0604020202020204" pitchFamily="34" charset="0"/>
              <a:cs typeface="Arial" panose="020B0604020202020204" pitchFamily="34" charset="0"/>
            </a:endParaRPr>
          </a:p>
          <a:p>
            <a:r>
              <a:rPr lang="en-US" sz="1800" dirty="0">
                <a:highlight>
                  <a:srgbClr val="FFFF00"/>
                </a:highlight>
                <a:latin typeface="Arial" panose="020B0604020202020204" pitchFamily="34" charset="0"/>
                <a:cs typeface="Arial" panose="020B0604020202020204" pitchFamily="34" charset="0"/>
              </a:rPr>
              <a:t>Abstract </a:t>
            </a:r>
          </a:p>
          <a:p>
            <a:r>
              <a:rPr lang="en-US" sz="1800" dirty="0">
                <a:highlight>
                  <a:srgbClr val="FFFF00"/>
                </a:highlight>
                <a:latin typeface="Arial" panose="020B0604020202020204" pitchFamily="34" charset="0"/>
                <a:cs typeface="Arial" panose="020B0604020202020204" pitchFamily="34" charset="0"/>
              </a:rPr>
              <a:t>Keywords, </a:t>
            </a:r>
          </a:p>
          <a:p>
            <a:r>
              <a:rPr lang="en-US" sz="1800" dirty="0">
                <a:highlight>
                  <a:srgbClr val="FFFF00"/>
                </a:highlight>
                <a:latin typeface="Arial" panose="020B0604020202020204" pitchFamily="34" charset="0"/>
                <a:cs typeface="Arial" panose="020B0604020202020204" pitchFamily="34" charset="0"/>
              </a:rPr>
              <a:t>Introduction, </a:t>
            </a:r>
          </a:p>
          <a:p>
            <a:r>
              <a:rPr lang="en-US" sz="1800" dirty="0">
                <a:highlight>
                  <a:srgbClr val="FFFF00"/>
                </a:highlight>
                <a:latin typeface="Arial" panose="020B0604020202020204" pitchFamily="34" charset="0"/>
                <a:cs typeface="Arial" panose="020B0604020202020204" pitchFamily="34" charset="0"/>
              </a:rPr>
              <a:t>Literature Survey</a:t>
            </a:r>
          </a:p>
          <a:p>
            <a:r>
              <a:rPr lang="en-US" sz="1800" dirty="0">
                <a:highlight>
                  <a:srgbClr val="FFFF00"/>
                </a:highlight>
                <a:latin typeface="Arial" panose="020B0604020202020204" pitchFamily="34" charset="0"/>
                <a:cs typeface="Arial" panose="020B0604020202020204" pitchFamily="34" charset="0"/>
              </a:rPr>
              <a:t>Methodology</a:t>
            </a:r>
          </a:p>
          <a:p>
            <a:r>
              <a:rPr lang="en-US" sz="1800" dirty="0">
                <a:highlight>
                  <a:srgbClr val="FFFF00"/>
                </a:highlight>
                <a:latin typeface="Arial" panose="020B0604020202020204" pitchFamily="34" charset="0"/>
                <a:cs typeface="Arial" panose="020B0604020202020204" pitchFamily="34" charset="0"/>
              </a:rPr>
              <a:t>Hardware Requirements</a:t>
            </a:r>
          </a:p>
          <a:p>
            <a:r>
              <a:rPr lang="en-US" sz="1800" dirty="0">
                <a:highlight>
                  <a:srgbClr val="FFFF00"/>
                </a:highlight>
                <a:latin typeface="Arial" panose="020B0604020202020204" pitchFamily="34" charset="0"/>
                <a:cs typeface="Arial" panose="020B0604020202020204" pitchFamily="34" charset="0"/>
              </a:rPr>
              <a:t>Software Requirements</a:t>
            </a:r>
          </a:p>
          <a:p>
            <a:r>
              <a:rPr lang="en-US" sz="1800" dirty="0">
                <a:highlight>
                  <a:srgbClr val="FFFF00"/>
                </a:highlight>
                <a:latin typeface="Arial" panose="020B0604020202020204" pitchFamily="34" charset="0"/>
                <a:cs typeface="Arial" panose="020B0604020202020204" pitchFamily="34" charset="0"/>
              </a:rPr>
              <a:t>Block Diagram</a:t>
            </a:r>
          </a:p>
          <a:p>
            <a:r>
              <a:rPr lang="en-US" sz="1800" dirty="0">
                <a:highlight>
                  <a:srgbClr val="FFFF00"/>
                </a:highlight>
                <a:latin typeface="Arial" panose="020B0604020202020204" pitchFamily="34" charset="0"/>
                <a:cs typeface="Arial" panose="020B0604020202020204" pitchFamily="34" charset="0"/>
              </a:rPr>
              <a:t>Conclusion and Future Scopes</a:t>
            </a:r>
          </a:p>
          <a:p>
            <a:r>
              <a:rPr lang="en-US" sz="1800" dirty="0">
                <a:highlight>
                  <a:srgbClr val="FFFF00"/>
                </a:highlight>
                <a:latin typeface="Arial" panose="020B0604020202020204" pitchFamily="34" charset="0"/>
                <a:cs typeface="Arial" panose="020B0604020202020204" pitchFamily="34" charset="0"/>
              </a:rPr>
              <a:t>References.</a:t>
            </a:r>
          </a:p>
          <a:p>
            <a:endParaRPr lang="en-IN" sz="18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D9A94741-8993-4DC9-6E75-4B5DE1480897}"/>
              </a:ext>
            </a:extLst>
          </p:cNvPr>
          <p:cNvSpPr txBox="1"/>
          <p:nvPr/>
        </p:nvSpPr>
        <p:spPr>
          <a:xfrm>
            <a:off x="1502152" y="1676400"/>
            <a:ext cx="7844320" cy="369332"/>
          </a:xfrm>
          <a:prstGeom prst="rect">
            <a:avLst/>
          </a:prstGeom>
          <a:noFill/>
          <a:ln>
            <a:solidFill>
              <a:schemeClr val="bg2"/>
            </a:solidFill>
          </a:ln>
        </p:spPr>
        <p:txBody>
          <a:bodyPr wrap="square">
            <a:spAutoFit/>
          </a:bodyPr>
          <a:lstStyle/>
          <a:p>
            <a:pPr marL="0" indent="0">
              <a:buNone/>
            </a:pPr>
            <a:r>
              <a:rPr lang="en-US" sz="1800" dirty="0">
                <a:solidFill>
                  <a:srgbClr val="00B050"/>
                </a:solidFill>
                <a:latin typeface="Arial" panose="020B0604020202020204" pitchFamily="34" charset="0"/>
                <a:cs typeface="Arial" panose="020B0604020202020204" pitchFamily="34" charset="0"/>
              </a:rPr>
              <a:t>Research Paper Completed | </a:t>
            </a:r>
            <a:r>
              <a:rPr lang="en-US" sz="1800" dirty="0">
                <a:solidFill>
                  <a:schemeClr val="accent5">
                    <a:lumMod val="75000"/>
                  </a:schemeClr>
                </a:solidFill>
                <a:latin typeface="Arial" panose="020B0604020202020204" pitchFamily="34" charset="0"/>
                <a:cs typeface="Arial" panose="020B0604020202020204" pitchFamily="34" charset="0"/>
              </a:rPr>
              <a:t>Contents of Research Paper- </a:t>
            </a:r>
          </a:p>
        </p:txBody>
      </p:sp>
    </p:spTree>
    <p:extLst>
      <p:ext uri="{BB962C8B-B14F-4D97-AF65-F5344CB8AC3E}">
        <p14:creationId xmlns:p14="http://schemas.microsoft.com/office/powerpoint/2010/main" val="2739633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itchFamily="34" charset="0"/>
                <a:cs typeface="Arial" pitchFamily="34" charset="0"/>
              </a:rPr>
              <a:t>Future Action Plan</a:t>
            </a:r>
          </a:p>
        </p:txBody>
      </p:sp>
      <p:sp>
        <p:nvSpPr>
          <p:cNvPr id="7" name="Content Placeholder 6">
            <a:extLst>
              <a:ext uri="{FF2B5EF4-FFF2-40B4-BE49-F238E27FC236}">
                <a16:creationId xmlns:a16="http://schemas.microsoft.com/office/drawing/2014/main" id="{74DB1779-F57C-4866-8689-4AB5B17CDF64}"/>
              </a:ext>
            </a:extLst>
          </p:cNvPr>
          <p:cNvSpPr>
            <a:spLocks noGrp="1"/>
          </p:cNvSpPr>
          <p:nvPr>
            <p:ph idx="1"/>
          </p:nvPr>
        </p:nvSpPr>
        <p:spPr>
          <a:xfrm>
            <a:off x="1504722" y="1616596"/>
            <a:ext cx="9414226" cy="4191000"/>
          </a:xfrm>
        </p:spPr>
        <p:txBody>
          <a:bodyPr>
            <a:normAutofit/>
          </a:bodyPr>
          <a:lstStyle/>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We look forward to develop this prototype into a fully-functional working model and then we will implement this in a physical classroom so that we can experience the usability of Automated Environment.</a:t>
            </a:r>
          </a:p>
          <a:p>
            <a:r>
              <a:rPr lang="en-US" sz="1800" dirty="0">
                <a:latin typeface="Arial" panose="020B0604020202020204" pitchFamily="34" charset="0"/>
                <a:cs typeface="Arial" panose="020B0604020202020204" pitchFamily="34" charset="0"/>
              </a:rPr>
              <a:t>It will be useful in automating tasks and appliances in a classroom environment.</a:t>
            </a:r>
          </a:p>
          <a:p>
            <a:r>
              <a:rPr lang="en-US" sz="1800" dirty="0">
                <a:latin typeface="Arial" panose="020B0604020202020204" pitchFamily="34" charset="0"/>
                <a:cs typeface="Arial" panose="020B0604020202020204" pitchFamily="34" charset="0"/>
              </a:rPr>
              <a:t>This project also aims to save energy in the present and future scenarios. </a:t>
            </a:r>
          </a:p>
        </p:txBody>
      </p:sp>
    </p:spTree>
    <p:extLst>
      <p:ext uri="{BB962C8B-B14F-4D97-AF65-F5344CB8AC3E}">
        <p14:creationId xmlns:p14="http://schemas.microsoft.com/office/powerpoint/2010/main" val="2457962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EE56-5ACD-47A3-8DAE-BAA0930151E5}"/>
              </a:ext>
            </a:extLst>
          </p:cNvPr>
          <p:cNvSpPr>
            <a:spLocks noGrp="1"/>
          </p:cNvSpPr>
          <p:nvPr>
            <p:ph type="title"/>
          </p:nvPr>
        </p:nvSpPr>
        <p:spPr/>
        <p:txBody>
          <a:bodyPr/>
          <a:lstStyle/>
          <a:p>
            <a:r>
              <a:rPr lang="en-US" dirty="0">
                <a:latin typeface="Arial" pitchFamily="34" charset="0"/>
                <a:cs typeface="Arial" pitchFamily="34" charset="0"/>
              </a:rPr>
              <a:t>Index</a:t>
            </a:r>
          </a:p>
        </p:txBody>
      </p:sp>
      <p:sp>
        <p:nvSpPr>
          <p:cNvPr id="3" name="Content Placeholder 2">
            <a:extLst>
              <a:ext uri="{FF2B5EF4-FFF2-40B4-BE49-F238E27FC236}">
                <a16:creationId xmlns:a16="http://schemas.microsoft.com/office/drawing/2014/main" id="{ED05BA36-30B6-42D8-82C9-C62A3F36FFA1}"/>
              </a:ext>
            </a:extLst>
          </p:cNvPr>
          <p:cNvSpPr>
            <a:spLocks noGrp="1"/>
          </p:cNvSpPr>
          <p:nvPr>
            <p:ph idx="1"/>
          </p:nvPr>
        </p:nvSpPr>
        <p:spPr/>
        <p:txBody>
          <a:bodyPr>
            <a:normAutofit/>
          </a:bodyPr>
          <a:lstStyle/>
          <a:p>
            <a:r>
              <a:rPr lang="en-US" dirty="0">
                <a:latin typeface="Arial" pitchFamily="34" charset="0"/>
                <a:cs typeface="Arial" pitchFamily="34" charset="0"/>
              </a:rPr>
              <a:t>Introduction</a:t>
            </a:r>
          </a:p>
          <a:p>
            <a:r>
              <a:rPr lang="en-US" dirty="0">
                <a:latin typeface="Arial" pitchFamily="34" charset="0"/>
                <a:cs typeface="Arial" pitchFamily="34" charset="0"/>
              </a:rPr>
              <a:t>Literature Survey</a:t>
            </a:r>
          </a:p>
          <a:p>
            <a:r>
              <a:rPr lang="en-US" dirty="0">
                <a:latin typeface="Arial" pitchFamily="34" charset="0"/>
                <a:cs typeface="Arial" pitchFamily="34" charset="0"/>
              </a:rPr>
              <a:t>Problem Statement</a:t>
            </a:r>
          </a:p>
          <a:p>
            <a:r>
              <a:rPr lang="en-US" dirty="0">
                <a:latin typeface="Arial" pitchFamily="34" charset="0"/>
                <a:cs typeface="Arial" pitchFamily="34" charset="0"/>
              </a:rPr>
              <a:t>Proposed Methodology (Including DFD/ER Diagrams/ Use Cases)</a:t>
            </a:r>
          </a:p>
          <a:p>
            <a:r>
              <a:rPr lang="en-US" dirty="0">
                <a:latin typeface="Arial" pitchFamily="34" charset="0"/>
                <a:cs typeface="Arial" pitchFamily="34" charset="0"/>
              </a:rPr>
              <a:t>Hardware / Software Requirements</a:t>
            </a:r>
          </a:p>
          <a:p>
            <a:r>
              <a:rPr lang="en-US" dirty="0">
                <a:latin typeface="Arial" pitchFamily="34" charset="0"/>
                <a:cs typeface="Arial" pitchFamily="34" charset="0"/>
              </a:rPr>
              <a:t>Live Project Progress</a:t>
            </a:r>
          </a:p>
          <a:p>
            <a:r>
              <a:rPr lang="en-US" dirty="0">
                <a:latin typeface="Arial" pitchFamily="34" charset="0"/>
                <a:cs typeface="Arial" pitchFamily="34" charset="0"/>
              </a:rPr>
              <a:t>Research Paper Status </a:t>
            </a:r>
          </a:p>
          <a:p>
            <a:r>
              <a:rPr lang="en-US" dirty="0">
                <a:latin typeface="Arial" pitchFamily="34" charset="0"/>
                <a:cs typeface="Arial" pitchFamily="34" charset="0"/>
              </a:rPr>
              <a:t>Future Action Plan</a:t>
            </a:r>
          </a:p>
        </p:txBody>
      </p:sp>
      <p:pic>
        <p:nvPicPr>
          <p:cNvPr id="5" name="Picture 4">
            <a:extLst>
              <a:ext uri="{FF2B5EF4-FFF2-40B4-BE49-F238E27FC236}">
                <a16:creationId xmlns:a16="http://schemas.microsoft.com/office/drawing/2014/main" id="{67647FDC-4C42-4481-9FE6-05DF8CFF7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5672" y="628650"/>
            <a:ext cx="2720340" cy="2266950"/>
          </a:xfrm>
          <a:prstGeom prst="rect">
            <a:avLst/>
          </a:prstGeom>
        </p:spPr>
      </p:pic>
    </p:spTree>
    <p:extLst>
      <p:ext uri="{BB962C8B-B14F-4D97-AF65-F5344CB8AC3E}">
        <p14:creationId xmlns:p14="http://schemas.microsoft.com/office/powerpoint/2010/main" val="1083614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9504" y="2667000"/>
            <a:ext cx="9601200" cy="4191000"/>
          </a:xfrm>
        </p:spPr>
        <p:txBody>
          <a:bodyPr>
            <a:normAutofit/>
          </a:bodyPr>
          <a:lstStyle/>
          <a:p>
            <a:pPr algn="ctr">
              <a:buNone/>
            </a:pPr>
            <a:r>
              <a:rPr lang="en-GB" sz="8800" dirty="0">
                <a:solidFill>
                  <a:schemeClr val="accent1">
                    <a:lumMod val="75000"/>
                  </a:schemeClr>
                </a:solidFill>
              </a:rPr>
              <a:t>Thank You</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61AA5-D64D-404D-9F0D-B68D4DD7344C}"/>
              </a:ext>
            </a:extLst>
          </p:cNvPr>
          <p:cNvSpPr>
            <a:spLocks noGrp="1"/>
          </p:cNvSpPr>
          <p:nvPr>
            <p:ph type="title"/>
          </p:nvPr>
        </p:nvSpPr>
        <p:spPr/>
        <p:txBody>
          <a:bodyPr/>
          <a:lstStyle/>
          <a:p>
            <a:r>
              <a:rPr lang="en-US" dirty="0">
                <a:latin typeface="Arial" pitchFamily="34" charset="0"/>
                <a:cs typeface="Arial" pitchFamily="34" charset="0"/>
              </a:rPr>
              <a:t>Feedback from the Panel</a:t>
            </a:r>
          </a:p>
        </p:txBody>
      </p:sp>
      <p:sp>
        <p:nvSpPr>
          <p:cNvPr id="3" name="Content Placeholder 2">
            <a:extLst>
              <a:ext uri="{FF2B5EF4-FFF2-40B4-BE49-F238E27FC236}">
                <a16:creationId xmlns:a16="http://schemas.microsoft.com/office/drawing/2014/main" id="{6A9191B4-BF36-4C6D-B04B-A777C2684BF2}"/>
              </a:ext>
            </a:extLst>
          </p:cNvPr>
          <p:cNvSpPr>
            <a:spLocks noGrp="1"/>
          </p:cNvSpPr>
          <p:nvPr>
            <p:ph idx="1"/>
          </p:nvPr>
        </p:nvSpPr>
        <p:spPr/>
        <p:txBody>
          <a:bodyPr/>
          <a:lstStyle/>
          <a:p>
            <a:endParaRPr lang="en-US" dirty="0">
              <a:latin typeface="Arial" pitchFamily="34" charset="0"/>
              <a:cs typeface="Arial" pitchFamily="34" charset="0"/>
            </a:endParaRPr>
          </a:p>
          <a:p>
            <a:pPr marL="0" indent="0">
              <a:buNone/>
            </a:pPr>
            <a:r>
              <a:rPr lang="en-US" dirty="0">
                <a:latin typeface="Arial" pitchFamily="34" charset="0"/>
                <a:cs typeface="Arial" pitchFamily="34" charset="0"/>
              </a:rPr>
              <a:t>The panel wants the team to : </a:t>
            </a:r>
          </a:p>
          <a:p>
            <a:r>
              <a:rPr lang="en-US" dirty="0">
                <a:latin typeface="Arial" pitchFamily="34" charset="0"/>
                <a:cs typeface="Arial" pitchFamily="34" charset="0"/>
              </a:rPr>
              <a:t>Make some changes in the presentation and present the prototype model to the panel.</a:t>
            </a:r>
          </a:p>
          <a:p>
            <a:endParaRPr lang="en-US" dirty="0">
              <a:latin typeface="Arial" pitchFamily="34" charset="0"/>
              <a:cs typeface="Arial" pitchFamily="34" charset="0"/>
            </a:endParaRPr>
          </a:p>
          <a:p>
            <a:endParaRPr lang="en-US" dirty="0">
              <a:latin typeface="Arial" pitchFamily="34" charset="0"/>
              <a:cs typeface="Arial" pitchFamily="34" charset="0"/>
            </a:endParaRPr>
          </a:p>
        </p:txBody>
      </p:sp>
    </p:spTree>
    <p:extLst>
      <p:ext uri="{BB962C8B-B14F-4D97-AF65-F5344CB8AC3E}">
        <p14:creationId xmlns:p14="http://schemas.microsoft.com/office/powerpoint/2010/main" val="3352143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itchFamily="34" charset="0"/>
                <a:cs typeface="Arial" pitchFamily="34" charset="0"/>
              </a:rPr>
              <a:t>Introduction</a:t>
            </a:r>
          </a:p>
        </p:txBody>
      </p:sp>
      <p:sp>
        <p:nvSpPr>
          <p:cNvPr id="3" name="Content Placeholder 2"/>
          <p:cNvSpPr>
            <a:spLocks noGrp="1"/>
          </p:cNvSpPr>
          <p:nvPr>
            <p:ph idx="1"/>
          </p:nvPr>
        </p:nvSpPr>
        <p:spPr>
          <a:xfrm>
            <a:off x="1522414" y="1828800"/>
            <a:ext cx="5076054" cy="4191000"/>
          </a:xfrm>
        </p:spPr>
        <p:txBody>
          <a:bodyPr>
            <a:normAutofit/>
          </a:bodyPr>
          <a:lstStyle/>
          <a:p>
            <a:pPr>
              <a:lnSpc>
                <a:spcPct val="120000"/>
              </a:lnSpc>
            </a:pPr>
            <a:r>
              <a:rPr lang="en-US" sz="1800" dirty="0">
                <a:effectLst/>
                <a:latin typeface="Times New Roman" panose="02020603050405020304" pitchFamily="18" charset="0"/>
                <a:ea typeface="Calibri" panose="020F0502020204030204" pitchFamily="34" charset="0"/>
              </a:rPr>
              <a:t>In today’s era, energy efficient devices are the need of the time. We humans are wasting too much electricity by not turning of the lights and fans in our class.</a:t>
            </a:r>
          </a:p>
          <a:p>
            <a:pPr>
              <a:lnSpc>
                <a:spcPct val="120000"/>
              </a:lnSpc>
            </a:pPr>
            <a:r>
              <a:rPr lang="en-US" sz="1800" dirty="0">
                <a:effectLst/>
                <a:latin typeface="Times New Roman" panose="02020603050405020304" pitchFamily="18" charset="0"/>
                <a:ea typeface="Calibri" panose="020F0502020204030204" pitchFamily="34" charset="0"/>
              </a:rPr>
              <a:t>People don’t even pay attention to unnecessary usage of electrical energy. So we need a smart system to control the functioning of the lights and fans according to the requirement in the room. The system is based upon IoT.</a:t>
            </a:r>
          </a:p>
          <a:p>
            <a:pPr>
              <a:lnSpc>
                <a:spcPct val="120000"/>
              </a:lnSpc>
            </a:pPr>
            <a:endParaRPr lang="en-US" sz="1800" dirty="0">
              <a:effectLst/>
              <a:latin typeface="Times New Roman" panose="02020603050405020304" pitchFamily="18" charset="0"/>
              <a:ea typeface="Calibri" panose="020F0502020204030204" pitchFamily="34" charset="0"/>
            </a:endParaRPr>
          </a:p>
          <a:p>
            <a:pPr marL="0" indent="0">
              <a:lnSpc>
                <a:spcPct val="120000"/>
              </a:lnSpc>
              <a:buNone/>
            </a:pPr>
            <a:endParaRPr lang="en-US" sz="1200" dirty="0">
              <a:latin typeface="Arial" panose="020B0604020202020204" pitchFamily="34" charset="0"/>
              <a:cs typeface="Arial" panose="020B0604020202020204" pitchFamily="34" charset="0"/>
            </a:endParaRPr>
          </a:p>
        </p:txBody>
      </p:sp>
      <p:pic>
        <p:nvPicPr>
          <p:cNvPr id="5" name="Picture 4" descr="A picture containing line chart&#10;&#10;Description automatically generated">
            <a:extLst>
              <a:ext uri="{FF2B5EF4-FFF2-40B4-BE49-F238E27FC236}">
                <a16:creationId xmlns:a16="http://schemas.microsoft.com/office/drawing/2014/main" id="{EB775DE8-C51E-B34E-F424-A46BE1FBB6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6460" y="1976636"/>
            <a:ext cx="5075466" cy="2904728"/>
          </a:xfrm>
          <a:prstGeom prst="rect">
            <a:avLst/>
          </a:prstGeom>
        </p:spPr>
      </p:pic>
      <p:sp>
        <p:nvSpPr>
          <p:cNvPr id="7" name="TextBox 6">
            <a:extLst>
              <a:ext uri="{FF2B5EF4-FFF2-40B4-BE49-F238E27FC236}">
                <a16:creationId xmlns:a16="http://schemas.microsoft.com/office/drawing/2014/main" id="{E7C79774-87D9-7D55-4620-BABA7100CAC3}"/>
              </a:ext>
            </a:extLst>
          </p:cNvPr>
          <p:cNvSpPr txBox="1"/>
          <p:nvPr/>
        </p:nvSpPr>
        <p:spPr>
          <a:xfrm>
            <a:off x="6013069" y="5058167"/>
            <a:ext cx="6116128" cy="261610"/>
          </a:xfrm>
          <a:prstGeom prst="rect">
            <a:avLst/>
          </a:prstGeom>
          <a:noFill/>
          <a:ln>
            <a:solidFill>
              <a:schemeClr val="bg2"/>
            </a:solidFill>
          </a:ln>
        </p:spPr>
        <p:txBody>
          <a:bodyPr wrap="square">
            <a:spAutoFit/>
          </a:bodyPr>
          <a:lstStyle/>
          <a:p>
            <a:pPr algn="ctr"/>
            <a:r>
              <a:rPr lang="en-US" sz="1100" dirty="0">
                <a:latin typeface="Times New Roman" panose="02020603050405020304" pitchFamily="18" charset="0"/>
                <a:ea typeface="Calibri" panose="020F0502020204030204" pitchFamily="34" charset="0"/>
                <a:cs typeface="Arial" panose="020B0604020202020204" pitchFamily="34" charset="0"/>
              </a:rPr>
              <a:t>Ref- US Energy Administration, International Energy Outlook 2019</a:t>
            </a:r>
            <a:endParaRPr lang="en-IN" sz="1100" dirty="0"/>
          </a:p>
        </p:txBody>
      </p:sp>
    </p:spTree>
    <p:extLst>
      <p:ext uri="{BB962C8B-B14F-4D97-AF65-F5344CB8AC3E}">
        <p14:creationId xmlns:p14="http://schemas.microsoft.com/office/powerpoint/2010/main" val="1967493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itchFamily="34" charset="0"/>
                <a:cs typeface="Arial" pitchFamily="34" charset="0"/>
              </a:rPr>
              <a:t>Literature Survey</a:t>
            </a:r>
          </a:p>
        </p:txBody>
      </p:sp>
      <p:sp>
        <p:nvSpPr>
          <p:cNvPr id="3" name="Content Placeholder 2"/>
          <p:cNvSpPr>
            <a:spLocks noGrp="1"/>
          </p:cNvSpPr>
          <p:nvPr>
            <p:ph idx="1"/>
          </p:nvPr>
        </p:nvSpPr>
        <p:spPr>
          <a:xfrm>
            <a:off x="1522414" y="1828800"/>
            <a:ext cx="5580110" cy="4191000"/>
          </a:xfrm>
        </p:spPr>
        <p:txBody>
          <a:bodyPr>
            <a:normAutofit/>
          </a:bodyPr>
          <a:lstStyle/>
          <a:p>
            <a:pPr marL="0" indent="0" algn="just">
              <a:lnSpc>
                <a:spcPct val="120000"/>
              </a:lnSpc>
              <a:buNone/>
            </a:pPr>
            <a:r>
              <a:rPr lang="en-US" sz="1600" b="1" dirty="0">
                <a:latin typeface="Arial" panose="020B0604020202020204" pitchFamily="34" charset="0"/>
                <a:cs typeface="Arial" panose="020B0604020202020204" pitchFamily="34" charset="0"/>
              </a:rPr>
              <a:t>1. “Smart Energy Efficient Home Automation System using IOT”, by Satyendra K. Vishwakarma, Prashant Upadhyaya, </a:t>
            </a:r>
            <a:r>
              <a:rPr lang="en-US" sz="1600" b="1" dirty="0" err="1">
                <a:latin typeface="Arial" panose="020B0604020202020204" pitchFamily="34" charset="0"/>
                <a:cs typeface="Arial" panose="020B0604020202020204" pitchFamily="34" charset="0"/>
              </a:rPr>
              <a:t>Babita</a:t>
            </a:r>
            <a:r>
              <a:rPr lang="en-US" sz="1600" b="1" dirty="0">
                <a:latin typeface="Arial" panose="020B0604020202020204" pitchFamily="34" charset="0"/>
                <a:cs typeface="Arial" panose="020B0604020202020204" pitchFamily="34" charset="0"/>
              </a:rPr>
              <a:t> Kumari, Arun Kumar Mishra. </a:t>
            </a:r>
          </a:p>
          <a:p>
            <a:pPr marL="0" indent="0" algn="just">
              <a:lnSpc>
                <a:spcPct val="120000"/>
              </a:lnSpc>
              <a:buNone/>
            </a:pPr>
            <a:r>
              <a:rPr lang="en-US" sz="1600" dirty="0">
                <a:latin typeface="Arial" panose="020B0604020202020204" pitchFamily="34" charset="0"/>
                <a:cs typeface="Arial" panose="020B0604020202020204" pitchFamily="34" charset="0"/>
              </a:rPr>
              <a:t>This paper presents a step-by-step procedure of a smart home automation controller. It uses IOT to convert home appliances to smart and intelligent devices, with the help of design control. An energy efficient system is designed that accesses the smart home remotely using IOT connectivity. </a:t>
            </a:r>
            <a:endParaRPr lang="en-GB" sz="1600" dirty="0">
              <a:latin typeface="Arial" panose="020B0604020202020204" pitchFamily="34" charset="0"/>
              <a:cs typeface="Arial" pitchFamily="34" charset="0"/>
            </a:endParaRPr>
          </a:p>
        </p:txBody>
      </p:sp>
    </p:spTree>
    <p:extLst>
      <p:ext uri="{BB962C8B-B14F-4D97-AF65-F5344CB8AC3E}">
        <p14:creationId xmlns:p14="http://schemas.microsoft.com/office/powerpoint/2010/main" val="359181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itchFamily="34" charset="0"/>
                <a:cs typeface="Arial" pitchFamily="34" charset="0"/>
              </a:rPr>
              <a:t>Literature Survey</a:t>
            </a:r>
          </a:p>
        </p:txBody>
      </p:sp>
      <p:sp>
        <p:nvSpPr>
          <p:cNvPr id="3" name="Content Placeholder 2"/>
          <p:cNvSpPr>
            <a:spLocks noGrp="1"/>
          </p:cNvSpPr>
          <p:nvPr>
            <p:ph idx="1"/>
          </p:nvPr>
        </p:nvSpPr>
        <p:spPr/>
        <p:txBody>
          <a:bodyPr>
            <a:normAutofit/>
          </a:bodyPr>
          <a:lstStyle/>
          <a:p>
            <a:pPr marL="0" indent="0" algn="just">
              <a:lnSpc>
                <a:spcPct val="120000"/>
              </a:lnSpc>
              <a:buNone/>
            </a:pPr>
            <a:r>
              <a:rPr lang="en-IN" b="1" dirty="0">
                <a:latin typeface="Arial" panose="020B0604020202020204" pitchFamily="34" charset="0"/>
                <a:cs typeface="Arial" panose="020B0604020202020204" pitchFamily="34" charset="0"/>
              </a:rPr>
              <a:t>2. “A Dynamic Distributed Energy Management Algorithm of Home Sensor Network for Home Automation System”, by Tui-Yi Yang, Chu-Sing Yang, Tien-Wen Sung</a:t>
            </a:r>
            <a:r>
              <a:rPr lang="en-US" b="1" dirty="0">
                <a:latin typeface="Arial" panose="020B0604020202020204" pitchFamily="34" charset="0"/>
                <a:cs typeface="Arial" panose="020B0604020202020204" pitchFamily="34" charset="0"/>
              </a:rPr>
              <a:t>. </a:t>
            </a:r>
          </a:p>
          <a:p>
            <a:pPr marL="0" indent="0" algn="just">
              <a:lnSpc>
                <a:spcPct val="120000"/>
              </a:lnSpc>
              <a:buNone/>
            </a:pPr>
            <a:r>
              <a:rPr lang="en-US" dirty="0">
                <a:latin typeface="Arial" panose="020B0604020202020204" pitchFamily="34" charset="0"/>
                <a:cs typeface="Arial" panose="020B0604020202020204" pitchFamily="34" charset="0"/>
              </a:rPr>
              <a:t>This paper proposes an optimization of home power consumption based on PLC (Power Line Communication) for an easy to access home energy consumption. This also proposes a Zigbee, and PLC based renewable energy gateway to monitor the energy generation of renewable energies.</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7552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itchFamily="34" charset="0"/>
                <a:cs typeface="Arial" pitchFamily="34" charset="0"/>
              </a:rPr>
              <a:t>Literature Survey</a:t>
            </a:r>
          </a:p>
        </p:txBody>
      </p:sp>
      <p:sp>
        <p:nvSpPr>
          <p:cNvPr id="3" name="Content Placeholder 2"/>
          <p:cNvSpPr>
            <a:spLocks noGrp="1"/>
          </p:cNvSpPr>
          <p:nvPr>
            <p:ph idx="1"/>
          </p:nvPr>
        </p:nvSpPr>
        <p:spPr/>
        <p:txBody>
          <a:bodyPr>
            <a:normAutofit/>
          </a:bodyPr>
          <a:lstStyle/>
          <a:p>
            <a:pPr marL="0" indent="0" algn="just">
              <a:lnSpc>
                <a:spcPct val="120000"/>
              </a:lnSpc>
              <a:buNone/>
            </a:pPr>
            <a:r>
              <a:rPr lang="en-IN" b="1" dirty="0">
                <a:latin typeface="Arial" panose="020B0604020202020204" pitchFamily="34" charset="0"/>
                <a:cs typeface="Arial" panose="020B0604020202020204" pitchFamily="34" charset="0"/>
              </a:rPr>
              <a:t>3. </a:t>
            </a:r>
            <a:r>
              <a:rPr lang="en-US" b="1" dirty="0">
                <a:latin typeface="Arial" panose="020B0604020202020204" pitchFamily="34" charset="0"/>
                <a:cs typeface="Arial" panose="020B0604020202020204" pitchFamily="34" charset="0"/>
              </a:rPr>
              <a:t>“Enhance Smart Home Automation System based on Internet of Things”, by Tushar </a:t>
            </a:r>
            <a:r>
              <a:rPr lang="en-US" b="1" dirty="0" err="1">
                <a:latin typeface="Arial" panose="020B0604020202020204" pitchFamily="34" charset="0"/>
                <a:cs typeface="Arial" panose="020B0604020202020204" pitchFamily="34" charset="0"/>
              </a:rPr>
              <a:t>Chaurasia</a:t>
            </a:r>
            <a:r>
              <a:rPr lang="en-US" b="1" dirty="0">
                <a:latin typeface="Arial" panose="020B0604020202020204" pitchFamily="34" charset="0"/>
                <a:cs typeface="Arial" panose="020B0604020202020204" pitchFamily="34" charset="0"/>
              </a:rPr>
              <a:t> and Prashant Kumar Jain.</a:t>
            </a:r>
          </a:p>
          <a:p>
            <a:pPr marL="0" indent="0" algn="just">
              <a:lnSpc>
                <a:spcPct val="120000"/>
              </a:lnSpc>
              <a:buNone/>
            </a:pPr>
            <a:r>
              <a:rPr lang="en-US" dirty="0">
                <a:latin typeface="Arial" panose="020B0604020202020204" pitchFamily="34" charset="0"/>
                <a:cs typeface="Arial" panose="020B0604020202020204" pitchFamily="34" charset="0"/>
              </a:rPr>
              <a:t>This paper proposes a system that develops a model to reduce the computation overhead in existing smart home solutions that uses various encryption technologies like AES, ECHD, hybrid, etc. these solutions use intermediate gateway for connecting various sensor devices. </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0324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itchFamily="34" charset="0"/>
                <a:cs typeface="Arial" pitchFamily="34" charset="0"/>
              </a:rPr>
              <a:t>Problem Statement</a:t>
            </a:r>
          </a:p>
        </p:txBody>
      </p:sp>
      <p:sp>
        <p:nvSpPr>
          <p:cNvPr id="3" name="Content Placeholder 2"/>
          <p:cNvSpPr>
            <a:spLocks noGrp="1"/>
          </p:cNvSpPr>
          <p:nvPr>
            <p:ph idx="1"/>
          </p:nvPr>
        </p:nvSpPr>
        <p:spPr/>
        <p:txBody>
          <a:bodyPr>
            <a:normAutofit fontScale="85000" lnSpcReduction="10000"/>
          </a:bodyPr>
          <a:lstStyle/>
          <a:p>
            <a:pPr>
              <a:lnSpc>
                <a:spcPct val="120000"/>
              </a:lnSpc>
            </a:pPr>
            <a:r>
              <a:rPr lang="en-US" b="1" dirty="0">
                <a:latin typeface="Arial" panose="020B0604020202020204" pitchFamily="34" charset="0"/>
                <a:cs typeface="Arial" panose="020B0604020202020204" pitchFamily="34" charset="0"/>
              </a:rPr>
              <a:t>Design of an independent Smart Classroom Automation System</a:t>
            </a:r>
          </a:p>
          <a:p>
            <a:pPr marL="0" indent="0">
              <a:lnSpc>
                <a:spcPct val="120000"/>
              </a:lnSpc>
              <a:buNone/>
            </a:pPr>
            <a:r>
              <a:rPr lang="en-US" dirty="0">
                <a:latin typeface="Arial" panose="020B0604020202020204" pitchFamily="34" charset="0"/>
                <a:cs typeface="Arial" panose="020B0604020202020204" pitchFamily="34" charset="0"/>
              </a:rPr>
              <a:t> To formulate the design of an interconnected network of home appliance to be integrated into the Automation System. The objective to account for every appliance and its control to be automated and integrated into the network further formulated into the system. </a:t>
            </a:r>
          </a:p>
          <a:p>
            <a:pPr>
              <a:lnSpc>
                <a:spcPct val="120000"/>
              </a:lnSpc>
            </a:pPr>
            <a:r>
              <a:rPr lang="en-US" b="1" dirty="0">
                <a:latin typeface="Arial" panose="020B0604020202020204" pitchFamily="34" charset="0"/>
                <a:cs typeface="Arial" panose="020B0604020202020204" pitchFamily="34" charset="0"/>
              </a:rPr>
              <a:t>Wireless control of home appliances (Switch and Voice mode) </a:t>
            </a:r>
          </a:p>
          <a:p>
            <a:pPr marL="0" indent="0">
              <a:lnSpc>
                <a:spcPct val="120000"/>
              </a:lnSpc>
              <a:buNone/>
            </a:pPr>
            <a:r>
              <a:rPr lang="en-US" dirty="0">
                <a:latin typeface="Arial" panose="020B0604020202020204" pitchFamily="34" charset="0"/>
                <a:cs typeface="Arial" panose="020B0604020202020204" pitchFamily="34" charset="0"/>
              </a:rPr>
              <a:t>To develop the application that would include features of switch and/or voice modes to control the applications. </a:t>
            </a:r>
          </a:p>
          <a:p>
            <a:pPr>
              <a:lnSpc>
                <a:spcPct val="120000"/>
              </a:lnSpc>
            </a:pPr>
            <a:r>
              <a:rPr lang="en-US" b="1" dirty="0">
                <a:latin typeface="Arial" panose="020B0604020202020204" pitchFamily="34" charset="0"/>
                <a:cs typeface="Arial" panose="020B0604020202020204" pitchFamily="34" charset="0"/>
              </a:rPr>
              <a:t>Monitoring status of appliances </a:t>
            </a:r>
          </a:p>
          <a:p>
            <a:pPr marL="0" indent="0">
              <a:lnSpc>
                <a:spcPct val="120000"/>
              </a:lnSpc>
              <a:buNone/>
            </a:pPr>
            <a:r>
              <a:rPr lang="en-US" dirty="0">
                <a:latin typeface="Arial" panose="020B0604020202020204" pitchFamily="34" charset="0"/>
                <a:cs typeface="Arial" panose="020B0604020202020204" pitchFamily="34" charset="0"/>
              </a:rPr>
              <a:t>Being able to view the status of home appliances on the application, in order have a better Automation System. </a:t>
            </a:r>
          </a:p>
        </p:txBody>
      </p:sp>
    </p:spTree>
    <p:extLst>
      <p:ext uri="{BB962C8B-B14F-4D97-AF65-F5344CB8AC3E}">
        <p14:creationId xmlns:p14="http://schemas.microsoft.com/office/powerpoint/2010/main" val="217042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itchFamily="34" charset="0"/>
                <a:cs typeface="Arial" pitchFamily="34" charset="0"/>
              </a:rPr>
              <a:t>Problem Statement</a:t>
            </a:r>
          </a:p>
        </p:txBody>
      </p:sp>
      <p:sp>
        <p:nvSpPr>
          <p:cNvPr id="3" name="Content Placeholder 2"/>
          <p:cNvSpPr>
            <a:spLocks noGrp="1"/>
          </p:cNvSpPr>
          <p:nvPr>
            <p:ph idx="1"/>
          </p:nvPr>
        </p:nvSpPr>
        <p:spPr/>
        <p:txBody>
          <a:bodyPr>
            <a:normAutofit fontScale="92500" lnSpcReduction="10000"/>
          </a:bodyPr>
          <a:lstStyle/>
          <a:p>
            <a:pPr>
              <a:lnSpc>
                <a:spcPct val="120000"/>
              </a:lnSpc>
            </a:pPr>
            <a:r>
              <a:rPr lang="en-US" b="1" dirty="0">
                <a:latin typeface="Arial" panose="020B0604020202020204" pitchFamily="34" charset="0"/>
                <a:cs typeface="Arial" panose="020B0604020202020204" pitchFamily="34" charset="0"/>
              </a:rPr>
              <a:t>Secure connection channels between application and Node MCU </a:t>
            </a:r>
          </a:p>
          <a:p>
            <a:pPr marL="0" indent="0">
              <a:lnSpc>
                <a:spcPct val="120000"/>
              </a:lnSpc>
              <a:buNone/>
            </a:pPr>
            <a:r>
              <a:rPr lang="en-US" dirty="0">
                <a:latin typeface="Arial" panose="020B0604020202020204" pitchFamily="34" charset="0"/>
                <a:cs typeface="Arial" panose="020B0604020202020204" pitchFamily="34" charset="0"/>
              </a:rPr>
              <a:t>Use of secure protocols over Wi-Fi so that other devices are prevented to achieve control over the devices. Secure connections are obtained by SSL over TCP, SSH. </a:t>
            </a:r>
          </a:p>
          <a:p>
            <a:pPr>
              <a:lnSpc>
                <a:spcPct val="120000"/>
              </a:lnSpc>
            </a:pPr>
            <a:r>
              <a:rPr lang="en-US" b="1" dirty="0">
                <a:latin typeface="Arial" panose="020B0604020202020204" pitchFamily="34" charset="0"/>
                <a:cs typeface="Arial" panose="020B0604020202020204" pitchFamily="34" charset="0"/>
              </a:rPr>
              <a:t>Controlled by any device capable of Wi-Fi (Android, iOS, PC) </a:t>
            </a:r>
          </a:p>
          <a:p>
            <a:pPr marL="0" indent="0">
              <a:lnSpc>
                <a:spcPct val="120000"/>
              </a:lnSpc>
              <a:buNone/>
            </a:pPr>
            <a:r>
              <a:rPr lang="en-US" dirty="0">
                <a:latin typeface="Arial" panose="020B0604020202020204" pitchFamily="34" charset="0"/>
                <a:cs typeface="Arial" panose="020B0604020202020204" pitchFamily="34" charset="0"/>
              </a:rPr>
              <a:t>To achieve flexibility in control of the appliances, and device capable of Wi-Fi connectivity will be able to obtain a secure control on the Automation System. </a:t>
            </a:r>
          </a:p>
          <a:p>
            <a:pPr>
              <a:lnSpc>
                <a:spcPct val="120000"/>
              </a:lnSpc>
            </a:pPr>
            <a:r>
              <a:rPr lang="en-US" b="1" dirty="0">
                <a:latin typeface="Arial" panose="020B0604020202020204" pitchFamily="34" charset="0"/>
                <a:cs typeface="Arial" panose="020B0604020202020204" pitchFamily="34" charset="0"/>
              </a:rPr>
              <a:t>Extensible platform for future enhancement </a:t>
            </a:r>
          </a:p>
          <a:p>
            <a:pPr marL="0" indent="0">
              <a:lnSpc>
                <a:spcPct val="120000"/>
              </a:lnSpc>
              <a:buNone/>
            </a:pPr>
            <a:r>
              <a:rPr lang="en-US" dirty="0">
                <a:latin typeface="Arial" panose="020B0604020202020204" pitchFamily="34" charset="0"/>
                <a:cs typeface="Arial" panose="020B0604020202020204" pitchFamily="34" charset="0"/>
              </a:rPr>
              <a:t>With a strong existing possibility of adding and integrating more features and appliances to the system, the designed system needs to be highly extensible in nature. </a:t>
            </a:r>
            <a:endParaRPr lang="en-GB" dirty="0">
              <a:latin typeface="Arial" panose="020B0604020202020204" pitchFamily="34" charset="0"/>
              <a:cs typeface="Arial" pitchFamily="34" charset="0"/>
            </a:endParaRPr>
          </a:p>
        </p:txBody>
      </p:sp>
    </p:spTree>
    <p:extLst>
      <p:ext uri="{BB962C8B-B14F-4D97-AF65-F5344CB8AC3E}">
        <p14:creationId xmlns:p14="http://schemas.microsoft.com/office/powerpoint/2010/main" val="110623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itchFamily="34" charset="0"/>
                <a:cs typeface="Arial" pitchFamily="34" charset="0"/>
              </a:rPr>
              <a:t>Proposed Methodology</a:t>
            </a:r>
          </a:p>
        </p:txBody>
      </p:sp>
      <p:sp>
        <p:nvSpPr>
          <p:cNvPr id="7" name="Content Placeholder 6">
            <a:extLst>
              <a:ext uri="{FF2B5EF4-FFF2-40B4-BE49-F238E27FC236}">
                <a16:creationId xmlns:a16="http://schemas.microsoft.com/office/drawing/2014/main" id="{74DB1779-F57C-4866-8689-4AB5B17CDF64}"/>
              </a:ext>
            </a:extLst>
          </p:cNvPr>
          <p:cNvSpPr>
            <a:spLocks noGrp="1"/>
          </p:cNvSpPr>
          <p:nvPr>
            <p:ph idx="1"/>
          </p:nvPr>
        </p:nvSpPr>
        <p:spPr>
          <a:xfrm>
            <a:off x="2710036" y="5949280"/>
            <a:ext cx="6624736" cy="216024"/>
          </a:xfrm>
        </p:spPr>
        <p:txBody>
          <a:bodyPr>
            <a:noAutofit/>
          </a:bodyPr>
          <a:lstStyle/>
          <a:p>
            <a:pPr algn="ctr">
              <a:buFont typeface="Wingdings" panose="05000000000000000000" pitchFamily="2" charset="2"/>
              <a:buChar char="q"/>
            </a:pPr>
            <a:r>
              <a:rPr lang="en-US" sz="1000" b="1" dirty="0">
                <a:latin typeface="Arial" panose="020B0604020202020204" pitchFamily="34" charset="0"/>
                <a:cs typeface="Arial" panose="020B0604020202020204" pitchFamily="34" charset="0"/>
              </a:rPr>
              <a:t>Block Diagram of the Proposed System</a:t>
            </a:r>
          </a:p>
          <a:p>
            <a:pPr marL="0" indent="0" algn="ctr">
              <a:buNone/>
            </a:pPr>
            <a:r>
              <a:rPr lang="en-US" sz="1000" dirty="0">
                <a:latin typeface="Arial" panose="020B0604020202020204" pitchFamily="34" charset="0"/>
                <a:cs typeface="Arial" panose="020B0604020202020204" pitchFamily="34" charset="0"/>
              </a:rPr>
              <a:t>The block diagram gives the functionality of the overall project which involves several modules and devices.</a:t>
            </a:r>
          </a:p>
          <a:p>
            <a:pPr marL="0" indent="0" algn="ctr">
              <a:buNone/>
            </a:pPr>
            <a:endParaRPr lang="en-IN" sz="1000" dirty="0">
              <a:latin typeface="Arial" panose="020B0604020202020204" pitchFamily="34" charset="0"/>
              <a:cs typeface="Arial" panose="020B0604020202020204" pitchFamily="34" charset="0"/>
            </a:endParaRPr>
          </a:p>
        </p:txBody>
      </p:sp>
      <p:pic>
        <p:nvPicPr>
          <p:cNvPr id="8" name="Content Placeholder 4" descr="Diagram&#10;&#10;Description automatically generated">
            <a:extLst>
              <a:ext uri="{FF2B5EF4-FFF2-40B4-BE49-F238E27FC236}">
                <a16:creationId xmlns:a16="http://schemas.microsoft.com/office/drawing/2014/main" id="{47EFB80F-BD1B-4DE9-84DC-F53DE3D48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0116" y="1648477"/>
            <a:ext cx="4960495" cy="4191000"/>
          </a:xfrm>
          <a:prstGeom prst="rect">
            <a:avLst/>
          </a:prstGeom>
        </p:spPr>
      </p:pic>
    </p:spTree>
    <p:extLst>
      <p:ext uri="{BB962C8B-B14F-4D97-AF65-F5344CB8AC3E}">
        <p14:creationId xmlns:p14="http://schemas.microsoft.com/office/powerpoint/2010/main" val="340512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ertical and Horizontal design templat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Vertical and horizontal design slides.potx" id="{7E307492-4344-40EC-954C-E30551E95991}" vid="{493C3130-E1FA-416B-8465-D41FAD56C1B7}"/>
    </a:ext>
  </a:extLst>
</a:theme>
</file>

<file path=ppt/theme/theme2.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Vertical and horizontal design slides</Template>
  <TotalTime>2584</TotalTime>
  <Words>1347</Words>
  <Application>Microsoft Office PowerPoint</Application>
  <PresentationFormat>Custom</PresentationFormat>
  <Paragraphs>121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굴림</vt:lpstr>
      <vt:lpstr>Arial</vt:lpstr>
      <vt:lpstr>Century Gothic</vt:lpstr>
      <vt:lpstr>Times New Roman</vt:lpstr>
      <vt:lpstr>Wingdings</vt:lpstr>
      <vt:lpstr>Vertical and Horizontal design template</vt:lpstr>
      <vt:lpstr>Smart Classroom Automation</vt:lpstr>
      <vt:lpstr>Index</vt:lpstr>
      <vt:lpstr>Introduction</vt:lpstr>
      <vt:lpstr>Literature Survey</vt:lpstr>
      <vt:lpstr>Literature Survey</vt:lpstr>
      <vt:lpstr>Literature Survey</vt:lpstr>
      <vt:lpstr>Problem Statement</vt:lpstr>
      <vt:lpstr>Problem Statement</vt:lpstr>
      <vt:lpstr>Proposed Methodology</vt:lpstr>
      <vt:lpstr>Proposed Methodology</vt:lpstr>
      <vt:lpstr>Proposed Methodology</vt:lpstr>
      <vt:lpstr>Hardware/ Software Requirements</vt:lpstr>
      <vt:lpstr>Hardware/ Software Requirements</vt:lpstr>
      <vt:lpstr>Hardware/ Software Requirements</vt:lpstr>
      <vt:lpstr>Schematics of Ultrasonic Sensor with Servo Motor (Automatic Door Opening/Closing System) </vt:lpstr>
      <vt:lpstr>Schematics of Automated Lights and Fan Control System (Voice Controlled and Blynk App)</vt:lpstr>
      <vt:lpstr>Live Project Progress</vt:lpstr>
      <vt:lpstr>Research Paper Status</vt:lpstr>
      <vt:lpstr>Future Action Plan</vt:lpstr>
      <vt:lpstr>PowerPoint Presentation</vt:lpstr>
      <vt:lpstr>Feedback from the Panel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Exam Duty Allocation</dc:title>
  <dc:creator>Sudhanshu</dc:creator>
  <cp:lastModifiedBy>SHIV SHIKHAR  SINHA</cp:lastModifiedBy>
  <cp:revision>102</cp:revision>
  <dcterms:created xsi:type="dcterms:W3CDTF">2017-11-16T17:39:44Z</dcterms:created>
  <dcterms:modified xsi:type="dcterms:W3CDTF">2022-05-14T09:47:30Z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