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67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830586"/>
            <a:ext cx="7477601" cy="2874645"/>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cs typeface="Bitter" pitchFamily="34" charset="-120"/>
              </a:rPr>
              <a:t>Sales Management Analysis for Amazon Dataset</a:t>
            </a:r>
            <a:endParaRPr lang="en-US" sz="6036" dirty="0"/>
          </a:p>
        </p:txBody>
      </p:sp>
      <p:sp>
        <p:nvSpPr>
          <p:cNvPr id="6" name="Text 3"/>
          <p:cNvSpPr/>
          <p:nvPr/>
        </p:nvSpPr>
        <p:spPr>
          <a:xfrm>
            <a:off x="833199" y="5038487"/>
            <a:ext cx="7477601"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Using ETL and Analytical Tools to gain valuable insights from Amazon's sales data.</a:t>
            </a:r>
            <a:endParaRPr lang="en-US" sz="1750" dirty="0"/>
          </a:p>
        </p:txBody>
      </p:sp>
      <p:sp>
        <p:nvSpPr>
          <p:cNvPr id="7" name="Shape 4"/>
          <p:cNvSpPr/>
          <p:nvPr/>
        </p:nvSpPr>
        <p:spPr>
          <a:xfrm>
            <a:off x="833199" y="5999202"/>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5"/>
          <p:cNvSpPr/>
          <p:nvPr/>
        </p:nvSpPr>
        <p:spPr>
          <a:xfrm>
            <a:off x="1299685" y="6004678"/>
            <a:ext cx="4587767" cy="1005721"/>
          </a:xfrm>
          <a:prstGeom prst="rect">
            <a:avLst/>
          </a:prstGeom>
          <a:noFill/>
          <a:ln/>
        </p:spPr>
        <p:txBody>
          <a:bodyPr wrap="none" rtlCol="0" anchor="t"/>
          <a:lstStyle/>
          <a:p>
            <a:pPr marL="342900" indent="-342900" algn="l">
              <a:lnSpc>
                <a:spcPts val="3062"/>
              </a:lnSpc>
              <a:buFontTx/>
              <a:buChar char="-"/>
            </a:pPr>
            <a:r>
              <a:rPr lang="en-US" sz="2187" b="1" kern="0" spc="-35" dirty="0">
                <a:solidFill>
                  <a:srgbClr val="2B2E3C"/>
                </a:solidFill>
                <a:latin typeface="Open Sans" pitchFamily="34" charset="0"/>
                <a:ea typeface="Open Sans" pitchFamily="34" charset="-122"/>
                <a:cs typeface="Open Sans" pitchFamily="34" charset="-120"/>
              </a:rPr>
              <a:t>by Shivam Singh Raghuvanshi</a:t>
            </a:r>
          </a:p>
          <a:p>
            <a:pPr algn="l">
              <a:lnSpc>
                <a:spcPts val="3062"/>
              </a:lnSpc>
            </a:pPr>
            <a:r>
              <a:rPr lang="en-US" sz="2000" b="1" kern="0" spc="-35" dirty="0">
                <a:solidFill>
                  <a:srgbClr val="2B2E3C"/>
                </a:solidFill>
                <a:latin typeface="Open Sans" pitchFamily="34" charset="0"/>
                <a:ea typeface="Open Sans" pitchFamily="34" charset="-122"/>
                <a:cs typeface="Open Sans" pitchFamily="34" charset="-120"/>
              </a:rPr>
              <a:t>	May 17, 2024</a:t>
            </a:r>
          </a:p>
          <a:p>
            <a:pPr marL="342900" indent="-342900" algn="l">
              <a:lnSpc>
                <a:spcPts val="3062"/>
              </a:lnSpc>
              <a:buFontTx/>
              <a:buChar char="-"/>
            </a:pPr>
            <a:endParaRPr lang="en-US" sz="2187" dirty="0"/>
          </a:p>
        </p:txBody>
      </p:sp>
      <p:pic>
        <p:nvPicPr>
          <p:cNvPr id="12" name="Picture 11" descr="Amazon_logo">
            <a:extLst>
              <a:ext uri="{FF2B5EF4-FFF2-40B4-BE49-F238E27FC236}">
                <a16:creationId xmlns:a16="http://schemas.microsoft.com/office/drawing/2014/main" id="{10837290-ED04-6E6D-037D-9366D54283D1}"/>
              </a:ext>
            </a:extLst>
          </p:cNvPr>
          <p:cNvPicPr>
            <a:picLocks noChangeAspect="1"/>
          </p:cNvPicPr>
          <p:nvPr/>
        </p:nvPicPr>
        <p:blipFill>
          <a:blip r:embed="rId4"/>
          <a:stretch>
            <a:fillRect/>
          </a:stretch>
        </p:blipFill>
        <p:spPr>
          <a:xfrm>
            <a:off x="9616841" y="2833437"/>
            <a:ext cx="4555958" cy="25627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384941" y="571857"/>
            <a:ext cx="6036588" cy="648653"/>
          </a:xfrm>
          <a:prstGeom prst="rect">
            <a:avLst/>
          </a:prstGeom>
          <a:noFill/>
          <a:ln/>
        </p:spPr>
        <p:txBody>
          <a:bodyPr wrap="none" rtlCol="0" anchor="t"/>
          <a:lstStyle/>
          <a:p>
            <a:pPr marL="0" indent="0">
              <a:lnSpc>
                <a:spcPts val="5108"/>
              </a:lnSpc>
              <a:buNone/>
            </a:pPr>
            <a:r>
              <a:rPr lang="en-US" sz="4086" kern="0" spc="-123" dirty="0">
                <a:solidFill>
                  <a:srgbClr val="2C3F42"/>
                </a:solidFill>
                <a:latin typeface="Bitter" pitchFamily="34" charset="0"/>
                <a:ea typeface="Bitter" pitchFamily="34" charset="-122"/>
                <a:cs typeface="Bitter" pitchFamily="34" charset="-120"/>
              </a:rPr>
              <a:t>Conclusion and Next Steps</a:t>
            </a:r>
            <a:endParaRPr lang="en-US" sz="4086" dirty="0"/>
          </a:p>
        </p:txBody>
      </p:sp>
      <p:sp>
        <p:nvSpPr>
          <p:cNvPr id="5" name="Shape 3"/>
          <p:cNvSpPr/>
          <p:nvPr/>
        </p:nvSpPr>
        <p:spPr>
          <a:xfrm>
            <a:off x="2384941" y="1635681"/>
            <a:ext cx="1643420" cy="1195983"/>
          </a:xfrm>
          <a:prstGeom prst="roundRect">
            <a:avLst>
              <a:gd name="adj" fmla="val 7811"/>
            </a:avLst>
          </a:prstGeom>
          <a:solidFill>
            <a:srgbClr val="FCE2CF"/>
          </a:solidFill>
          <a:ln w="7620">
            <a:solidFill>
              <a:srgbClr val="E2C8B5"/>
            </a:solidFill>
            <a:prstDash val="solid"/>
          </a:ln>
        </p:spPr>
        <p:txBody>
          <a:bodyPr/>
          <a:lstStyle/>
          <a:p>
            <a:endParaRPr lang="en-US"/>
          </a:p>
        </p:txBody>
      </p:sp>
      <p:sp>
        <p:nvSpPr>
          <p:cNvPr id="6" name="Text 4"/>
          <p:cNvSpPr/>
          <p:nvPr/>
        </p:nvSpPr>
        <p:spPr>
          <a:xfrm>
            <a:off x="2600087" y="2000131"/>
            <a:ext cx="99893" cy="466963"/>
          </a:xfrm>
          <a:prstGeom prst="rect">
            <a:avLst/>
          </a:prstGeom>
          <a:noFill/>
          <a:ln/>
        </p:spPr>
        <p:txBody>
          <a:bodyPr wrap="none" rtlCol="0" anchor="t"/>
          <a:lstStyle/>
          <a:p>
            <a:pPr marL="0" indent="0" algn="ctr">
              <a:lnSpc>
                <a:spcPts val="3678"/>
              </a:lnSpc>
              <a:buNone/>
            </a:pPr>
            <a:r>
              <a:rPr lang="en-US" sz="2043" kern="0" spc="-61" dirty="0">
                <a:solidFill>
                  <a:srgbClr val="2B2E3C"/>
                </a:solidFill>
                <a:latin typeface="Bitter" pitchFamily="34" charset="0"/>
                <a:ea typeface="Bitter" pitchFamily="34" charset="-122"/>
                <a:cs typeface="Bitter" pitchFamily="34" charset="-120"/>
              </a:rPr>
              <a:t>1</a:t>
            </a:r>
            <a:endParaRPr lang="en-US" sz="2043" dirty="0"/>
          </a:p>
        </p:txBody>
      </p:sp>
      <p:sp>
        <p:nvSpPr>
          <p:cNvPr id="7" name="Text 5"/>
          <p:cNvSpPr/>
          <p:nvPr/>
        </p:nvSpPr>
        <p:spPr>
          <a:xfrm>
            <a:off x="4235887" y="1843207"/>
            <a:ext cx="2594848" cy="324207"/>
          </a:xfrm>
          <a:prstGeom prst="rect">
            <a:avLst/>
          </a:prstGeom>
          <a:noFill/>
          <a:ln/>
        </p:spPr>
        <p:txBody>
          <a:bodyPr wrap="none" rtlCol="0" anchor="t"/>
          <a:lstStyle/>
          <a:p>
            <a:pPr marL="0" indent="0" algn="l">
              <a:lnSpc>
                <a:spcPts val="2554"/>
              </a:lnSpc>
              <a:buNone/>
            </a:pPr>
            <a:r>
              <a:rPr lang="en-US" sz="2043" kern="0" spc="-61" dirty="0">
                <a:solidFill>
                  <a:srgbClr val="2B2E3C"/>
                </a:solidFill>
                <a:latin typeface="Bitter" pitchFamily="34" charset="0"/>
                <a:ea typeface="Bitter" pitchFamily="34" charset="-122"/>
                <a:cs typeface="Bitter" pitchFamily="34" charset="-120"/>
              </a:rPr>
              <a:t>Summary of Analysis</a:t>
            </a:r>
            <a:endParaRPr lang="en-US" sz="2043" dirty="0"/>
          </a:p>
        </p:txBody>
      </p:sp>
      <p:sp>
        <p:nvSpPr>
          <p:cNvPr id="8" name="Text 6"/>
          <p:cNvSpPr/>
          <p:nvPr/>
        </p:nvSpPr>
        <p:spPr>
          <a:xfrm>
            <a:off x="4235887" y="2291953"/>
            <a:ext cx="4033242" cy="332184"/>
          </a:xfrm>
          <a:prstGeom prst="rect">
            <a:avLst/>
          </a:prstGeom>
          <a:noFill/>
          <a:ln/>
        </p:spPr>
        <p:txBody>
          <a:bodyPr wrap="none" rtlCol="0" anchor="t"/>
          <a:lstStyle/>
          <a:p>
            <a:pPr marL="0" indent="0" algn="l">
              <a:lnSpc>
                <a:spcPts val="2615"/>
              </a:lnSpc>
              <a:buNone/>
            </a:pPr>
            <a:r>
              <a:rPr lang="en-US" sz="1635" kern="0" spc="-33" dirty="0">
                <a:solidFill>
                  <a:srgbClr val="2B2E3C"/>
                </a:solidFill>
                <a:latin typeface="Open Sans" pitchFamily="34" charset="0"/>
                <a:ea typeface="Open Sans" pitchFamily="34" charset="-122"/>
                <a:cs typeface="Open Sans" pitchFamily="34" charset="-120"/>
              </a:rPr>
              <a:t>Key trends, metrics, and insights uncovered</a:t>
            </a:r>
            <a:endParaRPr lang="en-US" sz="1635" dirty="0"/>
          </a:p>
        </p:txBody>
      </p:sp>
      <p:sp>
        <p:nvSpPr>
          <p:cNvPr id="9" name="Shape 7"/>
          <p:cNvSpPr/>
          <p:nvPr/>
        </p:nvSpPr>
        <p:spPr>
          <a:xfrm>
            <a:off x="4132064" y="2808208"/>
            <a:ext cx="8009692" cy="20717"/>
          </a:xfrm>
          <a:prstGeom prst="roundRect">
            <a:avLst>
              <a:gd name="adj" fmla="val 450915"/>
            </a:avLst>
          </a:prstGeom>
          <a:solidFill>
            <a:srgbClr val="E2C8B5"/>
          </a:solidFill>
          <a:ln/>
        </p:spPr>
        <p:txBody>
          <a:bodyPr/>
          <a:lstStyle/>
          <a:p>
            <a:endParaRPr lang="en-US"/>
          </a:p>
        </p:txBody>
      </p:sp>
      <p:sp>
        <p:nvSpPr>
          <p:cNvPr id="10" name="Shape 8"/>
          <p:cNvSpPr/>
          <p:nvPr/>
        </p:nvSpPr>
        <p:spPr>
          <a:xfrm>
            <a:off x="2384941" y="2935367"/>
            <a:ext cx="3286839" cy="1195983"/>
          </a:xfrm>
          <a:prstGeom prst="roundRect">
            <a:avLst>
              <a:gd name="adj" fmla="val 7811"/>
            </a:avLst>
          </a:prstGeom>
          <a:solidFill>
            <a:srgbClr val="FCE2CF"/>
          </a:solidFill>
          <a:ln w="7620">
            <a:solidFill>
              <a:srgbClr val="E2C8B5"/>
            </a:solidFill>
            <a:prstDash val="solid"/>
          </a:ln>
        </p:spPr>
        <p:txBody>
          <a:bodyPr/>
          <a:lstStyle/>
          <a:p>
            <a:endParaRPr lang="en-US"/>
          </a:p>
        </p:txBody>
      </p:sp>
      <p:sp>
        <p:nvSpPr>
          <p:cNvPr id="11" name="Text 9"/>
          <p:cNvSpPr/>
          <p:nvPr/>
        </p:nvSpPr>
        <p:spPr>
          <a:xfrm>
            <a:off x="2600087" y="3299817"/>
            <a:ext cx="135017" cy="466963"/>
          </a:xfrm>
          <a:prstGeom prst="rect">
            <a:avLst/>
          </a:prstGeom>
          <a:noFill/>
          <a:ln/>
        </p:spPr>
        <p:txBody>
          <a:bodyPr wrap="none" rtlCol="0" anchor="t"/>
          <a:lstStyle/>
          <a:p>
            <a:pPr marL="0" indent="0" algn="ctr">
              <a:lnSpc>
                <a:spcPts val="3678"/>
              </a:lnSpc>
              <a:buNone/>
            </a:pPr>
            <a:r>
              <a:rPr lang="en-US" sz="2043" kern="0" spc="-61" dirty="0">
                <a:solidFill>
                  <a:srgbClr val="2B2E3C"/>
                </a:solidFill>
                <a:latin typeface="Bitter" pitchFamily="34" charset="0"/>
                <a:ea typeface="Bitter" pitchFamily="34" charset="-122"/>
                <a:cs typeface="Bitter" pitchFamily="34" charset="-120"/>
              </a:rPr>
              <a:t>2</a:t>
            </a:r>
            <a:endParaRPr lang="en-US" sz="2043" dirty="0"/>
          </a:p>
        </p:txBody>
      </p:sp>
      <p:sp>
        <p:nvSpPr>
          <p:cNvPr id="12" name="Text 10"/>
          <p:cNvSpPr/>
          <p:nvPr/>
        </p:nvSpPr>
        <p:spPr>
          <a:xfrm>
            <a:off x="5879306" y="3142893"/>
            <a:ext cx="2594848" cy="324207"/>
          </a:xfrm>
          <a:prstGeom prst="rect">
            <a:avLst/>
          </a:prstGeom>
          <a:noFill/>
          <a:ln/>
        </p:spPr>
        <p:txBody>
          <a:bodyPr wrap="none" rtlCol="0" anchor="t"/>
          <a:lstStyle/>
          <a:p>
            <a:pPr marL="0" indent="0" algn="l">
              <a:lnSpc>
                <a:spcPts val="2554"/>
              </a:lnSpc>
              <a:buNone/>
            </a:pPr>
            <a:r>
              <a:rPr lang="en-US" sz="2043" kern="0" spc="-61" dirty="0">
                <a:solidFill>
                  <a:srgbClr val="2B2E3C"/>
                </a:solidFill>
                <a:latin typeface="Bitter" pitchFamily="34" charset="0"/>
                <a:ea typeface="Bitter" pitchFamily="34" charset="-122"/>
                <a:cs typeface="Bitter" pitchFamily="34" charset="-120"/>
              </a:rPr>
              <a:t>Recommendations</a:t>
            </a:r>
            <a:endParaRPr lang="en-US" sz="2043" dirty="0"/>
          </a:p>
        </p:txBody>
      </p:sp>
      <p:sp>
        <p:nvSpPr>
          <p:cNvPr id="13" name="Text 11"/>
          <p:cNvSpPr/>
          <p:nvPr/>
        </p:nvSpPr>
        <p:spPr>
          <a:xfrm>
            <a:off x="5879306" y="3591639"/>
            <a:ext cx="4074914" cy="332184"/>
          </a:xfrm>
          <a:prstGeom prst="rect">
            <a:avLst/>
          </a:prstGeom>
          <a:noFill/>
          <a:ln/>
        </p:spPr>
        <p:txBody>
          <a:bodyPr wrap="none" rtlCol="0" anchor="t"/>
          <a:lstStyle/>
          <a:p>
            <a:pPr marL="0" indent="0" algn="l">
              <a:lnSpc>
                <a:spcPts val="2615"/>
              </a:lnSpc>
              <a:buNone/>
            </a:pPr>
            <a:r>
              <a:rPr lang="en-US" sz="1635" kern="0" spc="-33" dirty="0">
                <a:solidFill>
                  <a:srgbClr val="2B2E3C"/>
                </a:solidFill>
                <a:latin typeface="Open Sans" pitchFamily="34" charset="0"/>
                <a:ea typeface="Open Sans" pitchFamily="34" charset="-122"/>
                <a:cs typeface="Open Sans" pitchFamily="34" charset="-120"/>
              </a:rPr>
              <a:t>Strategic actions to optimize sales strategies</a:t>
            </a:r>
            <a:endParaRPr lang="en-US" sz="1635" dirty="0"/>
          </a:p>
        </p:txBody>
      </p:sp>
      <p:sp>
        <p:nvSpPr>
          <p:cNvPr id="14" name="Shape 12"/>
          <p:cNvSpPr/>
          <p:nvPr/>
        </p:nvSpPr>
        <p:spPr>
          <a:xfrm>
            <a:off x="5775484" y="4107894"/>
            <a:ext cx="6366272" cy="20717"/>
          </a:xfrm>
          <a:prstGeom prst="roundRect">
            <a:avLst>
              <a:gd name="adj" fmla="val 450915"/>
            </a:avLst>
          </a:prstGeom>
          <a:solidFill>
            <a:srgbClr val="E2C8B5"/>
          </a:solidFill>
          <a:ln/>
        </p:spPr>
        <p:txBody>
          <a:bodyPr/>
          <a:lstStyle/>
          <a:p>
            <a:endParaRPr lang="en-US"/>
          </a:p>
        </p:txBody>
      </p:sp>
      <p:sp>
        <p:nvSpPr>
          <p:cNvPr id="15" name="Shape 13"/>
          <p:cNvSpPr/>
          <p:nvPr/>
        </p:nvSpPr>
        <p:spPr>
          <a:xfrm>
            <a:off x="2384941" y="4235053"/>
            <a:ext cx="4930259" cy="1528167"/>
          </a:xfrm>
          <a:prstGeom prst="roundRect">
            <a:avLst>
              <a:gd name="adj" fmla="val 6113"/>
            </a:avLst>
          </a:prstGeom>
          <a:solidFill>
            <a:srgbClr val="FCE2CF"/>
          </a:solidFill>
          <a:ln w="7620">
            <a:solidFill>
              <a:srgbClr val="E2C8B5"/>
            </a:solidFill>
            <a:prstDash val="solid"/>
          </a:ln>
        </p:spPr>
        <p:txBody>
          <a:bodyPr/>
          <a:lstStyle/>
          <a:p>
            <a:endParaRPr lang="en-US"/>
          </a:p>
        </p:txBody>
      </p:sp>
      <p:sp>
        <p:nvSpPr>
          <p:cNvPr id="16" name="Text 14"/>
          <p:cNvSpPr/>
          <p:nvPr/>
        </p:nvSpPr>
        <p:spPr>
          <a:xfrm>
            <a:off x="2600087" y="4765596"/>
            <a:ext cx="140732" cy="466963"/>
          </a:xfrm>
          <a:prstGeom prst="rect">
            <a:avLst/>
          </a:prstGeom>
          <a:noFill/>
          <a:ln/>
        </p:spPr>
        <p:txBody>
          <a:bodyPr wrap="none" rtlCol="0" anchor="t"/>
          <a:lstStyle/>
          <a:p>
            <a:pPr marL="0" indent="0" algn="ctr">
              <a:lnSpc>
                <a:spcPts val="3678"/>
              </a:lnSpc>
              <a:buNone/>
            </a:pPr>
            <a:r>
              <a:rPr lang="en-US" sz="2043" kern="0" spc="-61" dirty="0">
                <a:solidFill>
                  <a:srgbClr val="2B2E3C"/>
                </a:solidFill>
                <a:latin typeface="Bitter" pitchFamily="34" charset="0"/>
                <a:ea typeface="Bitter" pitchFamily="34" charset="-122"/>
                <a:cs typeface="Bitter" pitchFamily="34" charset="-120"/>
              </a:rPr>
              <a:t>3</a:t>
            </a:r>
            <a:endParaRPr lang="en-US" sz="2043" dirty="0"/>
          </a:p>
        </p:txBody>
      </p:sp>
      <p:sp>
        <p:nvSpPr>
          <p:cNvPr id="17" name="Text 15"/>
          <p:cNvSpPr/>
          <p:nvPr/>
        </p:nvSpPr>
        <p:spPr>
          <a:xfrm>
            <a:off x="7522726" y="4442579"/>
            <a:ext cx="2594848" cy="324207"/>
          </a:xfrm>
          <a:prstGeom prst="rect">
            <a:avLst/>
          </a:prstGeom>
          <a:noFill/>
          <a:ln/>
        </p:spPr>
        <p:txBody>
          <a:bodyPr wrap="none" rtlCol="0" anchor="t"/>
          <a:lstStyle/>
          <a:p>
            <a:pPr marL="0" indent="0" algn="l">
              <a:lnSpc>
                <a:spcPts val="2554"/>
              </a:lnSpc>
              <a:buNone/>
            </a:pPr>
            <a:r>
              <a:rPr lang="en-US" sz="2043" kern="0" spc="-61" dirty="0">
                <a:solidFill>
                  <a:srgbClr val="2B2E3C"/>
                </a:solidFill>
                <a:latin typeface="Bitter" pitchFamily="34" charset="0"/>
                <a:ea typeface="Bitter" pitchFamily="34" charset="-122"/>
                <a:cs typeface="Bitter" pitchFamily="34" charset="-120"/>
              </a:rPr>
              <a:t>Future Work</a:t>
            </a:r>
            <a:endParaRPr lang="en-US" sz="2043" dirty="0"/>
          </a:p>
        </p:txBody>
      </p:sp>
      <p:sp>
        <p:nvSpPr>
          <p:cNvPr id="18" name="Text 16"/>
          <p:cNvSpPr/>
          <p:nvPr/>
        </p:nvSpPr>
        <p:spPr>
          <a:xfrm>
            <a:off x="7522726" y="4891326"/>
            <a:ext cx="4515207" cy="664369"/>
          </a:xfrm>
          <a:prstGeom prst="rect">
            <a:avLst/>
          </a:prstGeom>
          <a:noFill/>
          <a:ln/>
        </p:spPr>
        <p:txBody>
          <a:bodyPr wrap="square" rtlCol="0" anchor="t"/>
          <a:lstStyle/>
          <a:p>
            <a:pPr marL="0" indent="0" algn="l">
              <a:lnSpc>
                <a:spcPts val="2615"/>
              </a:lnSpc>
              <a:buNone/>
            </a:pPr>
            <a:r>
              <a:rPr lang="en-US" sz="1635" kern="0" spc="-33" dirty="0">
                <a:solidFill>
                  <a:srgbClr val="2B2E3C"/>
                </a:solidFill>
                <a:latin typeface="Open Sans" pitchFamily="34" charset="0"/>
                <a:ea typeface="Open Sans" pitchFamily="34" charset="-122"/>
                <a:cs typeface="Open Sans" pitchFamily="34" charset="-120"/>
              </a:rPr>
              <a:t>Suggestions for further analysis and data collection</a:t>
            </a:r>
            <a:endParaRPr lang="en-US" sz="1635" dirty="0"/>
          </a:p>
        </p:txBody>
      </p:sp>
      <p:sp>
        <p:nvSpPr>
          <p:cNvPr id="19" name="Text 17"/>
          <p:cNvSpPr/>
          <p:nvPr/>
        </p:nvSpPr>
        <p:spPr>
          <a:xfrm>
            <a:off x="2384941" y="5996702"/>
            <a:ext cx="9860518" cy="1660922"/>
          </a:xfrm>
          <a:prstGeom prst="rect">
            <a:avLst/>
          </a:prstGeom>
          <a:noFill/>
          <a:ln/>
        </p:spPr>
        <p:txBody>
          <a:bodyPr wrap="square" rtlCol="0" anchor="t"/>
          <a:lstStyle/>
          <a:p>
            <a:pPr marL="0" indent="0">
              <a:lnSpc>
                <a:spcPts val="2615"/>
              </a:lnSpc>
              <a:buNone/>
            </a:pPr>
            <a:r>
              <a:rPr lang="en-US" sz="1635" kern="0" spc="-33" dirty="0">
                <a:solidFill>
                  <a:srgbClr val="2B2E3C"/>
                </a:solidFill>
                <a:latin typeface="Open Sans" pitchFamily="34" charset="0"/>
                <a:ea typeface="Open Sans" pitchFamily="34" charset="-122"/>
                <a:cs typeface="Open Sans" pitchFamily="34" charset="-120"/>
              </a:rPr>
              <a:t>In conclusion, this comprehensive sales analysis of the Amazon dataset has revealed critical trends, performance drivers, and actionable recommendations to help guide strategic decision-making. By identifying monthly and yearly fluctuations, key sales metrics, and underlying factors, we can now provide data-driven insights to improve the company's sales management and capitalize on emerging opportunities.</a:t>
            </a:r>
            <a:endParaRPr lang="en-US" sz="16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2834640"/>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Thank You</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We appreciate you taking the time to review this presentation. The insights and recommendations provided should help guide your strategic decision-making and unlock new opportunities for growth. Please let us know if you have any other questions or if there is anything else we can assist with. We look forward to continuing our partnership and supporting your success.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299210"/>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Problem Statement</a:t>
            </a:r>
            <a:endParaRPr lang="en-US" sz="4374" dirty="0"/>
          </a:p>
        </p:txBody>
      </p:sp>
      <p:sp>
        <p:nvSpPr>
          <p:cNvPr id="6" name="Text 3"/>
          <p:cNvSpPr/>
          <p:nvPr/>
        </p:nvSpPr>
        <p:spPr>
          <a:xfrm>
            <a:off x="6319599" y="2326838"/>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Effective sales management is critical for businesses to stay competitive, improve distribution channels, and optimize costs to increase profits. The goal of this analysis is to thoroughly examine Amazon's sales data to uncover key trends, metrics, and actionable insights that can guide strategic decision-making.</a:t>
            </a:r>
            <a:endParaRPr lang="en-US" sz="1750" dirty="0"/>
          </a:p>
        </p:txBody>
      </p:sp>
      <p:sp>
        <p:nvSpPr>
          <p:cNvPr id="7" name="Text 4"/>
          <p:cNvSpPr/>
          <p:nvPr/>
        </p:nvSpPr>
        <p:spPr>
          <a:xfrm>
            <a:off x="6675001" y="4353758"/>
            <a:ext cx="7122200"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Identify critical patterns and fluctuations in sales over time to adapt to changing market conditions.</a:t>
            </a:r>
            <a:endParaRPr lang="en-US" sz="1750" dirty="0"/>
          </a:p>
        </p:txBody>
      </p:sp>
      <p:sp>
        <p:nvSpPr>
          <p:cNvPr id="8" name="Text 5"/>
          <p:cNvSpPr/>
          <p:nvPr/>
        </p:nvSpPr>
        <p:spPr>
          <a:xfrm>
            <a:off x="6675001" y="5242203"/>
            <a:ext cx="7122200"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Determine the most impactful factors and drivers of sales performance, such as product categories, promotions, and seasonal effects.</a:t>
            </a:r>
            <a:endParaRPr lang="en-US" sz="1750" dirty="0"/>
          </a:p>
        </p:txBody>
      </p:sp>
      <p:sp>
        <p:nvSpPr>
          <p:cNvPr id="9" name="Text 6"/>
          <p:cNvSpPr/>
          <p:nvPr/>
        </p:nvSpPr>
        <p:spPr>
          <a:xfrm>
            <a:off x="6675001" y="6483571"/>
            <a:ext cx="7122200"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Provide data-driven recommendations to optimize sales strategies and maximize revenue growth for the Amazon business.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534722"/>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Dataset Overview</a:t>
            </a:r>
            <a:endParaRPr lang="en-US" sz="4374" dirty="0"/>
          </a:p>
        </p:txBody>
      </p:sp>
      <p:sp>
        <p:nvSpPr>
          <p:cNvPr id="6" name="Text 3"/>
          <p:cNvSpPr/>
          <p:nvPr/>
        </p:nvSpPr>
        <p:spPr>
          <a:xfrm>
            <a:off x="833199" y="3562350"/>
            <a:ext cx="7477601"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analysis is based on a comprehensive </a:t>
            </a:r>
            <a:r>
              <a:rPr lang="en-US" sz="1750" b="1" kern="0" spc="-35" dirty="0">
                <a:solidFill>
                  <a:srgbClr val="2B2E3C"/>
                </a:solidFill>
                <a:latin typeface="Open Sans" pitchFamily="34" charset="0"/>
                <a:ea typeface="Open Sans" pitchFamily="34" charset="-122"/>
                <a:cs typeface="Open Sans" pitchFamily="34" charset="-120"/>
              </a:rPr>
              <a:t>Amazon sales dataset</a:t>
            </a:r>
            <a:r>
              <a:rPr lang="en-US" sz="1750" kern="0" spc="-35" dirty="0">
                <a:solidFill>
                  <a:srgbClr val="2B2E3C"/>
                </a:solidFill>
                <a:latin typeface="Open Sans" pitchFamily="34" charset="0"/>
                <a:ea typeface="Open Sans" pitchFamily="34" charset="-122"/>
                <a:cs typeface="Open Sans" pitchFamily="34" charset="-120"/>
              </a:rPr>
              <a:t> that provides detailed transaction-level data. The dataset includes a wide range of attributes such as </a:t>
            </a:r>
            <a:r>
              <a:rPr lang="en-US" sz="1750" b="1" kern="0" spc="-35" dirty="0">
                <a:solidFill>
                  <a:srgbClr val="2B2E3C"/>
                </a:solidFill>
                <a:latin typeface="Open Sans" pitchFamily="34" charset="0"/>
                <a:ea typeface="Open Sans" pitchFamily="34" charset="-122"/>
                <a:cs typeface="Open Sans" pitchFamily="34" charset="-120"/>
              </a:rPr>
              <a:t>date, product, sales amount, and other relevant information</a:t>
            </a:r>
            <a:r>
              <a:rPr lang="en-US" sz="1750" kern="0" spc="-35" dirty="0">
                <a:solidFill>
                  <a:srgbClr val="2B2E3C"/>
                </a:solidFill>
                <a:latin typeface="Open Sans" pitchFamily="34" charset="0"/>
                <a:ea typeface="Open Sans" pitchFamily="34" charset="-122"/>
                <a:cs typeface="Open Sans" pitchFamily="34" charset="-120"/>
              </a:rPr>
              <a:t> to enable a thorough examination of sales trends and performance drivers. The dataset can be accessed through the provided </a:t>
            </a:r>
            <a:r>
              <a:rPr lang="en-US" sz="1750" u="sng" kern="0" spc="-35" dirty="0">
                <a:solidFill>
                  <a:srgbClr val="D2600F"/>
                </a:solidFill>
                <a:latin typeface="Open Sans" pitchFamily="34" charset="0"/>
                <a:ea typeface="Open Sans" pitchFamily="34" charset="-122"/>
                <a:cs typeface="Open Sans" pitchFamily="34" charset="-120"/>
                <a:hlinkClick r:id="">
                  <a:extLst>
                    <a:ext uri="{A12FA001-AC4F-418D-AE19-62706E023703}">
                      <ahyp:hlinkClr xmlns:ahyp="http://schemas.microsoft.com/office/drawing/2018/hyperlinkcolor" val="tx"/>
                    </a:ext>
                  </a:extLst>
                </a:hlinkClick>
              </a:rPr>
              <a:t>Dataset Link</a:t>
            </a:r>
            <a:r>
              <a:rPr lang="en-US" sz="1750" kern="0" spc="-35" dirty="0">
                <a:solidFill>
                  <a:srgbClr val="2B2E3C"/>
                </a:solidFill>
                <a:latin typeface="Open Sans" pitchFamily="34" charset="0"/>
                <a:ea typeface="Open Sans" pitchFamily="34" charset="-122"/>
                <a:cs typeface="Open Sans" pitchFamily="34" charset="-120"/>
              </a:rPr>
              <a: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8F0">
              <a:alpha val="85000"/>
            </a:srgbClr>
          </a:solidFill>
          <a:ln/>
        </p:spPr>
        <p:txBody>
          <a:bodyPr/>
          <a:lstStyle/>
          <a:p>
            <a:endParaRPr lang="en-US"/>
          </a:p>
        </p:txBody>
      </p:sp>
      <p:sp>
        <p:nvSpPr>
          <p:cNvPr id="6" name="Text 3"/>
          <p:cNvSpPr/>
          <p:nvPr/>
        </p:nvSpPr>
        <p:spPr>
          <a:xfrm>
            <a:off x="2037993" y="934760"/>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ETL Process</a:t>
            </a:r>
            <a:endParaRPr lang="en-US" sz="4374" dirty="0"/>
          </a:p>
        </p:txBody>
      </p:sp>
      <p:pic>
        <p:nvPicPr>
          <p:cNvPr id="7" name="Image 1" descr="preencoded.png"/>
          <p:cNvPicPr>
            <a:picLocks noChangeAspect="1"/>
          </p:cNvPicPr>
          <p:nvPr/>
        </p:nvPicPr>
        <p:blipFill>
          <a:blip r:embed="rId4"/>
          <a:stretch>
            <a:fillRect/>
          </a:stretch>
        </p:blipFill>
        <p:spPr>
          <a:xfrm>
            <a:off x="2037993" y="1962388"/>
            <a:ext cx="1110972" cy="1777484"/>
          </a:xfrm>
          <a:prstGeom prst="rect">
            <a:avLst/>
          </a:prstGeom>
        </p:spPr>
      </p:pic>
      <p:sp>
        <p:nvSpPr>
          <p:cNvPr id="8" name="Text 4"/>
          <p:cNvSpPr/>
          <p:nvPr/>
        </p:nvSpPr>
        <p:spPr>
          <a:xfrm>
            <a:off x="3482221" y="2184559"/>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Extract</a:t>
            </a:r>
            <a:endParaRPr lang="en-US" sz="2187" dirty="0"/>
          </a:p>
        </p:txBody>
      </p:sp>
      <p:sp>
        <p:nvSpPr>
          <p:cNvPr id="9" name="Text 5"/>
          <p:cNvSpPr/>
          <p:nvPr/>
        </p:nvSpPr>
        <p:spPr>
          <a:xfrm>
            <a:off x="3482221" y="2664976"/>
            <a:ext cx="9110186"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Load the comprehensive Amazon sales dataset from the provided link, ensuring data integrity and completeness.</a:t>
            </a:r>
            <a:endParaRPr lang="en-US" sz="1750" dirty="0"/>
          </a:p>
        </p:txBody>
      </p:sp>
      <p:pic>
        <p:nvPicPr>
          <p:cNvPr id="10" name="Image 2" descr="preencoded.png"/>
          <p:cNvPicPr>
            <a:picLocks noChangeAspect="1"/>
          </p:cNvPicPr>
          <p:nvPr/>
        </p:nvPicPr>
        <p:blipFill>
          <a:blip r:embed="rId5"/>
          <a:stretch>
            <a:fillRect/>
          </a:stretch>
        </p:blipFill>
        <p:spPr>
          <a:xfrm>
            <a:off x="2037993" y="3739872"/>
            <a:ext cx="1110972" cy="1777484"/>
          </a:xfrm>
          <a:prstGeom prst="rect">
            <a:avLst/>
          </a:prstGeom>
        </p:spPr>
      </p:pic>
      <p:sp>
        <p:nvSpPr>
          <p:cNvPr id="11" name="Text 6"/>
          <p:cNvSpPr/>
          <p:nvPr/>
        </p:nvSpPr>
        <p:spPr>
          <a:xfrm>
            <a:off x="3482221" y="3962043"/>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Transform</a:t>
            </a:r>
            <a:endParaRPr lang="en-US" sz="2187" dirty="0"/>
          </a:p>
        </p:txBody>
      </p:sp>
      <p:sp>
        <p:nvSpPr>
          <p:cNvPr id="12" name="Text 7"/>
          <p:cNvSpPr/>
          <p:nvPr/>
        </p:nvSpPr>
        <p:spPr>
          <a:xfrm>
            <a:off x="3482221" y="4442460"/>
            <a:ext cx="9110186"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Clean and preprocess the data, handling missing values and correcting data types. Aggregate the data for monthly, yearly, and yearly-monthly analysis.</a:t>
            </a:r>
            <a:endParaRPr lang="en-US" sz="1750" dirty="0"/>
          </a:p>
        </p:txBody>
      </p:sp>
      <p:pic>
        <p:nvPicPr>
          <p:cNvPr id="13" name="Image 3" descr="preencoded.png"/>
          <p:cNvPicPr>
            <a:picLocks noChangeAspect="1"/>
          </p:cNvPicPr>
          <p:nvPr/>
        </p:nvPicPr>
        <p:blipFill>
          <a:blip r:embed="rId6"/>
          <a:stretch>
            <a:fillRect/>
          </a:stretch>
        </p:blipFill>
        <p:spPr>
          <a:xfrm>
            <a:off x="2037993" y="5517356"/>
            <a:ext cx="1110972" cy="1777484"/>
          </a:xfrm>
          <a:prstGeom prst="rect">
            <a:avLst/>
          </a:prstGeom>
        </p:spPr>
      </p:pic>
      <p:sp>
        <p:nvSpPr>
          <p:cNvPr id="14" name="Text 8"/>
          <p:cNvSpPr/>
          <p:nvPr/>
        </p:nvSpPr>
        <p:spPr>
          <a:xfrm>
            <a:off x="3482221" y="5739527"/>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Load</a:t>
            </a:r>
            <a:endParaRPr lang="en-US" sz="2187" dirty="0"/>
          </a:p>
        </p:txBody>
      </p:sp>
      <p:sp>
        <p:nvSpPr>
          <p:cNvPr id="15" name="Text 9"/>
          <p:cNvSpPr/>
          <p:nvPr/>
        </p:nvSpPr>
        <p:spPr>
          <a:xfrm>
            <a:off x="3482221" y="6219944"/>
            <a:ext cx="9110186"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Store the transformed data in a suitable format, such as data frames or databases, for in-depth analysis and reporting.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1472684"/>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Tools and Techniques</a:t>
            </a:r>
            <a:endParaRPr lang="en-US" sz="4374" dirty="0"/>
          </a:p>
        </p:txBody>
      </p:sp>
      <p:sp>
        <p:nvSpPr>
          <p:cNvPr id="5" name="Text 3"/>
          <p:cNvSpPr/>
          <p:nvPr/>
        </p:nvSpPr>
        <p:spPr>
          <a:xfrm>
            <a:off x="2037993" y="2722483"/>
            <a:ext cx="2970371"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Programming Language</a:t>
            </a:r>
            <a:endParaRPr lang="en-US" sz="2187" dirty="0"/>
          </a:p>
        </p:txBody>
      </p:sp>
      <p:sp>
        <p:nvSpPr>
          <p:cNvPr id="6" name="Text 4"/>
          <p:cNvSpPr/>
          <p:nvPr/>
        </p:nvSpPr>
        <p:spPr>
          <a:xfrm>
            <a:off x="2037993" y="3291840"/>
            <a:ext cx="3156347"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analysis was conducted using the powerful and versatile </a:t>
            </a:r>
            <a:r>
              <a:rPr lang="en-US" sz="1750" b="1" kern="0" spc="-35" dirty="0">
                <a:solidFill>
                  <a:srgbClr val="2B2E3C"/>
                </a:solidFill>
                <a:latin typeface="Open Sans" pitchFamily="34" charset="0"/>
                <a:ea typeface="Open Sans" pitchFamily="34" charset="-122"/>
                <a:cs typeface="Open Sans" pitchFamily="34" charset="-120"/>
              </a:rPr>
              <a:t>Python</a:t>
            </a:r>
            <a:r>
              <a:rPr lang="en-US" sz="1750" kern="0" spc="-35" dirty="0">
                <a:solidFill>
                  <a:srgbClr val="2B2E3C"/>
                </a:solidFill>
                <a:latin typeface="Open Sans" pitchFamily="34" charset="0"/>
                <a:ea typeface="Open Sans" pitchFamily="34" charset="-122"/>
                <a:cs typeface="Open Sans" pitchFamily="34" charset="-120"/>
              </a:rPr>
              <a:t> programming language, known for its extensive libraries and ease of use in data-intensive tasks.</a:t>
            </a:r>
            <a:endParaRPr lang="en-US" sz="1750" dirty="0"/>
          </a:p>
        </p:txBody>
      </p:sp>
      <p:sp>
        <p:nvSpPr>
          <p:cNvPr id="7" name="Text 5"/>
          <p:cNvSpPr/>
          <p:nvPr/>
        </p:nvSpPr>
        <p:spPr>
          <a:xfrm>
            <a:off x="5743932" y="2722483"/>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Data Analysis Libraries</a:t>
            </a:r>
            <a:endParaRPr lang="en-US" sz="2187" dirty="0"/>
          </a:p>
        </p:txBody>
      </p:sp>
      <p:sp>
        <p:nvSpPr>
          <p:cNvPr id="8" name="Text 6"/>
          <p:cNvSpPr/>
          <p:nvPr/>
        </p:nvSpPr>
        <p:spPr>
          <a:xfrm>
            <a:off x="6099334" y="3291840"/>
            <a:ext cx="2800945"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Pandas</a:t>
            </a:r>
            <a:r>
              <a:rPr lang="en-US" sz="1750" kern="0" spc="-35" dirty="0">
                <a:solidFill>
                  <a:srgbClr val="2B2E3C"/>
                </a:solidFill>
                <a:latin typeface="Open Sans" pitchFamily="34" charset="0"/>
                <a:ea typeface="Open Sans" pitchFamily="34" charset="-122"/>
                <a:cs typeface="Open Sans" pitchFamily="34" charset="-120"/>
              </a:rPr>
              <a:t> for efficient data manipulation and analysis</a:t>
            </a:r>
            <a:endParaRPr lang="en-US" sz="1750" dirty="0"/>
          </a:p>
        </p:txBody>
      </p:sp>
      <p:sp>
        <p:nvSpPr>
          <p:cNvPr id="9" name="Text 7"/>
          <p:cNvSpPr/>
          <p:nvPr/>
        </p:nvSpPr>
        <p:spPr>
          <a:xfrm>
            <a:off x="6099334" y="4420914"/>
            <a:ext cx="2800945" cy="1199436"/>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Matplotlib</a:t>
            </a:r>
            <a:r>
              <a:rPr lang="en-US" sz="1750" kern="0" spc="-35" dirty="0">
                <a:solidFill>
                  <a:srgbClr val="2B2E3C"/>
                </a:solidFill>
                <a:latin typeface="Open Sans" pitchFamily="34" charset="0"/>
                <a:ea typeface="Open Sans" pitchFamily="34" charset="-122"/>
                <a:cs typeface="Open Sans" pitchFamily="34" charset="-120"/>
              </a:rPr>
              <a:t> and </a:t>
            </a:r>
            <a:r>
              <a:rPr lang="en-US" sz="1750" b="1" kern="0" spc="-35" dirty="0">
                <a:solidFill>
                  <a:srgbClr val="2B2E3C"/>
                </a:solidFill>
                <a:latin typeface="Open Sans" pitchFamily="34" charset="0"/>
                <a:ea typeface="Open Sans" pitchFamily="34" charset="-122"/>
                <a:cs typeface="Open Sans" pitchFamily="34" charset="-120"/>
              </a:rPr>
              <a:t>Seaborn</a:t>
            </a:r>
            <a:r>
              <a:rPr lang="en-US" sz="1750" kern="0" spc="-35" dirty="0">
                <a:solidFill>
                  <a:srgbClr val="2B2E3C"/>
                </a:solidFill>
                <a:latin typeface="Open Sans" pitchFamily="34" charset="0"/>
                <a:ea typeface="Open Sans" pitchFamily="34" charset="-122"/>
                <a:cs typeface="Open Sans" pitchFamily="34" charset="-120"/>
              </a:rPr>
              <a:t> for creating insightful data visualizations</a:t>
            </a:r>
            <a:endParaRPr lang="en-US" sz="1750" dirty="0"/>
          </a:p>
        </p:txBody>
      </p:sp>
      <p:sp>
        <p:nvSpPr>
          <p:cNvPr id="10" name="Text 8"/>
          <p:cNvSpPr/>
          <p:nvPr/>
        </p:nvSpPr>
        <p:spPr>
          <a:xfrm>
            <a:off x="6099334" y="5965843"/>
            <a:ext cx="2800945" cy="1199436"/>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NumPy</a:t>
            </a:r>
            <a:r>
              <a:rPr lang="en-US" sz="1750" kern="0" spc="-35" dirty="0">
                <a:solidFill>
                  <a:srgbClr val="2B2E3C"/>
                </a:solidFill>
                <a:latin typeface="Open Sans" pitchFamily="34" charset="0"/>
                <a:ea typeface="Open Sans" pitchFamily="34" charset="-122"/>
                <a:cs typeface="Open Sans" pitchFamily="34" charset="-120"/>
              </a:rPr>
              <a:t> for advanced numerical computations and statistical analysis</a:t>
            </a:r>
            <a:endParaRPr lang="en-US" sz="1750" dirty="0"/>
          </a:p>
        </p:txBody>
      </p:sp>
      <p:sp>
        <p:nvSpPr>
          <p:cNvPr id="11" name="Text 9"/>
          <p:cNvSpPr/>
          <p:nvPr/>
        </p:nvSpPr>
        <p:spPr>
          <a:xfrm>
            <a:off x="9449872" y="2722483"/>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Visualization Tools</a:t>
            </a:r>
            <a:endParaRPr lang="en-US" sz="2187" dirty="0"/>
          </a:p>
        </p:txBody>
      </p:sp>
      <p:sp>
        <p:nvSpPr>
          <p:cNvPr id="12" name="Text 10"/>
          <p:cNvSpPr/>
          <p:nvPr/>
        </p:nvSpPr>
        <p:spPr>
          <a:xfrm>
            <a:off x="9449872" y="3291840"/>
            <a:ext cx="3156347" cy="2487811"/>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To present the findings in a visually compelling and interactive manner, the analysis leveraged industry-leading </a:t>
            </a:r>
            <a:r>
              <a:rPr lang="en-US" sz="1750" b="1" kern="0" spc="-35" dirty="0">
                <a:solidFill>
                  <a:srgbClr val="2B2E3C"/>
                </a:solidFill>
                <a:latin typeface="Open Sans" pitchFamily="34" charset="0"/>
                <a:ea typeface="Open Sans" pitchFamily="34" charset="-122"/>
                <a:cs typeface="Open Sans" pitchFamily="34" charset="-120"/>
              </a:rPr>
              <a:t>Tableau</a:t>
            </a:r>
            <a:r>
              <a:rPr lang="en-US" sz="1750" kern="0" spc="-35" dirty="0">
                <a:solidFill>
                  <a:srgbClr val="2B2E3C"/>
                </a:solidFill>
                <a:latin typeface="Open Sans" pitchFamily="34" charset="0"/>
                <a:ea typeface="Open Sans" pitchFamily="34" charset="-122"/>
                <a:cs typeface="Open Sans" pitchFamily="34" charset="-120"/>
              </a:rPr>
              <a:t> and </a:t>
            </a:r>
            <a:r>
              <a:rPr lang="en-US" sz="1750" b="1" kern="0" spc="-35" dirty="0">
                <a:solidFill>
                  <a:srgbClr val="2B2E3C"/>
                </a:solidFill>
                <a:latin typeface="Open Sans" pitchFamily="34" charset="0"/>
                <a:ea typeface="Open Sans" pitchFamily="34" charset="-122"/>
                <a:cs typeface="Open Sans" pitchFamily="34" charset="-120"/>
              </a:rPr>
              <a:t>Power BI</a:t>
            </a:r>
            <a:r>
              <a:rPr lang="en-US" sz="1750" kern="0" spc="-35" dirty="0">
                <a:solidFill>
                  <a:srgbClr val="2B2E3C"/>
                </a:solidFill>
                <a:latin typeface="Open Sans" pitchFamily="34" charset="0"/>
                <a:ea typeface="Open Sans" pitchFamily="34" charset="-122"/>
                <a:cs typeface="Open Sans" pitchFamily="34" charset="-120"/>
              </a:rPr>
              <a:t> platforms for creating dashboards and reports.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725614"/>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725614"/>
          </a:xfrm>
          <a:prstGeom prst="rect">
            <a:avLst/>
          </a:prstGeom>
        </p:spPr>
      </p:pic>
      <p:sp>
        <p:nvSpPr>
          <p:cNvPr id="5" name="Text 2"/>
          <p:cNvSpPr/>
          <p:nvPr/>
        </p:nvSpPr>
        <p:spPr>
          <a:xfrm>
            <a:off x="643175" y="535775"/>
            <a:ext cx="5677413" cy="536019"/>
          </a:xfrm>
          <a:prstGeom prst="rect">
            <a:avLst/>
          </a:prstGeom>
          <a:noFill/>
          <a:ln/>
        </p:spPr>
        <p:txBody>
          <a:bodyPr wrap="none" rtlCol="0" anchor="t"/>
          <a:lstStyle/>
          <a:p>
            <a:pPr marL="0" indent="0">
              <a:lnSpc>
                <a:spcPts val="4221"/>
              </a:lnSpc>
              <a:buNone/>
            </a:pPr>
            <a:r>
              <a:rPr lang="en-US" sz="4380" kern="0" spc="-101" dirty="0">
                <a:solidFill>
                  <a:srgbClr val="2C3F42"/>
                </a:solidFill>
                <a:latin typeface="Bitter" pitchFamily="34" charset="0"/>
                <a:ea typeface="Bitter" pitchFamily="34" charset="-122"/>
                <a:cs typeface="Bitter" pitchFamily="34" charset="-120"/>
              </a:rPr>
              <a:t>Sales Trend Analysis</a:t>
            </a:r>
            <a:endParaRPr lang="en-US" sz="4380" dirty="0"/>
          </a:p>
        </p:txBody>
      </p:sp>
      <p:sp>
        <p:nvSpPr>
          <p:cNvPr id="6" name="Text 3"/>
          <p:cNvSpPr/>
          <p:nvPr/>
        </p:nvSpPr>
        <p:spPr>
          <a:xfrm>
            <a:off x="643176" y="2115151"/>
            <a:ext cx="7857649" cy="1335654"/>
          </a:xfrm>
          <a:prstGeom prst="rect">
            <a:avLst/>
          </a:prstGeom>
          <a:noFill/>
          <a:ln/>
        </p:spPr>
        <p:txBody>
          <a:bodyPr wrap="square" rtlCol="0" anchor="t"/>
          <a:lstStyle/>
          <a:p>
            <a:pPr marL="0" indent="0">
              <a:lnSpc>
                <a:spcPts val="2161"/>
              </a:lnSpc>
              <a:buNone/>
            </a:pPr>
            <a:r>
              <a:rPr lang="en-US" sz="2000" kern="0" spc="-27" dirty="0">
                <a:solidFill>
                  <a:srgbClr val="2B2E3C"/>
                </a:solidFill>
                <a:latin typeface="Open Sans" pitchFamily="34" charset="0"/>
                <a:ea typeface="Open Sans" pitchFamily="34" charset="-122"/>
                <a:cs typeface="Open Sans" pitchFamily="34" charset="-120"/>
              </a:rPr>
              <a:t>Our analysis of the monthly sales trends reveals clear peaks and valleys in sales volume throughout the year. Line charts help us visualize these fluctuations and identify the most lucrative and slowest sales periods.</a:t>
            </a:r>
            <a:endParaRPr lang="en-US" sz="2000" dirty="0"/>
          </a:p>
        </p:txBody>
      </p:sp>
      <p:sp>
        <p:nvSpPr>
          <p:cNvPr id="7" name="Text 4"/>
          <p:cNvSpPr/>
          <p:nvPr/>
        </p:nvSpPr>
        <p:spPr>
          <a:xfrm>
            <a:off x="643176" y="3965537"/>
            <a:ext cx="7857649" cy="1335654"/>
          </a:xfrm>
          <a:prstGeom prst="rect">
            <a:avLst/>
          </a:prstGeom>
          <a:noFill/>
          <a:ln/>
        </p:spPr>
        <p:txBody>
          <a:bodyPr wrap="square" rtlCol="0" anchor="t"/>
          <a:lstStyle/>
          <a:p>
            <a:pPr marL="0" indent="0">
              <a:lnSpc>
                <a:spcPts val="2161"/>
              </a:lnSpc>
              <a:buNone/>
            </a:pPr>
            <a:r>
              <a:rPr lang="en-US" sz="2000" kern="0" spc="-27" dirty="0">
                <a:solidFill>
                  <a:srgbClr val="2B2E3C"/>
                </a:solidFill>
                <a:latin typeface="Open Sans" pitchFamily="34" charset="0"/>
                <a:ea typeface="Open Sans" pitchFamily="34" charset="-122"/>
                <a:cs typeface="Open Sans" pitchFamily="34" charset="-120"/>
              </a:rPr>
              <a:t>Examining the year-over-year sales data, we see a steady upward trend with some variations. Bar charts allow us to easily compare the sales performance across different fiscal years and gauge the overall growth or decline of the business.</a:t>
            </a:r>
            <a:endParaRPr lang="en-US" sz="2000" dirty="0"/>
          </a:p>
        </p:txBody>
      </p:sp>
      <p:sp>
        <p:nvSpPr>
          <p:cNvPr id="9" name="Text 5"/>
          <p:cNvSpPr/>
          <p:nvPr/>
        </p:nvSpPr>
        <p:spPr>
          <a:xfrm>
            <a:off x="643175" y="5803082"/>
            <a:ext cx="7857649" cy="1335654"/>
          </a:xfrm>
          <a:prstGeom prst="rect">
            <a:avLst/>
          </a:prstGeom>
          <a:noFill/>
          <a:ln/>
        </p:spPr>
        <p:txBody>
          <a:bodyPr wrap="square" rtlCol="0" anchor="t"/>
          <a:lstStyle/>
          <a:p>
            <a:pPr marL="0" indent="0">
              <a:lnSpc>
                <a:spcPts val="2161"/>
              </a:lnSpc>
              <a:buNone/>
            </a:pPr>
            <a:r>
              <a:rPr lang="en-US" sz="2000" kern="0" spc="-27" dirty="0">
                <a:solidFill>
                  <a:srgbClr val="2B2E3C"/>
                </a:solidFill>
                <a:latin typeface="Open Sans" pitchFamily="34" charset="0"/>
                <a:ea typeface="Open Sans" pitchFamily="34" charset="-122"/>
                <a:cs typeface="Open Sans" pitchFamily="34" charset="-120"/>
              </a:rPr>
              <a:t>To further investigate the seasonal patterns, we created heatmaps and line charts to display the sales trends for each month across multiple years. This helps uncover consistent high and low points that can guide future planning and inventory management.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1428155"/>
            <a:ext cx="5763101"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Key Metrics and Factors</a:t>
            </a:r>
            <a:endParaRPr lang="en-US" sz="4374" dirty="0"/>
          </a:p>
        </p:txBody>
      </p:sp>
      <p:sp>
        <p:nvSpPr>
          <p:cNvPr id="5" name="Shape 3"/>
          <p:cNvSpPr/>
          <p:nvPr/>
        </p:nvSpPr>
        <p:spPr>
          <a:xfrm>
            <a:off x="2037993" y="2566868"/>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6" name="Text 4"/>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Total Sales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00" kern="0" spc="-35" dirty="0">
                <a:solidFill>
                  <a:srgbClr val="2B2E3C"/>
                </a:solidFill>
                <a:latin typeface="Open Sans" pitchFamily="34" charset="0"/>
                <a:ea typeface="Open Sans" pitchFamily="34" charset="-122"/>
                <a:cs typeface="Open Sans" pitchFamily="34" charset="-120"/>
              </a:rPr>
              <a:t>The cumulative sales over the entire analysis period, providing a high-level view of the overall business performance.</a:t>
            </a:r>
            <a:endParaRPr lang="en-US" sz="1700" dirty="0"/>
          </a:p>
        </p:txBody>
      </p:sp>
      <p:sp>
        <p:nvSpPr>
          <p:cNvPr id="8" name="Shape 6"/>
          <p:cNvSpPr/>
          <p:nvPr/>
        </p:nvSpPr>
        <p:spPr>
          <a:xfrm>
            <a:off x="7426285" y="2566868"/>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Average Monthly Sales</a:t>
            </a:r>
            <a:endParaRPr lang="en-US" sz="2187" dirty="0"/>
          </a:p>
        </p:txBody>
      </p:sp>
      <p:sp>
        <p:nvSpPr>
          <p:cNvPr id="10" name="Text 8"/>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00" kern="0" spc="-35" dirty="0">
                <a:solidFill>
                  <a:srgbClr val="2B2E3C"/>
                </a:solidFill>
                <a:latin typeface="Open Sans" pitchFamily="34" charset="0"/>
                <a:ea typeface="Open Sans" pitchFamily="34" charset="-122"/>
                <a:cs typeface="Open Sans" pitchFamily="34" charset="-120"/>
              </a:rPr>
              <a:t>The mean sales value for each month, offering insights into seasonal trends and typical sales volume.</a:t>
            </a:r>
            <a:endParaRPr lang="en-US" sz="1700" dirty="0"/>
          </a:p>
        </p:txBody>
      </p:sp>
      <p:sp>
        <p:nvSpPr>
          <p:cNvPr id="11" name="Shape 9"/>
          <p:cNvSpPr/>
          <p:nvPr/>
        </p:nvSpPr>
        <p:spPr>
          <a:xfrm>
            <a:off x="2037993" y="4795242"/>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Sales Growth Rate</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00" kern="0" spc="-35" dirty="0">
                <a:solidFill>
                  <a:srgbClr val="2B2E3C"/>
                </a:solidFill>
                <a:latin typeface="Open Sans" pitchFamily="34" charset="0"/>
                <a:ea typeface="Open Sans" pitchFamily="34" charset="-122"/>
                <a:cs typeface="Open Sans" pitchFamily="34" charset="-120"/>
              </a:rPr>
              <a:t>The percentage increase or decrease in sales from one year to the next, highlighting the business's growth trajectory.</a:t>
            </a:r>
            <a:endParaRPr lang="en-US" sz="1700" dirty="0"/>
          </a:p>
        </p:txBody>
      </p:sp>
      <p:sp>
        <p:nvSpPr>
          <p:cNvPr id="14" name="Shape 12"/>
          <p:cNvSpPr/>
          <p:nvPr/>
        </p:nvSpPr>
        <p:spPr>
          <a:xfrm>
            <a:off x="7426285" y="4795242"/>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Top Selling Products</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00" kern="0" spc="-35" dirty="0">
                <a:solidFill>
                  <a:srgbClr val="2B2E3C"/>
                </a:solidFill>
                <a:latin typeface="Open Sans" pitchFamily="34" charset="0"/>
                <a:ea typeface="Open Sans" pitchFamily="34" charset="-122"/>
                <a:cs typeface="Open Sans" pitchFamily="34" charset="-120"/>
              </a:rPr>
              <a:t>The products with the highest sales volume, which can inform product selection, inventory management, and marketing strategies.</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32696"/>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32696"/>
          </a:xfrm>
          <a:prstGeom prst="rect">
            <a:avLst/>
          </a:prstGeom>
        </p:spPr>
      </p:pic>
      <p:sp>
        <p:nvSpPr>
          <p:cNvPr id="5" name="Text 2"/>
          <p:cNvSpPr/>
          <p:nvPr/>
        </p:nvSpPr>
        <p:spPr>
          <a:xfrm>
            <a:off x="4449008" y="580311"/>
            <a:ext cx="5276493" cy="659606"/>
          </a:xfrm>
          <a:prstGeom prst="rect">
            <a:avLst/>
          </a:prstGeom>
          <a:noFill/>
          <a:ln/>
        </p:spPr>
        <p:txBody>
          <a:bodyPr wrap="none" rtlCol="0" anchor="t"/>
          <a:lstStyle/>
          <a:p>
            <a:pPr marL="0" indent="0">
              <a:lnSpc>
                <a:spcPts val="5193"/>
              </a:lnSpc>
              <a:buNone/>
            </a:pPr>
            <a:r>
              <a:rPr lang="en-US" sz="4155" kern="0" spc="-125" dirty="0">
                <a:solidFill>
                  <a:srgbClr val="2C3F42"/>
                </a:solidFill>
                <a:latin typeface="Bitter" pitchFamily="34" charset="0"/>
                <a:ea typeface="Bitter" pitchFamily="34" charset="-122"/>
                <a:cs typeface="Bitter" pitchFamily="34" charset="-120"/>
              </a:rPr>
              <a:t>Relationship Analysis</a:t>
            </a:r>
            <a:endParaRPr lang="en-US" sz="4155" dirty="0"/>
          </a:p>
        </p:txBody>
      </p:sp>
      <p:sp>
        <p:nvSpPr>
          <p:cNvPr id="6" name="Shape 3"/>
          <p:cNvSpPr/>
          <p:nvPr/>
        </p:nvSpPr>
        <p:spPr>
          <a:xfrm>
            <a:off x="4744522" y="1556504"/>
            <a:ext cx="42148" cy="6095881"/>
          </a:xfrm>
          <a:prstGeom prst="roundRect">
            <a:avLst>
              <a:gd name="adj" fmla="val 225341"/>
            </a:avLst>
          </a:prstGeom>
          <a:solidFill>
            <a:srgbClr val="E2C8B5"/>
          </a:solidFill>
          <a:ln/>
        </p:spPr>
        <p:txBody>
          <a:bodyPr/>
          <a:lstStyle/>
          <a:p>
            <a:endParaRPr lang="en-US"/>
          </a:p>
        </p:txBody>
      </p:sp>
      <p:sp>
        <p:nvSpPr>
          <p:cNvPr id="7" name="Shape 4"/>
          <p:cNvSpPr/>
          <p:nvPr/>
        </p:nvSpPr>
        <p:spPr>
          <a:xfrm>
            <a:off x="5003006" y="1937623"/>
            <a:ext cx="738664" cy="42148"/>
          </a:xfrm>
          <a:prstGeom prst="roundRect">
            <a:avLst>
              <a:gd name="adj" fmla="val 225341"/>
            </a:avLst>
          </a:prstGeom>
          <a:solidFill>
            <a:srgbClr val="E2C8B5"/>
          </a:solidFill>
          <a:ln/>
        </p:spPr>
        <p:txBody>
          <a:bodyPr/>
          <a:lstStyle/>
          <a:p>
            <a:endParaRPr lang="en-US"/>
          </a:p>
        </p:txBody>
      </p:sp>
      <p:sp>
        <p:nvSpPr>
          <p:cNvPr id="8" name="Shape 5"/>
          <p:cNvSpPr/>
          <p:nvPr/>
        </p:nvSpPr>
        <p:spPr>
          <a:xfrm>
            <a:off x="4528185" y="1721406"/>
            <a:ext cx="474821" cy="474821"/>
          </a:xfrm>
          <a:prstGeom prst="roundRect">
            <a:avLst>
              <a:gd name="adj" fmla="val 20003"/>
            </a:avLst>
          </a:prstGeom>
          <a:solidFill>
            <a:srgbClr val="FCE2CF"/>
          </a:solidFill>
          <a:ln w="7620">
            <a:solidFill>
              <a:srgbClr val="E2C8B5"/>
            </a:solidFill>
            <a:prstDash val="solid"/>
          </a:ln>
        </p:spPr>
        <p:txBody>
          <a:bodyPr/>
          <a:lstStyle/>
          <a:p>
            <a:endParaRPr lang="en-US"/>
          </a:p>
        </p:txBody>
      </p:sp>
      <p:sp>
        <p:nvSpPr>
          <p:cNvPr id="9" name="Text 6"/>
          <p:cNvSpPr/>
          <p:nvPr/>
        </p:nvSpPr>
        <p:spPr>
          <a:xfrm>
            <a:off x="4704636" y="1760934"/>
            <a:ext cx="121920" cy="395645"/>
          </a:xfrm>
          <a:prstGeom prst="rect">
            <a:avLst/>
          </a:prstGeom>
          <a:noFill/>
          <a:ln/>
        </p:spPr>
        <p:txBody>
          <a:bodyPr wrap="none" rtlCol="0" anchor="t"/>
          <a:lstStyle/>
          <a:p>
            <a:pPr marL="0" indent="0" algn="ctr">
              <a:lnSpc>
                <a:spcPts val="3116"/>
              </a:lnSpc>
              <a:buNone/>
            </a:pPr>
            <a:r>
              <a:rPr lang="en-US" sz="2493" kern="0" spc="-75" dirty="0">
                <a:solidFill>
                  <a:srgbClr val="2B2E3C"/>
                </a:solidFill>
                <a:latin typeface="Bitter" pitchFamily="34" charset="0"/>
                <a:ea typeface="Bitter" pitchFamily="34" charset="-122"/>
                <a:cs typeface="Bitter" pitchFamily="34" charset="-120"/>
              </a:rPr>
              <a:t>1</a:t>
            </a:r>
            <a:endParaRPr lang="en-US" sz="2493" dirty="0"/>
          </a:p>
        </p:txBody>
      </p:sp>
      <p:sp>
        <p:nvSpPr>
          <p:cNvPr id="10" name="Text 7"/>
          <p:cNvSpPr/>
          <p:nvPr/>
        </p:nvSpPr>
        <p:spPr>
          <a:xfrm>
            <a:off x="5926336" y="1767483"/>
            <a:ext cx="2638187" cy="329803"/>
          </a:xfrm>
          <a:prstGeom prst="rect">
            <a:avLst/>
          </a:prstGeom>
          <a:noFill/>
          <a:ln/>
        </p:spPr>
        <p:txBody>
          <a:bodyPr wrap="none" rtlCol="0" anchor="t"/>
          <a:lstStyle/>
          <a:p>
            <a:pPr marL="0" indent="0" algn="l">
              <a:lnSpc>
                <a:spcPts val="2597"/>
              </a:lnSpc>
              <a:buNone/>
            </a:pPr>
            <a:r>
              <a:rPr lang="en-US" sz="2077" kern="0" spc="-62" dirty="0">
                <a:solidFill>
                  <a:srgbClr val="2B2E3C"/>
                </a:solidFill>
                <a:latin typeface="Bitter" pitchFamily="34" charset="0"/>
                <a:ea typeface="Bitter" pitchFamily="34" charset="-122"/>
                <a:cs typeface="Bitter" pitchFamily="34" charset="-120"/>
              </a:rPr>
              <a:t>Correlation Analysis</a:t>
            </a:r>
            <a:endParaRPr lang="en-US" sz="2077" dirty="0"/>
          </a:p>
        </p:txBody>
      </p:sp>
      <p:sp>
        <p:nvSpPr>
          <p:cNvPr id="11" name="Text 8"/>
          <p:cNvSpPr/>
          <p:nvPr/>
        </p:nvSpPr>
        <p:spPr>
          <a:xfrm>
            <a:off x="5926336" y="2223849"/>
            <a:ext cx="7912656" cy="1012984"/>
          </a:xfrm>
          <a:prstGeom prst="rect">
            <a:avLst/>
          </a:prstGeom>
          <a:noFill/>
          <a:ln/>
        </p:spPr>
        <p:txBody>
          <a:bodyPr wrap="square" rtlCol="0" anchor="t"/>
          <a:lstStyle/>
          <a:p>
            <a:pPr marL="0" indent="0" algn="l">
              <a:lnSpc>
                <a:spcPts val="2659"/>
              </a:lnSpc>
              <a:buNone/>
            </a:pPr>
            <a:r>
              <a:rPr lang="en-US" sz="1662" kern="0" spc="-33" dirty="0">
                <a:solidFill>
                  <a:srgbClr val="2B2E3C"/>
                </a:solidFill>
                <a:latin typeface="Open Sans" pitchFamily="34" charset="0"/>
                <a:ea typeface="Open Sans" pitchFamily="34" charset="-122"/>
                <a:cs typeface="Open Sans" pitchFamily="34" charset="-120"/>
              </a:rPr>
              <a:t>Identify the relationships between sales performance and other key attributes, such as product category and geographic region. This can reveal important insights about the underlying drivers of sales.</a:t>
            </a:r>
            <a:endParaRPr lang="en-US" sz="1662" dirty="0"/>
          </a:p>
        </p:txBody>
      </p:sp>
      <p:sp>
        <p:nvSpPr>
          <p:cNvPr id="12" name="Shape 9"/>
          <p:cNvSpPr/>
          <p:nvPr/>
        </p:nvSpPr>
        <p:spPr>
          <a:xfrm>
            <a:off x="5003006" y="4039910"/>
            <a:ext cx="738664" cy="42148"/>
          </a:xfrm>
          <a:prstGeom prst="roundRect">
            <a:avLst>
              <a:gd name="adj" fmla="val 225341"/>
            </a:avLst>
          </a:prstGeom>
          <a:solidFill>
            <a:srgbClr val="E2C8B5"/>
          </a:solidFill>
          <a:ln/>
        </p:spPr>
        <p:txBody>
          <a:bodyPr/>
          <a:lstStyle/>
          <a:p>
            <a:endParaRPr lang="en-US"/>
          </a:p>
        </p:txBody>
      </p:sp>
      <p:sp>
        <p:nvSpPr>
          <p:cNvPr id="13" name="Shape 10"/>
          <p:cNvSpPr/>
          <p:nvPr/>
        </p:nvSpPr>
        <p:spPr>
          <a:xfrm>
            <a:off x="4528185" y="3823692"/>
            <a:ext cx="474821" cy="474821"/>
          </a:xfrm>
          <a:prstGeom prst="roundRect">
            <a:avLst>
              <a:gd name="adj" fmla="val 20003"/>
            </a:avLst>
          </a:prstGeom>
          <a:solidFill>
            <a:srgbClr val="FCE2CF"/>
          </a:solidFill>
          <a:ln w="7620">
            <a:solidFill>
              <a:srgbClr val="E2C8B5"/>
            </a:solidFill>
            <a:prstDash val="solid"/>
          </a:ln>
        </p:spPr>
        <p:txBody>
          <a:bodyPr/>
          <a:lstStyle/>
          <a:p>
            <a:endParaRPr lang="en-US"/>
          </a:p>
        </p:txBody>
      </p:sp>
      <p:sp>
        <p:nvSpPr>
          <p:cNvPr id="14" name="Text 11"/>
          <p:cNvSpPr/>
          <p:nvPr/>
        </p:nvSpPr>
        <p:spPr>
          <a:xfrm>
            <a:off x="4683204" y="3863221"/>
            <a:ext cx="164663" cy="395645"/>
          </a:xfrm>
          <a:prstGeom prst="rect">
            <a:avLst/>
          </a:prstGeom>
          <a:noFill/>
          <a:ln/>
        </p:spPr>
        <p:txBody>
          <a:bodyPr wrap="none" rtlCol="0" anchor="t"/>
          <a:lstStyle/>
          <a:p>
            <a:pPr marL="0" indent="0" algn="ctr">
              <a:lnSpc>
                <a:spcPts val="3116"/>
              </a:lnSpc>
              <a:buNone/>
            </a:pPr>
            <a:r>
              <a:rPr lang="en-US" sz="2493" kern="0" spc="-75" dirty="0">
                <a:solidFill>
                  <a:srgbClr val="2B2E3C"/>
                </a:solidFill>
                <a:latin typeface="Bitter" pitchFamily="34" charset="0"/>
                <a:ea typeface="Bitter" pitchFamily="34" charset="-122"/>
                <a:cs typeface="Bitter" pitchFamily="34" charset="-120"/>
              </a:rPr>
              <a:t>2</a:t>
            </a:r>
            <a:endParaRPr lang="en-US" sz="2493" dirty="0"/>
          </a:p>
        </p:txBody>
      </p:sp>
      <p:sp>
        <p:nvSpPr>
          <p:cNvPr id="15" name="Text 12"/>
          <p:cNvSpPr/>
          <p:nvPr/>
        </p:nvSpPr>
        <p:spPr>
          <a:xfrm>
            <a:off x="5926336" y="3869769"/>
            <a:ext cx="2638187" cy="329803"/>
          </a:xfrm>
          <a:prstGeom prst="rect">
            <a:avLst/>
          </a:prstGeom>
          <a:noFill/>
          <a:ln/>
        </p:spPr>
        <p:txBody>
          <a:bodyPr wrap="none" rtlCol="0" anchor="t"/>
          <a:lstStyle/>
          <a:p>
            <a:pPr marL="0" indent="0" algn="l">
              <a:lnSpc>
                <a:spcPts val="2597"/>
              </a:lnSpc>
              <a:buNone/>
            </a:pPr>
            <a:r>
              <a:rPr lang="en-US" sz="2077" kern="0" spc="-62" dirty="0">
                <a:solidFill>
                  <a:srgbClr val="2B2E3C"/>
                </a:solidFill>
                <a:latin typeface="Bitter" pitchFamily="34" charset="0"/>
                <a:ea typeface="Bitter" pitchFamily="34" charset="-122"/>
                <a:cs typeface="Bitter" pitchFamily="34" charset="-120"/>
              </a:rPr>
              <a:t>Seasonal Patterns</a:t>
            </a:r>
            <a:endParaRPr lang="en-US" sz="2077" dirty="0"/>
          </a:p>
        </p:txBody>
      </p:sp>
      <p:sp>
        <p:nvSpPr>
          <p:cNvPr id="16" name="Text 13"/>
          <p:cNvSpPr/>
          <p:nvPr/>
        </p:nvSpPr>
        <p:spPr>
          <a:xfrm>
            <a:off x="5926336" y="4326136"/>
            <a:ext cx="7912656" cy="1012984"/>
          </a:xfrm>
          <a:prstGeom prst="rect">
            <a:avLst/>
          </a:prstGeom>
          <a:noFill/>
          <a:ln/>
        </p:spPr>
        <p:txBody>
          <a:bodyPr wrap="square" rtlCol="0" anchor="t"/>
          <a:lstStyle/>
          <a:p>
            <a:pPr marL="0" indent="0" algn="l">
              <a:lnSpc>
                <a:spcPts val="2659"/>
              </a:lnSpc>
              <a:buNone/>
            </a:pPr>
            <a:r>
              <a:rPr lang="en-US" sz="1662" kern="0" spc="-33" dirty="0">
                <a:solidFill>
                  <a:srgbClr val="2B2E3C"/>
                </a:solidFill>
                <a:latin typeface="Open Sans" pitchFamily="34" charset="0"/>
                <a:ea typeface="Open Sans" pitchFamily="34" charset="-122"/>
                <a:cs typeface="Open Sans" pitchFamily="34" charset="-120"/>
              </a:rPr>
              <a:t>Determine if certain time periods, like specific months or quarters, consistently show higher or lower sales volumes. Recognizing these seasonal trends can inform strategic inventory planning and marketing campaigns.</a:t>
            </a:r>
            <a:endParaRPr lang="en-US" sz="1662" dirty="0"/>
          </a:p>
        </p:txBody>
      </p:sp>
      <p:sp>
        <p:nvSpPr>
          <p:cNvPr id="17" name="Shape 14"/>
          <p:cNvSpPr/>
          <p:nvPr/>
        </p:nvSpPr>
        <p:spPr>
          <a:xfrm>
            <a:off x="5003006" y="6142196"/>
            <a:ext cx="738664" cy="42148"/>
          </a:xfrm>
          <a:prstGeom prst="roundRect">
            <a:avLst>
              <a:gd name="adj" fmla="val 225341"/>
            </a:avLst>
          </a:prstGeom>
          <a:solidFill>
            <a:srgbClr val="E2C8B5"/>
          </a:solidFill>
          <a:ln/>
        </p:spPr>
        <p:txBody>
          <a:bodyPr/>
          <a:lstStyle/>
          <a:p>
            <a:endParaRPr lang="en-US"/>
          </a:p>
        </p:txBody>
      </p:sp>
      <p:sp>
        <p:nvSpPr>
          <p:cNvPr id="18" name="Shape 15"/>
          <p:cNvSpPr/>
          <p:nvPr/>
        </p:nvSpPr>
        <p:spPr>
          <a:xfrm>
            <a:off x="4528185" y="5925979"/>
            <a:ext cx="474821" cy="474821"/>
          </a:xfrm>
          <a:prstGeom prst="roundRect">
            <a:avLst>
              <a:gd name="adj" fmla="val 20003"/>
            </a:avLst>
          </a:prstGeom>
          <a:solidFill>
            <a:srgbClr val="FCE2CF"/>
          </a:solidFill>
          <a:ln w="7620">
            <a:solidFill>
              <a:srgbClr val="E2C8B5"/>
            </a:solidFill>
            <a:prstDash val="solid"/>
          </a:ln>
        </p:spPr>
        <p:txBody>
          <a:bodyPr/>
          <a:lstStyle/>
          <a:p>
            <a:endParaRPr lang="en-US"/>
          </a:p>
        </p:txBody>
      </p:sp>
      <p:sp>
        <p:nvSpPr>
          <p:cNvPr id="19" name="Text 16"/>
          <p:cNvSpPr/>
          <p:nvPr/>
        </p:nvSpPr>
        <p:spPr>
          <a:xfrm>
            <a:off x="4679752" y="5965508"/>
            <a:ext cx="171569" cy="395645"/>
          </a:xfrm>
          <a:prstGeom prst="rect">
            <a:avLst/>
          </a:prstGeom>
          <a:noFill/>
          <a:ln/>
        </p:spPr>
        <p:txBody>
          <a:bodyPr wrap="none" rtlCol="0" anchor="t"/>
          <a:lstStyle/>
          <a:p>
            <a:pPr marL="0" indent="0" algn="ctr">
              <a:lnSpc>
                <a:spcPts val="3116"/>
              </a:lnSpc>
              <a:buNone/>
            </a:pPr>
            <a:r>
              <a:rPr lang="en-US" sz="2493" kern="0" spc="-75" dirty="0">
                <a:solidFill>
                  <a:srgbClr val="2B2E3C"/>
                </a:solidFill>
                <a:latin typeface="Bitter" pitchFamily="34" charset="0"/>
                <a:ea typeface="Bitter" pitchFamily="34" charset="-122"/>
                <a:cs typeface="Bitter" pitchFamily="34" charset="-120"/>
              </a:rPr>
              <a:t>3</a:t>
            </a:r>
            <a:endParaRPr lang="en-US" sz="2493" dirty="0"/>
          </a:p>
        </p:txBody>
      </p:sp>
      <p:sp>
        <p:nvSpPr>
          <p:cNvPr id="20" name="Text 17"/>
          <p:cNvSpPr/>
          <p:nvPr/>
        </p:nvSpPr>
        <p:spPr>
          <a:xfrm>
            <a:off x="5926336" y="5972056"/>
            <a:ext cx="2638187" cy="329803"/>
          </a:xfrm>
          <a:prstGeom prst="rect">
            <a:avLst/>
          </a:prstGeom>
          <a:noFill/>
          <a:ln/>
        </p:spPr>
        <p:txBody>
          <a:bodyPr wrap="none" rtlCol="0" anchor="t"/>
          <a:lstStyle/>
          <a:p>
            <a:pPr marL="0" indent="0" algn="l">
              <a:lnSpc>
                <a:spcPts val="2597"/>
              </a:lnSpc>
              <a:buNone/>
            </a:pPr>
            <a:r>
              <a:rPr lang="en-US" sz="2077" kern="0" spc="-62" dirty="0">
                <a:solidFill>
                  <a:srgbClr val="2B2E3C"/>
                </a:solidFill>
                <a:latin typeface="Bitter" pitchFamily="34" charset="0"/>
                <a:ea typeface="Bitter" pitchFamily="34" charset="-122"/>
                <a:cs typeface="Bitter" pitchFamily="34" charset="-120"/>
              </a:rPr>
              <a:t>Promotional Impact</a:t>
            </a:r>
            <a:endParaRPr lang="en-US" sz="2077" dirty="0"/>
          </a:p>
        </p:txBody>
      </p:sp>
      <p:sp>
        <p:nvSpPr>
          <p:cNvPr id="21" name="Text 18"/>
          <p:cNvSpPr/>
          <p:nvPr/>
        </p:nvSpPr>
        <p:spPr>
          <a:xfrm>
            <a:off x="5926336" y="6428423"/>
            <a:ext cx="7912656" cy="1012984"/>
          </a:xfrm>
          <a:prstGeom prst="rect">
            <a:avLst/>
          </a:prstGeom>
          <a:noFill/>
          <a:ln/>
        </p:spPr>
        <p:txBody>
          <a:bodyPr wrap="square" rtlCol="0" anchor="t"/>
          <a:lstStyle/>
          <a:p>
            <a:pPr marL="0" indent="0" algn="l">
              <a:lnSpc>
                <a:spcPts val="2659"/>
              </a:lnSpc>
              <a:buNone/>
            </a:pPr>
            <a:r>
              <a:rPr lang="en-US" sz="1662" kern="0" spc="-33" dirty="0">
                <a:solidFill>
                  <a:srgbClr val="2B2E3C"/>
                </a:solidFill>
                <a:latin typeface="Open Sans" pitchFamily="34" charset="0"/>
                <a:ea typeface="Open Sans" pitchFamily="34" charset="-122"/>
                <a:cs typeface="Open Sans" pitchFamily="34" charset="-120"/>
              </a:rPr>
              <a:t>Assess the impact of promotions, discounts, and other sales incentives on the overall sales volume. This analysis can guide the design and timing of future promotional activities.</a:t>
            </a:r>
            <a:endParaRPr lang="en-US" sz="166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515666"/>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Findings and Insights</a:t>
            </a:r>
            <a:endParaRPr lang="en-US" sz="4374" dirty="0"/>
          </a:p>
        </p:txBody>
      </p:sp>
      <p:sp>
        <p:nvSpPr>
          <p:cNvPr id="6" name="Shape 3"/>
          <p:cNvSpPr/>
          <p:nvPr/>
        </p:nvSpPr>
        <p:spPr>
          <a:xfrm>
            <a:off x="4490799" y="2716887"/>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7" name="Text 4"/>
          <p:cNvSpPr/>
          <p:nvPr/>
        </p:nvSpPr>
        <p:spPr>
          <a:xfrm>
            <a:off x="4676537" y="2758559"/>
            <a:ext cx="128349"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5212913" y="2793206"/>
            <a:ext cx="324433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Monthly and Yearly Trends</a:t>
            </a:r>
            <a:endParaRPr lang="en-US" sz="2187" dirty="0"/>
          </a:p>
        </p:txBody>
      </p:sp>
      <p:sp>
        <p:nvSpPr>
          <p:cNvPr id="9" name="Text 6"/>
          <p:cNvSpPr/>
          <p:nvPr/>
        </p:nvSpPr>
        <p:spPr>
          <a:xfrm>
            <a:off x="5212913" y="3273623"/>
            <a:ext cx="38200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analysis revealed significant sales fluctuations during specific months and years, indicating the need to closely monitor and adapt to changing market conditions.</a:t>
            </a:r>
            <a:endParaRPr lang="en-US" sz="1750" dirty="0"/>
          </a:p>
        </p:txBody>
      </p:sp>
      <p:sp>
        <p:nvSpPr>
          <p:cNvPr id="10" name="Shape 7"/>
          <p:cNvSpPr/>
          <p:nvPr/>
        </p:nvSpPr>
        <p:spPr>
          <a:xfrm>
            <a:off x="9255085" y="2716887"/>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11" name="Text 8"/>
          <p:cNvSpPr/>
          <p:nvPr/>
        </p:nvSpPr>
        <p:spPr>
          <a:xfrm>
            <a:off x="9418320" y="2758559"/>
            <a:ext cx="173355"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2</a:t>
            </a:r>
            <a:endParaRPr lang="en-US" sz="2624" dirty="0"/>
          </a:p>
        </p:txBody>
      </p:sp>
      <p:sp>
        <p:nvSpPr>
          <p:cNvPr id="12" name="Text 9"/>
          <p:cNvSpPr/>
          <p:nvPr/>
        </p:nvSpPr>
        <p:spPr>
          <a:xfrm>
            <a:off x="9977199" y="2793206"/>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Key Sales Drivers</a:t>
            </a:r>
            <a:endParaRPr lang="en-US" sz="2187" dirty="0"/>
          </a:p>
        </p:txBody>
      </p:sp>
      <p:sp>
        <p:nvSpPr>
          <p:cNvPr id="13" name="Text 10"/>
          <p:cNvSpPr/>
          <p:nvPr/>
        </p:nvSpPr>
        <p:spPr>
          <a:xfrm>
            <a:off x="9977199" y="3273623"/>
            <a:ext cx="38200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Certain high-performing product categories and well-timed promotional activities were identified as the primary drivers of increased sales volume.</a:t>
            </a:r>
            <a:endParaRPr lang="en-US" sz="1750" dirty="0"/>
          </a:p>
        </p:txBody>
      </p:sp>
      <p:sp>
        <p:nvSpPr>
          <p:cNvPr id="14" name="Shape 11"/>
          <p:cNvSpPr/>
          <p:nvPr/>
        </p:nvSpPr>
        <p:spPr>
          <a:xfrm>
            <a:off x="4490799" y="5446395"/>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15" name="Text 12"/>
          <p:cNvSpPr/>
          <p:nvPr/>
        </p:nvSpPr>
        <p:spPr>
          <a:xfrm>
            <a:off x="4650343" y="5488067"/>
            <a:ext cx="180737"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3</a:t>
            </a:r>
            <a:endParaRPr lang="en-US" sz="2624" dirty="0"/>
          </a:p>
        </p:txBody>
      </p:sp>
      <p:sp>
        <p:nvSpPr>
          <p:cNvPr id="16" name="Text 13"/>
          <p:cNvSpPr/>
          <p:nvPr/>
        </p:nvSpPr>
        <p:spPr>
          <a:xfrm>
            <a:off x="5212913" y="5522714"/>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Actionable Insights</a:t>
            </a:r>
            <a:endParaRPr lang="en-US" sz="2187" dirty="0"/>
          </a:p>
        </p:txBody>
      </p:sp>
      <p:sp>
        <p:nvSpPr>
          <p:cNvPr id="17" name="Text 14"/>
          <p:cNvSpPr/>
          <p:nvPr/>
        </p:nvSpPr>
        <p:spPr>
          <a:xfrm>
            <a:off x="5212913" y="6003131"/>
            <a:ext cx="8584287"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Based on the identified trends, the analysis provides data-driven recommendations to optimize sales strategies and capitalize on emerging opportunities.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924</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Bitter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Shivam Singh Raghuvanshi</cp:lastModifiedBy>
  <cp:revision>2</cp:revision>
  <dcterms:created xsi:type="dcterms:W3CDTF">2024-05-17T12:40:03Z</dcterms:created>
  <dcterms:modified xsi:type="dcterms:W3CDTF">2024-05-17T12:53:54Z</dcterms:modified>
</cp:coreProperties>
</file>