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6" r:id="rId10"/>
    <p:sldId id="267"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14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rive.google.com/file/d/1a93WN4_boa__DUIt7l3YrUvfF-Kr4vIi/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830586"/>
            <a:ext cx="7477601" cy="2874645"/>
          </a:xfrm>
          <a:prstGeom prst="rect">
            <a:avLst/>
          </a:prstGeom>
          <a:noFill/>
          <a:ln/>
        </p:spPr>
        <p:txBody>
          <a:bodyPr wrap="squar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Competitive Analysis of Top 500 Companies in India</a:t>
            </a:r>
            <a:endParaRPr lang="en-US" sz="6036" dirty="0"/>
          </a:p>
        </p:txBody>
      </p:sp>
      <p:sp>
        <p:nvSpPr>
          <p:cNvPr id="6" name="Text 2"/>
          <p:cNvSpPr/>
          <p:nvPr/>
        </p:nvSpPr>
        <p:spPr>
          <a:xfrm>
            <a:off x="833199" y="5038487"/>
            <a:ext cx="7477601"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Dive into the market capitalization and quarterly sales of India's leading businesses, uncovering insights to drive strategic decision-making.</a:t>
            </a:r>
            <a:endParaRPr lang="en-US" sz="1750" dirty="0"/>
          </a:p>
        </p:txBody>
      </p:sp>
      <p:sp>
        <p:nvSpPr>
          <p:cNvPr id="7" name="Shape 3"/>
          <p:cNvSpPr/>
          <p:nvPr/>
        </p:nvSpPr>
        <p:spPr>
          <a:xfrm>
            <a:off x="833199" y="5999202"/>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4"/>
          <p:cNvSpPr/>
          <p:nvPr/>
        </p:nvSpPr>
        <p:spPr>
          <a:xfrm>
            <a:off x="1299686" y="6004679"/>
            <a:ext cx="3952042" cy="388858"/>
          </a:xfrm>
          <a:prstGeom prst="rect">
            <a:avLst/>
          </a:prstGeom>
          <a:noFill/>
          <a:ln/>
        </p:spPr>
        <p:txBody>
          <a:bodyPr wrap="none" rtlCol="0" anchor="t"/>
          <a:lstStyle/>
          <a:p>
            <a:pPr marL="0" indent="0" algn="l">
              <a:lnSpc>
                <a:spcPts val="3062"/>
              </a:lnSpc>
              <a:buNone/>
            </a:pPr>
            <a:r>
              <a:rPr lang="en-US" sz="2187" b="1" kern="0" spc="-35" dirty="0">
                <a:solidFill>
                  <a:srgbClr val="E0D6DE"/>
                </a:solidFill>
                <a:latin typeface="Inter" pitchFamily="34" charset="0"/>
                <a:ea typeface="Inter" pitchFamily="34" charset="-122"/>
                <a:cs typeface="Inter" pitchFamily="34" charset="-120"/>
              </a:rPr>
              <a:t>by Shivam Singh Raghuvanshi</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sp>
        <p:nvSpPr>
          <p:cNvPr id="4" name="Text 1"/>
          <p:cNvSpPr/>
          <p:nvPr/>
        </p:nvSpPr>
        <p:spPr>
          <a:xfrm>
            <a:off x="2037993" y="1696164"/>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Thank You</a:t>
            </a:r>
            <a:endParaRPr lang="en-US" sz="4374" dirty="0"/>
          </a:p>
        </p:txBody>
      </p:sp>
      <p:sp>
        <p:nvSpPr>
          <p:cNvPr id="5" name="Text 2"/>
          <p:cNvSpPr/>
          <p:nvPr/>
        </p:nvSpPr>
        <p:spPr>
          <a:xfrm>
            <a:off x="2037993" y="2834878"/>
            <a:ext cx="10554414"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We greatly appreciate your time and attention throughout this presentation. The insights and analysis we have shared today represent the culmination of extensive research and cross-functional collaboration within our team.</a:t>
            </a:r>
            <a:endParaRPr lang="en-US" sz="1750" dirty="0"/>
          </a:p>
        </p:txBody>
      </p:sp>
      <p:sp>
        <p:nvSpPr>
          <p:cNvPr id="6" name="Text 3"/>
          <p:cNvSpPr/>
          <p:nvPr/>
        </p:nvSpPr>
        <p:spPr>
          <a:xfrm>
            <a:off x="2037993" y="4150995"/>
            <a:ext cx="10554414"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data-driven findings outlined in this deck can serve as a valuable foundation to inform strategic decision-making and guide your organization towards continued growth and success. We welcome the opportunity to discuss these results in greater depth and explore potential next steps for implementation.</a:t>
            </a:r>
            <a:endParaRPr lang="en-US" sz="1750" dirty="0"/>
          </a:p>
        </p:txBody>
      </p:sp>
      <p:sp>
        <p:nvSpPr>
          <p:cNvPr id="7" name="Text 4"/>
          <p:cNvSpPr/>
          <p:nvPr/>
        </p:nvSpPr>
        <p:spPr>
          <a:xfrm>
            <a:off x="2037993" y="5822513"/>
            <a:ext cx="10554414"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Once again, thank you for your engagement. We look forward to continued partnership and to supporting your ongoing business objectives.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sp>
        <p:nvSpPr>
          <p:cNvPr id="4" name="Text 1"/>
          <p:cNvSpPr/>
          <p:nvPr/>
        </p:nvSpPr>
        <p:spPr>
          <a:xfrm>
            <a:off x="2037993" y="2021086"/>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Problem Statement</a:t>
            </a:r>
            <a:endParaRPr lang="en-US" sz="4374" dirty="0"/>
          </a:p>
        </p:txBody>
      </p:sp>
      <p:sp>
        <p:nvSpPr>
          <p:cNvPr id="5" name="Text 2"/>
          <p:cNvSpPr/>
          <p:nvPr/>
        </p:nvSpPr>
        <p:spPr>
          <a:xfrm>
            <a:off x="2037993" y="3159800"/>
            <a:ext cx="10554414"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objective of this competitive analysis is to examine the market capitalization and quarterly sales of the top 500 companies in India. This insight is crucial for strategic planning and market positioning, allowing businesses to better understand the competitive landscape and make informed decisions to drive better results.</a:t>
            </a:r>
            <a:endParaRPr lang="en-US" sz="1750" dirty="0"/>
          </a:p>
        </p:txBody>
      </p:sp>
      <p:sp>
        <p:nvSpPr>
          <p:cNvPr id="6" name="Text 3"/>
          <p:cNvSpPr/>
          <p:nvPr/>
        </p:nvSpPr>
        <p:spPr>
          <a:xfrm>
            <a:off x="2393394" y="4831318"/>
            <a:ext cx="10199013" cy="399812"/>
          </a:xfrm>
          <a:prstGeom prst="rect">
            <a:avLst/>
          </a:prstGeom>
          <a:noFill/>
          <a:ln/>
        </p:spPr>
        <p:txBody>
          <a:bodyPr wrap="none" rtlCol="0" anchor="t"/>
          <a:lstStyle/>
          <a:p>
            <a:pPr marL="342900" indent="-342900" algn="l">
              <a:lnSpc>
                <a:spcPts val="3149"/>
              </a:lnSpc>
              <a:buSzPct val="100000"/>
              <a:buChar char="•"/>
            </a:pPr>
            <a:r>
              <a:rPr lang="en-US" sz="1750" b="1" kern="0" spc="-35" dirty="0">
                <a:solidFill>
                  <a:srgbClr val="E0D6DE"/>
                </a:solidFill>
                <a:latin typeface="Inter" pitchFamily="34" charset="0"/>
                <a:ea typeface="Inter" pitchFamily="34" charset="-122"/>
                <a:cs typeface="Inter" pitchFamily="34" charset="-120"/>
              </a:rPr>
              <a:t>Analyze the competition</a:t>
            </a:r>
            <a:r>
              <a:rPr lang="en-US" sz="1750" kern="0" spc="-35" dirty="0">
                <a:solidFill>
                  <a:srgbClr val="E0D6DE"/>
                </a:solidFill>
                <a:latin typeface="Inter" pitchFamily="34" charset="0"/>
                <a:ea typeface="Inter" pitchFamily="34" charset="-122"/>
                <a:cs typeface="Inter" pitchFamily="34" charset="-120"/>
              </a:rPr>
              <a:t> for improved business performance</a:t>
            </a:r>
            <a:endParaRPr lang="en-US" sz="1750" dirty="0"/>
          </a:p>
        </p:txBody>
      </p:sp>
      <p:sp>
        <p:nvSpPr>
          <p:cNvPr id="7" name="Text 4"/>
          <p:cNvSpPr/>
          <p:nvPr/>
        </p:nvSpPr>
        <p:spPr>
          <a:xfrm>
            <a:off x="2393394" y="5319951"/>
            <a:ext cx="10199013" cy="399812"/>
          </a:xfrm>
          <a:prstGeom prst="rect">
            <a:avLst/>
          </a:prstGeom>
          <a:noFill/>
          <a:ln/>
        </p:spPr>
        <p:txBody>
          <a:bodyPr wrap="none" rtlCol="0" anchor="t"/>
          <a:lstStyle/>
          <a:p>
            <a:pPr marL="342900" indent="-342900" algn="l">
              <a:lnSpc>
                <a:spcPts val="3149"/>
              </a:lnSpc>
              <a:buSzPct val="100000"/>
              <a:buChar char="•"/>
            </a:pPr>
            <a:r>
              <a:rPr lang="en-US" sz="1750" b="1" kern="0" spc="-35" dirty="0">
                <a:solidFill>
                  <a:srgbClr val="E0D6DE"/>
                </a:solidFill>
                <a:latin typeface="Inter" pitchFamily="34" charset="0"/>
                <a:ea typeface="Inter" pitchFamily="34" charset="-122"/>
                <a:cs typeface="Inter" pitchFamily="34" charset="-120"/>
              </a:rPr>
              <a:t>Focus on market capitalization</a:t>
            </a:r>
            <a:r>
              <a:rPr lang="en-US" sz="1750" kern="0" spc="-35" dirty="0">
                <a:solidFill>
                  <a:srgbClr val="E0D6DE"/>
                </a:solidFill>
                <a:latin typeface="Inter" pitchFamily="34" charset="0"/>
                <a:ea typeface="Inter" pitchFamily="34" charset="-122"/>
                <a:cs typeface="Inter" pitchFamily="34" charset="-120"/>
              </a:rPr>
              <a:t> and quarterly sales of India's leading enterprises</a:t>
            </a:r>
            <a:endParaRPr lang="en-US" sz="1750" dirty="0"/>
          </a:p>
        </p:txBody>
      </p:sp>
      <p:sp>
        <p:nvSpPr>
          <p:cNvPr id="8" name="Text 5"/>
          <p:cNvSpPr/>
          <p:nvPr/>
        </p:nvSpPr>
        <p:spPr>
          <a:xfrm>
            <a:off x="2393394" y="5808583"/>
            <a:ext cx="10199013" cy="399812"/>
          </a:xfrm>
          <a:prstGeom prst="rect">
            <a:avLst/>
          </a:prstGeom>
          <a:noFill/>
          <a:ln/>
        </p:spPr>
        <p:txBody>
          <a:bodyPr wrap="none" rtlCol="0" anchor="t"/>
          <a:lstStyle/>
          <a:p>
            <a:pPr marL="342900" indent="-342900" algn="l">
              <a:lnSpc>
                <a:spcPts val="3149"/>
              </a:lnSpc>
              <a:buSzPct val="100000"/>
              <a:buChar char="•"/>
            </a:pPr>
            <a:r>
              <a:rPr lang="en-US" sz="1750" b="1" kern="0" spc="-35" dirty="0">
                <a:solidFill>
                  <a:srgbClr val="E0D6DE"/>
                </a:solidFill>
                <a:latin typeface="Inter" pitchFamily="34" charset="0"/>
                <a:ea typeface="Inter" pitchFamily="34" charset="-122"/>
                <a:cs typeface="Inter" pitchFamily="34" charset="-120"/>
              </a:rPr>
              <a:t>Understand the competition</a:t>
            </a:r>
            <a:r>
              <a:rPr lang="en-US" sz="1750" kern="0" spc="-35" dirty="0">
                <a:solidFill>
                  <a:srgbClr val="E0D6DE"/>
                </a:solidFill>
                <a:latin typeface="Inter" pitchFamily="34" charset="0"/>
                <a:ea typeface="Inter" pitchFamily="34" charset="-122"/>
                <a:cs typeface="Inter" pitchFamily="34" charset="-120"/>
              </a:rPr>
              <a:t> is essential for strategic planning and market positioning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sp>
        <p:nvSpPr>
          <p:cNvPr id="4" name="Text 1"/>
          <p:cNvSpPr/>
          <p:nvPr/>
        </p:nvSpPr>
        <p:spPr>
          <a:xfrm>
            <a:off x="2037993" y="1296472"/>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Dataset Overview</a:t>
            </a:r>
            <a:endParaRPr lang="en-US" sz="4374" dirty="0"/>
          </a:p>
        </p:txBody>
      </p:sp>
      <p:sp>
        <p:nvSpPr>
          <p:cNvPr id="5" name="Text 2"/>
          <p:cNvSpPr/>
          <p:nvPr/>
        </p:nvSpPr>
        <p:spPr>
          <a:xfrm>
            <a:off x="2037993" y="2435185"/>
            <a:ext cx="10554414"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analysis is based on a comprehensive dataset of the top 500 companies in India. The dataset includes key financial metrics such as </a:t>
            </a:r>
            <a:r>
              <a:rPr lang="en-US" sz="1750" b="1" kern="0" spc="-35" dirty="0">
                <a:solidFill>
                  <a:srgbClr val="E0D6DE"/>
                </a:solidFill>
                <a:latin typeface="Inter" pitchFamily="34" charset="0"/>
                <a:ea typeface="Inter" pitchFamily="34" charset="-122"/>
                <a:cs typeface="Inter" pitchFamily="34" charset="-120"/>
              </a:rPr>
              <a:t>market capitalization</a:t>
            </a:r>
            <a:r>
              <a:rPr lang="en-US" sz="1750" kern="0" spc="-35" dirty="0">
                <a:solidFill>
                  <a:srgbClr val="E0D6DE"/>
                </a:solidFill>
                <a:latin typeface="Inter" pitchFamily="34" charset="0"/>
                <a:ea typeface="Inter" pitchFamily="34" charset="-122"/>
                <a:cs typeface="Inter" pitchFamily="34" charset="-120"/>
              </a:rPr>
              <a:t> and </a:t>
            </a:r>
            <a:r>
              <a:rPr lang="en-US" sz="1750" b="1" kern="0" spc="-35" dirty="0">
                <a:solidFill>
                  <a:srgbClr val="E0D6DE"/>
                </a:solidFill>
                <a:latin typeface="Inter" pitchFamily="34" charset="0"/>
                <a:ea typeface="Inter" pitchFamily="34" charset="-122"/>
                <a:cs typeface="Inter" pitchFamily="34" charset="-120"/>
              </a:rPr>
              <a:t>quarterly sales</a:t>
            </a:r>
            <a:r>
              <a:rPr lang="en-US" sz="1750" kern="0" spc="-35" dirty="0">
                <a:solidFill>
                  <a:srgbClr val="E0D6DE"/>
                </a:solidFill>
                <a:latin typeface="Inter" pitchFamily="34" charset="0"/>
                <a:ea typeface="Inter" pitchFamily="34" charset="-122"/>
                <a:cs typeface="Inter" pitchFamily="34" charset="-120"/>
              </a:rPr>
              <a:t> for each company. The data attributes provide valuable insights into the competitive landscape, enabling deeper understanding of the market dynamics.</a:t>
            </a:r>
            <a:endParaRPr lang="en-US" sz="1750" dirty="0"/>
          </a:p>
        </p:txBody>
      </p:sp>
      <p:sp>
        <p:nvSpPr>
          <p:cNvPr id="6" name="Text 3"/>
          <p:cNvSpPr/>
          <p:nvPr/>
        </p:nvSpPr>
        <p:spPr>
          <a:xfrm>
            <a:off x="2037993" y="4106704"/>
            <a:ext cx="10554414"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dataset can be accessed at the provided </a:t>
            </a:r>
            <a:r>
              <a:rPr lang="en-US" sz="1750" u="sng" kern="0" spc="-35" dirty="0">
                <a:solidFill>
                  <a:srgbClr val="9A81DF"/>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Dataset Link</a:t>
            </a:r>
            <a:r>
              <a:rPr lang="en-US" sz="1750" kern="0" spc="-35" dirty="0">
                <a:solidFill>
                  <a:srgbClr val="E0D6DE"/>
                </a:solidFill>
                <a:latin typeface="Inter" pitchFamily="34" charset="0"/>
                <a:ea typeface="Inter" pitchFamily="34" charset="-122"/>
                <a:cs typeface="Inter" pitchFamily="34" charset="-120"/>
              </a:rPr>
              <a:t>. It includes the following information for each company:</a:t>
            </a:r>
            <a:endParaRPr lang="en-US" sz="1750" dirty="0"/>
          </a:p>
        </p:txBody>
      </p:sp>
      <p:sp>
        <p:nvSpPr>
          <p:cNvPr id="7" name="Text 4"/>
          <p:cNvSpPr/>
          <p:nvPr/>
        </p:nvSpPr>
        <p:spPr>
          <a:xfrm>
            <a:off x="2393394" y="5067419"/>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Serial Number</a:t>
            </a:r>
            <a:endParaRPr lang="en-US" sz="1750" dirty="0"/>
          </a:p>
        </p:txBody>
      </p:sp>
      <p:sp>
        <p:nvSpPr>
          <p:cNvPr id="8" name="Text 5"/>
          <p:cNvSpPr/>
          <p:nvPr/>
        </p:nvSpPr>
        <p:spPr>
          <a:xfrm>
            <a:off x="2393394" y="5556052"/>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Name of Company</a:t>
            </a:r>
            <a:endParaRPr lang="en-US" sz="1750" dirty="0"/>
          </a:p>
        </p:txBody>
      </p:sp>
      <p:sp>
        <p:nvSpPr>
          <p:cNvPr id="9" name="Text 6"/>
          <p:cNvSpPr/>
          <p:nvPr/>
        </p:nvSpPr>
        <p:spPr>
          <a:xfrm>
            <a:off x="2393394" y="6044684"/>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Market Capitalization (in Crores)</a:t>
            </a:r>
            <a:endParaRPr lang="en-US" sz="1750" dirty="0"/>
          </a:p>
        </p:txBody>
      </p:sp>
      <p:sp>
        <p:nvSpPr>
          <p:cNvPr id="10" name="Text 7"/>
          <p:cNvSpPr/>
          <p:nvPr/>
        </p:nvSpPr>
        <p:spPr>
          <a:xfrm>
            <a:off x="2393394" y="6533317"/>
            <a:ext cx="10199013"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E0D6DE"/>
                </a:solidFill>
                <a:latin typeface="Inter" pitchFamily="34" charset="0"/>
                <a:ea typeface="Inter" pitchFamily="34" charset="-122"/>
                <a:cs typeface="Inter" pitchFamily="34" charset="-120"/>
              </a:rPr>
              <a:t>Quarterly Sales (in Crores)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C0524">
              <a:alpha val="80000"/>
            </a:srgbClr>
          </a:solidFill>
          <a:ln/>
        </p:spPr>
        <p:txBody>
          <a:bodyPr/>
          <a:lstStyle/>
          <a:p>
            <a:endParaRPr lang="en-US"/>
          </a:p>
        </p:txBody>
      </p:sp>
      <p:sp>
        <p:nvSpPr>
          <p:cNvPr id="6" name="Text 2"/>
          <p:cNvSpPr/>
          <p:nvPr/>
        </p:nvSpPr>
        <p:spPr>
          <a:xfrm>
            <a:off x="2037993" y="934760"/>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ETL Process</a:t>
            </a:r>
            <a:endParaRPr lang="en-US" sz="4374" dirty="0"/>
          </a:p>
        </p:txBody>
      </p:sp>
      <p:pic>
        <p:nvPicPr>
          <p:cNvPr id="7" name="Image 2" descr="preencoded.png"/>
          <p:cNvPicPr>
            <a:picLocks noChangeAspect="1"/>
          </p:cNvPicPr>
          <p:nvPr/>
        </p:nvPicPr>
        <p:blipFill>
          <a:blip r:embed="rId5"/>
          <a:stretch>
            <a:fillRect/>
          </a:stretch>
        </p:blipFill>
        <p:spPr>
          <a:xfrm>
            <a:off x="2037993" y="1962388"/>
            <a:ext cx="1110972" cy="1777484"/>
          </a:xfrm>
          <a:prstGeom prst="rect">
            <a:avLst/>
          </a:prstGeom>
        </p:spPr>
      </p:pic>
      <p:sp>
        <p:nvSpPr>
          <p:cNvPr id="8" name="Text 3"/>
          <p:cNvSpPr/>
          <p:nvPr/>
        </p:nvSpPr>
        <p:spPr>
          <a:xfrm>
            <a:off x="3482221" y="2184559"/>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Extract</a:t>
            </a:r>
            <a:endParaRPr lang="en-US" sz="2187" dirty="0"/>
          </a:p>
        </p:txBody>
      </p:sp>
      <p:sp>
        <p:nvSpPr>
          <p:cNvPr id="9" name="Text 4"/>
          <p:cNvSpPr/>
          <p:nvPr/>
        </p:nvSpPr>
        <p:spPr>
          <a:xfrm>
            <a:off x="3482221" y="2664976"/>
            <a:ext cx="9110186"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The dataset is loaded from the provided link, ensuring the data's integrity and completeness for further analysis.</a:t>
            </a:r>
            <a:endParaRPr lang="en-US" sz="1750" dirty="0"/>
          </a:p>
        </p:txBody>
      </p:sp>
      <p:pic>
        <p:nvPicPr>
          <p:cNvPr id="10" name="Image 3" descr="preencoded.png"/>
          <p:cNvPicPr>
            <a:picLocks noChangeAspect="1"/>
          </p:cNvPicPr>
          <p:nvPr/>
        </p:nvPicPr>
        <p:blipFill>
          <a:blip r:embed="rId6"/>
          <a:stretch>
            <a:fillRect/>
          </a:stretch>
        </p:blipFill>
        <p:spPr>
          <a:xfrm>
            <a:off x="2037993" y="3739872"/>
            <a:ext cx="1110972" cy="1777484"/>
          </a:xfrm>
          <a:prstGeom prst="rect">
            <a:avLst/>
          </a:prstGeom>
        </p:spPr>
      </p:pic>
      <p:sp>
        <p:nvSpPr>
          <p:cNvPr id="11" name="Text 5"/>
          <p:cNvSpPr/>
          <p:nvPr/>
        </p:nvSpPr>
        <p:spPr>
          <a:xfrm>
            <a:off x="3482221" y="3962043"/>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Transform</a:t>
            </a:r>
            <a:endParaRPr lang="en-US" sz="2187" dirty="0"/>
          </a:p>
        </p:txBody>
      </p:sp>
      <p:sp>
        <p:nvSpPr>
          <p:cNvPr id="12" name="Text 6"/>
          <p:cNvSpPr/>
          <p:nvPr/>
        </p:nvSpPr>
        <p:spPr>
          <a:xfrm>
            <a:off x="3482221" y="4442460"/>
            <a:ext cx="9110186"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The data is cleaned and preprocessed, handling any missing values and correcting data types. Key metrics are then aggregated and summarized for deeper insights.</a:t>
            </a:r>
            <a:endParaRPr lang="en-US" sz="1750" dirty="0"/>
          </a:p>
        </p:txBody>
      </p:sp>
      <p:pic>
        <p:nvPicPr>
          <p:cNvPr id="13" name="Image 4" descr="preencoded.png"/>
          <p:cNvPicPr>
            <a:picLocks noChangeAspect="1"/>
          </p:cNvPicPr>
          <p:nvPr/>
        </p:nvPicPr>
        <p:blipFill>
          <a:blip r:embed="rId7"/>
          <a:stretch>
            <a:fillRect/>
          </a:stretch>
        </p:blipFill>
        <p:spPr>
          <a:xfrm>
            <a:off x="2037993" y="5517356"/>
            <a:ext cx="1110972" cy="1777484"/>
          </a:xfrm>
          <a:prstGeom prst="rect">
            <a:avLst/>
          </a:prstGeom>
        </p:spPr>
      </p:pic>
      <p:sp>
        <p:nvSpPr>
          <p:cNvPr id="14" name="Text 7"/>
          <p:cNvSpPr/>
          <p:nvPr/>
        </p:nvSpPr>
        <p:spPr>
          <a:xfrm>
            <a:off x="3482221" y="5739527"/>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Load</a:t>
            </a:r>
            <a:endParaRPr lang="en-US" sz="2187" dirty="0"/>
          </a:p>
        </p:txBody>
      </p:sp>
      <p:sp>
        <p:nvSpPr>
          <p:cNvPr id="15" name="Text 8"/>
          <p:cNvSpPr/>
          <p:nvPr/>
        </p:nvSpPr>
        <p:spPr>
          <a:xfrm>
            <a:off x="3482221" y="6219944"/>
            <a:ext cx="9110186"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The transformed data is stored in a format suitable for comprehensive analysis and impactful data visualization.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sp>
        <p:nvSpPr>
          <p:cNvPr id="4" name="Text 1"/>
          <p:cNvSpPr/>
          <p:nvPr/>
        </p:nvSpPr>
        <p:spPr>
          <a:xfrm>
            <a:off x="2037993" y="673060"/>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Tools and Techniques</a:t>
            </a:r>
            <a:endParaRPr lang="en-US" sz="4374" dirty="0"/>
          </a:p>
        </p:txBody>
      </p:sp>
      <p:sp>
        <p:nvSpPr>
          <p:cNvPr id="5" name="Text 2"/>
          <p:cNvSpPr/>
          <p:nvPr/>
        </p:nvSpPr>
        <p:spPr>
          <a:xfrm>
            <a:off x="2037993" y="1922859"/>
            <a:ext cx="3053120"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Programming Language</a:t>
            </a:r>
            <a:endParaRPr lang="en-US" sz="2187" dirty="0"/>
          </a:p>
        </p:txBody>
      </p:sp>
      <p:sp>
        <p:nvSpPr>
          <p:cNvPr id="6" name="Text 3"/>
          <p:cNvSpPr/>
          <p:nvPr/>
        </p:nvSpPr>
        <p:spPr>
          <a:xfrm>
            <a:off x="2037993" y="2492216"/>
            <a:ext cx="3156347"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analysis is conducted using the versatile Python programming language, known for its robust data manipulation and analysis capabilities.</a:t>
            </a:r>
            <a:endParaRPr lang="en-US" sz="1750" dirty="0"/>
          </a:p>
        </p:txBody>
      </p:sp>
      <p:sp>
        <p:nvSpPr>
          <p:cNvPr id="7" name="Text 4"/>
          <p:cNvSpPr/>
          <p:nvPr/>
        </p:nvSpPr>
        <p:spPr>
          <a:xfrm>
            <a:off x="6225192" y="1922859"/>
            <a:ext cx="2777490"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Libraries Used</a:t>
            </a:r>
            <a:endParaRPr lang="en-US" sz="2187" dirty="0"/>
          </a:p>
        </p:txBody>
      </p:sp>
      <p:sp>
        <p:nvSpPr>
          <p:cNvPr id="8" name="Text 5"/>
          <p:cNvSpPr/>
          <p:nvPr/>
        </p:nvSpPr>
        <p:spPr>
          <a:xfrm>
            <a:off x="6099334" y="2492216"/>
            <a:ext cx="2800945" cy="1199436"/>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0D6DE"/>
                </a:solidFill>
                <a:latin typeface="Inter" pitchFamily="34" charset="0"/>
                <a:ea typeface="Inter" pitchFamily="34" charset="-122"/>
                <a:cs typeface="Inter" pitchFamily="34" charset="-120"/>
              </a:rPr>
              <a:t>Pandas</a:t>
            </a:r>
            <a:r>
              <a:rPr lang="en-US" sz="1750" kern="0" spc="-35" dirty="0">
                <a:solidFill>
                  <a:srgbClr val="E0D6DE"/>
                </a:solidFill>
                <a:latin typeface="Inter" pitchFamily="34" charset="0"/>
                <a:ea typeface="Inter" pitchFamily="34" charset="-122"/>
                <a:cs typeface="Inter" pitchFamily="34" charset="-120"/>
              </a:rPr>
              <a:t>: Utilized for efficient data handling and transformation</a:t>
            </a:r>
            <a:endParaRPr lang="en-US" sz="1750" dirty="0"/>
          </a:p>
        </p:txBody>
      </p:sp>
      <p:sp>
        <p:nvSpPr>
          <p:cNvPr id="9" name="Text 6"/>
          <p:cNvSpPr/>
          <p:nvPr/>
        </p:nvSpPr>
        <p:spPr>
          <a:xfrm>
            <a:off x="6099334" y="3780473"/>
            <a:ext cx="2800945" cy="1999059"/>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0D6DE"/>
                </a:solidFill>
                <a:latin typeface="Inter" pitchFamily="34" charset="0"/>
                <a:ea typeface="Inter" pitchFamily="34" charset="-122"/>
                <a:cs typeface="Inter" pitchFamily="34" charset="-120"/>
              </a:rPr>
              <a:t>Matplotlib/Seaborn</a:t>
            </a:r>
            <a:r>
              <a:rPr lang="en-US" sz="1750" kern="0" spc="-35" dirty="0">
                <a:solidFill>
                  <a:srgbClr val="E0D6DE"/>
                </a:solidFill>
                <a:latin typeface="Inter" pitchFamily="34" charset="0"/>
                <a:ea typeface="Inter" pitchFamily="34" charset="-122"/>
                <a:cs typeface="Inter" pitchFamily="34" charset="-120"/>
              </a:rPr>
              <a:t>: Leveraged for creating visually appealing and informative data visualizations</a:t>
            </a:r>
            <a:endParaRPr lang="en-US" sz="1750" dirty="0"/>
          </a:p>
        </p:txBody>
      </p:sp>
      <p:sp>
        <p:nvSpPr>
          <p:cNvPr id="10" name="Text 7"/>
          <p:cNvSpPr/>
          <p:nvPr/>
        </p:nvSpPr>
        <p:spPr>
          <a:xfrm>
            <a:off x="6099334" y="6221276"/>
            <a:ext cx="2800945" cy="1599248"/>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0D6DE"/>
                </a:solidFill>
                <a:latin typeface="Inter" pitchFamily="34" charset="0"/>
                <a:ea typeface="Inter" pitchFamily="34" charset="-122"/>
                <a:cs typeface="Inter" pitchFamily="34" charset="-120"/>
              </a:rPr>
              <a:t>NumPy</a:t>
            </a:r>
            <a:r>
              <a:rPr lang="en-US" sz="1750" kern="0" spc="-35" dirty="0">
                <a:solidFill>
                  <a:srgbClr val="E0D6DE"/>
                </a:solidFill>
                <a:latin typeface="Inter" pitchFamily="34" charset="0"/>
                <a:ea typeface="Inter" pitchFamily="34" charset="-122"/>
                <a:cs typeface="Inter" pitchFamily="34" charset="-120"/>
              </a:rPr>
              <a:t>: Employed for advanced numerical computations and statistical analysis</a:t>
            </a:r>
            <a:endParaRPr lang="en-US" sz="1750" dirty="0"/>
          </a:p>
        </p:txBody>
      </p:sp>
      <p:sp>
        <p:nvSpPr>
          <p:cNvPr id="11" name="Text 8"/>
          <p:cNvSpPr/>
          <p:nvPr/>
        </p:nvSpPr>
        <p:spPr>
          <a:xfrm>
            <a:off x="9449872" y="1922859"/>
            <a:ext cx="2777490"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Visualization Tools</a:t>
            </a:r>
            <a:endParaRPr lang="en-US" sz="2187" dirty="0"/>
          </a:p>
        </p:txBody>
      </p:sp>
      <p:sp>
        <p:nvSpPr>
          <p:cNvPr id="12" name="Text 9"/>
          <p:cNvSpPr/>
          <p:nvPr/>
        </p:nvSpPr>
        <p:spPr>
          <a:xfrm>
            <a:off x="9449872" y="2492216"/>
            <a:ext cx="3156347" cy="2487811"/>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insights are presented using powerful business intelligence platforms, such as </a:t>
            </a:r>
            <a:r>
              <a:rPr lang="en-US" sz="1750" b="1" kern="0" spc="-35" dirty="0">
                <a:solidFill>
                  <a:srgbClr val="E0D6DE"/>
                </a:solidFill>
                <a:latin typeface="Inter" pitchFamily="34" charset="0"/>
                <a:ea typeface="Inter" pitchFamily="34" charset="-122"/>
                <a:cs typeface="Inter" pitchFamily="34" charset="-120"/>
              </a:rPr>
              <a:t>Tableau</a:t>
            </a:r>
            <a:r>
              <a:rPr lang="en-US" sz="1750" kern="0" spc="-35" dirty="0">
                <a:solidFill>
                  <a:srgbClr val="E0D6DE"/>
                </a:solidFill>
                <a:latin typeface="Inter" pitchFamily="34" charset="0"/>
                <a:ea typeface="Inter" pitchFamily="34" charset="-122"/>
                <a:cs typeface="Inter" pitchFamily="34" charset="-120"/>
              </a:rPr>
              <a:t> and </a:t>
            </a:r>
            <a:r>
              <a:rPr lang="en-US" sz="1750" b="1" kern="0" spc="-35" dirty="0">
                <a:solidFill>
                  <a:srgbClr val="E0D6DE"/>
                </a:solidFill>
                <a:latin typeface="Inter" pitchFamily="34" charset="0"/>
                <a:ea typeface="Inter" pitchFamily="34" charset="-122"/>
                <a:cs typeface="Inter" pitchFamily="34" charset="-120"/>
              </a:rPr>
              <a:t>Power BI</a:t>
            </a:r>
            <a:r>
              <a:rPr lang="en-US" sz="1750" kern="0" spc="-35" dirty="0">
                <a:solidFill>
                  <a:srgbClr val="E0D6DE"/>
                </a:solidFill>
                <a:latin typeface="Inter" pitchFamily="34" charset="0"/>
                <a:ea typeface="Inter" pitchFamily="34" charset="-122"/>
                <a:cs typeface="Inter" pitchFamily="34" charset="-120"/>
              </a:rPr>
              <a:t>, which enable the creation of interactive and dynamic dashboards.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709380"/>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Key Metrics</a:t>
            </a:r>
            <a:endParaRPr lang="en-US" sz="4374" dirty="0"/>
          </a:p>
        </p:txBody>
      </p:sp>
      <p:sp>
        <p:nvSpPr>
          <p:cNvPr id="6" name="Shape 2"/>
          <p:cNvSpPr/>
          <p:nvPr/>
        </p:nvSpPr>
        <p:spPr>
          <a:xfrm>
            <a:off x="833199" y="2737009"/>
            <a:ext cx="4542115" cy="3783211"/>
          </a:xfrm>
          <a:prstGeom prst="roundRect">
            <a:avLst>
              <a:gd name="adj" fmla="val 2643"/>
            </a:avLst>
          </a:prstGeom>
          <a:solidFill>
            <a:srgbClr val="2E1A66"/>
          </a:solidFill>
          <a:ln w="7620">
            <a:solidFill>
              <a:srgbClr val="47337F"/>
            </a:solidFill>
            <a:prstDash val="solid"/>
          </a:ln>
        </p:spPr>
        <p:txBody>
          <a:bodyPr/>
          <a:lstStyle/>
          <a:p>
            <a:endParaRPr lang="en-US"/>
          </a:p>
        </p:txBody>
      </p:sp>
      <p:sp>
        <p:nvSpPr>
          <p:cNvPr id="7" name="Text 3"/>
          <p:cNvSpPr/>
          <p:nvPr/>
        </p:nvSpPr>
        <p:spPr>
          <a:xfrm>
            <a:off x="1062990" y="2966799"/>
            <a:ext cx="2780943"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Market Capitalization</a:t>
            </a:r>
            <a:endParaRPr lang="en-US" sz="2187" dirty="0"/>
          </a:p>
        </p:txBody>
      </p:sp>
      <p:sp>
        <p:nvSpPr>
          <p:cNvPr id="8" name="Text 4"/>
          <p:cNvSpPr/>
          <p:nvPr/>
        </p:nvSpPr>
        <p:spPr>
          <a:xfrm>
            <a:off x="1062990" y="3447217"/>
            <a:ext cx="4082534" cy="2487811"/>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total market capitalization of the top 500 Indian companies is the sum of their individual market caps. The average market capitalization provides insight into the typical company size. The top 10 companies by market cap represent the industry leaders.</a:t>
            </a:r>
            <a:endParaRPr lang="en-US" sz="1750" dirty="0"/>
          </a:p>
        </p:txBody>
      </p:sp>
      <p:sp>
        <p:nvSpPr>
          <p:cNvPr id="9" name="Shape 5"/>
          <p:cNvSpPr/>
          <p:nvPr/>
        </p:nvSpPr>
        <p:spPr>
          <a:xfrm>
            <a:off x="5597485" y="2737009"/>
            <a:ext cx="4542115" cy="3783211"/>
          </a:xfrm>
          <a:prstGeom prst="roundRect">
            <a:avLst>
              <a:gd name="adj" fmla="val 2643"/>
            </a:avLst>
          </a:prstGeom>
          <a:solidFill>
            <a:srgbClr val="2E1A66"/>
          </a:solidFill>
          <a:ln w="7620">
            <a:solidFill>
              <a:srgbClr val="47337F"/>
            </a:solidFill>
            <a:prstDash val="solid"/>
          </a:ln>
        </p:spPr>
        <p:txBody>
          <a:bodyPr/>
          <a:lstStyle/>
          <a:p>
            <a:endParaRPr lang="en-US"/>
          </a:p>
        </p:txBody>
      </p:sp>
      <p:sp>
        <p:nvSpPr>
          <p:cNvPr id="10" name="Text 6"/>
          <p:cNvSpPr/>
          <p:nvPr/>
        </p:nvSpPr>
        <p:spPr>
          <a:xfrm>
            <a:off x="5827276" y="2966799"/>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Quarterly Sales</a:t>
            </a:r>
            <a:endParaRPr lang="en-US" sz="2187" dirty="0"/>
          </a:p>
        </p:txBody>
      </p:sp>
      <p:sp>
        <p:nvSpPr>
          <p:cNvPr id="11" name="Text 7"/>
          <p:cNvSpPr/>
          <p:nvPr/>
        </p:nvSpPr>
        <p:spPr>
          <a:xfrm>
            <a:off x="5827276" y="3447217"/>
            <a:ext cx="4082534" cy="284321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total quarterly sales across all 500 companies indicates the combined revenue generation. The average quarterly sales offers a benchmark for typical company performance. Identifying the top 10 companies by sales uncovers the market's largest and most successful enterprises.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053"/>
          </a:xfrm>
          <a:prstGeom prst="rect">
            <a:avLst/>
          </a:prstGeom>
          <a:solidFill>
            <a:srgbClr val="0C0524">
              <a:alpha val="75000"/>
            </a:srgbClr>
          </a:solidFill>
          <a:ln/>
        </p:spPr>
        <p:txBody>
          <a:bodyPr/>
          <a:lstStyle/>
          <a:p>
            <a:endParaRPr lang="en-US"/>
          </a:p>
        </p:txBody>
      </p:sp>
      <p:sp>
        <p:nvSpPr>
          <p:cNvPr id="4" name="Text 1"/>
          <p:cNvSpPr/>
          <p:nvPr/>
        </p:nvSpPr>
        <p:spPr>
          <a:xfrm>
            <a:off x="3124438" y="485180"/>
            <a:ext cx="4411266" cy="551378"/>
          </a:xfrm>
          <a:prstGeom prst="rect">
            <a:avLst/>
          </a:prstGeom>
          <a:noFill/>
          <a:ln/>
        </p:spPr>
        <p:txBody>
          <a:bodyPr wrap="none" rtlCol="0" anchor="t"/>
          <a:lstStyle/>
          <a:p>
            <a:pPr marL="0" indent="0">
              <a:lnSpc>
                <a:spcPts val="4342"/>
              </a:lnSpc>
              <a:buNone/>
            </a:pPr>
            <a:r>
              <a:rPr lang="en-US" sz="3473" b="1" kern="0" spc="-104" dirty="0">
                <a:solidFill>
                  <a:srgbClr val="A680FF"/>
                </a:solidFill>
                <a:latin typeface="p22-mackinac-pro" pitchFamily="34" charset="0"/>
                <a:ea typeface="p22-mackinac-pro" pitchFamily="34" charset="-122"/>
                <a:cs typeface="p22-mackinac-pro" pitchFamily="34" charset="-120"/>
              </a:rPr>
              <a:t>Relationship Analysis</a:t>
            </a:r>
            <a:endParaRPr lang="en-US" sz="3473" dirty="0"/>
          </a:p>
        </p:txBody>
      </p:sp>
      <p:pic>
        <p:nvPicPr>
          <p:cNvPr id="5" name="Image 1" descr="preencoded.png"/>
          <p:cNvPicPr>
            <a:picLocks noChangeAspect="1"/>
          </p:cNvPicPr>
          <p:nvPr/>
        </p:nvPicPr>
        <p:blipFill>
          <a:blip r:embed="rId4"/>
          <a:stretch>
            <a:fillRect/>
          </a:stretch>
        </p:blipFill>
        <p:spPr>
          <a:xfrm>
            <a:off x="4528304" y="1389459"/>
            <a:ext cx="1382911" cy="1299091"/>
          </a:xfrm>
          <a:prstGeom prst="rect">
            <a:avLst/>
          </a:prstGeom>
        </p:spPr>
      </p:pic>
      <p:sp>
        <p:nvSpPr>
          <p:cNvPr id="6" name="Text 2"/>
          <p:cNvSpPr/>
          <p:nvPr/>
        </p:nvSpPr>
        <p:spPr>
          <a:xfrm>
            <a:off x="5178266" y="2008823"/>
            <a:ext cx="82987" cy="397073"/>
          </a:xfrm>
          <a:prstGeom prst="rect">
            <a:avLst/>
          </a:prstGeom>
          <a:noFill/>
          <a:ln/>
        </p:spPr>
        <p:txBody>
          <a:bodyPr wrap="none" rtlCol="0" anchor="t"/>
          <a:lstStyle/>
          <a:p>
            <a:pPr marL="0" indent="0" algn="ctr">
              <a:lnSpc>
                <a:spcPts val="3126"/>
              </a:lnSpc>
              <a:buNone/>
            </a:pPr>
            <a:r>
              <a:rPr lang="en-US" sz="1737" b="1" kern="0" spc="-52" dirty="0">
                <a:solidFill>
                  <a:srgbClr val="E0D6DE"/>
                </a:solidFill>
                <a:latin typeface="p22-mackinac-pro" pitchFamily="34" charset="0"/>
                <a:ea typeface="p22-mackinac-pro" pitchFamily="34" charset="-122"/>
                <a:cs typeface="p22-mackinac-pro" pitchFamily="34" charset="-120"/>
              </a:rPr>
              <a:t>1</a:t>
            </a:r>
            <a:endParaRPr lang="en-US" sz="1737" dirty="0"/>
          </a:p>
        </p:txBody>
      </p:sp>
      <p:sp>
        <p:nvSpPr>
          <p:cNvPr id="7" name="Text 3"/>
          <p:cNvSpPr/>
          <p:nvPr/>
        </p:nvSpPr>
        <p:spPr>
          <a:xfrm>
            <a:off x="6087666" y="1565910"/>
            <a:ext cx="2205633" cy="275749"/>
          </a:xfrm>
          <a:prstGeom prst="rect">
            <a:avLst/>
          </a:prstGeom>
          <a:noFill/>
          <a:ln/>
        </p:spPr>
        <p:txBody>
          <a:bodyPr wrap="none" rtlCol="0" anchor="t"/>
          <a:lstStyle/>
          <a:p>
            <a:pPr marL="0" indent="0" algn="l">
              <a:lnSpc>
                <a:spcPts val="2171"/>
              </a:lnSpc>
              <a:buNone/>
            </a:pPr>
            <a:r>
              <a:rPr lang="en-US" sz="1737" b="1" kern="0" spc="-52" dirty="0">
                <a:solidFill>
                  <a:srgbClr val="E0D6DE"/>
                </a:solidFill>
                <a:latin typeface="p22-mackinac-pro" pitchFamily="34" charset="0"/>
                <a:ea typeface="p22-mackinac-pro" pitchFamily="34" charset="-122"/>
                <a:cs typeface="p22-mackinac-pro" pitchFamily="34" charset="-120"/>
              </a:rPr>
              <a:t>Correlation Analysis</a:t>
            </a:r>
            <a:endParaRPr lang="en-US" sz="1737" dirty="0"/>
          </a:p>
        </p:txBody>
      </p:sp>
      <p:sp>
        <p:nvSpPr>
          <p:cNvPr id="8" name="Text 4"/>
          <p:cNvSpPr/>
          <p:nvPr/>
        </p:nvSpPr>
        <p:spPr>
          <a:xfrm>
            <a:off x="6087666" y="1947505"/>
            <a:ext cx="5241727" cy="564594"/>
          </a:xfrm>
          <a:prstGeom prst="rect">
            <a:avLst/>
          </a:prstGeom>
          <a:noFill/>
          <a:ln/>
        </p:spPr>
        <p:txBody>
          <a:bodyPr wrap="square" rtlCol="0" anchor="t"/>
          <a:lstStyle/>
          <a:p>
            <a:pPr marL="0" indent="0" algn="l">
              <a:lnSpc>
                <a:spcPts val="2223"/>
              </a:lnSpc>
              <a:buNone/>
            </a:pPr>
            <a:r>
              <a:rPr lang="en-US" sz="1389" kern="0" spc="-28" dirty="0">
                <a:solidFill>
                  <a:srgbClr val="E0D6DE"/>
                </a:solidFill>
                <a:latin typeface="Inter" pitchFamily="34" charset="0"/>
                <a:ea typeface="Inter" pitchFamily="34" charset="-122"/>
                <a:cs typeface="Inter" pitchFamily="34" charset="-120"/>
              </a:rPr>
              <a:t>Examine the relationship between market capitalization and quarterly sales.</a:t>
            </a:r>
            <a:endParaRPr lang="en-US" sz="1389" dirty="0"/>
          </a:p>
        </p:txBody>
      </p:sp>
      <p:sp>
        <p:nvSpPr>
          <p:cNvPr id="9" name="Shape 5"/>
          <p:cNvSpPr/>
          <p:nvPr/>
        </p:nvSpPr>
        <p:spPr>
          <a:xfrm>
            <a:off x="5955268" y="2691765"/>
            <a:ext cx="5506522" cy="17621"/>
          </a:xfrm>
          <a:prstGeom prst="roundRect">
            <a:avLst>
              <a:gd name="adj" fmla="val 450619"/>
            </a:avLst>
          </a:prstGeom>
          <a:solidFill>
            <a:srgbClr val="47337F"/>
          </a:solidFill>
          <a:ln/>
        </p:spPr>
        <p:txBody>
          <a:bodyPr/>
          <a:lstStyle/>
          <a:p>
            <a:endParaRPr lang="en-US"/>
          </a:p>
        </p:txBody>
      </p:sp>
      <p:pic>
        <p:nvPicPr>
          <p:cNvPr id="10" name="Image 2" descr="preencoded.png"/>
          <p:cNvPicPr>
            <a:picLocks noChangeAspect="1"/>
          </p:cNvPicPr>
          <p:nvPr/>
        </p:nvPicPr>
        <p:blipFill>
          <a:blip r:embed="rId5"/>
          <a:stretch>
            <a:fillRect/>
          </a:stretch>
        </p:blipFill>
        <p:spPr>
          <a:xfrm>
            <a:off x="3836789" y="2732603"/>
            <a:ext cx="2765822" cy="1299091"/>
          </a:xfrm>
          <a:prstGeom prst="rect">
            <a:avLst/>
          </a:prstGeom>
        </p:spPr>
      </p:pic>
      <p:sp>
        <p:nvSpPr>
          <p:cNvPr id="11" name="Text 6"/>
          <p:cNvSpPr/>
          <p:nvPr/>
        </p:nvSpPr>
        <p:spPr>
          <a:xfrm>
            <a:off x="5158740" y="3183612"/>
            <a:ext cx="121801" cy="397073"/>
          </a:xfrm>
          <a:prstGeom prst="rect">
            <a:avLst/>
          </a:prstGeom>
          <a:noFill/>
          <a:ln/>
        </p:spPr>
        <p:txBody>
          <a:bodyPr wrap="none" rtlCol="0" anchor="t"/>
          <a:lstStyle/>
          <a:p>
            <a:pPr marL="0" indent="0" algn="ctr">
              <a:lnSpc>
                <a:spcPts val="3126"/>
              </a:lnSpc>
              <a:buNone/>
            </a:pPr>
            <a:r>
              <a:rPr lang="en-US" sz="1737" b="1" kern="0" spc="-52" dirty="0">
                <a:solidFill>
                  <a:srgbClr val="E0D6DE"/>
                </a:solidFill>
                <a:latin typeface="p22-mackinac-pro" pitchFamily="34" charset="0"/>
                <a:ea typeface="p22-mackinac-pro" pitchFamily="34" charset="-122"/>
                <a:cs typeface="p22-mackinac-pro" pitchFamily="34" charset="-120"/>
              </a:rPr>
              <a:t>2</a:t>
            </a:r>
            <a:endParaRPr lang="en-US" sz="1737" dirty="0"/>
          </a:p>
        </p:txBody>
      </p:sp>
      <p:sp>
        <p:nvSpPr>
          <p:cNvPr id="12" name="Text 7"/>
          <p:cNvSpPr/>
          <p:nvPr/>
        </p:nvSpPr>
        <p:spPr>
          <a:xfrm>
            <a:off x="6779062" y="3050143"/>
            <a:ext cx="2343269" cy="275749"/>
          </a:xfrm>
          <a:prstGeom prst="rect">
            <a:avLst/>
          </a:prstGeom>
          <a:noFill/>
          <a:ln/>
        </p:spPr>
        <p:txBody>
          <a:bodyPr wrap="none" rtlCol="0" anchor="t"/>
          <a:lstStyle/>
          <a:p>
            <a:pPr marL="0" indent="0" algn="l">
              <a:lnSpc>
                <a:spcPts val="2171"/>
              </a:lnSpc>
              <a:buNone/>
            </a:pPr>
            <a:r>
              <a:rPr lang="en-US" sz="1737" b="1" kern="0" spc="-52" dirty="0">
                <a:solidFill>
                  <a:srgbClr val="E0D6DE"/>
                </a:solidFill>
                <a:latin typeface="p22-mackinac-pro" pitchFamily="34" charset="0"/>
                <a:ea typeface="p22-mackinac-pro" pitchFamily="34" charset="-122"/>
                <a:cs typeface="p22-mackinac-pro" pitchFamily="34" charset="-120"/>
              </a:rPr>
              <a:t>Segmentation Analysis</a:t>
            </a:r>
            <a:endParaRPr lang="en-US" sz="1737" dirty="0"/>
          </a:p>
        </p:txBody>
      </p:sp>
      <p:sp>
        <p:nvSpPr>
          <p:cNvPr id="13" name="Text 8"/>
          <p:cNvSpPr/>
          <p:nvPr/>
        </p:nvSpPr>
        <p:spPr>
          <a:xfrm>
            <a:off x="6779062" y="3431738"/>
            <a:ext cx="4338280" cy="282297"/>
          </a:xfrm>
          <a:prstGeom prst="rect">
            <a:avLst/>
          </a:prstGeom>
          <a:noFill/>
          <a:ln/>
        </p:spPr>
        <p:txBody>
          <a:bodyPr wrap="none" rtlCol="0" anchor="t"/>
          <a:lstStyle/>
          <a:p>
            <a:pPr marL="0" indent="0" algn="l">
              <a:lnSpc>
                <a:spcPts val="2223"/>
              </a:lnSpc>
              <a:buNone/>
            </a:pPr>
            <a:r>
              <a:rPr lang="en-US" sz="1389" kern="0" spc="-28" dirty="0">
                <a:solidFill>
                  <a:srgbClr val="E0D6DE"/>
                </a:solidFill>
                <a:latin typeface="Inter" pitchFamily="34" charset="0"/>
                <a:ea typeface="Inter" pitchFamily="34" charset="-122"/>
                <a:cs typeface="Inter" pitchFamily="34" charset="-120"/>
              </a:rPr>
              <a:t>Analyze market cap and sales across industry sectors.</a:t>
            </a:r>
            <a:endParaRPr lang="en-US" sz="1389" dirty="0"/>
          </a:p>
        </p:txBody>
      </p:sp>
      <p:sp>
        <p:nvSpPr>
          <p:cNvPr id="14" name="Shape 9"/>
          <p:cNvSpPr/>
          <p:nvPr/>
        </p:nvSpPr>
        <p:spPr>
          <a:xfrm>
            <a:off x="6646664" y="4034909"/>
            <a:ext cx="4815126" cy="17621"/>
          </a:xfrm>
          <a:prstGeom prst="roundRect">
            <a:avLst>
              <a:gd name="adj" fmla="val 450619"/>
            </a:avLst>
          </a:prstGeom>
          <a:solidFill>
            <a:srgbClr val="47337F"/>
          </a:solidFill>
          <a:ln/>
        </p:spPr>
        <p:txBody>
          <a:bodyPr/>
          <a:lstStyle/>
          <a:p>
            <a:endParaRPr lang="en-US"/>
          </a:p>
        </p:txBody>
      </p:sp>
      <p:pic>
        <p:nvPicPr>
          <p:cNvPr id="15" name="Image 3" descr="preencoded.png"/>
          <p:cNvPicPr>
            <a:picLocks noChangeAspect="1"/>
          </p:cNvPicPr>
          <p:nvPr/>
        </p:nvPicPr>
        <p:blipFill>
          <a:blip r:embed="rId6"/>
          <a:stretch>
            <a:fillRect/>
          </a:stretch>
        </p:blipFill>
        <p:spPr>
          <a:xfrm>
            <a:off x="3145274" y="4075748"/>
            <a:ext cx="4148733" cy="1299091"/>
          </a:xfrm>
          <a:prstGeom prst="rect">
            <a:avLst/>
          </a:prstGeom>
        </p:spPr>
      </p:pic>
      <p:sp>
        <p:nvSpPr>
          <p:cNvPr id="16" name="Text 10"/>
          <p:cNvSpPr/>
          <p:nvPr/>
        </p:nvSpPr>
        <p:spPr>
          <a:xfrm>
            <a:off x="5156835" y="4526756"/>
            <a:ext cx="125492" cy="397073"/>
          </a:xfrm>
          <a:prstGeom prst="rect">
            <a:avLst/>
          </a:prstGeom>
          <a:noFill/>
          <a:ln/>
        </p:spPr>
        <p:txBody>
          <a:bodyPr wrap="none" rtlCol="0" anchor="t"/>
          <a:lstStyle/>
          <a:p>
            <a:pPr marL="0" indent="0" algn="ctr">
              <a:lnSpc>
                <a:spcPts val="3126"/>
              </a:lnSpc>
              <a:buNone/>
            </a:pPr>
            <a:r>
              <a:rPr lang="en-US" sz="1737" b="1" kern="0" spc="-52" dirty="0">
                <a:solidFill>
                  <a:srgbClr val="E0D6DE"/>
                </a:solidFill>
                <a:latin typeface="p22-mackinac-pro" pitchFamily="34" charset="0"/>
                <a:ea typeface="p22-mackinac-pro" pitchFamily="34" charset="-122"/>
                <a:cs typeface="p22-mackinac-pro" pitchFamily="34" charset="-120"/>
              </a:rPr>
              <a:t>3</a:t>
            </a:r>
            <a:endParaRPr lang="en-US" sz="1737" dirty="0"/>
          </a:p>
        </p:txBody>
      </p:sp>
      <p:sp>
        <p:nvSpPr>
          <p:cNvPr id="17" name="Text 11"/>
          <p:cNvSpPr/>
          <p:nvPr/>
        </p:nvSpPr>
        <p:spPr>
          <a:xfrm>
            <a:off x="7470458" y="4252198"/>
            <a:ext cx="2205633" cy="275749"/>
          </a:xfrm>
          <a:prstGeom prst="rect">
            <a:avLst/>
          </a:prstGeom>
          <a:noFill/>
          <a:ln/>
        </p:spPr>
        <p:txBody>
          <a:bodyPr wrap="none" rtlCol="0" anchor="t"/>
          <a:lstStyle/>
          <a:p>
            <a:pPr marL="0" indent="0" algn="l">
              <a:lnSpc>
                <a:spcPts val="2171"/>
              </a:lnSpc>
              <a:buNone/>
            </a:pPr>
            <a:r>
              <a:rPr lang="en-US" sz="1737" b="1" kern="0" spc="-52" dirty="0">
                <a:solidFill>
                  <a:srgbClr val="E0D6DE"/>
                </a:solidFill>
                <a:latin typeface="p22-mackinac-pro" pitchFamily="34" charset="0"/>
                <a:ea typeface="p22-mackinac-pro" pitchFamily="34" charset="-122"/>
                <a:cs typeface="p22-mackinac-pro" pitchFamily="34" charset="-120"/>
              </a:rPr>
              <a:t>Growth Potential</a:t>
            </a:r>
            <a:endParaRPr lang="en-US" sz="1737" dirty="0"/>
          </a:p>
        </p:txBody>
      </p:sp>
      <p:sp>
        <p:nvSpPr>
          <p:cNvPr id="18" name="Text 12"/>
          <p:cNvSpPr/>
          <p:nvPr/>
        </p:nvSpPr>
        <p:spPr>
          <a:xfrm>
            <a:off x="7470458" y="4633793"/>
            <a:ext cx="3858935" cy="564594"/>
          </a:xfrm>
          <a:prstGeom prst="rect">
            <a:avLst/>
          </a:prstGeom>
          <a:noFill/>
          <a:ln/>
        </p:spPr>
        <p:txBody>
          <a:bodyPr wrap="square" rtlCol="0" anchor="t"/>
          <a:lstStyle/>
          <a:p>
            <a:pPr marL="0" indent="0" algn="l">
              <a:lnSpc>
                <a:spcPts val="2223"/>
              </a:lnSpc>
              <a:buNone/>
            </a:pPr>
            <a:r>
              <a:rPr lang="en-US" sz="1389" kern="0" spc="-28" dirty="0">
                <a:solidFill>
                  <a:srgbClr val="E0D6DE"/>
                </a:solidFill>
                <a:latin typeface="Inter" pitchFamily="34" charset="0"/>
                <a:ea typeface="Inter" pitchFamily="34" charset="-122"/>
                <a:cs typeface="Inter" pitchFamily="34" charset="-120"/>
              </a:rPr>
              <a:t>Identify companies with high sales but lower market cap.</a:t>
            </a:r>
            <a:endParaRPr lang="en-US" sz="1389" dirty="0"/>
          </a:p>
        </p:txBody>
      </p:sp>
      <p:sp>
        <p:nvSpPr>
          <p:cNvPr id="19" name="Text 13"/>
          <p:cNvSpPr/>
          <p:nvPr/>
        </p:nvSpPr>
        <p:spPr>
          <a:xfrm>
            <a:off x="3124438" y="5573316"/>
            <a:ext cx="8381405" cy="1129189"/>
          </a:xfrm>
          <a:prstGeom prst="rect">
            <a:avLst/>
          </a:prstGeom>
          <a:noFill/>
          <a:ln/>
        </p:spPr>
        <p:txBody>
          <a:bodyPr wrap="square" rtlCol="0" anchor="t"/>
          <a:lstStyle/>
          <a:p>
            <a:pPr marL="0" indent="0">
              <a:lnSpc>
                <a:spcPts val="2223"/>
              </a:lnSpc>
              <a:buNone/>
            </a:pPr>
            <a:r>
              <a:rPr lang="en-US" sz="1389" kern="0" spc="-28" dirty="0">
                <a:solidFill>
                  <a:srgbClr val="E0D6DE"/>
                </a:solidFill>
                <a:latin typeface="Inter" pitchFamily="34" charset="0"/>
                <a:ea typeface="Inter" pitchFamily="34" charset="-122"/>
                <a:cs typeface="Inter" pitchFamily="34" charset="-120"/>
              </a:rPr>
              <a:t>The relationship analysis takes a comprehensive look at the interdependence between key financial metrics. By uncovering the correlation between market capitalization and quarterly sales, we can better understand the drivers of a company's valuation. Additionally, segmenting the data by industry provides insights into how different sectors perform in terms of both market cap and sales.</a:t>
            </a:r>
            <a:endParaRPr lang="en-US" sz="1389" dirty="0"/>
          </a:p>
        </p:txBody>
      </p:sp>
      <p:sp>
        <p:nvSpPr>
          <p:cNvPr id="20" name="Text 14"/>
          <p:cNvSpPr/>
          <p:nvPr/>
        </p:nvSpPr>
        <p:spPr>
          <a:xfrm>
            <a:off x="3124438" y="6900982"/>
            <a:ext cx="8381405" cy="846892"/>
          </a:xfrm>
          <a:prstGeom prst="rect">
            <a:avLst/>
          </a:prstGeom>
          <a:noFill/>
          <a:ln/>
        </p:spPr>
        <p:txBody>
          <a:bodyPr wrap="square" rtlCol="0" anchor="t"/>
          <a:lstStyle/>
          <a:p>
            <a:pPr marL="0" indent="0">
              <a:lnSpc>
                <a:spcPts val="2223"/>
              </a:lnSpc>
              <a:buNone/>
            </a:pPr>
            <a:r>
              <a:rPr lang="en-US" sz="1389" kern="0" spc="-28" dirty="0">
                <a:solidFill>
                  <a:srgbClr val="E0D6DE"/>
                </a:solidFill>
                <a:latin typeface="Inter" pitchFamily="34" charset="0"/>
                <a:ea typeface="Inter" pitchFamily="34" charset="-122"/>
                <a:cs typeface="Inter" pitchFamily="34" charset="-120"/>
              </a:rPr>
              <a:t>Identifying companies with high sales but relatively lower market caps could uncover hidden growth opportunities. These firms may be undervalued and represent potential investment prospects with the ability to generate significant shareholder returns.</a:t>
            </a:r>
            <a:endParaRPr lang="en-US" sz="138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C0524">
              <a:alpha val="75000"/>
            </a:srgbClr>
          </a:solidFill>
          <a:ln/>
        </p:spPr>
        <p:txBody>
          <a:bodyPr/>
          <a:lstStyle/>
          <a:p>
            <a:endParaRPr lang="en-US"/>
          </a:p>
        </p:txBody>
      </p:sp>
      <p:sp>
        <p:nvSpPr>
          <p:cNvPr id="4" name="Text 1"/>
          <p:cNvSpPr/>
          <p:nvPr/>
        </p:nvSpPr>
        <p:spPr>
          <a:xfrm>
            <a:off x="2086332" y="605433"/>
            <a:ext cx="5503902" cy="687943"/>
          </a:xfrm>
          <a:prstGeom prst="rect">
            <a:avLst/>
          </a:prstGeom>
          <a:noFill/>
          <a:ln/>
        </p:spPr>
        <p:txBody>
          <a:bodyPr wrap="none" rtlCol="0" anchor="t"/>
          <a:lstStyle/>
          <a:p>
            <a:pPr marL="0" indent="0">
              <a:lnSpc>
                <a:spcPts val="5417"/>
              </a:lnSpc>
              <a:buNone/>
            </a:pPr>
            <a:r>
              <a:rPr lang="en-US" sz="4334" b="1" kern="0" spc="-130" dirty="0">
                <a:solidFill>
                  <a:srgbClr val="A680FF"/>
                </a:solidFill>
                <a:latin typeface="p22-mackinac-pro" pitchFamily="34" charset="0"/>
                <a:ea typeface="p22-mackinac-pro" pitchFamily="34" charset="-122"/>
                <a:cs typeface="p22-mackinac-pro" pitchFamily="34" charset="-120"/>
              </a:rPr>
              <a:t>Findings and Insights</a:t>
            </a:r>
            <a:endParaRPr lang="en-US" sz="4334" dirty="0"/>
          </a:p>
        </p:txBody>
      </p:sp>
      <p:sp>
        <p:nvSpPr>
          <p:cNvPr id="5" name="Shape 2"/>
          <p:cNvSpPr/>
          <p:nvPr/>
        </p:nvSpPr>
        <p:spPr>
          <a:xfrm>
            <a:off x="2086332" y="1905714"/>
            <a:ext cx="495300" cy="495300"/>
          </a:xfrm>
          <a:prstGeom prst="roundRect">
            <a:avLst>
              <a:gd name="adj" fmla="val 20003"/>
            </a:avLst>
          </a:prstGeom>
          <a:solidFill>
            <a:srgbClr val="2E1A66"/>
          </a:solidFill>
          <a:ln w="7620">
            <a:solidFill>
              <a:srgbClr val="47337F"/>
            </a:solidFill>
            <a:prstDash val="solid"/>
          </a:ln>
        </p:spPr>
        <p:txBody>
          <a:bodyPr/>
          <a:lstStyle/>
          <a:p>
            <a:endParaRPr lang="en-US"/>
          </a:p>
        </p:txBody>
      </p:sp>
      <p:sp>
        <p:nvSpPr>
          <p:cNvPr id="6" name="Text 3"/>
          <p:cNvSpPr/>
          <p:nvPr/>
        </p:nvSpPr>
        <p:spPr>
          <a:xfrm>
            <a:off x="2271832" y="1946910"/>
            <a:ext cx="124182" cy="412790"/>
          </a:xfrm>
          <a:prstGeom prst="rect">
            <a:avLst/>
          </a:prstGeom>
          <a:noFill/>
          <a:ln/>
        </p:spPr>
        <p:txBody>
          <a:bodyPr wrap="none" rtlCol="0" anchor="t"/>
          <a:lstStyle/>
          <a:p>
            <a:pPr marL="0" indent="0" algn="ctr">
              <a:lnSpc>
                <a:spcPts val="3250"/>
              </a:lnSpc>
              <a:buNone/>
            </a:pPr>
            <a:r>
              <a:rPr lang="en-US" sz="2600" b="1" kern="0" spc="-78" dirty="0">
                <a:solidFill>
                  <a:srgbClr val="E0D6DE"/>
                </a:solidFill>
                <a:latin typeface="p22-mackinac-pro" pitchFamily="34" charset="0"/>
                <a:ea typeface="p22-mackinac-pro" pitchFamily="34" charset="-122"/>
                <a:cs typeface="p22-mackinac-pro" pitchFamily="34" charset="-120"/>
              </a:rPr>
              <a:t>1</a:t>
            </a:r>
            <a:endParaRPr lang="en-US" sz="2600" dirty="0"/>
          </a:p>
        </p:txBody>
      </p:sp>
      <p:sp>
        <p:nvSpPr>
          <p:cNvPr id="7" name="Text 4"/>
          <p:cNvSpPr/>
          <p:nvPr/>
        </p:nvSpPr>
        <p:spPr>
          <a:xfrm>
            <a:off x="2801779" y="1981319"/>
            <a:ext cx="2751892" cy="343853"/>
          </a:xfrm>
          <a:prstGeom prst="rect">
            <a:avLst/>
          </a:prstGeom>
          <a:noFill/>
          <a:ln/>
        </p:spPr>
        <p:txBody>
          <a:bodyPr wrap="none" rtlCol="0" anchor="t"/>
          <a:lstStyle/>
          <a:p>
            <a:pPr marL="0" indent="0">
              <a:lnSpc>
                <a:spcPts val="2709"/>
              </a:lnSpc>
              <a:buNone/>
            </a:pPr>
            <a:r>
              <a:rPr lang="en-US" sz="2167" b="1" kern="0" spc="-65" dirty="0">
                <a:solidFill>
                  <a:srgbClr val="E0D6DE"/>
                </a:solidFill>
                <a:latin typeface="p22-mackinac-pro" pitchFamily="34" charset="0"/>
                <a:ea typeface="p22-mackinac-pro" pitchFamily="34" charset="-122"/>
                <a:cs typeface="p22-mackinac-pro" pitchFamily="34" charset="-120"/>
              </a:rPr>
              <a:t>Key Observations</a:t>
            </a:r>
            <a:endParaRPr lang="en-US" sz="2167" dirty="0"/>
          </a:p>
        </p:txBody>
      </p:sp>
      <p:sp>
        <p:nvSpPr>
          <p:cNvPr id="8" name="Text 5"/>
          <p:cNvSpPr/>
          <p:nvPr/>
        </p:nvSpPr>
        <p:spPr>
          <a:xfrm>
            <a:off x="2801779" y="2457212"/>
            <a:ext cx="4403288" cy="2465308"/>
          </a:xfrm>
          <a:prstGeom prst="rect">
            <a:avLst/>
          </a:prstGeom>
          <a:noFill/>
          <a:ln/>
        </p:spPr>
        <p:txBody>
          <a:bodyPr wrap="square" rtlCol="0" anchor="t"/>
          <a:lstStyle/>
          <a:p>
            <a:pPr marL="0" indent="0">
              <a:lnSpc>
                <a:spcPts val="2774"/>
              </a:lnSpc>
              <a:buNone/>
            </a:pPr>
            <a:r>
              <a:rPr lang="en-US" sz="1734" kern="0" spc="-35" dirty="0">
                <a:solidFill>
                  <a:srgbClr val="E0D6DE"/>
                </a:solidFill>
                <a:latin typeface="Inter" pitchFamily="34" charset="0"/>
                <a:ea typeface="Inter" pitchFamily="34" charset="-122"/>
                <a:cs typeface="Inter" pitchFamily="34" charset="-120"/>
              </a:rPr>
              <a:t>The analysis reveals that the top companies by market capitalization are Reliance Industries, TCS, HDFC Bank, Infosys, and ICICI Bank. The largest firms by quarterly sales include Reliance Industries, Indian Oil, Bharat Petroleum, Tata Motors, and Hindustan Petroleum.</a:t>
            </a:r>
            <a:endParaRPr lang="en-US" sz="1734" dirty="0"/>
          </a:p>
        </p:txBody>
      </p:sp>
      <p:sp>
        <p:nvSpPr>
          <p:cNvPr id="9" name="Shape 6"/>
          <p:cNvSpPr/>
          <p:nvPr/>
        </p:nvSpPr>
        <p:spPr>
          <a:xfrm>
            <a:off x="7425214" y="1905714"/>
            <a:ext cx="495300" cy="495300"/>
          </a:xfrm>
          <a:prstGeom prst="roundRect">
            <a:avLst>
              <a:gd name="adj" fmla="val 20003"/>
            </a:avLst>
          </a:prstGeom>
          <a:solidFill>
            <a:srgbClr val="2E1A66"/>
          </a:solidFill>
          <a:ln w="7620">
            <a:solidFill>
              <a:srgbClr val="47337F"/>
            </a:solidFill>
            <a:prstDash val="solid"/>
          </a:ln>
        </p:spPr>
        <p:txBody>
          <a:bodyPr/>
          <a:lstStyle/>
          <a:p>
            <a:endParaRPr lang="en-US"/>
          </a:p>
        </p:txBody>
      </p:sp>
      <p:sp>
        <p:nvSpPr>
          <p:cNvPr id="10" name="Text 7"/>
          <p:cNvSpPr/>
          <p:nvPr/>
        </p:nvSpPr>
        <p:spPr>
          <a:xfrm>
            <a:off x="7581662" y="1946910"/>
            <a:ext cx="182285" cy="412790"/>
          </a:xfrm>
          <a:prstGeom prst="rect">
            <a:avLst/>
          </a:prstGeom>
          <a:noFill/>
          <a:ln/>
        </p:spPr>
        <p:txBody>
          <a:bodyPr wrap="none" rtlCol="0" anchor="t"/>
          <a:lstStyle/>
          <a:p>
            <a:pPr marL="0" indent="0" algn="ctr">
              <a:lnSpc>
                <a:spcPts val="3250"/>
              </a:lnSpc>
              <a:buNone/>
            </a:pPr>
            <a:r>
              <a:rPr lang="en-US" sz="2600" b="1" kern="0" spc="-78" dirty="0">
                <a:solidFill>
                  <a:srgbClr val="E0D6DE"/>
                </a:solidFill>
                <a:latin typeface="p22-mackinac-pro" pitchFamily="34" charset="0"/>
                <a:ea typeface="p22-mackinac-pro" pitchFamily="34" charset="-122"/>
                <a:cs typeface="p22-mackinac-pro" pitchFamily="34" charset="-120"/>
              </a:rPr>
              <a:t>2</a:t>
            </a:r>
            <a:endParaRPr lang="en-US" sz="2600" dirty="0"/>
          </a:p>
        </p:txBody>
      </p:sp>
      <p:sp>
        <p:nvSpPr>
          <p:cNvPr id="11" name="Text 8"/>
          <p:cNvSpPr/>
          <p:nvPr/>
        </p:nvSpPr>
        <p:spPr>
          <a:xfrm>
            <a:off x="8140660" y="1981319"/>
            <a:ext cx="2751892" cy="343853"/>
          </a:xfrm>
          <a:prstGeom prst="rect">
            <a:avLst/>
          </a:prstGeom>
          <a:noFill/>
          <a:ln/>
        </p:spPr>
        <p:txBody>
          <a:bodyPr wrap="none" rtlCol="0" anchor="t"/>
          <a:lstStyle/>
          <a:p>
            <a:pPr marL="0" indent="0">
              <a:lnSpc>
                <a:spcPts val="2709"/>
              </a:lnSpc>
              <a:buNone/>
            </a:pPr>
            <a:r>
              <a:rPr lang="en-US" sz="2167" b="1" kern="0" spc="-65" dirty="0">
                <a:solidFill>
                  <a:srgbClr val="E0D6DE"/>
                </a:solidFill>
                <a:latin typeface="p22-mackinac-pro" pitchFamily="34" charset="0"/>
                <a:ea typeface="p22-mackinac-pro" pitchFamily="34" charset="-122"/>
                <a:cs typeface="p22-mackinac-pro" pitchFamily="34" charset="-120"/>
              </a:rPr>
              <a:t>Significant Trends</a:t>
            </a:r>
            <a:endParaRPr lang="en-US" sz="2167" dirty="0"/>
          </a:p>
        </p:txBody>
      </p:sp>
      <p:sp>
        <p:nvSpPr>
          <p:cNvPr id="12" name="Text 9"/>
          <p:cNvSpPr/>
          <p:nvPr/>
        </p:nvSpPr>
        <p:spPr>
          <a:xfrm>
            <a:off x="8140660" y="2457212"/>
            <a:ext cx="4403288" cy="1760934"/>
          </a:xfrm>
          <a:prstGeom prst="rect">
            <a:avLst/>
          </a:prstGeom>
          <a:noFill/>
          <a:ln/>
        </p:spPr>
        <p:txBody>
          <a:bodyPr wrap="square" rtlCol="0" anchor="t"/>
          <a:lstStyle/>
          <a:p>
            <a:pPr marL="0" indent="0">
              <a:lnSpc>
                <a:spcPts val="2774"/>
              </a:lnSpc>
              <a:buNone/>
            </a:pPr>
            <a:r>
              <a:rPr lang="en-US" sz="1734" kern="0" spc="-35" dirty="0">
                <a:solidFill>
                  <a:srgbClr val="E0D6DE"/>
                </a:solidFill>
                <a:latin typeface="Inter" pitchFamily="34" charset="0"/>
                <a:ea typeface="Inter" pitchFamily="34" charset="-122"/>
                <a:cs typeface="Inter" pitchFamily="34" charset="-120"/>
              </a:rPr>
              <a:t>A strong positive correlation was observed between market capitalization and quarterly sales, indicating that companies with higher sales volumes tend to have higher market valuations.</a:t>
            </a:r>
            <a:endParaRPr lang="en-US" sz="1734" dirty="0"/>
          </a:p>
        </p:txBody>
      </p:sp>
      <p:sp>
        <p:nvSpPr>
          <p:cNvPr id="13" name="Shape 10"/>
          <p:cNvSpPr/>
          <p:nvPr/>
        </p:nvSpPr>
        <p:spPr>
          <a:xfrm>
            <a:off x="2086332" y="5314712"/>
            <a:ext cx="495300" cy="495300"/>
          </a:xfrm>
          <a:prstGeom prst="roundRect">
            <a:avLst>
              <a:gd name="adj" fmla="val 20003"/>
            </a:avLst>
          </a:prstGeom>
          <a:solidFill>
            <a:srgbClr val="2E1A66"/>
          </a:solidFill>
          <a:ln w="7620">
            <a:solidFill>
              <a:srgbClr val="47337F"/>
            </a:solidFill>
            <a:prstDash val="solid"/>
          </a:ln>
        </p:spPr>
        <p:txBody>
          <a:bodyPr/>
          <a:lstStyle/>
          <a:p>
            <a:endParaRPr lang="en-US"/>
          </a:p>
        </p:txBody>
      </p:sp>
      <p:sp>
        <p:nvSpPr>
          <p:cNvPr id="14" name="Text 11"/>
          <p:cNvSpPr/>
          <p:nvPr/>
        </p:nvSpPr>
        <p:spPr>
          <a:xfrm>
            <a:off x="2240042" y="5355908"/>
            <a:ext cx="187881" cy="412790"/>
          </a:xfrm>
          <a:prstGeom prst="rect">
            <a:avLst/>
          </a:prstGeom>
          <a:noFill/>
          <a:ln/>
        </p:spPr>
        <p:txBody>
          <a:bodyPr wrap="none" rtlCol="0" anchor="t"/>
          <a:lstStyle/>
          <a:p>
            <a:pPr marL="0" indent="0" algn="ctr">
              <a:lnSpc>
                <a:spcPts val="3250"/>
              </a:lnSpc>
              <a:buNone/>
            </a:pPr>
            <a:r>
              <a:rPr lang="en-US" sz="2600" b="1" kern="0" spc="-78" dirty="0">
                <a:solidFill>
                  <a:srgbClr val="E0D6DE"/>
                </a:solidFill>
                <a:latin typeface="p22-mackinac-pro" pitchFamily="34" charset="0"/>
                <a:ea typeface="p22-mackinac-pro" pitchFamily="34" charset="-122"/>
                <a:cs typeface="p22-mackinac-pro" pitchFamily="34" charset="-120"/>
              </a:rPr>
              <a:t>3</a:t>
            </a:r>
            <a:endParaRPr lang="en-US" sz="2600" dirty="0"/>
          </a:p>
        </p:txBody>
      </p:sp>
      <p:sp>
        <p:nvSpPr>
          <p:cNvPr id="15" name="Text 12"/>
          <p:cNvSpPr/>
          <p:nvPr/>
        </p:nvSpPr>
        <p:spPr>
          <a:xfrm>
            <a:off x="2801779" y="5390317"/>
            <a:ext cx="2751892" cy="343853"/>
          </a:xfrm>
          <a:prstGeom prst="rect">
            <a:avLst/>
          </a:prstGeom>
          <a:noFill/>
          <a:ln/>
        </p:spPr>
        <p:txBody>
          <a:bodyPr wrap="none" rtlCol="0" anchor="t"/>
          <a:lstStyle/>
          <a:p>
            <a:pPr marL="0" indent="0">
              <a:lnSpc>
                <a:spcPts val="2709"/>
              </a:lnSpc>
              <a:buNone/>
            </a:pPr>
            <a:r>
              <a:rPr lang="en-US" sz="2167" b="1" kern="0" spc="-65" dirty="0">
                <a:solidFill>
                  <a:srgbClr val="E0D6DE"/>
                </a:solidFill>
                <a:latin typeface="p22-mackinac-pro" pitchFamily="34" charset="0"/>
                <a:ea typeface="p22-mackinac-pro" pitchFamily="34" charset="-122"/>
                <a:cs typeface="p22-mackinac-pro" pitchFamily="34" charset="-120"/>
              </a:rPr>
              <a:t>Actionable Insights</a:t>
            </a:r>
            <a:endParaRPr lang="en-US" sz="2167" dirty="0"/>
          </a:p>
        </p:txBody>
      </p:sp>
      <p:sp>
        <p:nvSpPr>
          <p:cNvPr id="16" name="Text 13"/>
          <p:cNvSpPr/>
          <p:nvPr/>
        </p:nvSpPr>
        <p:spPr>
          <a:xfrm>
            <a:off x="2801779" y="5866209"/>
            <a:ext cx="4403288" cy="1408748"/>
          </a:xfrm>
          <a:prstGeom prst="rect">
            <a:avLst/>
          </a:prstGeom>
          <a:noFill/>
          <a:ln/>
        </p:spPr>
        <p:txBody>
          <a:bodyPr wrap="square" rtlCol="0" anchor="t"/>
          <a:lstStyle/>
          <a:p>
            <a:pPr marL="0" indent="0">
              <a:lnSpc>
                <a:spcPts val="2774"/>
              </a:lnSpc>
              <a:buNone/>
            </a:pPr>
            <a:r>
              <a:rPr lang="en-US" sz="1734" kern="0" spc="-35" dirty="0">
                <a:solidFill>
                  <a:srgbClr val="E0D6DE"/>
                </a:solidFill>
                <a:latin typeface="Inter" pitchFamily="34" charset="0"/>
                <a:ea typeface="Inter" pitchFamily="34" charset="-122"/>
                <a:cs typeface="Inter" pitchFamily="34" charset="-120"/>
              </a:rPr>
              <a:t>The insights can inform strategic planning and market positioning, helping businesses identify growth opportunities and understand their competitive landscape.</a:t>
            </a:r>
            <a:endParaRPr lang="en-US" sz="1734" dirty="0"/>
          </a:p>
        </p:txBody>
      </p:sp>
      <p:sp>
        <p:nvSpPr>
          <p:cNvPr id="17" name="Shape 14"/>
          <p:cNvSpPr/>
          <p:nvPr/>
        </p:nvSpPr>
        <p:spPr>
          <a:xfrm>
            <a:off x="7425214" y="5314712"/>
            <a:ext cx="495300" cy="495300"/>
          </a:xfrm>
          <a:prstGeom prst="roundRect">
            <a:avLst>
              <a:gd name="adj" fmla="val 20003"/>
            </a:avLst>
          </a:prstGeom>
          <a:solidFill>
            <a:srgbClr val="2E1A66"/>
          </a:solidFill>
          <a:ln w="7620">
            <a:solidFill>
              <a:srgbClr val="47337F"/>
            </a:solidFill>
            <a:prstDash val="solid"/>
          </a:ln>
        </p:spPr>
        <p:txBody>
          <a:bodyPr/>
          <a:lstStyle/>
          <a:p>
            <a:endParaRPr lang="en-US"/>
          </a:p>
        </p:txBody>
      </p:sp>
      <p:sp>
        <p:nvSpPr>
          <p:cNvPr id="18" name="Text 15"/>
          <p:cNvSpPr/>
          <p:nvPr/>
        </p:nvSpPr>
        <p:spPr>
          <a:xfrm>
            <a:off x="7573804" y="5355908"/>
            <a:ext cx="198120" cy="412790"/>
          </a:xfrm>
          <a:prstGeom prst="rect">
            <a:avLst/>
          </a:prstGeom>
          <a:noFill/>
          <a:ln/>
        </p:spPr>
        <p:txBody>
          <a:bodyPr wrap="none" rtlCol="0" anchor="t"/>
          <a:lstStyle/>
          <a:p>
            <a:pPr marL="0" indent="0" algn="ctr">
              <a:lnSpc>
                <a:spcPts val="3250"/>
              </a:lnSpc>
              <a:buNone/>
            </a:pPr>
            <a:r>
              <a:rPr lang="en-US" sz="2600" b="1" kern="0" spc="-78" dirty="0">
                <a:solidFill>
                  <a:srgbClr val="E0D6DE"/>
                </a:solidFill>
                <a:latin typeface="p22-mackinac-pro" pitchFamily="34" charset="0"/>
                <a:ea typeface="p22-mackinac-pro" pitchFamily="34" charset="-122"/>
                <a:cs typeface="p22-mackinac-pro" pitchFamily="34" charset="-120"/>
              </a:rPr>
              <a:t>4</a:t>
            </a:r>
            <a:endParaRPr lang="en-US" sz="2600" dirty="0"/>
          </a:p>
        </p:txBody>
      </p:sp>
      <p:sp>
        <p:nvSpPr>
          <p:cNvPr id="19" name="Text 16"/>
          <p:cNvSpPr/>
          <p:nvPr/>
        </p:nvSpPr>
        <p:spPr>
          <a:xfrm>
            <a:off x="8140660" y="5390317"/>
            <a:ext cx="2751892" cy="343853"/>
          </a:xfrm>
          <a:prstGeom prst="rect">
            <a:avLst/>
          </a:prstGeom>
          <a:noFill/>
          <a:ln/>
        </p:spPr>
        <p:txBody>
          <a:bodyPr wrap="none" rtlCol="0" anchor="t"/>
          <a:lstStyle/>
          <a:p>
            <a:pPr marL="0" indent="0">
              <a:lnSpc>
                <a:spcPts val="2709"/>
              </a:lnSpc>
              <a:buNone/>
            </a:pPr>
            <a:r>
              <a:rPr lang="en-US" sz="2167" b="1" kern="0" spc="-65" dirty="0">
                <a:solidFill>
                  <a:srgbClr val="E0D6DE"/>
                </a:solidFill>
                <a:latin typeface="p22-mackinac-pro" pitchFamily="34" charset="0"/>
                <a:ea typeface="p22-mackinac-pro" pitchFamily="34" charset="-122"/>
                <a:cs typeface="p22-mackinac-pro" pitchFamily="34" charset="-120"/>
              </a:rPr>
              <a:t>Future Work</a:t>
            </a:r>
            <a:endParaRPr lang="en-US" sz="2167" dirty="0"/>
          </a:p>
        </p:txBody>
      </p:sp>
      <p:sp>
        <p:nvSpPr>
          <p:cNvPr id="20" name="Text 17"/>
          <p:cNvSpPr/>
          <p:nvPr/>
        </p:nvSpPr>
        <p:spPr>
          <a:xfrm>
            <a:off x="8140660" y="5866209"/>
            <a:ext cx="4403288" cy="1760934"/>
          </a:xfrm>
          <a:prstGeom prst="rect">
            <a:avLst/>
          </a:prstGeom>
          <a:noFill/>
          <a:ln/>
        </p:spPr>
        <p:txBody>
          <a:bodyPr wrap="square" rtlCol="0" anchor="t"/>
          <a:lstStyle/>
          <a:p>
            <a:pPr marL="0" indent="0">
              <a:lnSpc>
                <a:spcPts val="2774"/>
              </a:lnSpc>
              <a:buNone/>
            </a:pPr>
            <a:r>
              <a:rPr lang="en-US" sz="1734" kern="0" spc="-35" dirty="0">
                <a:solidFill>
                  <a:srgbClr val="E0D6DE"/>
                </a:solidFill>
                <a:latin typeface="Inter" pitchFamily="34" charset="0"/>
                <a:ea typeface="Inter" pitchFamily="34" charset="-122"/>
                <a:cs typeface="Inter" pitchFamily="34" charset="-120"/>
              </a:rPr>
              <a:t>Additional data collection and analysis, such as segmenting by industry sector or incorporating historical trends, could provide further valuable insights to guide decision-making.</a:t>
            </a:r>
            <a:endParaRPr lang="en-US" sz="173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US"/>
          </a:p>
        </p:txBody>
      </p:sp>
      <p:sp>
        <p:nvSpPr>
          <p:cNvPr id="4" name="Text 1"/>
          <p:cNvSpPr/>
          <p:nvPr/>
        </p:nvSpPr>
        <p:spPr>
          <a:xfrm>
            <a:off x="2037993" y="1657469"/>
            <a:ext cx="685169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Conclusion and Next Steps</a:t>
            </a:r>
            <a:endParaRPr lang="en-US" sz="4374" dirty="0"/>
          </a:p>
        </p:txBody>
      </p:sp>
      <p:sp>
        <p:nvSpPr>
          <p:cNvPr id="5" name="Text 2"/>
          <p:cNvSpPr/>
          <p:nvPr/>
        </p:nvSpPr>
        <p:spPr>
          <a:xfrm>
            <a:off x="2393394" y="2796183"/>
            <a:ext cx="10199013" cy="1199436"/>
          </a:xfrm>
          <a:prstGeom prst="rect">
            <a:avLst/>
          </a:prstGeom>
          <a:noFill/>
          <a:ln/>
        </p:spPr>
        <p:txBody>
          <a:bodyPr wrap="square" rtlCol="0" anchor="t"/>
          <a:lstStyle/>
          <a:p>
            <a:pPr marL="342900" indent="-342900" algn="l">
              <a:lnSpc>
                <a:spcPts val="3149"/>
              </a:lnSpc>
              <a:buSzPct val="100000"/>
              <a:buFont typeface="+mj-lt"/>
              <a:buAutoNum type="arabicPeriod"/>
            </a:pPr>
            <a:r>
              <a:rPr lang="en-US" sz="1750" b="1" kern="0" spc="-35" dirty="0">
                <a:solidFill>
                  <a:srgbClr val="E0D6DE"/>
                </a:solidFill>
                <a:latin typeface="Inter" pitchFamily="34" charset="0"/>
                <a:ea typeface="Inter" pitchFamily="34" charset="-122"/>
                <a:cs typeface="Inter" pitchFamily="34" charset="-120"/>
              </a:rPr>
              <a:t>Summary of Analysis:</a:t>
            </a:r>
            <a:r>
              <a:rPr lang="en-US" sz="1750" kern="0" spc="-35" dirty="0">
                <a:solidFill>
                  <a:srgbClr val="E0D6DE"/>
                </a:solidFill>
                <a:latin typeface="Inter" pitchFamily="34" charset="0"/>
                <a:ea typeface="Inter" pitchFamily="34" charset="-122"/>
                <a:cs typeface="Inter" pitchFamily="34" charset="-120"/>
              </a:rPr>
              <a:t> The analysis revealed key insights on the relationship between market capitalization and quarterly sales, showcasing that the top companies by market cap are not always the highest in sales volume.</a:t>
            </a:r>
            <a:endParaRPr lang="en-US" sz="1750" dirty="0"/>
          </a:p>
        </p:txBody>
      </p:sp>
      <p:sp>
        <p:nvSpPr>
          <p:cNvPr id="6" name="Text 3"/>
          <p:cNvSpPr/>
          <p:nvPr/>
        </p:nvSpPr>
        <p:spPr>
          <a:xfrm>
            <a:off x="2393394" y="4084439"/>
            <a:ext cx="10199013" cy="1199436"/>
          </a:xfrm>
          <a:prstGeom prst="rect">
            <a:avLst/>
          </a:prstGeom>
          <a:noFill/>
          <a:ln/>
        </p:spPr>
        <p:txBody>
          <a:bodyPr wrap="square" rtlCol="0" anchor="t"/>
          <a:lstStyle/>
          <a:p>
            <a:pPr marL="342900" indent="-342900" algn="l">
              <a:lnSpc>
                <a:spcPts val="3149"/>
              </a:lnSpc>
              <a:buSzPct val="100000"/>
              <a:buFont typeface="+mj-lt"/>
              <a:buAutoNum type="arabicPeriod" startAt="2"/>
            </a:pPr>
            <a:r>
              <a:rPr lang="en-US" sz="1750" b="1" kern="0" spc="-35" dirty="0">
                <a:solidFill>
                  <a:srgbClr val="E0D6DE"/>
                </a:solidFill>
                <a:latin typeface="Inter" pitchFamily="34" charset="0"/>
                <a:ea typeface="Inter" pitchFamily="34" charset="-122"/>
                <a:cs typeface="Inter" pitchFamily="34" charset="-120"/>
              </a:rPr>
              <a:t>Strategic Recommendations:</a:t>
            </a:r>
            <a:r>
              <a:rPr lang="en-US" sz="1750" kern="0" spc="-35" dirty="0">
                <a:solidFill>
                  <a:srgbClr val="E0D6DE"/>
                </a:solidFill>
                <a:latin typeface="Inter" pitchFamily="34" charset="0"/>
                <a:ea typeface="Inter" pitchFamily="34" charset="-122"/>
                <a:cs typeface="Inter" pitchFamily="34" charset="-120"/>
              </a:rPr>
              <a:t> The findings can inform strategic decision-making, helping businesses identify growth opportunities and strengthen their competitive positioning within their respective industries.</a:t>
            </a:r>
            <a:endParaRPr lang="en-US" sz="1750" dirty="0"/>
          </a:p>
        </p:txBody>
      </p:sp>
      <p:sp>
        <p:nvSpPr>
          <p:cNvPr id="7" name="Text 4"/>
          <p:cNvSpPr/>
          <p:nvPr/>
        </p:nvSpPr>
        <p:spPr>
          <a:xfrm>
            <a:off x="2393394" y="5372695"/>
            <a:ext cx="10199013" cy="1199436"/>
          </a:xfrm>
          <a:prstGeom prst="rect">
            <a:avLst/>
          </a:prstGeom>
          <a:noFill/>
          <a:ln/>
        </p:spPr>
        <p:txBody>
          <a:bodyPr wrap="square" rtlCol="0" anchor="t"/>
          <a:lstStyle/>
          <a:p>
            <a:pPr marL="342900" indent="-342900" algn="l">
              <a:lnSpc>
                <a:spcPts val="3149"/>
              </a:lnSpc>
              <a:buSzPct val="100000"/>
              <a:buFont typeface="+mj-lt"/>
              <a:buAutoNum type="arabicPeriod" startAt="3"/>
            </a:pPr>
            <a:r>
              <a:rPr lang="en-US" sz="1750" b="1" kern="0" spc="-35" dirty="0">
                <a:solidFill>
                  <a:srgbClr val="E0D6DE"/>
                </a:solidFill>
                <a:latin typeface="Inter" pitchFamily="34" charset="0"/>
                <a:ea typeface="Inter" pitchFamily="34" charset="-122"/>
                <a:cs typeface="Inter" pitchFamily="34" charset="-120"/>
              </a:rPr>
              <a:t>Future Initiatives:</a:t>
            </a:r>
            <a:r>
              <a:rPr lang="en-US" sz="1750" kern="0" spc="-35" dirty="0">
                <a:solidFill>
                  <a:srgbClr val="E0D6DE"/>
                </a:solidFill>
                <a:latin typeface="Inter" pitchFamily="34" charset="0"/>
                <a:ea typeface="Inter" pitchFamily="34" charset="-122"/>
                <a:cs typeface="Inter" pitchFamily="34" charset="-120"/>
              </a:rPr>
              <a:t> To build upon these insights, further research could explore historical trends, incorporate additional data sources, and delve deeper into industry-specific dynamics to uncover more comprehensive and actionable intelligence.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938</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Shivam Singh Raghuvanshi</cp:lastModifiedBy>
  <cp:revision>2</cp:revision>
  <dcterms:created xsi:type="dcterms:W3CDTF">2024-05-17T13:08:57Z</dcterms:created>
  <dcterms:modified xsi:type="dcterms:W3CDTF">2024-05-17T13:17:51Z</dcterms:modified>
</cp:coreProperties>
</file>