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PT Sans Narrow"/>
      <p:regular r:id="rId15"/>
      <p:bold r:id="rId16"/>
    </p:embeddedFont>
    <p:embeddedFont>
      <p:font typeface="EB Garamond Medium"/>
      <p:regular r:id="rId17"/>
      <p:bold r:id="rId18"/>
      <p:italic r:id="rId19"/>
      <p:boldItalic r:id="rId20"/>
    </p:embeddedFont>
    <p:embeddedFont>
      <p:font typeface="EB Garamond"/>
      <p:regular r:id="rId21"/>
      <p:bold r:id="rId22"/>
      <p:italic r:id="rId23"/>
      <p:boldItalic r:id="rId24"/>
    </p:embeddedFont>
    <p:embeddedFont>
      <p:font typeface="Open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EBGaramondMedium-boldItalic.fntdata"/><Relationship Id="rId22" Type="http://schemas.openxmlformats.org/officeDocument/2006/relationships/font" Target="fonts/EBGaramond-bold.fntdata"/><Relationship Id="rId21" Type="http://schemas.openxmlformats.org/officeDocument/2006/relationships/font" Target="fonts/EBGaramond-regular.fntdata"/><Relationship Id="rId24" Type="http://schemas.openxmlformats.org/officeDocument/2006/relationships/font" Target="fonts/EBGaramond-boldItalic.fntdata"/><Relationship Id="rId23" Type="http://schemas.openxmlformats.org/officeDocument/2006/relationships/font" Target="fonts/EBGaramon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bold.fntdata"/><Relationship Id="rId25" Type="http://schemas.openxmlformats.org/officeDocument/2006/relationships/font" Target="fonts/OpenSans-regular.fntdata"/><Relationship Id="rId28" Type="http://schemas.openxmlformats.org/officeDocument/2006/relationships/font" Target="fonts/OpenSans-boldItalic.fntdata"/><Relationship Id="rId27"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PTSansNarrow-regular.fntdata"/><Relationship Id="rId14" Type="http://schemas.openxmlformats.org/officeDocument/2006/relationships/slide" Target="slides/slide9.xml"/><Relationship Id="rId17" Type="http://schemas.openxmlformats.org/officeDocument/2006/relationships/font" Target="fonts/EBGaramondMedium-regular.fntdata"/><Relationship Id="rId16" Type="http://schemas.openxmlformats.org/officeDocument/2006/relationships/font" Target="fonts/PTSansNarrow-bold.fntdata"/><Relationship Id="rId19" Type="http://schemas.openxmlformats.org/officeDocument/2006/relationships/font" Target="fonts/EBGaramondMedium-italic.fntdata"/><Relationship Id="rId18" Type="http://schemas.openxmlformats.org/officeDocument/2006/relationships/font" Target="fonts/EBGaramondMedium-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929b32466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929b32466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5ce7afd26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5ce7afd26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62cb9c945f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62cb9c945f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62cb9c945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62cb9c945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62cb9c945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62cb9c945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62cb9c945f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62cb9c945f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62cb9c945f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62cb9c945f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62cb9c945f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62cb9c945f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EVOLUTION OF CACHE REPLACEMENT POLICIES</a:t>
            </a:r>
            <a:endParaRPr/>
          </a:p>
        </p:txBody>
      </p:sp>
      <p:sp>
        <p:nvSpPr>
          <p:cNvPr id="67" name="Google Shape;67;p13"/>
          <p:cNvSpPr txBox="1"/>
          <p:nvPr>
            <p:ph idx="1" type="subTitle"/>
          </p:nvPr>
        </p:nvSpPr>
        <p:spPr>
          <a:xfrm>
            <a:off x="2519275" y="3190803"/>
            <a:ext cx="4870500" cy="784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t/>
            </a:r>
            <a:endParaRPr sz="1800"/>
          </a:p>
          <a:p>
            <a:pPr indent="0" lvl="0" marL="0" rtl="0" algn="r">
              <a:spcBef>
                <a:spcPts val="0"/>
              </a:spcBef>
              <a:spcAft>
                <a:spcPts val="0"/>
              </a:spcAft>
              <a:buNone/>
            </a:pPr>
            <a:r>
              <a:rPr lang="en" sz="1800"/>
              <a:t>Shiv Tikoo</a:t>
            </a:r>
            <a:endParaRPr sz="1800"/>
          </a:p>
          <a:p>
            <a:pPr indent="0" lvl="0" marL="0" rtl="0" algn="r">
              <a:spcBef>
                <a:spcPts val="0"/>
              </a:spcBef>
              <a:spcAft>
                <a:spcPts val="0"/>
              </a:spcAft>
              <a:buNone/>
            </a:pPr>
            <a:r>
              <a:rPr lang="en" sz="1800"/>
              <a:t>CS23BTNRK11001</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3259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34327" lvl="0" marL="457200" rtl="0" algn="l">
              <a:lnSpc>
                <a:spcPct val="105000"/>
              </a:lnSpc>
              <a:spcBef>
                <a:spcPts val="0"/>
              </a:spcBef>
              <a:spcAft>
                <a:spcPts val="0"/>
              </a:spcAft>
              <a:buSzPts val="1665"/>
              <a:buFont typeface="EB Garamond Medium"/>
              <a:buChar char="-"/>
            </a:pPr>
            <a:r>
              <a:rPr lang="en" sz="1942">
                <a:solidFill>
                  <a:srgbClr val="000000"/>
                </a:solidFill>
                <a:highlight>
                  <a:srgbClr val="FFFFFF"/>
                </a:highlight>
                <a:latin typeface="EB Garamond Medium"/>
                <a:ea typeface="EB Garamond Medium"/>
                <a:cs typeface="EB Garamond Medium"/>
                <a:sym typeface="EB Garamond Medium"/>
              </a:rPr>
              <a:t>The survey aims conduct a comprehensive exploration of</a:t>
            </a:r>
            <a:endParaRPr sz="1942">
              <a:solidFill>
                <a:srgbClr val="000000"/>
              </a:solidFill>
              <a:highlight>
                <a:srgbClr val="FFFFFF"/>
              </a:highlight>
              <a:latin typeface="EB Garamond Medium"/>
              <a:ea typeface="EB Garamond Medium"/>
              <a:cs typeface="EB Garamond Medium"/>
              <a:sym typeface="EB Garamond Medium"/>
            </a:endParaRPr>
          </a:p>
          <a:p>
            <a:pPr indent="0" lvl="0" marL="0" rtl="0" algn="l">
              <a:lnSpc>
                <a:spcPct val="105000"/>
              </a:lnSpc>
              <a:spcBef>
                <a:spcPts val="0"/>
              </a:spcBef>
              <a:spcAft>
                <a:spcPts val="0"/>
              </a:spcAft>
              <a:buSzPts val="1018"/>
              <a:buNone/>
            </a:pPr>
            <a:r>
              <a:rPr lang="en" sz="1942">
                <a:solidFill>
                  <a:srgbClr val="000000"/>
                </a:solidFill>
                <a:highlight>
                  <a:srgbClr val="FFFFFF"/>
                </a:highlight>
                <a:latin typeface="EB Garamond Medium"/>
                <a:ea typeface="EB Garamond Medium"/>
                <a:cs typeface="EB Garamond Medium"/>
                <a:sym typeface="EB Garamond Medium"/>
              </a:rPr>
              <a:t>cache replacement policies</a:t>
            </a:r>
            <a:endParaRPr sz="1942">
              <a:solidFill>
                <a:srgbClr val="000000"/>
              </a:solidFill>
              <a:highlight>
                <a:srgbClr val="FFFFFF"/>
              </a:highlight>
              <a:latin typeface="EB Garamond Medium"/>
              <a:ea typeface="EB Garamond Medium"/>
              <a:cs typeface="EB Garamond Medium"/>
              <a:sym typeface="EB Garamond Medium"/>
            </a:endParaRPr>
          </a:p>
          <a:p>
            <a:pPr indent="0" lvl="0" marL="0" rtl="0" algn="l">
              <a:lnSpc>
                <a:spcPct val="105000"/>
              </a:lnSpc>
              <a:spcBef>
                <a:spcPts val="0"/>
              </a:spcBef>
              <a:spcAft>
                <a:spcPts val="0"/>
              </a:spcAft>
              <a:buSzPts val="1018"/>
              <a:buNone/>
            </a:pPr>
            <a:r>
              <a:t/>
            </a:r>
            <a:endParaRPr sz="1942">
              <a:solidFill>
                <a:srgbClr val="000000"/>
              </a:solidFill>
              <a:highlight>
                <a:srgbClr val="FFFFFF"/>
              </a:highlight>
              <a:latin typeface="EB Garamond Medium"/>
              <a:ea typeface="EB Garamond Medium"/>
              <a:cs typeface="EB Garamond Medium"/>
              <a:sym typeface="EB Garamond Medium"/>
            </a:endParaRPr>
          </a:p>
          <a:p>
            <a:pPr indent="-334327" lvl="0" marL="457200" rtl="0" algn="l">
              <a:lnSpc>
                <a:spcPct val="105000"/>
              </a:lnSpc>
              <a:spcBef>
                <a:spcPts val="0"/>
              </a:spcBef>
              <a:spcAft>
                <a:spcPts val="0"/>
              </a:spcAft>
              <a:buSzPts val="1665"/>
              <a:buFont typeface="EB Garamond Medium"/>
              <a:buChar char="-"/>
            </a:pPr>
            <a:r>
              <a:rPr lang="en" sz="1942">
                <a:solidFill>
                  <a:srgbClr val="000000"/>
                </a:solidFill>
                <a:highlight>
                  <a:srgbClr val="FFFFFF"/>
                </a:highlight>
                <a:latin typeface="EB Garamond Medium"/>
                <a:ea typeface="EB Garamond Medium"/>
                <a:cs typeface="EB Garamond Medium"/>
                <a:sym typeface="EB Garamond Medium"/>
              </a:rPr>
              <a:t>Memory-intensive workloads operate on massive amounts of data that</a:t>
            </a:r>
            <a:endParaRPr sz="1942">
              <a:solidFill>
                <a:srgbClr val="000000"/>
              </a:solidFill>
              <a:highlight>
                <a:srgbClr val="FFFFFF"/>
              </a:highlight>
              <a:latin typeface="EB Garamond Medium"/>
              <a:ea typeface="EB Garamond Medium"/>
              <a:cs typeface="EB Garamond Medium"/>
              <a:sym typeface="EB Garamond Medium"/>
            </a:endParaRPr>
          </a:p>
          <a:p>
            <a:pPr indent="0" lvl="0" marL="0" rtl="0" algn="l">
              <a:lnSpc>
                <a:spcPct val="105000"/>
              </a:lnSpc>
              <a:spcBef>
                <a:spcPts val="0"/>
              </a:spcBef>
              <a:spcAft>
                <a:spcPts val="0"/>
              </a:spcAft>
              <a:buSzPts val="1018"/>
              <a:buNone/>
            </a:pPr>
            <a:r>
              <a:rPr lang="en" sz="1942">
                <a:solidFill>
                  <a:srgbClr val="000000"/>
                </a:solidFill>
                <a:highlight>
                  <a:srgbClr val="FFFFFF"/>
                </a:highlight>
                <a:latin typeface="EB Garamond Medium"/>
                <a:ea typeface="EB Garamond Medium"/>
                <a:cs typeface="EB Garamond Medium"/>
                <a:sym typeface="EB Garamond Medium"/>
              </a:rPr>
              <a:t>cannot be captured by last-level caches (LLCs) of modern processors.</a:t>
            </a:r>
            <a:endParaRPr sz="1942">
              <a:solidFill>
                <a:srgbClr val="000000"/>
              </a:solidFill>
              <a:highlight>
                <a:srgbClr val="FFFFFF"/>
              </a:highlight>
              <a:latin typeface="EB Garamond Medium"/>
              <a:ea typeface="EB Garamond Medium"/>
              <a:cs typeface="EB Garamond Medium"/>
              <a:sym typeface="EB Garamond Medium"/>
            </a:endParaRPr>
          </a:p>
          <a:p>
            <a:pPr indent="0" lvl="0" marL="0" rtl="0" algn="l">
              <a:lnSpc>
                <a:spcPct val="105000"/>
              </a:lnSpc>
              <a:spcBef>
                <a:spcPts val="0"/>
              </a:spcBef>
              <a:spcAft>
                <a:spcPts val="0"/>
              </a:spcAft>
              <a:buSzPts val="1018"/>
              <a:buNone/>
            </a:pPr>
            <a:r>
              <a:t/>
            </a:r>
            <a:endParaRPr sz="1942">
              <a:solidFill>
                <a:srgbClr val="000000"/>
              </a:solidFill>
              <a:highlight>
                <a:srgbClr val="FFFFFF"/>
              </a:highlight>
              <a:latin typeface="EB Garamond Medium"/>
              <a:ea typeface="EB Garamond Medium"/>
              <a:cs typeface="EB Garamond Medium"/>
              <a:sym typeface="EB Garamond Medium"/>
            </a:endParaRPr>
          </a:p>
          <a:p>
            <a:pPr indent="-334327" lvl="0" marL="457200" rtl="0" algn="l">
              <a:lnSpc>
                <a:spcPct val="105000"/>
              </a:lnSpc>
              <a:spcBef>
                <a:spcPts val="0"/>
              </a:spcBef>
              <a:spcAft>
                <a:spcPts val="0"/>
              </a:spcAft>
              <a:buSzPts val="1665"/>
              <a:buFont typeface="EB Garamond Medium"/>
              <a:buChar char="-"/>
            </a:pPr>
            <a:r>
              <a:rPr lang="en" sz="1942">
                <a:solidFill>
                  <a:srgbClr val="000000"/>
                </a:solidFill>
                <a:highlight>
                  <a:srgbClr val="FFFFFF"/>
                </a:highlight>
                <a:latin typeface="EB Garamond Medium"/>
                <a:ea typeface="EB Garamond Medium"/>
                <a:cs typeface="EB Garamond Medium"/>
                <a:sym typeface="EB Garamond Medium"/>
              </a:rPr>
              <a:t>Consequently, processo</a:t>
            </a:r>
            <a:r>
              <a:rPr lang="en" sz="1942">
                <a:solidFill>
                  <a:srgbClr val="000000"/>
                </a:solidFill>
                <a:highlight>
                  <a:srgbClr val="FFFFFF"/>
                </a:highlight>
                <a:latin typeface="EB Garamond Medium"/>
                <a:ea typeface="EB Garamond Medium"/>
                <a:cs typeface="EB Garamond Medium"/>
                <a:sym typeface="EB Garamond Medium"/>
              </a:rPr>
              <a:t>rs encounter frequent off-chip misses, and hence, loses</a:t>
            </a:r>
            <a:endParaRPr sz="1942">
              <a:solidFill>
                <a:srgbClr val="000000"/>
              </a:solidFill>
              <a:highlight>
                <a:srgbClr val="FFFFFF"/>
              </a:highlight>
              <a:latin typeface="EB Garamond Medium"/>
              <a:ea typeface="EB Garamond Medium"/>
              <a:cs typeface="EB Garamond Medium"/>
              <a:sym typeface="EB Garamond Medium"/>
            </a:endParaRPr>
          </a:p>
          <a:p>
            <a:pPr indent="0" lvl="0" marL="0" rtl="0" algn="l">
              <a:lnSpc>
                <a:spcPct val="105000"/>
              </a:lnSpc>
              <a:spcBef>
                <a:spcPts val="0"/>
              </a:spcBef>
              <a:spcAft>
                <a:spcPts val="0"/>
              </a:spcAft>
              <a:buNone/>
            </a:pPr>
            <a:r>
              <a:rPr lang="en" sz="1942">
                <a:solidFill>
                  <a:srgbClr val="000000"/>
                </a:solidFill>
                <a:highlight>
                  <a:srgbClr val="FFFFFF"/>
                </a:highlight>
                <a:latin typeface="EB Garamond Medium"/>
                <a:ea typeface="EB Garamond Medium"/>
                <a:cs typeface="EB Garamond Medium"/>
                <a:sym typeface="EB Garamond Medium"/>
              </a:rPr>
              <a:t>significant performance potential.</a:t>
            </a:r>
            <a:endParaRPr sz="1942">
              <a:solidFill>
                <a:srgbClr val="000000"/>
              </a:solidFill>
              <a:highlight>
                <a:srgbClr val="FFFFFF"/>
              </a:highlight>
              <a:latin typeface="EB Garamond Medium"/>
              <a:ea typeface="EB Garamond Medium"/>
              <a:cs typeface="EB Garamond Medium"/>
              <a:sym typeface="EB Garamond Medium"/>
            </a:endParaRPr>
          </a:p>
          <a:p>
            <a:pPr indent="0" lvl="0" marL="457200" rtl="0" algn="l">
              <a:lnSpc>
                <a:spcPct val="105000"/>
              </a:lnSpc>
              <a:spcBef>
                <a:spcPts val="0"/>
              </a:spcBef>
              <a:spcAft>
                <a:spcPts val="0"/>
              </a:spcAft>
              <a:buSzPts val="1018"/>
              <a:buNone/>
            </a:pPr>
            <a:r>
              <a:t/>
            </a:r>
            <a:endParaRPr sz="1665">
              <a:latin typeface="EB Garamond Medium"/>
              <a:ea typeface="EB Garamond Medium"/>
              <a:cs typeface="EB Garamond Medium"/>
              <a:sym typeface="EB Garamond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3238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FOUNDATIONAL PRINCIPLES</a:t>
            </a:r>
            <a:endParaRPr/>
          </a:p>
        </p:txBody>
      </p:sp>
      <p:sp>
        <p:nvSpPr>
          <p:cNvPr id="79" name="Google Shape;79;p15"/>
          <p:cNvSpPr txBox="1"/>
          <p:nvPr>
            <p:ph idx="1" type="body"/>
          </p:nvPr>
        </p:nvSpPr>
        <p:spPr>
          <a:xfrm>
            <a:off x="311700" y="1031225"/>
            <a:ext cx="7977300" cy="3537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solidFill>
                  <a:srgbClr val="000000"/>
                </a:solidFill>
                <a:latin typeface="EB Garamond Medium"/>
                <a:ea typeface="EB Garamond Medium"/>
                <a:cs typeface="EB Garamond Medium"/>
                <a:sym typeface="EB Garamond Medium"/>
              </a:rPr>
              <a:t>In the next section I covered the </a:t>
            </a:r>
            <a:r>
              <a:rPr lang="en" sz="1900">
                <a:solidFill>
                  <a:srgbClr val="000000"/>
                </a:solidFill>
                <a:latin typeface="EB Garamond Medium"/>
                <a:ea typeface="EB Garamond Medium"/>
                <a:cs typeface="EB Garamond Medium"/>
                <a:sym typeface="EB Garamond Medium"/>
              </a:rPr>
              <a:t>advancements in replacement policies that we discussed during the course:</a:t>
            </a:r>
            <a:br>
              <a:rPr lang="en" sz="1900">
                <a:solidFill>
                  <a:srgbClr val="000000"/>
                </a:solidFill>
                <a:latin typeface="EB Garamond Medium"/>
                <a:ea typeface="EB Garamond Medium"/>
                <a:cs typeface="EB Garamond Medium"/>
                <a:sym typeface="EB Garamond Medium"/>
              </a:rPr>
            </a:br>
            <a:endParaRPr sz="1900">
              <a:solidFill>
                <a:srgbClr val="000000"/>
              </a:solidFill>
              <a:latin typeface="EB Garamond Medium"/>
              <a:ea typeface="EB Garamond Medium"/>
              <a:cs typeface="EB Garamond Medium"/>
              <a:sym typeface="EB Garamond Medium"/>
            </a:endParaRPr>
          </a:p>
          <a:p>
            <a:pPr indent="-349250" lvl="0" marL="457200" rtl="0" algn="l">
              <a:spcBef>
                <a:spcPts val="1200"/>
              </a:spcBef>
              <a:spcAft>
                <a:spcPts val="0"/>
              </a:spcAft>
              <a:buClr>
                <a:srgbClr val="000000"/>
              </a:buClr>
              <a:buSzPts val="1900"/>
              <a:buFont typeface="EB Garamond Medium"/>
              <a:buChar char="-"/>
            </a:pPr>
            <a:r>
              <a:rPr lang="en" sz="1900">
                <a:solidFill>
                  <a:srgbClr val="000000"/>
                </a:solidFill>
                <a:latin typeface="EB Garamond Medium"/>
                <a:ea typeface="EB Garamond Medium"/>
                <a:cs typeface="EB Garamond Medium"/>
                <a:sym typeface="EB Garamond Medium"/>
              </a:rPr>
              <a:t>DIP</a:t>
            </a:r>
            <a:endParaRPr sz="1900">
              <a:solidFill>
                <a:srgbClr val="000000"/>
              </a:solidFill>
              <a:latin typeface="EB Garamond Medium"/>
              <a:ea typeface="EB Garamond Medium"/>
              <a:cs typeface="EB Garamond Medium"/>
              <a:sym typeface="EB Garamond Medium"/>
            </a:endParaRPr>
          </a:p>
          <a:p>
            <a:pPr indent="-349250" lvl="0" marL="457200" rtl="0" algn="l">
              <a:spcBef>
                <a:spcPts val="0"/>
              </a:spcBef>
              <a:spcAft>
                <a:spcPts val="0"/>
              </a:spcAft>
              <a:buClr>
                <a:srgbClr val="000000"/>
              </a:buClr>
              <a:buSzPts val="1900"/>
              <a:buFont typeface="EB Garamond Medium"/>
              <a:buChar char="-"/>
            </a:pPr>
            <a:r>
              <a:rPr lang="en" sz="1900">
                <a:solidFill>
                  <a:srgbClr val="000000"/>
                </a:solidFill>
                <a:latin typeface="EB Garamond Medium"/>
                <a:ea typeface="EB Garamond Medium"/>
                <a:cs typeface="EB Garamond Medium"/>
                <a:sym typeface="EB Garamond Medium"/>
              </a:rPr>
              <a:t>TADIP</a:t>
            </a:r>
            <a:endParaRPr sz="1900">
              <a:solidFill>
                <a:srgbClr val="000000"/>
              </a:solidFill>
              <a:latin typeface="EB Garamond Medium"/>
              <a:ea typeface="EB Garamond Medium"/>
              <a:cs typeface="EB Garamond Medium"/>
              <a:sym typeface="EB Garamond Medium"/>
            </a:endParaRPr>
          </a:p>
          <a:p>
            <a:pPr indent="-349250" lvl="0" marL="457200" rtl="0" algn="l">
              <a:spcBef>
                <a:spcPts val="0"/>
              </a:spcBef>
              <a:spcAft>
                <a:spcPts val="0"/>
              </a:spcAft>
              <a:buClr>
                <a:srgbClr val="000000"/>
              </a:buClr>
              <a:buSzPts val="1900"/>
              <a:buFont typeface="EB Garamond Medium"/>
              <a:buChar char="-"/>
            </a:pPr>
            <a:r>
              <a:rPr lang="en" sz="1900">
                <a:solidFill>
                  <a:srgbClr val="000000"/>
                </a:solidFill>
                <a:latin typeface="EB Garamond Medium"/>
                <a:ea typeface="EB Garamond Medium"/>
                <a:cs typeface="EB Garamond Medium"/>
                <a:sym typeface="EB Garamond Medium"/>
              </a:rPr>
              <a:t>SRRIP</a:t>
            </a:r>
            <a:endParaRPr sz="1900">
              <a:solidFill>
                <a:srgbClr val="000000"/>
              </a:solidFill>
              <a:latin typeface="EB Garamond Medium"/>
              <a:ea typeface="EB Garamond Medium"/>
              <a:cs typeface="EB Garamond Medium"/>
              <a:sym typeface="EB Garamond Medium"/>
            </a:endParaRPr>
          </a:p>
          <a:p>
            <a:pPr indent="-349250" lvl="0" marL="457200" rtl="0" algn="l">
              <a:spcBef>
                <a:spcPts val="0"/>
              </a:spcBef>
              <a:spcAft>
                <a:spcPts val="0"/>
              </a:spcAft>
              <a:buClr>
                <a:srgbClr val="000000"/>
              </a:buClr>
              <a:buSzPts val="1900"/>
              <a:buFont typeface="EB Garamond Medium"/>
              <a:buChar char="-"/>
            </a:pPr>
            <a:r>
              <a:rPr lang="en" sz="1900">
                <a:solidFill>
                  <a:srgbClr val="000000"/>
                </a:solidFill>
                <a:latin typeface="EB Garamond Medium"/>
                <a:ea typeface="EB Garamond Medium"/>
                <a:cs typeface="EB Garamond Medium"/>
                <a:sym typeface="EB Garamond Medium"/>
              </a:rPr>
              <a:t>UTILITY BASED CACHE PARTITIONING</a:t>
            </a:r>
            <a:endParaRPr sz="1900">
              <a:solidFill>
                <a:srgbClr val="000000"/>
              </a:solidFill>
              <a:latin typeface="EB Garamond Medium"/>
              <a:ea typeface="EB Garamond Medium"/>
              <a:cs typeface="EB Garamond Medium"/>
              <a:sym typeface="EB Garamond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3238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SURVEY METHODOLOGY</a:t>
            </a:r>
            <a:endParaRPr/>
          </a:p>
          <a:p>
            <a:pPr indent="0" lvl="0" marL="0" rtl="0" algn="l">
              <a:spcBef>
                <a:spcPts val="0"/>
              </a:spcBef>
              <a:spcAft>
                <a:spcPts val="0"/>
              </a:spcAft>
              <a:buNone/>
            </a:pPr>
            <a:r>
              <a:t/>
            </a:r>
            <a:endParaRPr/>
          </a:p>
        </p:txBody>
      </p:sp>
      <p:sp>
        <p:nvSpPr>
          <p:cNvPr id="85" name="Google Shape;85;p16"/>
          <p:cNvSpPr txBox="1"/>
          <p:nvPr>
            <p:ph idx="1" type="body"/>
          </p:nvPr>
        </p:nvSpPr>
        <p:spPr>
          <a:xfrm>
            <a:off x="311700" y="1031225"/>
            <a:ext cx="7977300" cy="3537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solidFill>
                  <a:srgbClr val="000000"/>
                </a:solidFill>
                <a:latin typeface="EB Garamond Medium"/>
                <a:ea typeface="EB Garamond Medium"/>
                <a:cs typeface="EB Garamond Medium"/>
                <a:sym typeface="EB Garamond Medium"/>
              </a:rPr>
              <a:t>The goal of the survey was to look into the recent advancements made and work towards their shortcomings to come up with a better approach.</a:t>
            </a:r>
            <a:endParaRPr sz="1900">
              <a:solidFill>
                <a:srgbClr val="000000"/>
              </a:solidFill>
              <a:latin typeface="EB Garamond Medium"/>
              <a:ea typeface="EB Garamond Medium"/>
              <a:cs typeface="EB Garamond Medium"/>
              <a:sym typeface="EB Garamond Medium"/>
            </a:endParaRPr>
          </a:p>
          <a:p>
            <a:pPr indent="-349250" lvl="0" marL="457200" rtl="0" algn="l">
              <a:spcBef>
                <a:spcPts val="1200"/>
              </a:spcBef>
              <a:spcAft>
                <a:spcPts val="0"/>
              </a:spcAft>
              <a:buClr>
                <a:srgbClr val="000000"/>
              </a:buClr>
              <a:buSzPts val="1900"/>
              <a:buFont typeface="EB Garamond Medium"/>
              <a:buChar char="-"/>
            </a:pPr>
            <a:r>
              <a:rPr lang="en" sz="1900">
                <a:solidFill>
                  <a:srgbClr val="000000"/>
                </a:solidFill>
                <a:latin typeface="EB Garamond Medium"/>
                <a:ea typeface="EB Garamond Medium"/>
                <a:cs typeface="EB Garamond Medium"/>
                <a:sym typeface="EB Garamond Medium"/>
              </a:rPr>
              <a:t>The first step towards achieving this was choosing the right set of papers.</a:t>
            </a:r>
            <a:endParaRPr sz="1900">
              <a:solidFill>
                <a:srgbClr val="000000"/>
              </a:solidFill>
              <a:latin typeface="EB Garamond Medium"/>
              <a:ea typeface="EB Garamond Medium"/>
              <a:cs typeface="EB Garamond Medium"/>
              <a:sym typeface="EB Garamond Medium"/>
            </a:endParaRPr>
          </a:p>
          <a:p>
            <a:pPr indent="-349250" lvl="0" marL="457200" rtl="0" algn="l">
              <a:spcBef>
                <a:spcPts val="0"/>
              </a:spcBef>
              <a:spcAft>
                <a:spcPts val="0"/>
              </a:spcAft>
              <a:buClr>
                <a:srgbClr val="000000"/>
              </a:buClr>
              <a:buSzPts val="1900"/>
              <a:buFont typeface="EB Garamond Medium"/>
              <a:buChar char="-"/>
            </a:pPr>
            <a:r>
              <a:rPr lang="en" sz="1900">
                <a:solidFill>
                  <a:srgbClr val="000000"/>
                </a:solidFill>
                <a:latin typeface="EB Garamond Medium"/>
                <a:ea typeface="EB Garamond Medium"/>
                <a:cs typeface="EB Garamond Medium"/>
                <a:sym typeface="EB Garamond Medium"/>
              </a:rPr>
              <a:t>The choice of paper was made using the papers which cited the papers we went through in class</a:t>
            </a:r>
            <a:endParaRPr sz="1900">
              <a:solidFill>
                <a:srgbClr val="000000"/>
              </a:solidFill>
              <a:latin typeface="EB Garamond Medium"/>
              <a:ea typeface="EB Garamond Medium"/>
              <a:cs typeface="EB Garamond Medium"/>
              <a:sym typeface="EB Garamond Medium"/>
            </a:endParaRPr>
          </a:p>
          <a:p>
            <a:pPr indent="-349250" lvl="0" marL="457200" rtl="0" algn="l">
              <a:spcBef>
                <a:spcPts val="0"/>
              </a:spcBef>
              <a:spcAft>
                <a:spcPts val="0"/>
              </a:spcAft>
              <a:buClr>
                <a:srgbClr val="000000"/>
              </a:buClr>
              <a:buSzPts val="1900"/>
              <a:buFont typeface="EB Garamond Medium"/>
              <a:buChar char="-"/>
            </a:pPr>
            <a:r>
              <a:rPr lang="en" sz="1900">
                <a:solidFill>
                  <a:srgbClr val="000000"/>
                </a:solidFill>
                <a:latin typeface="EB Garamond Medium"/>
                <a:ea typeface="EB Garamond Medium"/>
                <a:cs typeface="EB Garamond Medium"/>
                <a:sym typeface="EB Garamond Medium"/>
              </a:rPr>
              <a:t>The reason behind following this approach was to build up on the foundation and understand how different architects have tried improving on these foundational policies.</a:t>
            </a:r>
            <a:endParaRPr sz="1900">
              <a:solidFill>
                <a:srgbClr val="000000"/>
              </a:solidFill>
              <a:latin typeface="EB Garamond Medium"/>
              <a:ea typeface="EB Garamond Medium"/>
              <a:cs typeface="EB Garamond Medium"/>
              <a:sym typeface="EB Garamond Medium"/>
            </a:endParaRPr>
          </a:p>
          <a:p>
            <a:pPr indent="-349250" lvl="0" marL="457200" rtl="0" algn="l">
              <a:spcBef>
                <a:spcPts val="0"/>
              </a:spcBef>
              <a:spcAft>
                <a:spcPts val="0"/>
              </a:spcAft>
              <a:buClr>
                <a:srgbClr val="000000"/>
              </a:buClr>
              <a:buSzPts val="1900"/>
              <a:buFont typeface="EB Garamond Medium"/>
              <a:buChar char="-"/>
            </a:pPr>
            <a:r>
              <a:rPr lang="en" sz="1900">
                <a:solidFill>
                  <a:srgbClr val="000000"/>
                </a:solidFill>
                <a:latin typeface="EB Garamond Medium"/>
                <a:ea typeface="EB Garamond Medium"/>
                <a:cs typeface="EB Garamond Medium"/>
                <a:sym typeface="EB Garamond Medium"/>
              </a:rPr>
              <a:t>This </a:t>
            </a:r>
            <a:r>
              <a:rPr lang="en" sz="1900">
                <a:solidFill>
                  <a:srgbClr val="000000"/>
                </a:solidFill>
                <a:latin typeface="EB Garamond Medium"/>
                <a:ea typeface="EB Garamond Medium"/>
                <a:cs typeface="EB Garamond Medium"/>
                <a:sym typeface="EB Garamond Medium"/>
              </a:rPr>
              <a:t>understanding</a:t>
            </a:r>
            <a:r>
              <a:rPr lang="en" sz="1900">
                <a:solidFill>
                  <a:srgbClr val="000000"/>
                </a:solidFill>
                <a:latin typeface="EB Garamond Medium"/>
                <a:ea typeface="EB Garamond Medium"/>
                <a:cs typeface="EB Garamond Medium"/>
                <a:sym typeface="EB Garamond Medium"/>
              </a:rPr>
              <a:t> would help me propose my own idea.</a:t>
            </a:r>
            <a:endParaRPr sz="1900">
              <a:solidFill>
                <a:srgbClr val="000000"/>
              </a:solidFill>
              <a:latin typeface="EB Garamond Medium"/>
              <a:ea typeface="EB Garamond Medium"/>
              <a:cs typeface="EB Garamond Medium"/>
              <a:sym typeface="EB Garamond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3238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RECENT ADVANCEMENTS </a:t>
            </a:r>
            <a:endParaRPr/>
          </a:p>
          <a:p>
            <a:pPr indent="0" lvl="0" marL="0" rtl="0" algn="l">
              <a:spcBef>
                <a:spcPts val="0"/>
              </a:spcBef>
              <a:spcAft>
                <a:spcPts val="0"/>
              </a:spcAft>
              <a:buNone/>
            </a:pPr>
            <a:r>
              <a:t/>
            </a:r>
            <a:endParaRPr/>
          </a:p>
        </p:txBody>
      </p:sp>
      <p:sp>
        <p:nvSpPr>
          <p:cNvPr id="91" name="Google Shape;91;p17"/>
          <p:cNvSpPr txBox="1"/>
          <p:nvPr>
            <p:ph idx="1" type="body"/>
          </p:nvPr>
        </p:nvSpPr>
        <p:spPr>
          <a:xfrm>
            <a:off x="311700" y="1031225"/>
            <a:ext cx="7977300" cy="3537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solidFill>
                  <a:srgbClr val="000000"/>
                </a:solidFill>
                <a:latin typeface="EB Garamond Medium"/>
                <a:ea typeface="EB Garamond Medium"/>
                <a:cs typeface="EB Garamond Medium"/>
                <a:sym typeface="EB Garamond Medium"/>
              </a:rPr>
              <a:t>The papers chosen were:</a:t>
            </a:r>
            <a:endParaRPr sz="1900">
              <a:solidFill>
                <a:srgbClr val="000000"/>
              </a:solidFill>
              <a:latin typeface="EB Garamond Medium"/>
              <a:ea typeface="EB Garamond Medium"/>
              <a:cs typeface="EB Garamond Medium"/>
              <a:sym typeface="EB Garamond Medium"/>
            </a:endParaRPr>
          </a:p>
          <a:p>
            <a:pPr indent="-349250" lvl="0" marL="457200" rtl="0" algn="l">
              <a:spcBef>
                <a:spcPts val="1200"/>
              </a:spcBef>
              <a:spcAft>
                <a:spcPts val="0"/>
              </a:spcAft>
              <a:buClr>
                <a:srgbClr val="000000"/>
              </a:buClr>
              <a:buSzPts val="1900"/>
              <a:buFont typeface="EB Garamond Medium"/>
              <a:buChar char="-"/>
            </a:pPr>
            <a:r>
              <a:rPr lang="en" sz="1900">
                <a:solidFill>
                  <a:srgbClr val="000000"/>
                </a:solidFill>
                <a:latin typeface="EB Garamond Medium"/>
                <a:ea typeface="EB Garamond Medium"/>
                <a:cs typeface="EB Garamond Medium"/>
                <a:sym typeface="EB Garamond Medium"/>
              </a:rPr>
              <a:t>EHC - Expected Hit Count Policy</a:t>
            </a:r>
            <a:endParaRPr sz="1900">
              <a:solidFill>
                <a:srgbClr val="000000"/>
              </a:solidFill>
              <a:latin typeface="EB Garamond Medium"/>
              <a:ea typeface="EB Garamond Medium"/>
              <a:cs typeface="EB Garamond Medium"/>
              <a:sym typeface="EB Garamond Medium"/>
            </a:endParaRPr>
          </a:p>
          <a:p>
            <a:pPr indent="-349250" lvl="0" marL="457200" rtl="0" algn="l">
              <a:spcBef>
                <a:spcPts val="0"/>
              </a:spcBef>
              <a:spcAft>
                <a:spcPts val="0"/>
              </a:spcAft>
              <a:buClr>
                <a:srgbClr val="000000"/>
              </a:buClr>
              <a:buSzPts val="1900"/>
              <a:buFont typeface="EB Garamond Medium"/>
              <a:buChar char="-"/>
            </a:pPr>
            <a:r>
              <a:rPr lang="en" sz="1900">
                <a:solidFill>
                  <a:srgbClr val="000000"/>
                </a:solidFill>
                <a:latin typeface="EB Garamond Medium"/>
                <a:ea typeface="EB Garamond Medium"/>
                <a:cs typeface="EB Garamond Medium"/>
                <a:sym typeface="EB Garamond Medium"/>
              </a:rPr>
              <a:t>IPKB - Improvement per Kilo Byte metric</a:t>
            </a:r>
            <a:endParaRPr sz="1900">
              <a:solidFill>
                <a:srgbClr val="000000"/>
              </a:solidFill>
              <a:latin typeface="EB Garamond Medium"/>
              <a:ea typeface="EB Garamond Medium"/>
              <a:cs typeface="EB Garamond Medium"/>
              <a:sym typeface="EB Garamond Medium"/>
            </a:endParaRPr>
          </a:p>
          <a:p>
            <a:pPr indent="-349250" lvl="0" marL="457200" rtl="0" algn="l">
              <a:spcBef>
                <a:spcPts val="0"/>
              </a:spcBef>
              <a:spcAft>
                <a:spcPts val="0"/>
              </a:spcAft>
              <a:buClr>
                <a:srgbClr val="000000"/>
              </a:buClr>
              <a:buSzPts val="1900"/>
              <a:buFont typeface="EB Garamond Medium"/>
              <a:buChar char="-"/>
            </a:pPr>
            <a:r>
              <a:rPr lang="en" sz="1900">
                <a:solidFill>
                  <a:srgbClr val="000000"/>
                </a:solidFill>
                <a:latin typeface="EB Garamond Medium"/>
                <a:ea typeface="EB Garamond Medium"/>
                <a:cs typeface="EB Garamond Medium"/>
                <a:sym typeface="EB Garamond Medium"/>
              </a:rPr>
              <a:t>PVaR - Process Variation Aware Replacement Policy</a:t>
            </a:r>
            <a:endParaRPr sz="1900">
              <a:solidFill>
                <a:srgbClr val="000000"/>
              </a:solidFill>
              <a:latin typeface="EB Garamond Medium"/>
              <a:ea typeface="EB Garamond Medium"/>
              <a:cs typeface="EB Garamond Medium"/>
              <a:sym typeface="EB Garamond Medium"/>
            </a:endParaRPr>
          </a:p>
          <a:p>
            <a:pPr indent="-349250" lvl="0" marL="457200" rtl="0" algn="l">
              <a:spcBef>
                <a:spcPts val="0"/>
              </a:spcBef>
              <a:spcAft>
                <a:spcPts val="0"/>
              </a:spcAft>
              <a:buClr>
                <a:srgbClr val="000000"/>
              </a:buClr>
              <a:buSzPts val="1900"/>
              <a:buFont typeface="EB Garamond Medium"/>
              <a:buChar char="-"/>
            </a:pPr>
            <a:r>
              <a:rPr lang="en" sz="1900">
                <a:solidFill>
                  <a:srgbClr val="000000"/>
                </a:solidFill>
                <a:latin typeface="EB Garamond Medium"/>
                <a:ea typeface="EB Garamond Medium"/>
                <a:cs typeface="EB Garamond Medium"/>
                <a:sym typeface="EB Garamond Medium"/>
              </a:rPr>
              <a:t>RT-RRIP - Recency Time Re Reference Interval Prediction</a:t>
            </a:r>
            <a:endParaRPr sz="1900">
              <a:solidFill>
                <a:srgbClr val="000000"/>
              </a:solidFill>
              <a:latin typeface="EB Garamond Medium"/>
              <a:ea typeface="EB Garamond Medium"/>
              <a:cs typeface="EB Garamond Medium"/>
              <a:sym typeface="EB Garamond Medium"/>
            </a:endParaRPr>
          </a:p>
          <a:p>
            <a:pPr indent="-349250" lvl="0" marL="457200" rtl="0" algn="l">
              <a:spcBef>
                <a:spcPts val="0"/>
              </a:spcBef>
              <a:spcAft>
                <a:spcPts val="0"/>
              </a:spcAft>
              <a:buClr>
                <a:srgbClr val="000000"/>
              </a:buClr>
              <a:buSzPts val="1900"/>
              <a:buFont typeface="EB Garamond Medium"/>
              <a:buChar char="-"/>
            </a:pPr>
            <a:r>
              <a:rPr lang="en" sz="1900">
                <a:solidFill>
                  <a:srgbClr val="000000"/>
                </a:solidFill>
                <a:latin typeface="EB Garamond Medium"/>
                <a:ea typeface="EB Garamond Medium"/>
                <a:cs typeface="EB Garamond Medium"/>
                <a:sym typeface="EB Garamond Medium"/>
              </a:rPr>
              <a:t>DAAEP - Deadblock Aware Adaptive Eviction Policy</a:t>
            </a:r>
            <a:endParaRPr sz="1900">
              <a:solidFill>
                <a:srgbClr val="000000"/>
              </a:solidFill>
              <a:latin typeface="EB Garamond Medium"/>
              <a:ea typeface="EB Garamond Medium"/>
              <a:cs typeface="EB Garamond Medium"/>
              <a:sym typeface="EB Garamond Medium"/>
            </a:endParaRPr>
          </a:p>
          <a:p>
            <a:pPr indent="-349250" lvl="0" marL="457200" rtl="0" algn="l">
              <a:spcBef>
                <a:spcPts val="0"/>
              </a:spcBef>
              <a:spcAft>
                <a:spcPts val="0"/>
              </a:spcAft>
              <a:buClr>
                <a:srgbClr val="000000"/>
              </a:buClr>
              <a:buSzPts val="1900"/>
              <a:buFont typeface="EB Garamond Medium"/>
              <a:buChar char="-"/>
            </a:pPr>
            <a:r>
              <a:rPr lang="en" sz="1900">
                <a:solidFill>
                  <a:srgbClr val="000000"/>
                </a:solidFill>
                <a:latin typeface="EB Garamond Medium"/>
                <a:ea typeface="EB Garamond Medium"/>
                <a:cs typeface="EB Garamond Medium"/>
                <a:sym typeface="EB Garamond Medium"/>
              </a:rPr>
              <a:t>EMISSARY</a:t>
            </a:r>
            <a:endParaRPr sz="1900">
              <a:solidFill>
                <a:srgbClr val="000000"/>
              </a:solidFill>
              <a:latin typeface="EB Garamond Medium"/>
              <a:ea typeface="EB Garamond Medium"/>
              <a:cs typeface="EB Garamond Medium"/>
              <a:sym typeface="EB Garamond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3238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PROPOSED IDEA</a:t>
            </a:r>
            <a:endParaRPr/>
          </a:p>
          <a:p>
            <a:pPr indent="0" lvl="0" marL="0" rtl="0" algn="l">
              <a:spcBef>
                <a:spcPts val="0"/>
              </a:spcBef>
              <a:spcAft>
                <a:spcPts val="0"/>
              </a:spcAft>
              <a:buNone/>
            </a:pPr>
            <a:r>
              <a:t/>
            </a:r>
            <a:endParaRPr/>
          </a:p>
        </p:txBody>
      </p:sp>
      <p:sp>
        <p:nvSpPr>
          <p:cNvPr id="97" name="Google Shape;97;p18"/>
          <p:cNvSpPr txBox="1"/>
          <p:nvPr>
            <p:ph idx="1" type="body"/>
          </p:nvPr>
        </p:nvSpPr>
        <p:spPr>
          <a:xfrm>
            <a:off x="311700" y="1031225"/>
            <a:ext cx="7977300" cy="35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rgbClr val="000000"/>
                </a:solidFill>
                <a:latin typeface="EB Garamond Medium"/>
                <a:ea typeface="EB Garamond Medium"/>
                <a:cs typeface="EB Garamond Medium"/>
                <a:sym typeface="EB Garamond Medium"/>
              </a:rPr>
              <a:t>The idea is to propose a hybrid policy of two recent advancements in the replacement policies:</a:t>
            </a:r>
            <a:br>
              <a:rPr lang="en" sz="1900">
                <a:solidFill>
                  <a:srgbClr val="000000"/>
                </a:solidFill>
                <a:latin typeface="EB Garamond Medium"/>
                <a:ea typeface="EB Garamond Medium"/>
                <a:cs typeface="EB Garamond Medium"/>
                <a:sym typeface="EB Garamond Medium"/>
              </a:rPr>
            </a:br>
            <a:r>
              <a:rPr b="1" lang="en" sz="1900">
                <a:solidFill>
                  <a:srgbClr val="FF0000"/>
                </a:solidFill>
                <a:latin typeface="EB Garamond"/>
                <a:ea typeface="EB Garamond"/>
                <a:cs typeface="EB Garamond"/>
                <a:sym typeface="EB Garamond"/>
              </a:rPr>
              <a:t>EHC-DAEP Policy</a:t>
            </a:r>
            <a:endParaRPr b="1" sz="1900">
              <a:solidFill>
                <a:srgbClr val="FF0000"/>
              </a:solidFill>
              <a:latin typeface="EB Garamond"/>
              <a:ea typeface="EB Garamond"/>
              <a:cs typeface="EB Garamond"/>
              <a:sym typeface="EB Garamond"/>
            </a:endParaRPr>
          </a:p>
          <a:p>
            <a:pPr indent="-349250" lvl="0" marL="457200" rtl="0" algn="l">
              <a:spcBef>
                <a:spcPts val="1200"/>
              </a:spcBef>
              <a:spcAft>
                <a:spcPts val="0"/>
              </a:spcAft>
              <a:buClr>
                <a:srgbClr val="000000"/>
              </a:buClr>
              <a:buSzPts val="1900"/>
              <a:buFont typeface="EB Garamond Medium"/>
              <a:buChar char="-"/>
            </a:pPr>
            <a:r>
              <a:rPr lang="en" sz="1900">
                <a:solidFill>
                  <a:srgbClr val="000000"/>
                </a:solidFill>
                <a:highlight>
                  <a:srgbClr val="FFFFFF"/>
                </a:highlight>
                <a:latin typeface="EB Garamond Medium"/>
                <a:ea typeface="EB Garamond Medium"/>
                <a:cs typeface="EB Garamond Medium"/>
                <a:sym typeface="EB Garamond Medium"/>
              </a:rPr>
              <a:t>The proposed fusion aims to harness the predictive capabilities of EHC and the application aware eviction strategy of DAAEP for enhanced cache management.</a:t>
            </a:r>
            <a:endParaRPr sz="1900">
              <a:solidFill>
                <a:srgbClr val="000000"/>
              </a:solidFill>
              <a:highlight>
                <a:srgbClr val="FFFFFF"/>
              </a:highlight>
              <a:latin typeface="EB Garamond Medium"/>
              <a:ea typeface="EB Garamond Medium"/>
              <a:cs typeface="EB Garamond Medium"/>
              <a:sym typeface="EB Garamond Medium"/>
            </a:endParaRPr>
          </a:p>
          <a:p>
            <a:pPr indent="-349250" lvl="0" marL="457200" rtl="0" algn="l">
              <a:spcBef>
                <a:spcPts val="0"/>
              </a:spcBef>
              <a:spcAft>
                <a:spcPts val="0"/>
              </a:spcAft>
              <a:buClr>
                <a:srgbClr val="000000"/>
              </a:buClr>
              <a:buSzPts val="1900"/>
              <a:buFont typeface="EB Garamond Medium"/>
              <a:buChar char="-"/>
            </a:pPr>
            <a:r>
              <a:rPr lang="en" sz="1900">
                <a:solidFill>
                  <a:srgbClr val="000000"/>
                </a:solidFill>
                <a:highlight>
                  <a:srgbClr val="FFFFFF"/>
                </a:highlight>
                <a:latin typeface="EB Garamond Medium"/>
                <a:ea typeface="EB Garamond Medium"/>
                <a:cs typeface="EB Garamond Medium"/>
                <a:sym typeface="EB Garamond Medium"/>
              </a:rPr>
              <a:t>The idea to move forward with this makes sense because DAAEP is based on the SRRIP and when EHC was coined it had been put up against SRRIP and EHC provided better results against it.</a:t>
            </a:r>
            <a:endParaRPr sz="1900">
              <a:solidFill>
                <a:srgbClr val="000000"/>
              </a:solidFill>
              <a:highlight>
                <a:srgbClr val="FFFFFF"/>
              </a:highlight>
              <a:latin typeface="EB Garamond Medium"/>
              <a:ea typeface="EB Garamond Medium"/>
              <a:cs typeface="EB Garamond Medium"/>
              <a:sym typeface="EB Garamond Medium"/>
            </a:endParaRPr>
          </a:p>
          <a:p>
            <a:pPr indent="0" lvl="0" marL="0" rtl="0" algn="l">
              <a:spcBef>
                <a:spcPts val="0"/>
              </a:spcBef>
              <a:spcAft>
                <a:spcPts val="1200"/>
              </a:spcAft>
              <a:buNone/>
            </a:pPr>
            <a:r>
              <a:t/>
            </a:r>
            <a:endParaRPr sz="1900">
              <a:solidFill>
                <a:srgbClr val="000000"/>
              </a:solidFill>
              <a:latin typeface="EB Garamond Medium"/>
              <a:ea typeface="EB Garamond Medium"/>
              <a:cs typeface="EB Garamond Medium"/>
              <a:sym typeface="EB Garamond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3238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DAAEP</a:t>
            </a:r>
            <a:endParaRPr/>
          </a:p>
          <a:p>
            <a:pPr indent="0" lvl="0" marL="0" rtl="0" algn="l">
              <a:spcBef>
                <a:spcPts val="0"/>
              </a:spcBef>
              <a:spcAft>
                <a:spcPts val="0"/>
              </a:spcAft>
              <a:buNone/>
            </a:pPr>
            <a:r>
              <a:t/>
            </a:r>
            <a:endParaRPr/>
          </a:p>
        </p:txBody>
      </p:sp>
      <p:sp>
        <p:nvSpPr>
          <p:cNvPr id="103" name="Google Shape;103;p19"/>
          <p:cNvSpPr txBox="1"/>
          <p:nvPr>
            <p:ph idx="1" type="body"/>
          </p:nvPr>
        </p:nvSpPr>
        <p:spPr>
          <a:xfrm>
            <a:off x="311700" y="1031225"/>
            <a:ext cx="7977300" cy="367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rgbClr val="000000"/>
                </a:solidFill>
                <a:latin typeface="EB Garamond Medium"/>
                <a:ea typeface="EB Garamond Medium"/>
                <a:cs typeface="EB Garamond Medium"/>
                <a:sym typeface="EB Garamond Medium"/>
              </a:rPr>
              <a:t>Taking a 2-core system as an example, in which application A and B are running concurrently in the system respectively. Threshold DR is set!</a:t>
            </a:r>
            <a:endParaRPr sz="1900">
              <a:solidFill>
                <a:srgbClr val="000000"/>
              </a:solidFill>
              <a:latin typeface="EB Garamond Medium"/>
              <a:ea typeface="EB Garamond Medium"/>
              <a:cs typeface="EB Garamond Medium"/>
              <a:sym typeface="EB Garamond Medium"/>
            </a:endParaRPr>
          </a:p>
          <a:p>
            <a:pPr indent="-349250" lvl="0" marL="457200" rtl="0" algn="l">
              <a:spcBef>
                <a:spcPts val="1200"/>
              </a:spcBef>
              <a:spcAft>
                <a:spcPts val="0"/>
              </a:spcAft>
              <a:buClr>
                <a:srgbClr val="000000"/>
              </a:buClr>
              <a:buSzPts val="1900"/>
              <a:buFont typeface="EB Garamond Medium"/>
              <a:buChar char="-"/>
            </a:pPr>
            <a:r>
              <a:rPr lang="en" sz="1900">
                <a:solidFill>
                  <a:srgbClr val="000000"/>
                </a:solidFill>
                <a:highlight>
                  <a:srgbClr val="FFFFFF"/>
                </a:highlight>
                <a:latin typeface="EB Garamond Medium"/>
                <a:ea typeface="EB Garamond Medium"/>
                <a:cs typeface="EB Garamond Medium"/>
                <a:sym typeface="EB Garamond Medium"/>
              </a:rPr>
              <a:t>If the DR of A is greater than the threshold, select the block whose core     bits = A and RRPV=3. If not selected, choose the block whose core bits = B and RRPV = 3. If still not selected, increment the RRPV of all blocks.</a:t>
            </a:r>
            <a:endParaRPr sz="1900">
              <a:solidFill>
                <a:srgbClr val="000000"/>
              </a:solidFill>
              <a:highlight>
                <a:srgbClr val="FFFFFF"/>
              </a:highlight>
              <a:latin typeface="EB Garamond Medium"/>
              <a:ea typeface="EB Garamond Medium"/>
              <a:cs typeface="EB Garamond Medium"/>
              <a:sym typeface="EB Garamond Medium"/>
            </a:endParaRPr>
          </a:p>
          <a:p>
            <a:pPr indent="-349250" lvl="0" marL="457200" rtl="0" algn="l">
              <a:spcBef>
                <a:spcPts val="0"/>
              </a:spcBef>
              <a:spcAft>
                <a:spcPts val="0"/>
              </a:spcAft>
              <a:buClr>
                <a:srgbClr val="000000"/>
              </a:buClr>
              <a:buSzPts val="1900"/>
              <a:buFont typeface="EB Garamond Medium"/>
              <a:buChar char="-"/>
            </a:pPr>
            <a:r>
              <a:rPr lang="en" sz="1900">
                <a:solidFill>
                  <a:srgbClr val="000000"/>
                </a:solidFill>
                <a:highlight>
                  <a:srgbClr val="FFFFFF"/>
                </a:highlight>
                <a:latin typeface="EB Garamond Medium"/>
                <a:ea typeface="EB Garamond Medium"/>
                <a:cs typeface="EB Garamond Medium"/>
                <a:sym typeface="EB Garamond Medium"/>
              </a:rPr>
              <a:t>If the DR of A is less than the threshold, select the block with core bits = B and RRPV = 3. If not selected, choose the block whose core bits = A and RRPV = 3. If still not selected, increment the RRPV</a:t>
            </a:r>
            <a:endParaRPr sz="1900">
              <a:solidFill>
                <a:srgbClr val="000000"/>
              </a:solidFill>
              <a:highlight>
                <a:srgbClr val="FFFFFF"/>
              </a:highlight>
              <a:latin typeface="EB Garamond Medium"/>
              <a:ea typeface="EB Garamond Medium"/>
              <a:cs typeface="EB Garamond Medium"/>
              <a:sym typeface="EB Garamond Medium"/>
            </a:endParaRPr>
          </a:p>
          <a:p>
            <a:pPr indent="-349250" lvl="0" marL="457200" rtl="0" algn="l">
              <a:spcBef>
                <a:spcPts val="0"/>
              </a:spcBef>
              <a:spcAft>
                <a:spcPts val="0"/>
              </a:spcAft>
              <a:buClr>
                <a:srgbClr val="000000"/>
              </a:buClr>
              <a:buSzPts val="1900"/>
              <a:buFont typeface="EB Garamond Medium"/>
              <a:buChar char="-"/>
            </a:pPr>
            <a:r>
              <a:rPr lang="en" sz="1900">
                <a:solidFill>
                  <a:srgbClr val="000000"/>
                </a:solidFill>
                <a:highlight>
                  <a:srgbClr val="FFFFFF"/>
                </a:highlight>
                <a:latin typeface="EB Garamond Medium"/>
                <a:ea typeface="EB Garamond Medium"/>
                <a:cs typeface="EB Garamond Medium"/>
                <a:sym typeface="EB Garamond Medium"/>
              </a:rPr>
              <a:t>If the DR of A and B both less than the threshold, select the block whose RRPV=3</a:t>
            </a:r>
            <a:endParaRPr sz="1900">
              <a:solidFill>
                <a:srgbClr val="000000"/>
              </a:solidFill>
              <a:highlight>
                <a:srgbClr val="FFFFFF"/>
              </a:highlight>
              <a:latin typeface="EB Garamond Medium"/>
              <a:ea typeface="EB Garamond Medium"/>
              <a:cs typeface="EB Garamond Medium"/>
              <a:sym typeface="EB Garamond Medium"/>
            </a:endParaRPr>
          </a:p>
          <a:p>
            <a:pPr indent="0" lvl="0" marL="0" rtl="0" algn="l">
              <a:spcBef>
                <a:spcPts val="0"/>
              </a:spcBef>
              <a:spcAft>
                <a:spcPts val="0"/>
              </a:spcAft>
              <a:buNone/>
            </a:pPr>
            <a:r>
              <a:t/>
            </a:r>
            <a:endParaRPr sz="1900">
              <a:solidFill>
                <a:srgbClr val="000000"/>
              </a:solidFill>
              <a:highlight>
                <a:srgbClr val="FFFFFF"/>
              </a:highlight>
              <a:latin typeface="EB Garamond Medium"/>
              <a:ea typeface="EB Garamond Medium"/>
              <a:cs typeface="EB Garamond Medium"/>
              <a:sym typeface="EB Garamond Medium"/>
            </a:endParaRPr>
          </a:p>
          <a:p>
            <a:pPr indent="0" lvl="0" marL="0" rtl="0" algn="l">
              <a:spcBef>
                <a:spcPts val="0"/>
              </a:spcBef>
              <a:spcAft>
                <a:spcPts val="1200"/>
              </a:spcAft>
              <a:buNone/>
            </a:pPr>
            <a:r>
              <a:t/>
            </a:r>
            <a:endParaRPr sz="1900">
              <a:solidFill>
                <a:srgbClr val="000000"/>
              </a:solidFill>
              <a:latin typeface="EB Garamond Medium"/>
              <a:ea typeface="EB Garamond Medium"/>
              <a:cs typeface="EB Garamond Medium"/>
              <a:sym typeface="EB Garamond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3238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EHC </a:t>
            </a:r>
            <a:endParaRPr/>
          </a:p>
          <a:p>
            <a:pPr indent="0" lvl="0" marL="0" rtl="0" algn="l">
              <a:spcBef>
                <a:spcPts val="0"/>
              </a:spcBef>
              <a:spcAft>
                <a:spcPts val="0"/>
              </a:spcAft>
              <a:buNone/>
            </a:pPr>
            <a:r>
              <a:t/>
            </a:r>
            <a:endParaRPr/>
          </a:p>
        </p:txBody>
      </p:sp>
      <p:sp>
        <p:nvSpPr>
          <p:cNvPr id="109" name="Google Shape;109;p20"/>
          <p:cNvSpPr txBox="1"/>
          <p:nvPr>
            <p:ph idx="1" type="body"/>
          </p:nvPr>
        </p:nvSpPr>
        <p:spPr>
          <a:xfrm>
            <a:off x="311700" y="1031225"/>
            <a:ext cx="7977300" cy="367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rgbClr val="000000"/>
                </a:solidFill>
                <a:latin typeface="EB Garamond Medium"/>
                <a:ea typeface="EB Garamond Medium"/>
                <a:cs typeface="EB Garamond Medium"/>
                <a:sym typeface="EB Garamond Medium"/>
              </a:rPr>
              <a:t>We now know the DAAEP functions in cumulation with SRRIP adn we also know that:</a:t>
            </a:r>
            <a:endParaRPr sz="1900">
              <a:solidFill>
                <a:srgbClr val="000000"/>
              </a:solidFill>
              <a:latin typeface="EB Garamond Medium"/>
              <a:ea typeface="EB Garamond Medium"/>
              <a:cs typeface="EB Garamond Medium"/>
              <a:sym typeface="EB Garamond Medium"/>
            </a:endParaRPr>
          </a:p>
          <a:p>
            <a:pPr indent="0" lvl="0" marL="0" rtl="0" algn="l">
              <a:spcBef>
                <a:spcPts val="1200"/>
              </a:spcBef>
              <a:spcAft>
                <a:spcPts val="1200"/>
              </a:spcAft>
              <a:buNone/>
            </a:pPr>
            <a:r>
              <a:t/>
            </a:r>
            <a:endParaRPr sz="1900">
              <a:solidFill>
                <a:srgbClr val="000000"/>
              </a:solidFill>
              <a:latin typeface="EB Garamond Medium"/>
              <a:ea typeface="EB Garamond Medium"/>
              <a:cs typeface="EB Garamond Medium"/>
              <a:sym typeface="EB Garamond Medium"/>
            </a:endParaRPr>
          </a:p>
        </p:txBody>
      </p:sp>
      <p:pic>
        <p:nvPicPr>
          <p:cNvPr id="110" name="Google Shape;110;p20"/>
          <p:cNvPicPr preferRelativeResize="0"/>
          <p:nvPr/>
        </p:nvPicPr>
        <p:blipFill>
          <a:blip r:embed="rId3">
            <a:alphaModFix/>
          </a:blip>
          <a:stretch>
            <a:fillRect/>
          </a:stretch>
        </p:blipFill>
        <p:spPr>
          <a:xfrm>
            <a:off x="360825" y="2038350"/>
            <a:ext cx="7810749" cy="2595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3238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EHC + </a:t>
            </a:r>
            <a:r>
              <a:rPr lang="en"/>
              <a:t>DAAEP</a:t>
            </a:r>
            <a:endParaRPr/>
          </a:p>
          <a:p>
            <a:pPr indent="0" lvl="0" marL="0" rtl="0" algn="l">
              <a:spcBef>
                <a:spcPts val="0"/>
              </a:spcBef>
              <a:spcAft>
                <a:spcPts val="0"/>
              </a:spcAft>
              <a:buNone/>
            </a:pPr>
            <a:r>
              <a:t/>
            </a:r>
            <a:endParaRPr/>
          </a:p>
        </p:txBody>
      </p:sp>
      <p:sp>
        <p:nvSpPr>
          <p:cNvPr id="116" name="Google Shape;116;p21"/>
          <p:cNvSpPr txBox="1"/>
          <p:nvPr>
            <p:ph idx="1" type="body"/>
          </p:nvPr>
        </p:nvSpPr>
        <p:spPr>
          <a:xfrm>
            <a:off x="311700" y="1031225"/>
            <a:ext cx="7977300" cy="367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rgbClr val="000000"/>
                </a:solidFill>
                <a:latin typeface="EB Garamond Medium"/>
                <a:ea typeface="EB Garamond Medium"/>
                <a:cs typeface="EB Garamond Medium"/>
                <a:sym typeface="EB Garamond Medium"/>
              </a:rPr>
              <a:t>Observing the graph we can see that EHC is a better replacement policy than DRRIP.</a:t>
            </a:r>
            <a:br>
              <a:rPr lang="en" sz="1900">
                <a:solidFill>
                  <a:srgbClr val="000000"/>
                </a:solidFill>
                <a:latin typeface="EB Garamond Medium"/>
                <a:ea typeface="EB Garamond Medium"/>
                <a:cs typeface="EB Garamond Medium"/>
                <a:sym typeface="EB Garamond Medium"/>
              </a:rPr>
            </a:br>
            <a:r>
              <a:rPr lang="en" sz="1900">
                <a:solidFill>
                  <a:srgbClr val="000000"/>
                </a:solidFill>
                <a:latin typeface="EB Garamond Medium"/>
                <a:ea typeface="EB Garamond Medium"/>
                <a:cs typeface="EB Garamond Medium"/>
                <a:sym typeface="EB Garamond Medium"/>
              </a:rPr>
              <a:t>	- So, it made me propose the idea that why not to build the </a:t>
            </a:r>
            <a:r>
              <a:rPr lang="en" sz="1900">
                <a:solidFill>
                  <a:srgbClr val="FF0000"/>
                </a:solidFill>
                <a:latin typeface="EB Garamond Medium"/>
                <a:ea typeface="EB Garamond Medium"/>
                <a:cs typeface="EB Garamond Medium"/>
                <a:sym typeface="EB Garamond Medium"/>
              </a:rPr>
              <a:t>EHC policy along with DAAEP</a:t>
            </a:r>
            <a:r>
              <a:rPr lang="en" sz="1900">
                <a:solidFill>
                  <a:srgbClr val="000000"/>
                </a:solidFill>
                <a:latin typeface="EB Garamond Medium"/>
                <a:ea typeface="EB Garamond Medium"/>
                <a:cs typeface="EB Garamond Medium"/>
                <a:sym typeface="EB Garamond Medium"/>
              </a:rPr>
              <a:t>.</a:t>
            </a:r>
            <a:endParaRPr sz="1900">
              <a:solidFill>
                <a:srgbClr val="000000"/>
              </a:solidFill>
              <a:highlight>
                <a:srgbClr val="FFFFFF"/>
              </a:highlight>
              <a:latin typeface="EB Garamond Medium"/>
              <a:ea typeface="EB Garamond Medium"/>
              <a:cs typeface="EB Garamond Medium"/>
              <a:sym typeface="EB Garamond Medium"/>
            </a:endParaRPr>
          </a:p>
          <a:p>
            <a:pPr indent="0" lvl="0" marL="0" rtl="0" algn="l">
              <a:spcBef>
                <a:spcPts val="0"/>
              </a:spcBef>
              <a:spcAft>
                <a:spcPts val="0"/>
              </a:spcAft>
              <a:buNone/>
            </a:pPr>
            <a:r>
              <a:t/>
            </a:r>
            <a:endParaRPr sz="1900">
              <a:solidFill>
                <a:srgbClr val="000000"/>
              </a:solidFill>
              <a:highlight>
                <a:srgbClr val="FFFFFF"/>
              </a:highlight>
              <a:latin typeface="EB Garamond Medium"/>
              <a:ea typeface="EB Garamond Medium"/>
              <a:cs typeface="EB Garamond Medium"/>
              <a:sym typeface="EB Garamond Medium"/>
            </a:endParaRPr>
          </a:p>
          <a:p>
            <a:pPr indent="0" lvl="0" marL="0" rtl="0" algn="l">
              <a:spcBef>
                <a:spcPts val="0"/>
              </a:spcBef>
              <a:spcAft>
                <a:spcPts val="0"/>
              </a:spcAft>
              <a:buNone/>
            </a:pPr>
            <a:r>
              <a:rPr lang="en" sz="2100">
                <a:solidFill>
                  <a:srgbClr val="000000"/>
                </a:solidFill>
                <a:highlight>
                  <a:srgbClr val="FFFFFF"/>
                </a:highlight>
                <a:latin typeface="EB Garamond Medium"/>
                <a:ea typeface="EB Garamond Medium"/>
                <a:cs typeface="EB Garamond Medium"/>
                <a:sym typeface="EB Garamond Medium"/>
              </a:rPr>
              <a:t>I expect this approach to choose blocks with low Expected Hit Count which are belonging to applications with high Deadblock Rates to be prioritized for eviction, optimizing cache space allocation.</a:t>
            </a:r>
            <a:endParaRPr sz="2100">
              <a:solidFill>
                <a:srgbClr val="000000"/>
              </a:solidFill>
              <a:highlight>
                <a:srgbClr val="FFFFFF"/>
              </a:highlight>
              <a:latin typeface="EB Garamond Medium"/>
              <a:ea typeface="EB Garamond Medium"/>
              <a:cs typeface="EB Garamond Medium"/>
              <a:sym typeface="EB Garamond Medium"/>
            </a:endParaRPr>
          </a:p>
          <a:p>
            <a:pPr indent="0" lvl="0" marL="0" rtl="0" algn="l">
              <a:spcBef>
                <a:spcPts val="0"/>
              </a:spcBef>
              <a:spcAft>
                <a:spcPts val="1200"/>
              </a:spcAft>
              <a:buNone/>
            </a:pPr>
            <a:r>
              <a:t/>
            </a:r>
            <a:endParaRPr sz="1900">
              <a:solidFill>
                <a:srgbClr val="000000"/>
              </a:solidFill>
              <a:latin typeface="EB Garamond Medium"/>
              <a:ea typeface="EB Garamond Medium"/>
              <a:cs typeface="EB Garamond Medium"/>
              <a:sym typeface="EB Garamond Medium"/>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