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61" r:id="rId1"/>
  </p:sldMasterIdLst>
  <p:notesMasterIdLst>
    <p:notesMasterId r:id="rId43"/>
  </p:notesMasterIdLst>
  <p:sldIdLst>
    <p:sldId id="256" r:id="rId2"/>
    <p:sldId id="301" r:id="rId3"/>
    <p:sldId id="257" r:id="rId4"/>
    <p:sldId id="258" r:id="rId5"/>
    <p:sldId id="259" r:id="rId6"/>
    <p:sldId id="271" r:id="rId7"/>
    <p:sldId id="260" r:id="rId8"/>
    <p:sldId id="261" r:id="rId9"/>
    <p:sldId id="262" r:id="rId10"/>
    <p:sldId id="263" r:id="rId11"/>
    <p:sldId id="265" r:id="rId12"/>
    <p:sldId id="273" r:id="rId13"/>
    <p:sldId id="266" r:id="rId14"/>
    <p:sldId id="267" r:id="rId15"/>
    <p:sldId id="272" r:id="rId16"/>
    <p:sldId id="275" r:id="rId17"/>
    <p:sldId id="276" r:id="rId18"/>
    <p:sldId id="274" r:id="rId19"/>
    <p:sldId id="277" r:id="rId20"/>
    <p:sldId id="278" r:id="rId21"/>
    <p:sldId id="279" r:id="rId22"/>
    <p:sldId id="280" r:id="rId23"/>
    <p:sldId id="281" r:id="rId24"/>
    <p:sldId id="282" r:id="rId25"/>
    <p:sldId id="283" r:id="rId26"/>
    <p:sldId id="284" r:id="rId27"/>
    <p:sldId id="285" r:id="rId28"/>
    <p:sldId id="287" r:id="rId29"/>
    <p:sldId id="289" r:id="rId30"/>
    <p:sldId id="290" r:id="rId31"/>
    <p:sldId id="291" r:id="rId32"/>
    <p:sldId id="292" r:id="rId33"/>
    <p:sldId id="293" r:id="rId34"/>
    <p:sldId id="303" r:id="rId35"/>
    <p:sldId id="294" r:id="rId36"/>
    <p:sldId id="295" r:id="rId37"/>
    <p:sldId id="304" r:id="rId38"/>
    <p:sldId id="296" r:id="rId39"/>
    <p:sldId id="302" r:id="rId40"/>
    <p:sldId id="305" r:id="rId41"/>
    <p:sldId id="30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D8124-9C52-4F8F-A64F-3820F46BDE8E}" type="datetimeFigureOut">
              <a:rPr lang="en-US" smtClean="0"/>
              <a:pPr/>
              <a:t>8/7/2022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391E48-93B9-4BE2-BB33-B4FB631F2D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204074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11E1D-CF3D-40A4-9295-7D2B3D09DF88}" type="datetimeFigureOut">
              <a:rPr lang="en-US" smtClean="0"/>
              <a:pPr/>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44234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36085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092263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2282196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3919358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3143815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3740836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80593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87632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74923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11E1D-CF3D-40A4-9295-7D2B3D09DF88}" type="datetimeFigureOut">
              <a:rPr lang="en-US" smtClean="0"/>
              <a:pPr/>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5676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11E1D-CF3D-40A4-9295-7D2B3D09DF88}" type="datetimeFigureOut">
              <a:rPr lang="en-US" smtClean="0"/>
              <a:pPr/>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76476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31563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425319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411E1D-CF3D-40A4-9295-7D2B3D09DF88}" type="datetimeFigureOut">
              <a:rPr lang="en-US" smtClean="0"/>
              <a:pPr/>
              <a:t>8/7/2022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39460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11E1D-CF3D-40A4-9295-7D2B3D09DF88}" type="datetimeFigureOut">
              <a:rPr lang="en-US" smtClean="0"/>
              <a:pPr/>
              <a:t>8/7/2022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8D73D6-99A6-4FEC-9B3F-F0C02C86112A}" type="slidenum">
              <a:rPr lang="en-US" smtClean="0"/>
              <a:pPr/>
              <a:t>‹#›</a:t>
            </a:fld>
            <a:endParaRPr lang="en-US"/>
          </a:p>
        </p:txBody>
      </p:sp>
    </p:spTree>
    <p:extLst>
      <p:ext uri="{BB962C8B-B14F-4D97-AF65-F5344CB8AC3E}">
        <p14:creationId xmlns:p14="http://schemas.microsoft.com/office/powerpoint/2010/main" val="104156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411E1D-CF3D-40A4-9295-7D2B3D09DF88}" type="datetimeFigureOut">
              <a:rPr lang="en-US" smtClean="0"/>
              <a:pPr/>
              <a:t>8/7/2022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E8D73D6-99A6-4FEC-9B3F-F0C02C86112A}" type="slidenum">
              <a:rPr lang="en-US" smtClean="0"/>
              <a:pPr/>
              <a:t>‹#›</a:t>
            </a:fld>
            <a:endParaRPr lang="en-US"/>
          </a:p>
        </p:txBody>
      </p:sp>
    </p:spTree>
    <p:extLst>
      <p:ext uri="{BB962C8B-B14F-4D97-AF65-F5344CB8AC3E}">
        <p14:creationId xmlns:p14="http://schemas.microsoft.com/office/powerpoint/2010/main" val="1728872688"/>
      </p:ext>
    </p:extLst>
  </p:cSld>
  <p:clrMap bg1="dk1" tx1="lt1" bg2="dk2" tx2="lt2" accent1="accent1" accent2="accent2" accent3="accent3" accent4="accent4" accent5="accent5" accent6="accent6" hlink="hlink" folHlink="folHlink"/>
  <p:sldLayoutIdLst>
    <p:sldLayoutId id="2147484562" r:id="rId1"/>
    <p:sldLayoutId id="2147484563" r:id="rId2"/>
    <p:sldLayoutId id="2147484564" r:id="rId3"/>
    <p:sldLayoutId id="2147484565" r:id="rId4"/>
    <p:sldLayoutId id="2147484566" r:id="rId5"/>
    <p:sldLayoutId id="2147484567" r:id="rId6"/>
    <p:sldLayoutId id="2147484568" r:id="rId7"/>
    <p:sldLayoutId id="2147484569" r:id="rId8"/>
    <p:sldLayoutId id="2147484570" r:id="rId9"/>
    <p:sldLayoutId id="2147484571" r:id="rId10"/>
    <p:sldLayoutId id="2147484572" r:id="rId11"/>
    <p:sldLayoutId id="2147484573" r:id="rId12"/>
    <p:sldLayoutId id="2147484574" r:id="rId13"/>
    <p:sldLayoutId id="2147484575" r:id="rId14"/>
    <p:sldLayoutId id="2147484576" r:id="rId15"/>
    <p:sldLayoutId id="2147484577" r:id="rId16"/>
    <p:sldLayoutId id="214748457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600200"/>
          </a:xfrm>
        </p:spPr>
        <p:txBody>
          <a:bodyPr>
            <a:normAutofit fontScale="90000"/>
          </a:bodyPr>
          <a:lstStyle/>
          <a:p>
            <a:pPr algn="ctr"/>
            <a:br>
              <a:rPr lang="en-US" dirty="0">
                <a:latin typeface="Andalus" pitchFamily="18" charset="-78"/>
                <a:cs typeface="Andalus" pitchFamily="18" charset="-78"/>
              </a:rPr>
            </a:br>
            <a:r>
              <a:rPr lang="en-US" u="sng" dirty="0">
                <a:latin typeface="Algerian" pitchFamily="82" charset="0"/>
                <a:cs typeface="Andalus" pitchFamily="18" charset="-78"/>
              </a:rPr>
              <a:t>TITLE = </a:t>
            </a:r>
            <a:r>
              <a:rPr lang="en-US" u="sng" dirty="0">
                <a:solidFill>
                  <a:schemeClr val="tx2">
                    <a:lumMod val="60000"/>
                    <a:lumOff val="40000"/>
                  </a:schemeClr>
                </a:solidFill>
                <a:latin typeface="Algerian" pitchFamily="82" charset="0"/>
                <a:cs typeface="Andalus" pitchFamily="18" charset="-78"/>
              </a:rPr>
              <a:t>DESKTOP VOICE ASSISNTANT </a:t>
            </a:r>
          </a:p>
        </p:txBody>
      </p:sp>
      <p:sp>
        <p:nvSpPr>
          <p:cNvPr id="3" name="Content Placeholder 2"/>
          <p:cNvSpPr>
            <a:spLocks noGrp="1"/>
          </p:cNvSpPr>
          <p:nvPr>
            <p:ph idx="1"/>
          </p:nvPr>
        </p:nvSpPr>
        <p:spPr>
          <a:xfrm>
            <a:off x="457200" y="1981200"/>
            <a:ext cx="8229600" cy="4389120"/>
          </a:xfrm>
        </p:spPr>
        <p:txBody>
          <a:bodyPr>
            <a:normAutofit/>
          </a:bodyPr>
          <a:lstStyle/>
          <a:p>
            <a:pPr>
              <a:buNone/>
            </a:pPr>
            <a:endParaRPr lang="en-US" dirty="0">
              <a:latin typeface="Andalus" pitchFamily="18" charset="-78"/>
              <a:cs typeface="Andalus" pitchFamily="18" charset="-78"/>
            </a:endParaRPr>
          </a:p>
          <a:p>
            <a:pPr>
              <a:buNone/>
            </a:pPr>
            <a:endParaRPr lang="en-US" dirty="0"/>
          </a:p>
        </p:txBody>
      </p:sp>
      <p:pic>
        <p:nvPicPr>
          <p:cNvPr id="6" name="Picture 5" descr="20210518_014352.jpg"/>
          <p:cNvPicPr>
            <a:picLocks noChangeAspect="1"/>
          </p:cNvPicPr>
          <p:nvPr/>
        </p:nvPicPr>
        <p:blipFill>
          <a:blip r:embed="rId2"/>
          <a:stretch>
            <a:fillRect/>
          </a:stretch>
        </p:blipFill>
        <p:spPr>
          <a:xfrm>
            <a:off x="1171575" y="2255520"/>
            <a:ext cx="6800850" cy="4114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Algerian" pitchFamily="82" charset="0"/>
              </a:rPr>
              <a:t>*LITERATURE SURVEY*</a:t>
            </a:r>
          </a:p>
        </p:txBody>
      </p:sp>
      <p:sp>
        <p:nvSpPr>
          <p:cNvPr id="3" name="Content Placeholder 2"/>
          <p:cNvSpPr>
            <a:spLocks noGrp="1"/>
          </p:cNvSpPr>
          <p:nvPr>
            <p:ph idx="1"/>
          </p:nvPr>
        </p:nvSpPr>
        <p:spPr>
          <a:xfrm>
            <a:off x="609600" y="1676400"/>
            <a:ext cx="7924800" cy="4728882"/>
          </a:xfrm>
        </p:spPr>
        <p:txBody>
          <a:bodyPr>
            <a:normAutofit fontScale="77500" lnSpcReduction="20000"/>
          </a:bodyPr>
          <a:lstStyle/>
          <a:p>
            <a:pPr marL="0" indent="0">
              <a:buNone/>
            </a:pPr>
            <a:endParaRPr lang="en-US" sz="3800" dirty="0">
              <a:latin typeface="Aparajita" pitchFamily="34" charset="0"/>
              <a:cs typeface="Aparajita" pitchFamily="34" charset="0"/>
            </a:endParaRPr>
          </a:p>
          <a:p>
            <a:r>
              <a:rPr lang="en-US" sz="3800" dirty="0">
                <a:latin typeface="Aparajita" pitchFamily="34" charset="0"/>
                <a:cs typeface="Aparajita" pitchFamily="34" charset="0"/>
              </a:rPr>
              <a:t>Virtual assistants are available on most  smart phones and tablets, traditional computers, and now, standalone devices like the Amazon Echo and Google Home.</a:t>
            </a:r>
          </a:p>
          <a:p>
            <a:r>
              <a:rPr lang="en-US" sz="3800" dirty="0">
                <a:latin typeface="Aparajita" pitchFamily="34" charset="0"/>
                <a:cs typeface="Aparajita" pitchFamily="34" charset="0"/>
              </a:rPr>
              <a:t>They combine specialized computers chips, microphones ,and software that listen for specific spoken commands from you and usually answers back with a voice that select.</a:t>
            </a:r>
          </a:p>
          <a:p>
            <a:r>
              <a:rPr lang="en-US" sz="3800" dirty="0">
                <a:latin typeface="Aparajita" pitchFamily="34" charset="0"/>
                <a:cs typeface="Aparajita" pitchFamily="34" charset="0"/>
              </a:rPr>
              <a:t>Virtual assistants are what are called passive listening devices that respond once they recognize a command or greeting (such as “Hey Siri”)Passive listening means the device is always hearing what’s happening around it, which raises privacy concerns.</a:t>
            </a:r>
          </a:p>
          <a:p>
            <a:endParaRPr lang="en-US" sz="3200" dirty="0">
              <a:latin typeface="Aparajita" pitchFamily="34" charset="0"/>
              <a:cs typeface="Aparajita" pitchFamily="34"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tx1"/>
                </a:solidFill>
                <a:latin typeface="Algerian" pitchFamily="82" charset="0"/>
              </a:rPr>
              <a:t>*PROBLEM STATEMENT</a:t>
            </a:r>
            <a:r>
              <a:rPr lang="en-US" dirty="0">
                <a:solidFill>
                  <a:schemeClr val="tx1"/>
                </a:solidFill>
                <a:latin typeface="Algerian" pitchFamily="82" charset="0"/>
              </a:rPr>
              <a:t>*</a:t>
            </a:r>
          </a:p>
        </p:txBody>
      </p:sp>
      <p:sp>
        <p:nvSpPr>
          <p:cNvPr id="3" name="Content Placeholder 2"/>
          <p:cNvSpPr>
            <a:spLocks noGrp="1"/>
          </p:cNvSpPr>
          <p:nvPr>
            <p:ph idx="1"/>
          </p:nvPr>
        </p:nvSpPr>
        <p:spPr>
          <a:xfrm>
            <a:off x="457200" y="2286000"/>
            <a:ext cx="8229600" cy="4038600"/>
          </a:xfrm>
        </p:spPr>
        <p:txBody>
          <a:bodyPr>
            <a:normAutofit/>
          </a:bodyPr>
          <a:lstStyle/>
          <a:p>
            <a:r>
              <a:rPr lang="en-US" sz="3200" dirty="0">
                <a:latin typeface="Aparajita" pitchFamily="34" charset="0"/>
                <a:cs typeface="Aparajita" pitchFamily="34" charset="0"/>
              </a:rPr>
              <a:t>We are well aware about Cortana , Siri, Google Assistant and many other virtual assistants which are designed to aid the tasks of users in Windows ,Android and  iOS platforms.</a:t>
            </a:r>
          </a:p>
          <a:p>
            <a:r>
              <a:rPr lang="en-US" sz="3200" dirty="0">
                <a:latin typeface="Aparajita" pitchFamily="34" charset="0"/>
                <a:cs typeface="Aparajita" pitchFamily="34" charset="0"/>
              </a:rPr>
              <a:t>But how cool it would be if we develop our personal Desktop   Assistant ourselves using Python by taking inspiration from above mentioned big giants </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518_014333.jpg"/>
          <p:cNvPicPr>
            <a:picLocks noGrp="1" noChangeAspect="1"/>
          </p:cNvPicPr>
          <p:nvPr>
            <p:ph idx="1"/>
          </p:nvPr>
        </p:nvPicPr>
        <p:blipFill>
          <a:blip r:embed="rId2"/>
          <a:stretch>
            <a:fillRect/>
          </a:stretch>
        </p:blipFill>
        <p:spPr>
          <a:xfrm>
            <a:off x="1066800" y="1066800"/>
            <a:ext cx="6753225" cy="2085975"/>
          </a:xfrm>
        </p:spPr>
      </p:pic>
      <p:pic>
        <p:nvPicPr>
          <p:cNvPr id="5" name="Picture 4" descr="20210518_022725.jpg"/>
          <p:cNvPicPr>
            <a:picLocks noChangeAspect="1"/>
          </p:cNvPicPr>
          <p:nvPr/>
        </p:nvPicPr>
        <p:blipFill>
          <a:blip r:embed="rId3"/>
          <a:stretch>
            <a:fillRect/>
          </a:stretch>
        </p:blipFill>
        <p:spPr>
          <a:xfrm>
            <a:off x="1371600" y="3733800"/>
            <a:ext cx="6181725" cy="2476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60054" cy="1324217"/>
          </a:xfrm>
        </p:spPr>
        <p:txBody>
          <a:bodyPr/>
          <a:lstStyle/>
          <a:p>
            <a:pPr algn="ctr"/>
            <a:r>
              <a:rPr lang="en-US" u="sng" dirty="0">
                <a:solidFill>
                  <a:schemeClr val="tx1"/>
                </a:solidFill>
                <a:latin typeface="Algerian" pitchFamily="82" charset="0"/>
              </a:rPr>
              <a:t>*PROBLEM STATEMENT</a:t>
            </a:r>
            <a:r>
              <a:rPr lang="en-US" dirty="0">
                <a:solidFill>
                  <a:schemeClr val="tx1"/>
                </a:solidFill>
                <a:latin typeface="Algerian" pitchFamily="82" charset="0"/>
              </a:rPr>
              <a:t>*</a:t>
            </a:r>
          </a:p>
        </p:txBody>
      </p:sp>
      <p:sp>
        <p:nvSpPr>
          <p:cNvPr id="3" name="Content Placeholder 2"/>
          <p:cNvSpPr>
            <a:spLocks noGrp="1"/>
          </p:cNvSpPr>
          <p:nvPr>
            <p:ph idx="1"/>
          </p:nvPr>
        </p:nvSpPr>
        <p:spPr>
          <a:xfrm>
            <a:off x="827700" y="2052925"/>
            <a:ext cx="7935300" cy="5186075"/>
          </a:xfrm>
        </p:spPr>
        <p:txBody>
          <a:bodyPr>
            <a:normAutofit fontScale="32500" lnSpcReduction="20000"/>
          </a:bodyPr>
          <a:lstStyle/>
          <a:p>
            <a:pPr>
              <a:buFont typeface="Wingdings" pitchFamily="2" charset="2"/>
              <a:buChar char="Ø"/>
            </a:pPr>
            <a:r>
              <a:rPr lang="en-US" sz="9200" dirty="0">
                <a:latin typeface="Aparajita" pitchFamily="34" charset="0"/>
                <a:cs typeface="Aparajita" pitchFamily="34" charset="0"/>
              </a:rPr>
              <a:t>PURPOSE:</a:t>
            </a:r>
          </a:p>
          <a:p>
            <a:r>
              <a:rPr lang="en-US" sz="9200" dirty="0">
                <a:latin typeface="Aparajita" pitchFamily="34" charset="0"/>
                <a:cs typeface="Aparajita" pitchFamily="34" charset="0"/>
              </a:rPr>
              <a:t>This Software aims at developing a personal assistant for our Desktop.</a:t>
            </a:r>
          </a:p>
          <a:p>
            <a:r>
              <a:rPr lang="en-US" sz="9200" dirty="0">
                <a:latin typeface="Aparajita" pitchFamily="34" charset="0"/>
                <a:cs typeface="Aparajita" pitchFamily="34" charset="0"/>
              </a:rPr>
              <a:t>The main purpose of the software is to perform the tasks of the user at certain commands, provided in either of the ways, speech or text . It will ease most of the work of the user as a complete task can be done on a single command.</a:t>
            </a:r>
          </a:p>
          <a:p>
            <a:r>
              <a:rPr lang="en-US" sz="9200" dirty="0">
                <a:latin typeface="Aparajita" pitchFamily="34" charset="0"/>
                <a:cs typeface="Aparajita" pitchFamily="34" charset="0"/>
              </a:rPr>
              <a:t>Users can interact with the assistant either through voice commands or keyboard input.</a:t>
            </a:r>
          </a:p>
          <a:p>
            <a:pPr>
              <a:buNone/>
            </a:pP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Autofit/>
          </a:bodyPr>
          <a:lstStyle/>
          <a:p>
            <a:pPr algn="ctr"/>
            <a:r>
              <a:rPr lang="en-US" sz="3600" u="sng" dirty="0">
                <a:solidFill>
                  <a:schemeClr val="bg1"/>
                </a:solidFill>
                <a:latin typeface="Algerian" pitchFamily="82" charset="0"/>
              </a:rPr>
              <a:t>*</a:t>
            </a:r>
            <a:r>
              <a:rPr lang="en-US" sz="3600" u="sng" dirty="0">
                <a:solidFill>
                  <a:schemeClr val="tx1"/>
                </a:solidFill>
                <a:latin typeface="Algerian" pitchFamily="82" charset="0"/>
              </a:rPr>
              <a:t>BLOCK</a:t>
            </a:r>
            <a:r>
              <a:rPr lang="en-US" sz="3600" u="sng" dirty="0">
                <a:solidFill>
                  <a:schemeClr val="bg1"/>
                </a:solidFill>
                <a:latin typeface="Algerian" pitchFamily="82" charset="0"/>
              </a:rPr>
              <a:t> </a:t>
            </a:r>
            <a:r>
              <a:rPr lang="en-US" sz="3600" u="sng" dirty="0">
                <a:solidFill>
                  <a:schemeClr val="tx1"/>
                </a:solidFill>
                <a:latin typeface="Algerian" pitchFamily="82" charset="0"/>
              </a:rPr>
              <a:t>DIAGRAM</a:t>
            </a:r>
            <a:r>
              <a:rPr lang="en-US" sz="3600" u="sng" dirty="0">
                <a:solidFill>
                  <a:schemeClr val="bg1"/>
                </a:solidFill>
                <a:latin typeface="Algerian" pitchFamily="82" charset="0"/>
              </a:rPr>
              <a:t>*</a:t>
            </a:r>
          </a:p>
        </p:txBody>
      </p:sp>
      <p:sp>
        <p:nvSpPr>
          <p:cNvPr id="4" name="Rounded Rectangle 3"/>
          <p:cNvSpPr/>
          <p:nvPr/>
        </p:nvSpPr>
        <p:spPr>
          <a:xfrm>
            <a:off x="1143000" y="990600"/>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a:t>
            </a:r>
          </a:p>
        </p:txBody>
      </p:sp>
      <p:sp>
        <p:nvSpPr>
          <p:cNvPr id="6" name="Flowchart: Data 5"/>
          <p:cNvSpPr/>
          <p:nvPr/>
        </p:nvSpPr>
        <p:spPr>
          <a:xfrm>
            <a:off x="457200" y="2133600"/>
            <a:ext cx="2286000" cy="762000"/>
          </a:xfrm>
          <a:prstGeom prst="flowChartInputOutpu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Recording audio </a:t>
            </a:r>
          </a:p>
        </p:txBody>
      </p:sp>
      <p:sp>
        <p:nvSpPr>
          <p:cNvPr id="7" name="Rectangle 6"/>
          <p:cNvSpPr/>
          <p:nvPr/>
        </p:nvSpPr>
        <p:spPr>
          <a:xfrm>
            <a:off x="457200" y="32004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Converting speech to text</a:t>
            </a:r>
          </a:p>
        </p:txBody>
      </p:sp>
      <p:sp>
        <p:nvSpPr>
          <p:cNvPr id="8" name="Rectangle 7"/>
          <p:cNvSpPr/>
          <p:nvPr/>
        </p:nvSpPr>
        <p:spPr>
          <a:xfrm>
            <a:off x="457200" y="4343400"/>
            <a:ext cx="2133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Comparing text with command list</a:t>
            </a:r>
          </a:p>
        </p:txBody>
      </p:sp>
      <p:sp>
        <p:nvSpPr>
          <p:cNvPr id="11" name="Rectangle 10"/>
          <p:cNvSpPr/>
          <p:nvPr/>
        </p:nvSpPr>
        <p:spPr>
          <a:xfrm>
            <a:off x="381000" y="53340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Processing info for matched  commands </a:t>
            </a:r>
          </a:p>
        </p:txBody>
      </p:sp>
      <p:sp>
        <p:nvSpPr>
          <p:cNvPr id="12" name="Rectangle 11"/>
          <p:cNvSpPr/>
          <p:nvPr/>
        </p:nvSpPr>
        <p:spPr>
          <a:xfrm>
            <a:off x="6019800" y="15240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Storing the info in a document</a:t>
            </a:r>
          </a:p>
        </p:txBody>
      </p:sp>
      <p:sp>
        <p:nvSpPr>
          <p:cNvPr id="13" name="Rectangle 12"/>
          <p:cNvSpPr/>
          <p:nvPr/>
        </p:nvSpPr>
        <p:spPr>
          <a:xfrm>
            <a:off x="5715000" y="2667000"/>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Converting text to speech by text analysis</a:t>
            </a:r>
          </a:p>
        </p:txBody>
      </p:sp>
      <p:sp>
        <p:nvSpPr>
          <p:cNvPr id="14" name="Flowchart: Data 13"/>
          <p:cNvSpPr/>
          <p:nvPr/>
        </p:nvSpPr>
        <p:spPr>
          <a:xfrm>
            <a:off x="5867400" y="4038600"/>
            <a:ext cx="2590800" cy="91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Speech o/p through speakers</a:t>
            </a:r>
          </a:p>
        </p:txBody>
      </p:sp>
      <p:sp>
        <p:nvSpPr>
          <p:cNvPr id="15" name="Diamond 14"/>
          <p:cNvSpPr/>
          <p:nvPr/>
        </p:nvSpPr>
        <p:spPr>
          <a:xfrm>
            <a:off x="6400800" y="5257800"/>
            <a:ext cx="1447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If interrupt</a:t>
            </a:r>
          </a:p>
        </p:txBody>
      </p:sp>
      <p:cxnSp>
        <p:nvCxnSpPr>
          <p:cNvPr id="29" name="Straight Arrow Connector 28"/>
          <p:cNvCxnSpPr>
            <a:stCxn id="7" idx="2"/>
            <a:endCxn id="8" idx="0"/>
          </p:cNvCxnSpPr>
          <p:nvPr/>
        </p:nvCxnSpPr>
        <p:spPr>
          <a:xfrm rot="5400000">
            <a:off x="1333500" y="4152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1258094" y="3009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2"/>
            <a:endCxn id="11" idx="0"/>
          </p:cNvCxnSpPr>
          <p:nvPr/>
        </p:nvCxnSpPr>
        <p:spPr>
          <a:xfrm rot="16200000" flipH="1">
            <a:off x="1390650" y="51625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2"/>
            <a:endCxn id="13" idx="0"/>
          </p:cNvCxnSpPr>
          <p:nvPr/>
        </p:nvCxnSpPr>
        <p:spPr>
          <a:xfrm rot="16200000" flipH="1">
            <a:off x="6972300" y="24384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4" idx="1"/>
          </p:cNvCxnSpPr>
          <p:nvPr/>
        </p:nvCxnSpPr>
        <p:spPr>
          <a:xfrm rot="5400000">
            <a:off x="7048500" y="37719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4" idx="4"/>
            <a:endCxn id="15" idx="0"/>
          </p:cNvCxnSpPr>
          <p:nvPr/>
        </p:nvCxnSpPr>
        <p:spPr>
          <a:xfrm rot="5400000">
            <a:off x="6991350" y="50863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 idx="2"/>
            <a:endCxn id="6" idx="0"/>
          </p:cNvCxnSpPr>
          <p:nvPr/>
        </p:nvCxnSpPr>
        <p:spPr>
          <a:xfrm rot="16200000" flipH="1">
            <a:off x="1428750" y="1733550"/>
            <a:ext cx="6858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75"/>
          <p:cNvCxnSpPr>
            <a:endCxn id="15" idx="1"/>
          </p:cNvCxnSpPr>
          <p:nvPr/>
        </p:nvCxnSpPr>
        <p:spPr>
          <a:xfrm>
            <a:off x="1752600" y="1828800"/>
            <a:ext cx="4648200" cy="4114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8" name="Notched Right Arrow 97"/>
          <p:cNvSpPr/>
          <p:nvPr/>
        </p:nvSpPr>
        <p:spPr>
          <a:xfrm rot="5400000">
            <a:off x="6972300" y="1181100"/>
            <a:ext cx="3810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Notched Right Arrow 98"/>
          <p:cNvSpPr/>
          <p:nvPr/>
        </p:nvSpPr>
        <p:spPr>
          <a:xfrm rot="5400000">
            <a:off x="1409700" y="6591300"/>
            <a:ext cx="381000" cy="152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518_022757.jpg"/>
          <p:cNvPicPr>
            <a:picLocks noGrp="1" noChangeAspect="1"/>
          </p:cNvPicPr>
          <p:nvPr>
            <p:ph idx="1"/>
          </p:nvPr>
        </p:nvPicPr>
        <p:blipFill>
          <a:blip r:embed="rId2"/>
          <a:stretch>
            <a:fillRect/>
          </a:stretch>
        </p:blipFill>
        <p:spPr>
          <a:xfrm>
            <a:off x="838200" y="1143000"/>
            <a:ext cx="7620000" cy="5181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dirty="0">
                <a:latin typeface="Algerian" pitchFamily="82" charset="0"/>
              </a:rPr>
              <a:t>*</a:t>
            </a:r>
            <a:r>
              <a:rPr lang="en-US" u="sng" dirty="0">
                <a:latin typeface="Algerian" pitchFamily="82" charset="0"/>
              </a:rPr>
              <a:t>Hardware and Software</a:t>
            </a:r>
            <a:r>
              <a:rPr lang="en-US" dirty="0">
                <a:latin typeface="Algerian" pitchFamily="82" charset="0"/>
              </a:rPr>
              <a:t>*</a:t>
            </a:r>
          </a:p>
        </p:txBody>
      </p:sp>
      <p:sp>
        <p:nvSpPr>
          <p:cNvPr id="3" name="Content Placeholder 2"/>
          <p:cNvSpPr>
            <a:spLocks noGrp="1"/>
          </p:cNvSpPr>
          <p:nvPr>
            <p:ph idx="1"/>
          </p:nvPr>
        </p:nvSpPr>
        <p:spPr/>
        <p:txBody>
          <a:bodyPr>
            <a:normAutofit/>
          </a:bodyPr>
          <a:lstStyle/>
          <a:p>
            <a:r>
              <a:rPr lang="en-US" sz="3200" dirty="0">
                <a:latin typeface="Aparajita" pitchFamily="34" charset="0"/>
                <a:cs typeface="Aparajita" pitchFamily="34" charset="0"/>
              </a:rPr>
              <a:t>The first and foremost thing for an A.I assistant is that it should be able to speak. So for it we will make a function called speak().This function will take audio as an argument, and then it will pronounce it.  </a:t>
            </a:r>
          </a:p>
        </p:txBody>
      </p:sp>
      <p:pic>
        <p:nvPicPr>
          <p:cNvPr id="4" name="Picture 3" descr="20210525_161546.jpg"/>
          <p:cNvPicPr>
            <a:picLocks noChangeAspect="1"/>
          </p:cNvPicPr>
          <p:nvPr/>
        </p:nvPicPr>
        <p:blipFill rotWithShape="1">
          <a:blip r:embed="rId2"/>
          <a:srcRect l="13462" t="4513" r="21537" b="3041"/>
          <a:stretch/>
        </p:blipFill>
        <p:spPr>
          <a:xfrm rot="16200000">
            <a:off x="4229085" y="2019283"/>
            <a:ext cx="990603" cy="68580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sz="2800" dirty="0">
                <a:latin typeface="Aparajita" pitchFamily="34" charset="0"/>
                <a:cs typeface="Aparajita" pitchFamily="34" charset="0"/>
              </a:rPr>
              <a:t>Now, the next thing we need is audio. We must supply audio so that we can pronounce it using the speak() function we made. We are going to install a module called pyttsx3</a:t>
            </a:r>
            <a:r>
              <a:rPr lang="en-US" dirty="0"/>
              <a:t>.  </a:t>
            </a:r>
          </a:p>
        </p:txBody>
      </p:sp>
      <p:pic>
        <p:nvPicPr>
          <p:cNvPr id="5" name="Picture 4" descr="20210525_162918.jpg"/>
          <p:cNvPicPr>
            <a:picLocks noChangeAspect="1"/>
          </p:cNvPicPr>
          <p:nvPr/>
        </p:nvPicPr>
        <p:blipFill>
          <a:blip r:embed="rId2"/>
          <a:stretch>
            <a:fillRect/>
          </a:stretch>
        </p:blipFill>
        <p:spPr>
          <a:xfrm>
            <a:off x="914400" y="2743200"/>
            <a:ext cx="6858000" cy="3476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525_163429.jpg"/>
          <p:cNvPicPr>
            <a:picLocks noGrp="1" noChangeAspect="1"/>
          </p:cNvPicPr>
          <p:nvPr>
            <p:ph idx="1"/>
          </p:nvPr>
        </p:nvPicPr>
        <p:blipFill>
          <a:blip r:embed="rId2"/>
          <a:stretch>
            <a:fillRect/>
          </a:stretch>
        </p:blipFill>
        <p:spPr>
          <a:xfrm>
            <a:off x="490682" y="990600"/>
            <a:ext cx="7967518" cy="5105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515112"/>
          </a:xfrm>
        </p:spPr>
        <p:txBody>
          <a:bodyPr>
            <a:noAutofit/>
          </a:bodyPr>
          <a:lstStyle/>
          <a:p>
            <a:pPr algn="ctr"/>
            <a:r>
              <a:rPr lang="en-US" sz="3600" u="sng" dirty="0">
                <a:latin typeface="Algerian" pitchFamily="82" charset="0"/>
              </a:rPr>
              <a:t>*Defining Speak()Function:*</a:t>
            </a:r>
          </a:p>
        </p:txBody>
      </p:sp>
      <p:sp>
        <p:nvSpPr>
          <p:cNvPr id="3" name="Content Placeholder 2"/>
          <p:cNvSpPr>
            <a:spLocks noGrp="1"/>
          </p:cNvSpPr>
          <p:nvPr>
            <p:ph idx="1"/>
          </p:nvPr>
        </p:nvSpPr>
        <p:spPr>
          <a:xfrm>
            <a:off x="457200" y="1295400"/>
            <a:ext cx="8229600" cy="5029200"/>
          </a:xfrm>
        </p:spPr>
        <p:txBody>
          <a:bodyPr/>
          <a:lstStyle/>
          <a:p>
            <a:endParaRPr lang="en-US" dirty="0"/>
          </a:p>
          <a:p>
            <a:pPr>
              <a:buNone/>
            </a:pPr>
            <a:r>
              <a:rPr lang="en-US" dirty="0"/>
              <a:t>   We will write our speak ()function to convert our text to speech.</a:t>
            </a:r>
          </a:p>
          <a:p>
            <a:pPr>
              <a:buNone/>
            </a:pPr>
            <a:endParaRPr lang="en-US" dirty="0"/>
          </a:p>
          <a:p>
            <a:endParaRPr lang="en-US" dirty="0"/>
          </a:p>
          <a:p>
            <a:endParaRPr lang="en-US" dirty="0"/>
          </a:p>
        </p:txBody>
      </p:sp>
      <p:pic>
        <p:nvPicPr>
          <p:cNvPr id="6" name="Picture 5" descr="IMG-20210528-WA0013.jpg"/>
          <p:cNvPicPr>
            <a:picLocks noChangeAspect="1"/>
          </p:cNvPicPr>
          <p:nvPr/>
        </p:nvPicPr>
        <p:blipFill>
          <a:blip r:embed="rId2"/>
          <a:stretch>
            <a:fillRect/>
          </a:stretch>
        </p:blipFill>
        <p:spPr>
          <a:xfrm>
            <a:off x="914400" y="3352800"/>
            <a:ext cx="7239000" cy="198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a:solidFill>
                  <a:schemeClr val="tx1"/>
                </a:solidFill>
                <a:latin typeface="Algerian" pitchFamily="82" charset="0"/>
              </a:rPr>
              <a:t>NO. OF MEMBERS : 5</a:t>
            </a:r>
          </a:p>
        </p:txBody>
      </p:sp>
      <p:sp>
        <p:nvSpPr>
          <p:cNvPr id="3" name="Content Placeholder 2"/>
          <p:cNvSpPr>
            <a:spLocks noGrp="1"/>
          </p:cNvSpPr>
          <p:nvPr>
            <p:ph idx="1"/>
          </p:nvPr>
        </p:nvSpPr>
        <p:spPr/>
        <p:txBody>
          <a:bodyPr>
            <a:normAutofit lnSpcReduction="10000"/>
          </a:bodyPr>
          <a:lstStyle/>
          <a:p>
            <a:endParaRPr lang="en-US" sz="4000" dirty="0">
              <a:latin typeface="Aparajita" pitchFamily="34" charset="0"/>
              <a:cs typeface="Aparajita" pitchFamily="34" charset="0"/>
            </a:endParaRPr>
          </a:p>
          <a:p>
            <a:r>
              <a:rPr lang="en-US" sz="4000" dirty="0">
                <a:latin typeface="Aparajita" pitchFamily="34" charset="0"/>
                <a:cs typeface="Aparajita" pitchFamily="34" charset="0"/>
              </a:rPr>
              <a:t> SIT 32   Siddhi </a:t>
            </a:r>
            <a:r>
              <a:rPr lang="en-US" sz="4000" dirty="0" err="1">
                <a:latin typeface="Aparajita" pitchFamily="34" charset="0"/>
                <a:cs typeface="Aparajita" pitchFamily="34" charset="0"/>
              </a:rPr>
              <a:t>Shelke</a:t>
            </a:r>
            <a:endParaRPr lang="en-US" sz="4000" dirty="0">
              <a:latin typeface="Aparajita" pitchFamily="34" charset="0"/>
              <a:cs typeface="Aparajita" pitchFamily="34" charset="0"/>
            </a:endParaRPr>
          </a:p>
          <a:p>
            <a:r>
              <a:rPr lang="en-US" sz="4000" dirty="0">
                <a:latin typeface="Aparajita" pitchFamily="34" charset="0"/>
                <a:cs typeface="Aparajita" pitchFamily="34" charset="0"/>
              </a:rPr>
              <a:t> SIT 21   Shivani </a:t>
            </a:r>
            <a:r>
              <a:rPr lang="en-US" sz="4000" dirty="0" err="1">
                <a:latin typeface="Aparajita" pitchFamily="34" charset="0"/>
                <a:cs typeface="Aparajita" pitchFamily="34" charset="0"/>
              </a:rPr>
              <a:t>Joldapke</a:t>
            </a:r>
            <a:endParaRPr lang="en-US" sz="4000" dirty="0">
              <a:latin typeface="Aparajita" pitchFamily="34" charset="0"/>
              <a:cs typeface="Aparajita" pitchFamily="34" charset="0"/>
            </a:endParaRPr>
          </a:p>
          <a:p>
            <a:r>
              <a:rPr lang="en-US" sz="4000" dirty="0">
                <a:latin typeface="Aparajita" pitchFamily="34" charset="0"/>
                <a:cs typeface="Aparajita" pitchFamily="34" charset="0"/>
              </a:rPr>
              <a:t> SIT 34   </a:t>
            </a:r>
            <a:r>
              <a:rPr lang="en-US" sz="4000" dirty="0" err="1">
                <a:latin typeface="Aparajita" pitchFamily="34" charset="0"/>
                <a:cs typeface="Aparajita" pitchFamily="34" charset="0"/>
              </a:rPr>
              <a:t>Preshita</a:t>
            </a:r>
            <a:r>
              <a:rPr lang="en-US" sz="4000" dirty="0">
                <a:latin typeface="Aparajita" pitchFamily="34" charset="0"/>
                <a:cs typeface="Aparajita" pitchFamily="34" charset="0"/>
              </a:rPr>
              <a:t> </a:t>
            </a:r>
            <a:r>
              <a:rPr lang="en-US" sz="4000" dirty="0" err="1">
                <a:latin typeface="Aparajita" pitchFamily="34" charset="0"/>
                <a:cs typeface="Aparajita" pitchFamily="34" charset="0"/>
              </a:rPr>
              <a:t>Ingale</a:t>
            </a:r>
            <a:endParaRPr lang="en-US" sz="4000" dirty="0">
              <a:latin typeface="Aparajita" pitchFamily="34" charset="0"/>
              <a:cs typeface="Aparajita" pitchFamily="34" charset="0"/>
            </a:endParaRPr>
          </a:p>
          <a:p>
            <a:r>
              <a:rPr lang="en-US" sz="4000" dirty="0">
                <a:latin typeface="Aparajita" pitchFamily="34" charset="0"/>
                <a:cs typeface="Aparajita" pitchFamily="34" charset="0"/>
              </a:rPr>
              <a:t> SIT 59   </a:t>
            </a:r>
            <a:r>
              <a:rPr lang="en-US" sz="4000" dirty="0" err="1">
                <a:latin typeface="Aparajita" pitchFamily="34" charset="0"/>
                <a:cs typeface="Aparajita" pitchFamily="34" charset="0"/>
              </a:rPr>
              <a:t>Kshitij</a:t>
            </a:r>
            <a:r>
              <a:rPr lang="en-US" sz="4000" dirty="0">
                <a:latin typeface="Aparajita" pitchFamily="34" charset="0"/>
                <a:cs typeface="Aparajita" pitchFamily="34" charset="0"/>
              </a:rPr>
              <a:t> </a:t>
            </a:r>
            <a:r>
              <a:rPr lang="en-US" sz="4000" dirty="0" err="1">
                <a:latin typeface="Aparajita" pitchFamily="34" charset="0"/>
                <a:cs typeface="Aparajita" pitchFamily="34" charset="0"/>
              </a:rPr>
              <a:t>Khaire</a:t>
            </a:r>
            <a:endParaRPr lang="en-US" sz="4000" dirty="0">
              <a:latin typeface="Aparajita" pitchFamily="34" charset="0"/>
              <a:cs typeface="Aparajita" pitchFamily="34" charset="0"/>
            </a:endParaRPr>
          </a:p>
          <a:p>
            <a:r>
              <a:rPr lang="en-US" sz="4000" dirty="0">
                <a:latin typeface="Aparajita" pitchFamily="34" charset="0"/>
                <a:cs typeface="Aparajita" pitchFamily="34" charset="0"/>
              </a:rPr>
              <a:t> SIT 61   Nakul Gite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63" y="610611"/>
            <a:ext cx="8229600" cy="591312"/>
          </a:xfrm>
        </p:spPr>
        <p:txBody>
          <a:bodyPr>
            <a:noAutofit/>
          </a:bodyPr>
          <a:lstStyle/>
          <a:p>
            <a:pPr algn="ctr"/>
            <a:r>
              <a:rPr lang="en-US" sz="3600" dirty="0">
                <a:latin typeface="Algerian" pitchFamily="82" charset="0"/>
              </a:rPr>
              <a:t>*</a:t>
            </a:r>
            <a:r>
              <a:rPr lang="en-US" sz="3600" u="sng" dirty="0">
                <a:latin typeface="Algerian" pitchFamily="82" charset="0"/>
              </a:rPr>
              <a:t>Defining Wish me()Function:*</a:t>
            </a:r>
          </a:p>
        </p:txBody>
      </p:sp>
      <p:pic>
        <p:nvPicPr>
          <p:cNvPr id="5" name="Content Placeholder 4" descr="IMG-20210528-WA0011.jpg"/>
          <p:cNvPicPr>
            <a:picLocks noGrp="1" noChangeAspect="1"/>
          </p:cNvPicPr>
          <p:nvPr>
            <p:ph idx="1"/>
          </p:nvPr>
        </p:nvPicPr>
        <p:blipFill>
          <a:blip r:embed="rId2"/>
          <a:stretch>
            <a:fillRect/>
          </a:stretch>
        </p:blipFill>
        <p:spPr>
          <a:xfrm>
            <a:off x="827088" y="2349304"/>
            <a:ext cx="6711950" cy="360242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sz="4000" dirty="0">
                <a:latin typeface="Algerian" pitchFamily="82" charset="0"/>
              </a:rPr>
              <a:t>*</a:t>
            </a:r>
            <a:r>
              <a:rPr lang="en-US" sz="4000" u="sng" dirty="0">
                <a:latin typeface="Algerian" pitchFamily="82" charset="0"/>
              </a:rPr>
              <a:t>DEFINING TAKE FUNCTION</a:t>
            </a:r>
            <a:r>
              <a:rPr lang="en-US" sz="4000" dirty="0">
                <a:latin typeface="Algerian" pitchFamily="82" charset="0"/>
              </a:rPr>
              <a:t>():*</a:t>
            </a:r>
            <a:endParaRPr lang="en-US" dirty="0"/>
          </a:p>
        </p:txBody>
      </p:sp>
      <p:pic>
        <p:nvPicPr>
          <p:cNvPr id="5" name="Content Placeholder 4" descr="IMG-20210528-WA0012.jpg"/>
          <p:cNvPicPr>
            <a:picLocks noGrp="1" noChangeAspect="1"/>
          </p:cNvPicPr>
          <p:nvPr>
            <p:ph idx="1"/>
          </p:nvPr>
        </p:nvPicPr>
        <p:blipFill>
          <a:blip r:embed="rId2"/>
          <a:stretch>
            <a:fillRect/>
          </a:stretch>
        </p:blipFill>
        <p:spPr>
          <a:xfrm>
            <a:off x="838200" y="2362200"/>
            <a:ext cx="7543800" cy="25908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fontScale="90000"/>
          </a:bodyPr>
          <a:lstStyle/>
          <a:p>
            <a:pPr algn="ctr"/>
            <a:r>
              <a:rPr lang="en-US" sz="3200" u="sng" dirty="0">
                <a:latin typeface="Algerian" pitchFamily="82" charset="0"/>
              </a:rPr>
              <a:t>TASK 1: TO SEARCH SOMETHING ON WIKIPEDIA</a:t>
            </a:r>
          </a:p>
        </p:txBody>
      </p:sp>
      <p:pic>
        <p:nvPicPr>
          <p:cNvPr id="4" name="Content Placeholder 3" descr="20210525_170658.jpg"/>
          <p:cNvPicPr>
            <a:picLocks noGrp="1" noChangeAspect="1"/>
          </p:cNvPicPr>
          <p:nvPr>
            <p:ph idx="1"/>
          </p:nvPr>
        </p:nvPicPr>
        <p:blipFill>
          <a:blip r:embed="rId2"/>
          <a:stretch>
            <a:fillRect/>
          </a:stretch>
        </p:blipFill>
        <p:spPr>
          <a:xfrm>
            <a:off x="2434829" y="2052638"/>
            <a:ext cx="3496468" cy="419576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latin typeface="Algerian" pitchFamily="82" charset="0"/>
              </a:rPr>
              <a:t>TASK 2: TO OPEN YOUTUBE SITE IN A WEB-BROWSER</a:t>
            </a:r>
          </a:p>
        </p:txBody>
      </p:sp>
      <p:pic>
        <p:nvPicPr>
          <p:cNvPr id="4" name="Content Placeholder 3" descr="20210525_171158.jpg"/>
          <p:cNvPicPr>
            <a:picLocks noGrp="1" noChangeAspect="1"/>
          </p:cNvPicPr>
          <p:nvPr>
            <p:ph idx="1"/>
          </p:nvPr>
        </p:nvPicPr>
        <p:blipFill>
          <a:blip r:embed="rId2"/>
          <a:stretch>
            <a:fillRect/>
          </a:stretch>
        </p:blipFill>
        <p:spPr>
          <a:xfrm>
            <a:off x="1174150" y="2052638"/>
            <a:ext cx="6017825" cy="419576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latin typeface="Algerian" pitchFamily="82" charset="0"/>
              </a:rPr>
              <a:t>TASK 3:TO OPEN GOOGLE SITE IN A WEB-BROWSER</a:t>
            </a:r>
          </a:p>
        </p:txBody>
      </p:sp>
      <p:pic>
        <p:nvPicPr>
          <p:cNvPr id="4" name="Content Placeholder 3" descr="20210525_171630.jpg"/>
          <p:cNvPicPr>
            <a:picLocks noGrp="1" noChangeAspect="1"/>
          </p:cNvPicPr>
          <p:nvPr>
            <p:ph idx="1"/>
          </p:nvPr>
        </p:nvPicPr>
        <p:blipFill>
          <a:blip r:embed="rId2"/>
          <a:stretch>
            <a:fillRect/>
          </a:stretch>
        </p:blipFill>
        <p:spPr>
          <a:xfrm>
            <a:off x="838200" y="2209800"/>
            <a:ext cx="6819900" cy="25622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609600"/>
            <a:ext cx="8229600" cy="838200"/>
          </a:xfrm>
        </p:spPr>
        <p:txBody>
          <a:bodyPr>
            <a:normAutofit/>
          </a:bodyPr>
          <a:lstStyle/>
          <a:p>
            <a:pPr algn="ctr"/>
            <a:r>
              <a:rPr lang="en-US" sz="3200" u="sng" dirty="0">
                <a:latin typeface="Algerian" pitchFamily="82" charset="0"/>
              </a:rPr>
              <a:t>TASK 4: TO PLAY MUSIC</a:t>
            </a:r>
          </a:p>
        </p:txBody>
      </p:sp>
      <p:pic>
        <p:nvPicPr>
          <p:cNvPr id="4" name="Content Placeholder 3" descr="20210525_172458.jpg"/>
          <p:cNvPicPr>
            <a:picLocks noGrp="1" noChangeAspect="1"/>
          </p:cNvPicPr>
          <p:nvPr>
            <p:ph idx="1"/>
          </p:nvPr>
        </p:nvPicPr>
        <p:blipFill>
          <a:blip r:embed="rId2"/>
          <a:stretch>
            <a:fillRect/>
          </a:stretch>
        </p:blipFill>
        <p:spPr>
          <a:xfrm>
            <a:off x="1370262" y="2052638"/>
            <a:ext cx="5625602" cy="419576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a:bodyPr>
          <a:lstStyle/>
          <a:p>
            <a:pPr algn="ctr"/>
            <a:r>
              <a:rPr lang="en-US" sz="3200" u="sng" dirty="0">
                <a:latin typeface="Algerian" pitchFamily="82" charset="0"/>
              </a:rPr>
              <a:t>TASK 5: TO KNOW THE CURRENT TIME</a:t>
            </a:r>
          </a:p>
        </p:txBody>
      </p:sp>
      <p:pic>
        <p:nvPicPr>
          <p:cNvPr id="4" name="Content Placeholder 3" descr="20210525_172949.jpg"/>
          <p:cNvPicPr>
            <a:picLocks noGrp="1" noChangeAspect="1"/>
          </p:cNvPicPr>
          <p:nvPr>
            <p:ph idx="1"/>
          </p:nvPr>
        </p:nvPicPr>
        <p:blipFill>
          <a:blip r:embed="rId2"/>
          <a:stretch>
            <a:fillRect/>
          </a:stretch>
        </p:blipFill>
        <p:spPr>
          <a:xfrm>
            <a:off x="1092128" y="2052638"/>
            <a:ext cx="6181870" cy="419576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rmAutofit/>
          </a:bodyPr>
          <a:lstStyle/>
          <a:p>
            <a:pPr algn="ctr"/>
            <a:r>
              <a:rPr lang="en-US" sz="3200" u="sng" dirty="0">
                <a:latin typeface="Algerian" pitchFamily="82" charset="0"/>
              </a:rPr>
              <a:t>TASK 6:TO OPEN THE VS CODE PROGRAM</a:t>
            </a:r>
          </a:p>
        </p:txBody>
      </p:sp>
      <p:pic>
        <p:nvPicPr>
          <p:cNvPr id="4" name="Content Placeholder 3" descr="20210525_173220.jpg"/>
          <p:cNvPicPr>
            <a:picLocks noGrp="1" noChangeAspect="1"/>
          </p:cNvPicPr>
          <p:nvPr>
            <p:ph idx="1"/>
          </p:nvPr>
        </p:nvPicPr>
        <p:blipFill>
          <a:blip r:embed="rId2"/>
          <a:stretch>
            <a:fillRect/>
          </a:stretch>
        </p:blipFill>
        <p:spPr>
          <a:xfrm>
            <a:off x="2669562" y="2052638"/>
            <a:ext cx="3027002" cy="4195762"/>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58229"/>
            <a:ext cx="8229600" cy="1143000"/>
          </a:xfrm>
        </p:spPr>
        <p:txBody>
          <a:bodyPr>
            <a:noAutofit/>
          </a:bodyPr>
          <a:lstStyle/>
          <a:p>
            <a:pPr algn="ctr"/>
            <a:r>
              <a:rPr lang="en-US" sz="2800" u="sng" dirty="0">
                <a:latin typeface="Algerian" pitchFamily="82" charset="0"/>
              </a:rPr>
              <a:t>ADDED FEATURES</a:t>
            </a:r>
            <a:br>
              <a:rPr lang="en-US" sz="2800" u="sng" dirty="0">
                <a:latin typeface="Algerian" pitchFamily="82" charset="0"/>
              </a:rPr>
            </a:br>
            <a:br>
              <a:rPr lang="en-US" sz="2800" u="sng" dirty="0">
                <a:latin typeface="Algerian" pitchFamily="82" charset="0"/>
              </a:rPr>
            </a:br>
            <a:r>
              <a:rPr lang="en-US" sz="2800" u="sng" dirty="0">
                <a:latin typeface="Algerian" pitchFamily="82" charset="0"/>
              </a:rPr>
              <a:t>TASK 7: TO KNOW THE CURRENT WEATHER AND TEMPERATURE OF ALMOST ANY PLACE</a:t>
            </a:r>
          </a:p>
        </p:txBody>
      </p:sp>
      <p:sp>
        <p:nvSpPr>
          <p:cNvPr id="3" name="Content Placeholder 2"/>
          <p:cNvSpPr>
            <a:spLocks noGrp="1"/>
          </p:cNvSpPr>
          <p:nvPr>
            <p:ph idx="1"/>
          </p:nvPr>
        </p:nvSpPr>
        <p:spPr>
          <a:xfrm>
            <a:off x="457200" y="2286000"/>
            <a:ext cx="8229600" cy="4038600"/>
          </a:xfrm>
        </p:spPr>
        <p:txBody>
          <a:bodyPr>
            <a:normAutofit/>
          </a:bodyPr>
          <a:lstStyle/>
          <a:p>
            <a:pPr>
              <a:buNone/>
            </a:pPr>
            <a:endParaRPr lang="en-US" sz="2000" dirty="0">
              <a:solidFill>
                <a:schemeClr val="tx1">
                  <a:lumMod val="95000"/>
                  <a:lumOff val="5000"/>
                </a:schemeClr>
              </a:solidFill>
              <a:latin typeface="Aparajita" pitchFamily="34" charset="0"/>
              <a:cs typeface="Aparajita" pitchFamily="34" charset="0"/>
            </a:endParaRPr>
          </a:p>
          <a:p>
            <a:pPr>
              <a:buNone/>
            </a:pPr>
            <a:r>
              <a:rPr lang="en-US" sz="2000" dirty="0">
                <a:solidFill>
                  <a:schemeClr val="tx1">
                    <a:lumMod val="95000"/>
                    <a:lumOff val="5000"/>
                  </a:schemeClr>
                </a:solidFill>
                <a:latin typeface="Aparajita" pitchFamily="34" charset="0"/>
                <a:cs typeface="Aparajita" pitchFamily="34" charset="0"/>
              </a:rPr>
              <a:t>So the assistant tells you the maximum and minimum temperature of any city around world. We just need to say something like “tell me the current temperature of Pune city”. </a:t>
            </a:r>
          </a:p>
        </p:txBody>
      </p:sp>
      <p:pic>
        <p:nvPicPr>
          <p:cNvPr id="5" name="Picture 4" descr="IMG-20210528-WA0014.jpg"/>
          <p:cNvPicPr>
            <a:picLocks noChangeAspect="1"/>
          </p:cNvPicPr>
          <p:nvPr/>
        </p:nvPicPr>
        <p:blipFill>
          <a:blip r:embed="rId2"/>
          <a:stretch>
            <a:fillRect/>
          </a:stretch>
        </p:blipFill>
        <p:spPr>
          <a:xfrm>
            <a:off x="838200" y="3581400"/>
            <a:ext cx="7543800" cy="279439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600" u="sng" dirty="0">
                <a:latin typeface="Algerian" pitchFamily="82" charset="0"/>
              </a:rPr>
              <a:t>TASK 8: TO KNOW THE DATE</a:t>
            </a:r>
          </a:p>
        </p:txBody>
      </p:sp>
      <p:sp>
        <p:nvSpPr>
          <p:cNvPr id="5" name="Content Placeholder 4"/>
          <p:cNvSpPr>
            <a:spLocks noGrp="1"/>
          </p:cNvSpPr>
          <p:nvPr>
            <p:ph idx="1"/>
          </p:nvPr>
        </p:nvSpPr>
        <p:spPr/>
        <p:txBody>
          <a:bodyPr/>
          <a:lstStyle/>
          <a:p>
            <a:pPr>
              <a:buNone/>
            </a:pPr>
            <a:r>
              <a:rPr lang="en-US" dirty="0"/>
              <a:t> So here the assistant tells you the date of that day .</a:t>
            </a:r>
          </a:p>
          <a:p>
            <a:pPr>
              <a:buNone/>
            </a:pPr>
            <a:r>
              <a:rPr lang="en-US" dirty="0"/>
              <a:t> </a:t>
            </a:r>
          </a:p>
        </p:txBody>
      </p:sp>
      <p:pic>
        <p:nvPicPr>
          <p:cNvPr id="6" name="Picture 5" descr="IMG-20210526-WA0017.jpg"/>
          <p:cNvPicPr>
            <a:picLocks noChangeAspect="1"/>
          </p:cNvPicPr>
          <p:nvPr/>
        </p:nvPicPr>
        <p:blipFill>
          <a:blip r:embed="rId2"/>
          <a:stretch>
            <a:fillRect/>
          </a:stretch>
        </p:blipFill>
        <p:spPr>
          <a:xfrm>
            <a:off x="1295400" y="2971800"/>
            <a:ext cx="6629400" cy="1335024"/>
          </a:xfrm>
          <a:prstGeom prst="rect">
            <a:avLst/>
          </a:prstGeom>
        </p:spPr>
      </p:pic>
      <p:pic>
        <p:nvPicPr>
          <p:cNvPr id="7" name="Picture 6" descr="IMG-20210526-WA0016.jpg"/>
          <p:cNvPicPr>
            <a:picLocks noChangeAspect="1"/>
          </p:cNvPicPr>
          <p:nvPr/>
        </p:nvPicPr>
        <p:blipFill>
          <a:blip r:embed="rId3"/>
          <a:stretch>
            <a:fillRect/>
          </a:stretch>
        </p:blipFill>
        <p:spPr>
          <a:xfrm>
            <a:off x="1219200" y="4572000"/>
            <a:ext cx="6858000" cy="17952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latin typeface="Algerian" pitchFamily="82" charset="0"/>
              </a:rPr>
              <a:t> *ABSTRACT *</a:t>
            </a:r>
          </a:p>
        </p:txBody>
      </p:sp>
      <p:sp>
        <p:nvSpPr>
          <p:cNvPr id="3" name="Content Placeholder 2"/>
          <p:cNvSpPr>
            <a:spLocks noGrp="1"/>
          </p:cNvSpPr>
          <p:nvPr>
            <p:ph idx="1"/>
          </p:nvPr>
        </p:nvSpPr>
        <p:spPr/>
        <p:txBody>
          <a:bodyPr>
            <a:normAutofit fontScale="92500" lnSpcReduction="10000"/>
          </a:bodyPr>
          <a:lstStyle/>
          <a:p>
            <a:pPr>
              <a:buNone/>
            </a:pPr>
            <a:r>
              <a:rPr lang="en-US" sz="3600" dirty="0">
                <a:latin typeface="Aparajita" pitchFamily="34" charset="0"/>
                <a:cs typeface="Aparajita" pitchFamily="34" charset="0"/>
              </a:rPr>
              <a:t>  * Voice assistants are programs on digital devices that listen and respond to verbal commands. A user can say, “What is the weather?” and the voice assistant will answer with the weather report for that day and location. They could say, “Tell me a story,“ and the assistant will jump into a tale . The user could even say, “Order my favorite pizza ,” and dinner will be on its way! </a:t>
            </a:r>
          </a:p>
          <a:p>
            <a:pPr>
              <a:buNone/>
            </a:pP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u="sng" dirty="0">
                <a:latin typeface="Algerian" pitchFamily="82" charset="0"/>
              </a:rPr>
              <a:t>TASK 9: TO TAKE A SCREENSHOT</a:t>
            </a:r>
          </a:p>
        </p:txBody>
      </p:sp>
      <p:sp>
        <p:nvSpPr>
          <p:cNvPr id="3" name="Content Placeholder 2"/>
          <p:cNvSpPr>
            <a:spLocks noGrp="1"/>
          </p:cNvSpPr>
          <p:nvPr>
            <p:ph idx="1"/>
          </p:nvPr>
        </p:nvSpPr>
        <p:spPr/>
        <p:txBody>
          <a:bodyPr/>
          <a:lstStyle/>
          <a:p>
            <a:r>
              <a:rPr lang="en-US" dirty="0">
                <a:latin typeface="Aparajita" pitchFamily="34" charset="0"/>
                <a:cs typeface="Aparajita" pitchFamily="34" charset="0"/>
              </a:rPr>
              <a:t>Here the assistant takes the screenshot of the desktop . We just have to say that “Take a screenshot “ the assistant asks the name of screenshot file and its done. </a:t>
            </a:r>
          </a:p>
        </p:txBody>
      </p:sp>
      <p:pic>
        <p:nvPicPr>
          <p:cNvPr id="4" name="Picture 3" descr="IMG-20210526-WA0015.jpg"/>
          <p:cNvPicPr>
            <a:picLocks noChangeAspect="1"/>
          </p:cNvPicPr>
          <p:nvPr/>
        </p:nvPicPr>
        <p:blipFill>
          <a:blip r:embed="rId2"/>
          <a:stretch>
            <a:fillRect/>
          </a:stretch>
        </p:blipFill>
        <p:spPr>
          <a:xfrm>
            <a:off x="609600" y="3505200"/>
            <a:ext cx="7696200" cy="213055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u="sng" dirty="0">
                <a:latin typeface="Algerian" pitchFamily="82" charset="0"/>
              </a:rPr>
              <a:t>TASK 10: TELLS YOU THE LATEST NEWS FEEDS </a:t>
            </a:r>
          </a:p>
        </p:txBody>
      </p:sp>
      <p:sp>
        <p:nvSpPr>
          <p:cNvPr id="3" name="Content Placeholder 2"/>
          <p:cNvSpPr>
            <a:spLocks noGrp="1"/>
          </p:cNvSpPr>
          <p:nvPr>
            <p:ph idx="1"/>
          </p:nvPr>
        </p:nvSpPr>
        <p:spPr/>
        <p:txBody>
          <a:bodyPr>
            <a:normAutofit/>
          </a:bodyPr>
          <a:lstStyle/>
          <a:p>
            <a:r>
              <a:rPr lang="en-US" sz="3200" dirty="0">
                <a:latin typeface="Aparajita" pitchFamily="34" charset="0"/>
                <a:cs typeface="Aparajita" pitchFamily="34" charset="0"/>
              </a:rPr>
              <a:t>Here we come to know about the latest news updates just by saying “What are the top news for today? Or “tell me the news for today”.</a:t>
            </a:r>
          </a:p>
        </p:txBody>
      </p:sp>
      <p:pic>
        <p:nvPicPr>
          <p:cNvPr id="4" name="Picture 3" descr="IMG-20210526-WA0018.jpg"/>
          <p:cNvPicPr>
            <a:picLocks noChangeAspect="1"/>
          </p:cNvPicPr>
          <p:nvPr/>
        </p:nvPicPr>
        <p:blipFill>
          <a:blip r:embed="rId2"/>
          <a:stretch>
            <a:fillRect/>
          </a:stretch>
        </p:blipFill>
        <p:spPr>
          <a:xfrm>
            <a:off x="914400" y="3886200"/>
            <a:ext cx="7162800" cy="2286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600" u="sng" dirty="0">
                <a:latin typeface="Algerian" pitchFamily="82" charset="0"/>
              </a:rPr>
              <a:t>TASK 11: LAUNCH GAMES </a:t>
            </a:r>
          </a:p>
        </p:txBody>
      </p:sp>
      <p:sp>
        <p:nvSpPr>
          <p:cNvPr id="3" name="Content Placeholder 2"/>
          <p:cNvSpPr>
            <a:spLocks noGrp="1"/>
          </p:cNvSpPr>
          <p:nvPr>
            <p:ph idx="1"/>
          </p:nvPr>
        </p:nvSpPr>
        <p:spPr/>
        <p:txBody>
          <a:bodyPr/>
          <a:lstStyle/>
          <a:p>
            <a:r>
              <a:rPr lang="en-US" sz="3200" dirty="0">
                <a:latin typeface="Aparajita" pitchFamily="34" charset="0"/>
                <a:cs typeface="Aparajita" pitchFamily="34" charset="0"/>
              </a:rPr>
              <a:t>Here we can just say “ Want to play game “or “I wish to play game “. The assistant launches the game on desktop screen </a:t>
            </a:r>
            <a:r>
              <a:rPr lang="en-US" dirty="0"/>
              <a:t>.</a:t>
            </a:r>
          </a:p>
        </p:txBody>
      </p:sp>
      <p:pic>
        <p:nvPicPr>
          <p:cNvPr id="4" name="Picture 3" descr="IMG-20210527-WA0017.jpg"/>
          <p:cNvPicPr>
            <a:picLocks noChangeAspect="1"/>
          </p:cNvPicPr>
          <p:nvPr/>
        </p:nvPicPr>
        <p:blipFill>
          <a:blip r:embed="rId2"/>
          <a:stretch>
            <a:fillRect/>
          </a:stretch>
        </p:blipFill>
        <p:spPr>
          <a:xfrm>
            <a:off x="762000" y="3886200"/>
            <a:ext cx="7086600" cy="192881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62000"/>
          </a:xfrm>
        </p:spPr>
        <p:txBody>
          <a:bodyPr>
            <a:normAutofit fontScale="90000"/>
          </a:bodyPr>
          <a:lstStyle/>
          <a:p>
            <a:pPr algn="ctr"/>
            <a:r>
              <a:rPr lang="en-US" sz="3600" u="sng" dirty="0">
                <a:latin typeface="Algerian" pitchFamily="82" charset="0"/>
              </a:rPr>
              <a:t>TASK 12:DETAILS OF GROUP MEMBERS</a:t>
            </a:r>
          </a:p>
        </p:txBody>
      </p:sp>
      <p:sp>
        <p:nvSpPr>
          <p:cNvPr id="3" name="Content Placeholder 2"/>
          <p:cNvSpPr>
            <a:spLocks noGrp="1"/>
          </p:cNvSpPr>
          <p:nvPr>
            <p:ph idx="1"/>
          </p:nvPr>
        </p:nvSpPr>
        <p:spPr/>
        <p:txBody>
          <a:bodyPr/>
          <a:lstStyle/>
          <a:p>
            <a:r>
              <a:rPr lang="en-US" dirty="0"/>
              <a:t>Here we can know about the group , no. of  the members , names of the group members.</a:t>
            </a:r>
          </a:p>
        </p:txBody>
      </p:sp>
      <p:pic>
        <p:nvPicPr>
          <p:cNvPr id="4" name="Picture 3" descr="IMG-20210527-WA0021.jpg"/>
          <p:cNvPicPr>
            <a:picLocks noChangeAspect="1"/>
          </p:cNvPicPr>
          <p:nvPr/>
        </p:nvPicPr>
        <p:blipFill>
          <a:blip r:embed="rId2"/>
          <a:stretch>
            <a:fillRect/>
          </a:stretch>
        </p:blipFill>
        <p:spPr>
          <a:xfrm>
            <a:off x="1524000" y="3048000"/>
            <a:ext cx="6019800" cy="34635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210618-WA0002.jpg"/>
          <p:cNvPicPr>
            <a:picLocks noGrp="1" noChangeAspect="1"/>
          </p:cNvPicPr>
          <p:nvPr>
            <p:ph idx="1"/>
          </p:nvPr>
        </p:nvPicPr>
        <p:blipFill>
          <a:blip r:embed="rId2"/>
          <a:stretch>
            <a:fillRect/>
          </a:stretch>
        </p:blipFill>
        <p:spPr>
          <a:xfrm>
            <a:off x="1295400" y="1828800"/>
            <a:ext cx="6248400" cy="421767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a:latin typeface="Algerian" pitchFamily="82" charset="0"/>
              </a:rPr>
              <a:t>TASK 13: TO CONTROL THE SYSTEMs VOLUME</a:t>
            </a:r>
          </a:p>
        </p:txBody>
      </p:sp>
      <p:sp>
        <p:nvSpPr>
          <p:cNvPr id="3" name="Content Placeholder 2"/>
          <p:cNvSpPr>
            <a:spLocks noGrp="1"/>
          </p:cNvSpPr>
          <p:nvPr>
            <p:ph idx="1"/>
          </p:nvPr>
        </p:nvSpPr>
        <p:spPr/>
        <p:txBody>
          <a:bodyPr/>
          <a:lstStyle/>
          <a:p>
            <a:r>
              <a:rPr lang="en-US" dirty="0"/>
              <a:t>Here we can control the volumes of the system with the help of assistant .</a:t>
            </a:r>
          </a:p>
        </p:txBody>
      </p:sp>
      <p:pic>
        <p:nvPicPr>
          <p:cNvPr id="4" name="Picture 3" descr="IMG-20210527-WA0016.jpg"/>
          <p:cNvPicPr>
            <a:picLocks noChangeAspect="1"/>
          </p:cNvPicPr>
          <p:nvPr/>
        </p:nvPicPr>
        <p:blipFill>
          <a:blip r:embed="rId2"/>
          <a:stretch>
            <a:fillRect/>
          </a:stretch>
        </p:blipFill>
        <p:spPr>
          <a:xfrm>
            <a:off x="1295400" y="3200400"/>
            <a:ext cx="6400800" cy="27443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u="sng" dirty="0">
                <a:latin typeface="Algerian" pitchFamily="82" charset="0"/>
              </a:rPr>
              <a:t>TASK 14: TO ACCESS SOCIAL MEDIA AND JOKES</a:t>
            </a:r>
          </a:p>
        </p:txBody>
      </p:sp>
      <p:sp>
        <p:nvSpPr>
          <p:cNvPr id="3" name="Content Placeholder 2"/>
          <p:cNvSpPr>
            <a:spLocks noGrp="1"/>
          </p:cNvSpPr>
          <p:nvPr>
            <p:ph idx="1"/>
          </p:nvPr>
        </p:nvSpPr>
        <p:spPr/>
        <p:txBody>
          <a:bodyPr/>
          <a:lstStyle/>
          <a:p>
            <a:r>
              <a:rPr lang="en-US" dirty="0"/>
              <a:t>So here the assistant helps us to have a look on social media  accounts.</a:t>
            </a:r>
          </a:p>
        </p:txBody>
      </p:sp>
      <p:pic>
        <p:nvPicPr>
          <p:cNvPr id="4" name="Picture 3" descr="IMG-20210527-WA0020.jpg"/>
          <p:cNvPicPr>
            <a:picLocks noChangeAspect="1"/>
          </p:cNvPicPr>
          <p:nvPr/>
        </p:nvPicPr>
        <p:blipFill>
          <a:blip r:embed="rId2"/>
          <a:stretch>
            <a:fillRect/>
          </a:stretch>
        </p:blipFill>
        <p:spPr>
          <a:xfrm>
            <a:off x="1219200" y="3276600"/>
            <a:ext cx="6553200" cy="280392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47800"/>
            <a:ext cx="8229600" cy="4876800"/>
          </a:xfrm>
        </p:spPr>
        <p:txBody>
          <a:bodyPr>
            <a:normAutofit/>
          </a:bodyPr>
          <a:lstStyle/>
          <a:p>
            <a:r>
              <a:rPr lang="en-US" sz="4000" dirty="0">
                <a:latin typeface="Aparajita" pitchFamily="34" charset="0"/>
                <a:cs typeface="Aparajita" pitchFamily="34" charset="0"/>
              </a:rPr>
              <a:t>Here the assistant tells us about some funny outcomes.</a:t>
            </a:r>
          </a:p>
        </p:txBody>
      </p:sp>
      <p:pic>
        <p:nvPicPr>
          <p:cNvPr id="6" name="Picture 5" descr="20210621_230353.jpg"/>
          <p:cNvPicPr>
            <a:picLocks noChangeAspect="1"/>
          </p:cNvPicPr>
          <p:nvPr/>
        </p:nvPicPr>
        <p:blipFill>
          <a:blip r:embed="rId2"/>
          <a:stretch>
            <a:fillRect/>
          </a:stretch>
        </p:blipFill>
        <p:spPr>
          <a:xfrm>
            <a:off x="1219200" y="3352800"/>
            <a:ext cx="6477000" cy="16002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u="sng" dirty="0">
                <a:latin typeface="Algerian" pitchFamily="82" charset="0"/>
              </a:rPr>
              <a:t>TASK 15: TO DO MATHEMATICAL CALCULATIONS (CALCULATOR</a:t>
            </a:r>
            <a:r>
              <a:rPr lang="en-US" dirty="0"/>
              <a:t>)</a:t>
            </a:r>
          </a:p>
        </p:txBody>
      </p:sp>
      <p:sp>
        <p:nvSpPr>
          <p:cNvPr id="3" name="Content Placeholder 2"/>
          <p:cNvSpPr>
            <a:spLocks noGrp="1"/>
          </p:cNvSpPr>
          <p:nvPr>
            <p:ph idx="1"/>
          </p:nvPr>
        </p:nvSpPr>
        <p:spPr/>
        <p:txBody>
          <a:bodyPr/>
          <a:lstStyle/>
          <a:p>
            <a:r>
              <a:rPr lang="en-US" dirty="0"/>
              <a:t>It helps us to solve simple mathematical  equations and problems in minimum time period.</a:t>
            </a:r>
          </a:p>
        </p:txBody>
      </p:sp>
      <p:pic>
        <p:nvPicPr>
          <p:cNvPr id="5" name="Picture 4" descr="IMG-20210527-WA0019.jpg"/>
          <p:cNvPicPr>
            <a:picLocks noChangeAspect="1"/>
          </p:cNvPicPr>
          <p:nvPr/>
        </p:nvPicPr>
        <p:blipFill>
          <a:blip r:embed="rId2"/>
          <a:stretch>
            <a:fillRect/>
          </a:stretch>
        </p:blipFill>
        <p:spPr>
          <a:xfrm>
            <a:off x="990600" y="2895600"/>
            <a:ext cx="7162800" cy="3581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Algerian" pitchFamily="82" charset="0"/>
              </a:rPr>
              <a:t>TASK 16: TO OPEN CAMERA</a:t>
            </a:r>
          </a:p>
        </p:txBody>
      </p:sp>
      <p:pic>
        <p:nvPicPr>
          <p:cNvPr id="4" name="Content Placeholder 3" descr="IMG-20210618-WA0004.jpg"/>
          <p:cNvPicPr>
            <a:picLocks noGrp="1" noChangeAspect="1"/>
          </p:cNvPicPr>
          <p:nvPr>
            <p:ph idx="1"/>
          </p:nvPr>
        </p:nvPicPr>
        <p:blipFill>
          <a:blip r:embed="rId2"/>
          <a:stretch>
            <a:fillRect/>
          </a:stretch>
        </p:blipFill>
        <p:spPr>
          <a:xfrm>
            <a:off x="827088" y="2330951"/>
            <a:ext cx="6711950" cy="363913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u="sng" dirty="0">
                <a:solidFill>
                  <a:schemeClr val="tx1"/>
                </a:solidFill>
                <a:latin typeface="Algerian" pitchFamily="82" charset="0"/>
              </a:rPr>
              <a:t>*ABSTRACT*</a:t>
            </a:r>
          </a:p>
        </p:txBody>
      </p:sp>
      <p:sp>
        <p:nvSpPr>
          <p:cNvPr id="3" name="Content Placeholder 2"/>
          <p:cNvSpPr>
            <a:spLocks noGrp="1"/>
          </p:cNvSpPr>
          <p:nvPr>
            <p:ph idx="1"/>
          </p:nvPr>
        </p:nvSpPr>
        <p:spPr>
          <a:xfrm>
            <a:off x="381000" y="1219200"/>
            <a:ext cx="8001000" cy="5105400"/>
          </a:xfrm>
        </p:spPr>
        <p:txBody>
          <a:bodyPr>
            <a:noAutofit/>
          </a:bodyPr>
          <a:lstStyle/>
          <a:p>
            <a:pPr>
              <a:buNone/>
            </a:pPr>
            <a:r>
              <a:rPr lang="en-US" sz="2800" dirty="0">
                <a:latin typeface="Aparajita" pitchFamily="34" charset="0"/>
                <a:cs typeface="Aparajita" pitchFamily="34" charset="0"/>
              </a:rPr>
              <a:t>  * Voice assistants are so easy to use that many people forget to stop and WONDER how they work. How do voice assistants understand us? Is it magic? A complex system of codes? An actual person listening on the other end ?The answer is less complicated than you might think. The application works like  Siri , Google Assistant etc. The U.I  of application is self – explainable and very minimum.  It takes voice as input. The system is being designed in such a way that all the services provided by the devices are accessible by the end user on the user’s voice commands.</a:t>
            </a:r>
          </a:p>
          <a:p>
            <a:pPr>
              <a:buNone/>
            </a:pPr>
            <a:endParaRPr lang="en-US" sz="2800" dirty="0">
              <a:latin typeface="Aparajita" pitchFamily="34" charset="0"/>
              <a:cs typeface="Aparajita" pitchFamily="34" charset="0"/>
            </a:endParaRPr>
          </a:p>
          <a:p>
            <a:pPr>
              <a:buNone/>
            </a:pPr>
            <a:r>
              <a:rPr lang="en-US" sz="2800" dirty="0">
                <a:latin typeface="Arabic Typesetting" pitchFamily="66" charset="-78"/>
                <a:cs typeface="Arabic Typesetting" pitchFamily="66" charset="-78"/>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Algerian" pitchFamily="82" charset="0"/>
              </a:rPr>
              <a:t>TASK 17: TRANSLATOR</a:t>
            </a:r>
          </a:p>
        </p:txBody>
      </p:sp>
      <p:pic>
        <p:nvPicPr>
          <p:cNvPr id="6" name="Content Placeholder 5" descr="20210621_231238.jpg"/>
          <p:cNvPicPr>
            <a:picLocks noGrp="1" noChangeAspect="1"/>
          </p:cNvPicPr>
          <p:nvPr>
            <p:ph idx="1"/>
          </p:nvPr>
        </p:nvPicPr>
        <p:blipFill>
          <a:blip r:embed="rId2"/>
          <a:stretch>
            <a:fillRect/>
          </a:stretch>
        </p:blipFill>
        <p:spPr>
          <a:xfrm>
            <a:off x="827088" y="2580028"/>
            <a:ext cx="6711950" cy="3140982"/>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04087"/>
            <a:ext cx="8534400" cy="802737"/>
          </a:xfrm>
        </p:spPr>
        <p:txBody>
          <a:bodyPr>
            <a:normAutofit/>
          </a:bodyPr>
          <a:lstStyle/>
          <a:p>
            <a:r>
              <a:rPr lang="en-US" sz="4400" u="sng" dirty="0">
                <a:solidFill>
                  <a:schemeClr val="tx1"/>
                </a:solidFill>
                <a:latin typeface="Algerian" pitchFamily="82" charset="0"/>
              </a:rPr>
              <a:t>CONCLUSION</a:t>
            </a:r>
            <a:endParaRPr lang="en-US" sz="4400" dirty="0">
              <a:solidFill>
                <a:schemeClr val="tx1"/>
              </a:solidFill>
            </a:endParaRPr>
          </a:p>
        </p:txBody>
      </p:sp>
      <p:sp>
        <p:nvSpPr>
          <p:cNvPr id="3" name="Content Placeholder 2"/>
          <p:cNvSpPr>
            <a:spLocks noGrp="1"/>
          </p:cNvSpPr>
          <p:nvPr>
            <p:ph idx="1"/>
          </p:nvPr>
        </p:nvSpPr>
        <p:spPr>
          <a:xfrm>
            <a:off x="152400" y="1524000"/>
            <a:ext cx="8534400" cy="5181600"/>
          </a:xfrm>
        </p:spPr>
        <p:txBody>
          <a:bodyPr>
            <a:normAutofit fontScale="92500"/>
          </a:bodyPr>
          <a:lstStyle/>
          <a:p>
            <a:pPr marL="0" indent="0">
              <a:buNone/>
            </a:pPr>
            <a:endParaRPr lang="en-US" sz="2800" dirty="0">
              <a:latin typeface="Aparajita" pitchFamily="34" charset="0"/>
              <a:cs typeface="Aparajita" pitchFamily="34" charset="0"/>
            </a:endParaRPr>
          </a:p>
          <a:p>
            <a:pPr marL="0" indent="0">
              <a:buNone/>
            </a:pPr>
            <a:r>
              <a:rPr lang="en-US" sz="2800" dirty="0">
                <a:latin typeface="Aparajita" pitchFamily="34" charset="0"/>
                <a:cs typeface="Aparajita" pitchFamily="34" charset="0"/>
              </a:rPr>
              <a:t>Through this voice assistant, we have automated various services using a single line command. It eases most of the tasks of the user like searching the web, retrieving weather forecast details, vocabulary help and medical related queries. We aim to make this project a complete server assistant and make it smart enough to act as a replacement for a general server administration. The future plans include integrating Buddy with mobile using React Native to provide a </a:t>
            </a:r>
            <a:r>
              <a:rPr lang="en-US" sz="2800" dirty="0" err="1">
                <a:latin typeface="Aparajita" pitchFamily="34" charset="0"/>
                <a:cs typeface="Aparajita" pitchFamily="34" charset="0"/>
              </a:rPr>
              <a:t>synchronised</a:t>
            </a:r>
            <a:r>
              <a:rPr lang="en-US" sz="2800" dirty="0">
                <a:latin typeface="Aparajita" pitchFamily="34" charset="0"/>
                <a:cs typeface="Aparajita" pitchFamily="34" charset="0"/>
              </a:rPr>
              <a:t> experience between the two connected devices. Further, in the long run, Buddy is planned to feature auto deployment supporting elastic beanstalk, backup files, and all operations which a general Server Administrator does. The functionality would be seamless enough to replace the Server Administrator with Buddy.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u="sng" dirty="0">
                <a:solidFill>
                  <a:schemeClr val="tx1"/>
                </a:solidFill>
                <a:latin typeface="Algerian" pitchFamily="82" charset="0"/>
              </a:rPr>
              <a:t>*INTRODUCTION*</a:t>
            </a:r>
          </a:p>
        </p:txBody>
      </p:sp>
      <p:sp>
        <p:nvSpPr>
          <p:cNvPr id="3" name="Content Placeholder 2"/>
          <p:cNvSpPr>
            <a:spLocks noGrp="1"/>
          </p:cNvSpPr>
          <p:nvPr>
            <p:ph idx="1"/>
          </p:nvPr>
        </p:nvSpPr>
        <p:spPr>
          <a:xfrm>
            <a:off x="457200" y="1981200"/>
            <a:ext cx="8229600" cy="4389120"/>
          </a:xfrm>
        </p:spPr>
        <p:txBody>
          <a:bodyPr>
            <a:normAutofit/>
          </a:bodyPr>
          <a:lstStyle/>
          <a:p>
            <a:r>
              <a:rPr lang="en-US" sz="3200" dirty="0">
                <a:latin typeface="Aparajita" pitchFamily="34" charset="0"/>
                <a:cs typeface="Aparajita" pitchFamily="34" charset="0"/>
              </a:rPr>
              <a:t>Well , We had the similar thought before we started making our the DESKTOP VOICE ASSISTANT. Though it is not as capable and high as like Amazon’s </a:t>
            </a:r>
            <a:r>
              <a:rPr lang="en-US" sz="3200" dirty="0" err="1">
                <a:latin typeface="Aparajita" pitchFamily="34" charset="0"/>
                <a:cs typeface="Aparajita" pitchFamily="34" charset="0"/>
              </a:rPr>
              <a:t>Alexa</a:t>
            </a:r>
            <a:r>
              <a:rPr lang="en-US" sz="3200" dirty="0">
                <a:latin typeface="Aparajita" pitchFamily="34" charset="0"/>
                <a:cs typeface="Aparajita" pitchFamily="34" charset="0"/>
              </a:rPr>
              <a:t> or Google Assistant ,Home or Apple’s Siri or JARIVS from Iron Man. Nowadays, People are troubled by typing commands into the computer. Be it procrastination or a busy schedule. Typing is a big obsolete process</a:t>
            </a:r>
            <a:r>
              <a:rPr lang="en-US" dirty="0">
                <a:latin typeface="Aparajita" pitchFamily="34" charset="0"/>
                <a:cs typeface="Aparajita"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210518_015648.jpg"/>
          <p:cNvPicPr>
            <a:picLocks noGrp="1" noChangeAspect="1"/>
          </p:cNvPicPr>
          <p:nvPr>
            <p:ph idx="1"/>
          </p:nvPr>
        </p:nvPicPr>
        <p:blipFill>
          <a:blip r:embed="rId2"/>
          <a:stretch>
            <a:fillRect/>
          </a:stretch>
        </p:blipFill>
        <p:spPr>
          <a:xfrm>
            <a:off x="827088" y="2129466"/>
            <a:ext cx="6711950" cy="404210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35" y="452718"/>
            <a:ext cx="7444855" cy="1604024"/>
          </a:xfrm>
        </p:spPr>
        <p:txBody>
          <a:bodyPr/>
          <a:lstStyle/>
          <a:p>
            <a:r>
              <a:rPr lang="en-US" u="sng" dirty="0">
                <a:solidFill>
                  <a:schemeClr val="tx1"/>
                </a:solidFill>
                <a:latin typeface="Algerian" pitchFamily="82" charset="0"/>
              </a:rPr>
              <a:t>*INTRODUCTION*</a:t>
            </a:r>
          </a:p>
        </p:txBody>
      </p:sp>
      <p:sp>
        <p:nvSpPr>
          <p:cNvPr id="3" name="Content Placeholder 2"/>
          <p:cNvSpPr>
            <a:spLocks noGrp="1"/>
          </p:cNvSpPr>
          <p:nvPr>
            <p:ph idx="1"/>
          </p:nvPr>
        </p:nvSpPr>
        <p:spPr>
          <a:xfrm>
            <a:off x="457200" y="2052925"/>
            <a:ext cx="7082154" cy="4805075"/>
          </a:xfrm>
        </p:spPr>
        <p:txBody>
          <a:bodyPr>
            <a:normAutofit/>
          </a:bodyPr>
          <a:lstStyle/>
          <a:p>
            <a:r>
              <a:rPr lang="en-US" sz="2400" dirty="0">
                <a:latin typeface="Aparajita" pitchFamily="34" charset="0"/>
                <a:cs typeface="Aparajita" pitchFamily="34" charset="0"/>
              </a:rPr>
              <a:t>The solution to this is that we switch over to an assistant which understands us and do the initial work for us. An assistant is the best replacement for typing commands.</a:t>
            </a:r>
          </a:p>
          <a:p>
            <a:r>
              <a:rPr lang="en-US" sz="2400" dirty="0">
                <a:latin typeface="Aparajita" pitchFamily="34" charset="0"/>
                <a:cs typeface="Aparajita" pitchFamily="34" charset="0"/>
              </a:rPr>
              <a:t>Its named as DESKTOP VOICE ASSISTANT with voice recognition intelligence, which takes the user input in form of user’s voice and processes it and return the output in various ways like an action to be performed or the search result is speaked out to the end user.</a:t>
            </a:r>
          </a:p>
          <a:p>
            <a:r>
              <a:rPr lang="en-US" sz="2400" dirty="0">
                <a:latin typeface="Aparajita" pitchFamily="34" charset="0"/>
                <a:cs typeface="Aparajita" pitchFamily="34" charset="0"/>
              </a:rPr>
              <a:t>Keywords : Voice Assistant ,Python’s Speech Recognition, Python text-to –speech library pyttsx3,Python3.8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latin typeface="Algerian" pitchFamily="82" charset="0"/>
              </a:rPr>
              <a:t>*METHODOLGY*</a:t>
            </a:r>
          </a:p>
        </p:txBody>
      </p:sp>
      <p:sp>
        <p:nvSpPr>
          <p:cNvPr id="3" name="Content Placeholder 2"/>
          <p:cNvSpPr>
            <a:spLocks noGrp="1"/>
          </p:cNvSpPr>
          <p:nvPr>
            <p:ph idx="1"/>
          </p:nvPr>
        </p:nvSpPr>
        <p:spPr/>
        <p:txBody>
          <a:bodyPr>
            <a:normAutofit/>
          </a:bodyPr>
          <a:lstStyle/>
          <a:p>
            <a:r>
              <a:rPr lang="en-US" sz="3600" dirty="0">
                <a:latin typeface="Aparajita" pitchFamily="34" charset="0"/>
                <a:cs typeface="Aparajita" pitchFamily="34" charset="0"/>
              </a:rPr>
              <a:t>The part where we can tell you the basic requirement for this project. That is we shall be using pyttsx3 package which is a text-to –speech library for Python. The another basic requirement of this project will be Python’s Speech Recognition library.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u="sng" dirty="0">
                <a:solidFill>
                  <a:schemeClr val="tx1"/>
                </a:solidFill>
                <a:latin typeface="Andalus" pitchFamily="18" charset="-78"/>
                <a:cs typeface="Andalus" pitchFamily="18" charset="-78"/>
              </a:rPr>
              <a:t>There are other requirements for the project which are listed below;</a:t>
            </a:r>
          </a:p>
        </p:txBody>
      </p:sp>
      <p:sp>
        <p:nvSpPr>
          <p:cNvPr id="3" name="Content Placeholder 2"/>
          <p:cNvSpPr>
            <a:spLocks noGrp="1"/>
          </p:cNvSpPr>
          <p:nvPr>
            <p:ph idx="1"/>
          </p:nvPr>
        </p:nvSpPr>
        <p:spPr>
          <a:xfrm>
            <a:off x="381000" y="2819400"/>
            <a:ext cx="8229600" cy="3703320"/>
          </a:xfrm>
        </p:spPr>
        <p:txBody>
          <a:bodyPr>
            <a:normAutofit/>
          </a:bodyPr>
          <a:lstStyle/>
          <a:p>
            <a:pPr lvl="5">
              <a:buNone/>
            </a:pPr>
            <a:endParaRPr lang="en-US" sz="3200" dirty="0">
              <a:latin typeface="Arabic Typesetting" pitchFamily="66" charset="-78"/>
              <a:cs typeface="Arabic Typesetting" pitchFamily="66" charset="-78"/>
            </a:endParaRPr>
          </a:p>
          <a:p>
            <a:pPr marL="514350" indent="-514350">
              <a:buAutoNum type="alphaLcParenBoth"/>
            </a:pPr>
            <a:r>
              <a:rPr lang="en-US" sz="3200" dirty="0">
                <a:latin typeface="Arabic Typesetting" pitchFamily="66" charset="-78"/>
                <a:cs typeface="Arabic Typesetting" pitchFamily="66" charset="-78"/>
              </a:rPr>
              <a:t>Data collection in the form of user’s voice</a:t>
            </a:r>
          </a:p>
          <a:p>
            <a:pPr marL="514350" indent="-514350">
              <a:buAutoNum type="alphaLcParenBoth"/>
            </a:pPr>
            <a:r>
              <a:rPr lang="en-US" sz="3200" dirty="0">
                <a:latin typeface="Arabic Typesetting" pitchFamily="66" charset="-78"/>
                <a:cs typeface="Arabic Typesetting" pitchFamily="66" charset="-78"/>
              </a:rPr>
              <a:t>Voice analysis and conversion to text </a:t>
            </a:r>
          </a:p>
          <a:p>
            <a:pPr marL="514350" indent="-514350">
              <a:buAutoNum type="alphaLcParenBoth"/>
            </a:pPr>
            <a:r>
              <a:rPr lang="en-US" sz="3200" dirty="0">
                <a:latin typeface="Arabic Typesetting" pitchFamily="66" charset="-78"/>
                <a:cs typeface="Arabic Typesetting" pitchFamily="66" charset="-78"/>
              </a:rPr>
              <a:t>Data storage and processing </a:t>
            </a:r>
          </a:p>
          <a:p>
            <a:pPr marL="514350" indent="-514350">
              <a:buAutoNum type="alphaLcParenBoth"/>
            </a:pPr>
            <a:r>
              <a:rPr lang="en-US" sz="3200" dirty="0">
                <a:latin typeface="Arabic Typesetting" pitchFamily="66" charset="-78"/>
                <a:cs typeface="Arabic Typesetting" pitchFamily="66" charset="-78"/>
              </a:rPr>
              <a:t>Generating the task to be done from the processed text output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1011</TotalTime>
  <Words>1413</Words>
  <Application>Microsoft Office PowerPoint</Application>
  <PresentationFormat>On-screen Show (4:3)</PresentationFormat>
  <Paragraphs>93</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Algerian</vt:lpstr>
      <vt:lpstr>Andalus</vt:lpstr>
      <vt:lpstr>Aparajita</vt:lpstr>
      <vt:lpstr>Arabic Typesetting</vt:lpstr>
      <vt:lpstr>Arial</vt:lpstr>
      <vt:lpstr>Calibri</vt:lpstr>
      <vt:lpstr>Century Gothic</vt:lpstr>
      <vt:lpstr>Wingdings</vt:lpstr>
      <vt:lpstr>Wingdings 3</vt:lpstr>
      <vt:lpstr>Ion</vt:lpstr>
      <vt:lpstr> TITLE = DESKTOP VOICE ASSISNTANT </vt:lpstr>
      <vt:lpstr>NO. OF MEMBERS : 5</vt:lpstr>
      <vt:lpstr> *ABSTRACT *</vt:lpstr>
      <vt:lpstr>*ABSTRACT*</vt:lpstr>
      <vt:lpstr>*INTRODUCTION*</vt:lpstr>
      <vt:lpstr>PowerPoint Presentation</vt:lpstr>
      <vt:lpstr>*INTRODUCTION*</vt:lpstr>
      <vt:lpstr>*METHODOLGY*</vt:lpstr>
      <vt:lpstr>There are other requirements for the project which are listed below;</vt:lpstr>
      <vt:lpstr>*LITERATURE SURVEY*</vt:lpstr>
      <vt:lpstr>*PROBLEM STATEMENT*</vt:lpstr>
      <vt:lpstr>PowerPoint Presentation</vt:lpstr>
      <vt:lpstr>*PROBLEM STATEMENT*</vt:lpstr>
      <vt:lpstr>*BLOCK DIAGRAM*</vt:lpstr>
      <vt:lpstr>PowerPoint Presentation</vt:lpstr>
      <vt:lpstr>*Hardware and Software*</vt:lpstr>
      <vt:lpstr>PowerPoint Presentation</vt:lpstr>
      <vt:lpstr>PowerPoint Presentation</vt:lpstr>
      <vt:lpstr>*Defining Speak()Function:*</vt:lpstr>
      <vt:lpstr>*Defining Wish me()Function:*</vt:lpstr>
      <vt:lpstr>*DEFINING TAKE FUNCTION():*</vt:lpstr>
      <vt:lpstr>TASK 1: TO SEARCH SOMETHING ON WIKIPEDIA</vt:lpstr>
      <vt:lpstr>TASK 2: TO OPEN YOUTUBE SITE IN A WEB-BROWSER</vt:lpstr>
      <vt:lpstr>TASK 3:TO OPEN GOOGLE SITE IN A WEB-BROWSER</vt:lpstr>
      <vt:lpstr>TASK 4: TO PLAY MUSIC</vt:lpstr>
      <vt:lpstr>TASK 5: TO KNOW THE CURRENT TIME</vt:lpstr>
      <vt:lpstr>TASK 6:TO OPEN THE VS CODE PROGRAM</vt:lpstr>
      <vt:lpstr>ADDED FEATURES  TASK 7: TO KNOW THE CURRENT WEATHER AND TEMPERATURE OF ALMOST ANY PLACE</vt:lpstr>
      <vt:lpstr>TASK 8: TO KNOW THE DATE</vt:lpstr>
      <vt:lpstr>TASK 9: TO TAKE A SCREENSHOT</vt:lpstr>
      <vt:lpstr>TASK 10: TELLS YOU THE LATEST NEWS FEEDS </vt:lpstr>
      <vt:lpstr>TASK 11: LAUNCH GAMES </vt:lpstr>
      <vt:lpstr>TASK 12:DETAILS OF GROUP MEMBERS</vt:lpstr>
      <vt:lpstr>PowerPoint Presentation</vt:lpstr>
      <vt:lpstr>TASK 13: TO CONTROL THE SYSTEMs VOLUME</vt:lpstr>
      <vt:lpstr>TASK 14: TO ACCESS SOCIAL MEDIA AND JOKES</vt:lpstr>
      <vt:lpstr>PowerPoint Presentation</vt:lpstr>
      <vt:lpstr>TASK 15: TO DO MATHEMATICAL CALCULATIONS (CALCULATOR)</vt:lpstr>
      <vt:lpstr>TASK 16: TO OPEN CAMERA</vt:lpstr>
      <vt:lpstr>TASK 17: TRANSLATOR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TITLE = DESKTOP VOICE ASSISNTANT</dc:title>
  <dc:creator>DATTA</dc:creator>
  <cp:lastModifiedBy>shivanijoldapke@outlook.com</cp:lastModifiedBy>
  <cp:revision>43</cp:revision>
  <dcterms:created xsi:type="dcterms:W3CDTF">2021-04-17T12:41:55Z</dcterms:created>
  <dcterms:modified xsi:type="dcterms:W3CDTF">2022-08-07T10:09:21Z</dcterms:modified>
</cp:coreProperties>
</file>