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71" r:id="rId31"/>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1" autoAdjust="0"/>
    <p:restoredTop sz="94690"/>
  </p:normalViewPr>
  <p:slideViewPr>
    <p:cSldViewPr snapToObjects="1" showGuides="1">
      <p:cViewPr varScale="1">
        <p:scale>
          <a:sx n="76" d="100"/>
          <a:sy n="76" d="100"/>
        </p:scale>
        <p:origin x="510" y="96"/>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1/23/2019</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1/23/2019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23,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dirty="0"/>
              <a:t>Click icon to add picture</a:t>
            </a:r>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23,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23,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23,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23,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dirty="0"/>
              <a:t>Click icon to add picture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23,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23,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23, 2019</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23, 2019</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23, 2019</a:t>
            </a:fld>
            <a:endParaRPr lang="en-US" sz="1400" b="0" dirty="0">
              <a:solidFill>
                <a:schemeClr val="bg1"/>
              </a:solidFill>
            </a:endParaRP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23, 2019</a:t>
            </a:fld>
            <a:endParaRPr lang="en-US" sz="1400" b="0" dirty="0">
              <a:solidFill>
                <a:schemeClr val="tx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23, 2019</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58" r:id="rId5"/>
    <p:sldLayoutId id="2147483665" r:id="rId6"/>
    <p:sldLayoutId id="2147483659" r:id="rId7"/>
    <p:sldLayoutId id="2147483650" r:id="rId8"/>
    <p:sldLayoutId id="2147483666" r:id="rId9"/>
    <p:sldLayoutId id="2147483667" r:id="rId10"/>
    <p:sldLayoutId id="2147483652" r:id="rId11"/>
    <p:sldLayoutId id="2147483660" r:id="rId12"/>
    <p:sldLayoutId id="2147483662" r:id="rId13"/>
    <p:sldLayoutId id="2147483663" r:id="rId14"/>
    <p:sldLayoutId id="2147483651" r:id="rId15"/>
    <p:sldLayoutId id="2147483668" r:id="rId16"/>
    <p:sldLayoutId id="2147483669" r:id="rId17"/>
    <p:sldLayoutId id="2147483655" r:id="rId18"/>
    <p:sldLayoutId id="214748366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hyperlink" Target="https://blog.aquasec.com/a-brief-history-of-containers-from-1970s-chroot-to-docker-2016"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DOCKER</a:t>
            </a:r>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647C6-A940-4610-8934-6A776A78240F}"/>
              </a:ext>
            </a:extLst>
          </p:cNvPr>
          <p:cNvSpPr>
            <a:spLocks noGrp="1"/>
          </p:cNvSpPr>
          <p:nvPr>
            <p:ph idx="1"/>
          </p:nvPr>
        </p:nvSpPr>
        <p:spPr>
          <a:xfrm>
            <a:off x="685800" y="1828800"/>
            <a:ext cx="13258800" cy="5349875"/>
          </a:xfrm>
        </p:spPr>
        <p:txBody>
          <a:bodyPr numCol="1"/>
          <a:lstStyle/>
          <a:p>
            <a:pPr marL="0" indent="0">
              <a:buNone/>
            </a:pPr>
            <a:r>
              <a:rPr lang="en-US" dirty="0"/>
              <a:t>Docker Client:</a:t>
            </a:r>
          </a:p>
          <a:p>
            <a:endParaRPr lang="en-US" dirty="0"/>
          </a:p>
          <a:p>
            <a:r>
              <a:rPr lang="en-US" dirty="0"/>
              <a:t>Docker Client is used to trigger Docker commands.</a:t>
            </a:r>
          </a:p>
          <a:p>
            <a:endParaRPr lang="en-US" dirty="0"/>
          </a:p>
          <a:p>
            <a:r>
              <a:rPr lang="en-US" dirty="0"/>
              <a:t>When we send any command (docker build, docker run, etc) the docker client ends these commands to Docker daemon which further will deal with them.</a:t>
            </a:r>
          </a:p>
          <a:p>
            <a:endParaRPr lang="en-US" dirty="0"/>
          </a:p>
          <a:p>
            <a:r>
              <a:rPr lang="en-US" dirty="0"/>
              <a:t>The Docker client can communicate with more than one daemon.</a:t>
            </a:r>
          </a:p>
          <a:p>
            <a:pPr marL="0" indent="0">
              <a:buNone/>
            </a:pPr>
            <a:endParaRPr lang="en-US" dirty="0"/>
          </a:p>
        </p:txBody>
      </p:sp>
    </p:spTree>
    <p:extLst>
      <p:ext uri="{BB962C8B-B14F-4D97-AF65-F5344CB8AC3E}">
        <p14:creationId xmlns:p14="http://schemas.microsoft.com/office/powerpoint/2010/main" val="106797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24DFD-B00B-4851-B1A4-07F8163E8E1B}"/>
              </a:ext>
            </a:extLst>
          </p:cNvPr>
          <p:cNvSpPr>
            <a:spLocks noGrp="1"/>
          </p:cNvSpPr>
          <p:nvPr>
            <p:ph idx="1"/>
          </p:nvPr>
        </p:nvSpPr>
        <p:spPr>
          <a:xfrm>
            <a:off x="685800" y="1600200"/>
            <a:ext cx="13258800" cy="5578475"/>
          </a:xfrm>
        </p:spPr>
        <p:txBody>
          <a:bodyPr numCol="1"/>
          <a:lstStyle/>
          <a:p>
            <a:pPr marL="0" indent="0">
              <a:buNone/>
            </a:pPr>
            <a:r>
              <a:rPr lang="en-US" dirty="0"/>
              <a:t>Docker Registries:</a:t>
            </a:r>
          </a:p>
          <a:p>
            <a:pPr marL="0" indent="0">
              <a:buNone/>
            </a:pPr>
            <a:endParaRPr lang="en-US" dirty="0"/>
          </a:p>
          <a:p>
            <a:r>
              <a:rPr lang="en-US" dirty="0"/>
              <a:t>The Registry is a stateless, highly scalable server-side application that stores and lets you distribute Docker images.</a:t>
            </a:r>
          </a:p>
          <a:p>
            <a:endParaRPr lang="en-US" dirty="0"/>
          </a:p>
          <a:p>
            <a:r>
              <a:rPr lang="en-US" dirty="0"/>
              <a:t> You can create your own image or you can use public registries namely, Docker Hub and Docker Cloud.</a:t>
            </a:r>
          </a:p>
          <a:p>
            <a:endParaRPr lang="en-US" dirty="0"/>
          </a:p>
          <a:p>
            <a:r>
              <a:rPr lang="en-US" dirty="0"/>
              <a:t>Docker is configured to look for images on Docker Hub by default.</a:t>
            </a:r>
          </a:p>
          <a:p>
            <a:endParaRPr lang="en-US" dirty="0"/>
          </a:p>
          <a:p>
            <a:r>
              <a:rPr lang="en-US" dirty="0"/>
              <a:t> when we run the command docker pull or docker run, the required images are pulled from your configured registry. When you use the docker push command, your image is pushed to your configured registry.</a:t>
            </a:r>
          </a:p>
          <a:p>
            <a:pPr marL="0" indent="0">
              <a:buNone/>
            </a:pPr>
            <a:endParaRPr lang="en-US" dirty="0"/>
          </a:p>
        </p:txBody>
      </p:sp>
    </p:spTree>
    <p:extLst>
      <p:ext uri="{BB962C8B-B14F-4D97-AF65-F5344CB8AC3E}">
        <p14:creationId xmlns:p14="http://schemas.microsoft.com/office/powerpoint/2010/main" val="340276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31B5-2884-4F88-B348-B297A8010797}"/>
              </a:ext>
            </a:extLst>
          </p:cNvPr>
          <p:cNvSpPr>
            <a:spLocks noGrp="1"/>
          </p:cNvSpPr>
          <p:nvPr>
            <p:ph type="title"/>
          </p:nvPr>
        </p:nvSpPr>
        <p:spPr/>
        <p:txBody>
          <a:bodyPr/>
          <a:lstStyle/>
          <a:p>
            <a:r>
              <a:rPr lang="en-US" dirty="0"/>
              <a:t>                     Installation of Docker</a:t>
            </a:r>
          </a:p>
        </p:txBody>
      </p:sp>
      <p:sp>
        <p:nvSpPr>
          <p:cNvPr id="3" name="Content Placeholder 2">
            <a:extLst>
              <a:ext uri="{FF2B5EF4-FFF2-40B4-BE49-F238E27FC236}">
                <a16:creationId xmlns:a16="http://schemas.microsoft.com/office/drawing/2014/main" id="{64886DDA-B359-412A-940F-E7756677950E}"/>
              </a:ext>
            </a:extLst>
          </p:cNvPr>
          <p:cNvSpPr>
            <a:spLocks noGrp="1"/>
          </p:cNvSpPr>
          <p:nvPr>
            <p:ph idx="1"/>
          </p:nvPr>
        </p:nvSpPr>
        <p:spPr>
          <a:xfrm>
            <a:off x="685800" y="1905000"/>
            <a:ext cx="13258800" cy="5273675"/>
          </a:xfrm>
        </p:spPr>
        <p:txBody>
          <a:bodyPr numCol="1">
            <a:normAutofit lnSpcReduction="10000"/>
          </a:bodyPr>
          <a:lstStyle/>
          <a:p>
            <a:pPr marL="0" indent="0">
              <a:buNone/>
            </a:pPr>
            <a:r>
              <a:rPr lang="en-US" dirty="0"/>
              <a:t> In Ubuntu:</a:t>
            </a:r>
          </a:p>
          <a:p>
            <a:r>
              <a:rPr lang="en-US" dirty="0"/>
              <a:t>First, in order to ensure the downloads are valid, add the GPG key for the official Docker repository to your system</a:t>
            </a:r>
          </a:p>
          <a:p>
            <a:pPr marL="0" indent="0">
              <a:buNone/>
            </a:pPr>
            <a:r>
              <a:rPr lang="en-US" dirty="0"/>
              <a:t>           curl -fsSL https://download.docker.com/linux/ubuntu/gpg | sudo apt-key add –</a:t>
            </a:r>
          </a:p>
          <a:p>
            <a:pPr marL="0" indent="0">
              <a:buNone/>
            </a:pPr>
            <a:r>
              <a:rPr lang="en-US" dirty="0"/>
              <a:t>2.   Add the Docker repository to APT sources:</a:t>
            </a:r>
          </a:p>
          <a:p>
            <a:pPr marL="0" indent="0">
              <a:buNone/>
            </a:pPr>
            <a:r>
              <a:rPr lang="en-US" dirty="0"/>
              <a:t>       sudo add-apt-repository "deb [arch=amd64] https://download.docker.com/linux/ubuntu  $(lsb_release -cs) stable“</a:t>
            </a:r>
          </a:p>
          <a:p>
            <a:pPr marL="0" indent="0">
              <a:buNone/>
            </a:pPr>
            <a:r>
              <a:rPr lang="en-US" dirty="0"/>
              <a:t>3. Next, update the package database with the Docker packages from the newly added repo</a:t>
            </a:r>
          </a:p>
          <a:p>
            <a:pPr marL="0" indent="0">
              <a:buNone/>
            </a:pPr>
            <a:r>
              <a:rPr lang="en-US" dirty="0"/>
              <a:t>             sudo apt-get update</a:t>
            </a:r>
          </a:p>
          <a:p>
            <a:pPr marL="0" indent="0">
              <a:buNone/>
            </a:pPr>
            <a:r>
              <a:rPr lang="en-US" dirty="0"/>
              <a:t>4. Make sure you are about to install from the Docker repo instead of the default Ubuntu 16.04 repo</a:t>
            </a:r>
          </a:p>
          <a:p>
            <a:pPr marL="0" indent="0">
              <a:buNone/>
            </a:pPr>
            <a:r>
              <a:rPr lang="en-US" dirty="0"/>
              <a:t>            apt-cache policy docker-ce</a:t>
            </a:r>
          </a:p>
          <a:p>
            <a:pPr marL="0" indent="0">
              <a:buNone/>
            </a:pPr>
            <a:r>
              <a:rPr lang="en-US" dirty="0"/>
              <a:t>5. </a:t>
            </a:r>
          </a:p>
          <a:p>
            <a:pPr marL="0" indent="0">
              <a:buNone/>
            </a:pPr>
            <a:r>
              <a:rPr lang="en-US" dirty="0"/>
              <a:t>Finally, install Docker</a:t>
            </a:r>
          </a:p>
          <a:p>
            <a:pPr marL="0" indent="0">
              <a:buNone/>
            </a:pPr>
            <a:r>
              <a:rPr lang="en-US" dirty="0"/>
              <a:t>            sudo apt-get install -y docker-ce</a:t>
            </a:r>
          </a:p>
          <a:p>
            <a:pPr marL="0" indent="0">
              <a:buNone/>
            </a:pPr>
            <a:endParaRPr lang="en-US" dirty="0"/>
          </a:p>
        </p:txBody>
      </p:sp>
    </p:spTree>
    <p:extLst>
      <p:ext uri="{BB962C8B-B14F-4D97-AF65-F5344CB8AC3E}">
        <p14:creationId xmlns:p14="http://schemas.microsoft.com/office/powerpoint/2010/main" val="150505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80A9D-4210-4519-88BC-9A70BA9437D6}"/>
              </a:ext>
            </a:extLst>
          </p:cNvPr>
          <p:cNvSpPr>
            <a:spLocks noGrp="1"/>
          </p:cNvSpPr>
          <p:nvPr>
            <p:ph idx="1"/>
          </p:nvPr>
        </p:nvSpPr>
        <p:spPr>
          <a:xfrm>
            <a:off x="685800" y="1447800"/>
            <a:ext cx="13258800" cy="5730875"/>
          </a:xfrm>
        </p:spPr>
        <p:txBody>
          <a:bodyPr numCol="1"/>
          <a:lstStyle/>
          <a:p>
            <a:pPr marL="0" indent="0">
              <a:buNone/>
            </a:pPr>
            <a:r>
              <a:rPr lang="en-US" dirty="0"/>
              <a:t> In Redhat:</a:t>
            </a:r>
          </a:p>
          <a:p>
            <a:r>
              <a:rPr lang="en-US" dirty="0"/>
              <a:t>update the package database.</a:t>
            </a:r>
          </a:p>
          <a:p>
            <a:pPr marL="0" indent="0">
              <a:buNone/>
            </a:pPr>
            <a:r>
              <a:rPr lang="en-US" dirty="0"/>
              <a:t>           sudo yum check-update</a:t>
            </a:r>
          </a:p>
          <a:p>
            <a:pPr marL="0" indent="0">
              <a:buNone/>
            </a:pPr>
            <a:r>
              <a:rPr lang="en-US" dirty="0"/>
              <a:t>2.  </a:t>
            </a:r>
          </a:p>
          <a:p>
            <a:pPr marL="0" indent="0">
              <a:buNone/>
            </a:pPr>
            <a:r>
              <a:rPr lang="en-US" dirty="0"/>
              <a:t>Now run this command. It will add the official Docker repository, download the latest version of Docker, and install it.</a:t>
            </a:r>
          </a:p>
          <a:p>
            <a:pPr marL="0" indent="0">
              <a:buNone/>
            </a:pPr>
            <a:r>
              <a:rPr lang="en-US" dirty="0"/>
              <a:t>            curl -fsSL https://get.docker.com/ | sh</a:t>
            </a:r>
          </a:p>
          <a:p>
            <a:pPr marL="0" indent="0">
              <a:buNone/>
            </a:pPr>
            <a:r>
              <a:rPr lang="en-US" dirty="0"/>
              <a:t>3.  After installation has completed, start the Docker daemon.</a:t>
            </a:r>
          </a:p>
          <a:p>
            <a:pPr marL="0" indent="0">
              <a:buNone/>
            </a:pPr>
            <a:r>
              <a:rPr lang="en-US" dirty="0"/>
              <a:t>            sudo systemctl start docker</a:t>
            </a:r>
          </a:p>
          <a:p>
            <a:pPr marL="0" indent="0">
              <a:buNone/>
            </a:pPr>
            <a:r>
              <a:rPr lang="en-US" dirty="0"/>
              <a:t>4. Verify that it's running.</a:t>
            </a:r>
          </a:p>
          <a:p>
            <a:pPr marL="0" indent="0">
              <a:buNone/>
            </a:pPr>
            <a:r>
              <a:rPr lang="en-US" dirty="0"/>
              <a:t>             sudo systemctl status docker</a:t>
            </a:r>
          </a:p>
          <a:p>
            <a:pPr marL="0" indent="0">
              <a:buNone/>
            </a:pPr>
            <a:r>
              <a:rPr lang="en-US" dirty="0"/>
              <a:t> https://www.digitalocean.com/community/tutorials/how-to-install-and-use-docker-on-ubuntu-16-04</a:t>
            </a:r>
          </a:p>
          <a:p>
            <a:pPr marL="0" indent="0">
              <a:buNone/>
            </a:pPr>
            <a:endParaRPr lang="en-US" dirty="0"/>
          </a:p>
        </p:txBody>
      </p:sp>
    </p:spTree>
    <p:extLst>
      <p:ext uri="{BB962C8B-B14F-4D97-AF65-F5344CB8AC3E}">
        <p14:creationId xmlns:p14="http://schemas.microsoft.com/office/powerpoint/2010/main" val="58814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9B9-4A9F-4F6E-B756-C15A73E8507A}"/>
              </a:ext>
            </a:extLst>
          </p:cNvPr>
          <p:cNvSpPr>
            <a:spLocks noGrp="1"/>
          </p:cNvSpPr>
          <p:nvPr>
            <p:ph type="title"/>
          </p:nvPr>
        </p:nvSpPr>
        <p:spPr/>
        <p:txBody>
          <a:bodyPr/>
          <a:lstStyle/>
          <a:p>
            <a:r>
              <a:rPr lang="en-US" dirty="0"/>
              <a:t>                                Docker hub</a:t>
            </a:r>
          </a:p>
        </p:txBody>
      </p:sp>
      <p:sp>
        <p:nvSpPr>
          <p:cNvPr id="3" name="Content Placeholder 2">
            <a:extLst>
              <a:ext uri="{FF2B5EF4-FFF2-40B4-BE49-F238E27FC236}">
                <a16:creationId xmlns:a16="http://schemas.microsoft.com/office/drawing/2014/main" id="{605DDAA8-F3DB-4B82-8498-A56C868EE96F}"/>
              </a:ext>
            </a:extLst>
          </p:cNvPr>
          <p:cNvSpPr>
            <a:spLocks noGrp="1"/>
          </p:cNvSpPr>
          <p:nvPr>
            <p:ph idx="1"/>
          </p:nvPr>
        </p:nvSpPr>
        <p:spPr>
          <a:xfrm>
            <a:off x="685800" y="1752600"/>
            <a:ext cx="13258800" cy="5426075"/>
          </a:xfrm>
        </p:spPr>
        <p:txBody>
          <a:bodyPr numCol="1"/>
          <a:lstStyle/>
          <a:p>
            <a:r>
              <a:rPr lang="en-US" dirty="0"/>
              <a:t>Docker Hub is a registry service on the cloud that allows you to download Docker images that are built by other communities.</a:t>
            </a:r>
          </a:p>
          <a:p>
            <a:r>
              <a:rPr lang="en-US" dirty="0"/>
              <a:t>You can also upload your own Docker built images to Docker hub.</a:t>
            </a:r>
          </a:p>
          <a:p>
            <a:pPr marL="0" indent="0">
              <a:buNone/>
            </a:pPr>
            <a:r>
              <a:rPr lang="en-US" dirty="0"/>
              <a:t>                     </a:t>
            </a:r>
            <a:r>
              <a:rPr lang="en-US" dirty="0">
                <a:solidFill>
                  <a:srgbClr val="0070C0"/>
                </a:solidFill>
                <a:hlinkClick r:id="rId2"/>
              </a:rPr>
              <a:t>https://hub.docker.com/</a:t>
            </a:r>
            <a:endParaRPr lang="en-US" dirty="0">
              <a:solidFill>
                <a:srgbClr val="0070C0"/>
              </a:solidFill>
            </a:endParaRPr>
          </a:p>
          <a:p>
            <a:pPr marL="0" indent="0">
              <a:buNone/>
            </a:pPr>
            <a:r>
              <a:rPr lang="en-US" dirty="0"/>
              <a:t> Docker Hub provides the following major features:</a:t>
            </a:r>
          </a:p>
          <a:p>
            <a:r>
              <a:rPr lang="en-US" dirty="0"/>
              <a:t>Image Repositories: Find and pull images from community and official libraries, and manage, push to, and pull from private image libraries to which you have access.</a:t>
            </a:r>
          </a:p>
          <a:p>
            <a:r>
              <a:rPr lang="en-US" dirty="0"/>
              <a:t>Automated Builds: Automatically create new images when you make changes to a source code repository.</a:t>
            </a:r>
          </a:p>
          <a:p>
            <a:r>
              <a:rPr lang="en-US" dirty="0"/>
              <a:t>Webhooks: A feature of Automated Builds, Webhooks let you trigger actions after a successful push to a repository.</a:t>
            </a:r>
          </a:p>
          <a:p>
            <a:r>
              <a:rPr lang="en-US" dirty="0"/>
              <a:t>Organizations: Create work groups to manage access to image repositories.</a:t>
            </a:r>
          </a:p>
          <a:p>
            <a:r>
              <a:rPr lang="en-US" dirty="0"/>
              <a:t>GitHub and Bitbucket Integration: Add the Hub and your Docker Images to your current workflows.</a:t>
            </a:r>
          </a:p>
          <a:p>
            <a:pPr marL="0" indent="0">
              <a:buNone/>
            </a:pPr>
            <a:endParaRPr lang="en-US" dirty="0"/>
          </a:p>
        </p:txBody>
      </p:sp>
    </p:spTree>
    <p:extLst>
      <p:ext uri="{BB962C8B-B14F-4D97-AF65-F5344CB8AC3E}">
        <p14:creationId xmlns:p14="http://schemas.microsoft.com/office/powerpoint/2010/main" val="214638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406F2-DC55-4402-AB1C-FAF9EAF106FD}"/>
              </a:ext>
            </a:extLst>
          </p:cNvPr>
          <p:cNvSpPr>
            <a:spLocks noGrp="1"/>
          </p:cNvSpPr>
          <p:nvPr>
            <p:ph idx="1"/>
          </p:nvPr>
        </p:nvSpPr>
        <p:spPr>
          <a:xfrm>
            <a:off x="685800" y="1828800"/>
            <a:ext cx="13258800" cy="5349875"/>
          </a:xfrm>
        </p:spPr>
        <p:txBody>
          <a:bodyPr numCol="1"/>
          <a:lstStyle/>
          <a:p>
            <a:pPr marL="0" indent="0">
              <a:buNone/>
            </a:pPr>
            <a:r>
              <a:rPr lang="en-US" dirty="0"/>
              <a:t>Automated Builds:</a:t>
            </a:r>
          </a:p>
          <a:p>
            <a:r>
              <a:rPr lang="en-US" dirty="0"/>
              <a:t>You can build your images automatically from a build context stored in a repository.</a:t>
            </a:r>
          </a:p>
          <a:p>
            <a:r>
              <a:rPr lang="en-US" dirty="0"/>
              <a:t>A </a:t>
            </a:r>
            <a:r>
              <a:rPr lang="en-US" i="1" dirty="0"/>
              <a:t>build context</a:t>
            </a:r>
            <a:r>
              <a:rPr lang="en-US" dirty="0"/>
              <a:t> is a Dockerfile and any files at a specific location.</a:t>
            </a:r>
          </a:p>
          <a:p>
            <a:r>
              <a:rPr lang="en-US" dirty="0"/>
              <a:t>For an automated build, the build context is a repository containing a Dockerfile.</a:t>
            </a:r>
          </a:p>
          <a:p>
            <a:pPr marL="0" indent="0">
              <a:buNone/>
            </a:pPr>
            <a:r>
              <a:rPr lang="en-US" dirty="0"/>
              <a:t> </a:t>
            </a:r>
          </a:p>
          <a:p>
            <a:pPr marL="0" indent="0">
              <a:buNone/>
            </a:pPr>
            <a:r>
              <a:rPr lang="en-US" dirty="0"/>
              <a:t>Automated Builds have several advantages:</a:t>
            </a:r>
          </a:p>
          <a:p>
            <a:r>
              <a:rPr lang="en-US" dirty="0"/>
              <a:t>Images built in this way are built exactly as specified.</a:t>
            </a:r>
          </a:p>
          <a:p>
            <a:r>
              <a:rPr lang="en-US" dirty="0"/>
              <a:t>Your repository is kept up-to-date with code changes automatically.</a:t>
            </a:r>
          </a:p>
          <a:p>
            <a:r>
              <a:rPr lang="en-US" dirty="0"/>
              <a:t>The Dockerfile is available to anyone with access to your Docker Hub repository.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763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C24B0-F17F-4802-9F7A-CD3CE343B914}"/>
              </a:ext>
            </a:extLst>
          </p:cNvPr>
          <p:cNvSpPr>
            <a:spLocks noGrp="1"/>
          </p:cNvSpPr>
          <p:nvPr>
            <p:ph idx="1"/>
          </p:nvPr>
        </p:nvSpPr>
        <p:spPr>
          <a:xfrm>
            <a:off x="685800" y="1676400"/>
            <a:ext cx="13258800" cy="5502275"/>
          </a:xfrm>
        </p:spPr>
        <p:txBody>
          <a:bodyPr numCol="1"/>
          <a:lstStyle/>
          <a:p>
            <a:pPr marL="0" indent="0">
              <a:buNone/>
            </a:pPr>
            <a:r>
              <a:rPr lang="en-US" dirty="0"/>
              <a:t>Link to a hosted repository service:</a:t>
            </a:r>
          </a:p>
          <a:p>
            <a:r>
              <a:rPr lang="en-US" dirty="0"/>
              <a:t>Log into Docker Hub.</a:t>
            </a:r>
          </a:p>
          <a:p>
            <a:r>
              <a:rPr lang="en-US" dirty="0"/>
              <a:t>Navigate to Profile &gt; Settings &gt; Linked Accounts &amp; Services.</a:t>
            </a:r>
          </a:p>
          <a:p>
            <a:r>
              <a:rPr lang="en-US" dirty="0"/>
              <a:t>Click the service you want to link.</a:t>
            </a:r>
          </a:p>
          <a:p>
            <a:pPr marL="0" indent="0">
              <a:buNone/>
            </a:pPr>
            <a:r>
              <a:rPr lang="en-US" dirty="0"/>
              <a:t>      The system prompts you to choose between Public and Private and Limited Access. The Public and Private connection type is required if you want to use the Automated Builds.</a:t>
            </a:r>
          </a:p>
          <a:p>
            <a:r>
              <a:rPr lang="en-US" dirty="0"/>
              <a:t>Press Select under Public and Private connection type.</a:t>
            </a:r>
          </a:p>
          <a:p>
            <a:r>
              <a:rPr lang="en-US" dirty="0"/>
              <a:t>The system prompts you to enter your service credentials (Bitbucket or GitHub) to login. </a:t>
            </a:r>
          </a:p>
          <a:p>
            <a:pPr marL="0" indent="0">
              <a:buNone/>
            </a:pPr>
            <a:r>
              <a:rPr lang="en-US" dirty="0"/>
              <a:t>      After you grant access to your code repository, the system returns you to Docker Hub and the link is complete.</a:t>
            </a:r>
          </a:p>
          <a:p>
            <a:pPr marL="0" indent="0">
              <a:buNone/>
            </a:pPr>
            <a:endParaRPr lang="en-US" dirty="0"/>
          </a:p>
        </p:txBody>
      </p:sp>
    </p:spTree>
    <p:extLst>
      <p:ext uri="{BB962C8B-B14F-4D97-AF65-F5344CB8AC3E}">
        <p14:creationId xmlns:p14="http://schemas.microsoft.com/office/powerpoint/2010/main" val="339533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84268-7359-4D3F-A634-F9DE47892C45}"/>
              </a:ext>
            </a:extLst>
          </p:cNvPr>
          <p:cNvSpPr>
            <a:spLocks noGrp="1"/>
          </p:cNvSpPr>
          <p:nvPr>
            <p:ph idx="1"/>
          </p:nvPr>
        </p:nvSpPr>
        <p:spPr/>
        <p:txBody>
          <a:bodyPr numCol="1"/>
          <a:lstStyle/>
          <a:p>
            <a:pPr marL="0" indent="0">
              <a:buNone/>
            </a:pPr>
            <a:r>
              <a:rPr lang="en-US" dirty="0"/>
              <a:t>Create an automated build:</a:t>
            </a:r>
          </a:p>
          <a:p>
            <a:r>
              <a:rPr lang="en-US" dirty="0"/>
              <a:t>Select Create &gt; Create Automated Build (from the drop down, upper right) on Docker Hub.</a:t>
            </a:r>
          </a:p>
          <a:p>
            <a:r>
              <a:rPr lang="en-US" dirty="0"/>
              <a:t>The system prompts you with a list of User/Organizations and code repositories.</a:t>
            </a:r>
          </a:p>
          <a:p>
            <a:r>
              <a:rPr lang="en-US" dirty="0"/>
              <a:t>Select from the User/Organizations.</a:t>
            </a:r>
          </a:p>
          <a:p>
            <a:r>
              <a:rPr lang="en-US" dirty="0"/>
              <a:t>Optionally, type to filter the repository list.</a:t>
            </a:r>
          </a:p>
          <a:p>
            <a:r>
              <a:rPr lang="en-US" dirty="0"/>
              <a:t>Pick the project to build.</a:t>
            </a:r>
          </a:p>
          <a:p>
            <a:pPr marL="0" indent="0">
              <a:buNone/>
            </a:pPr>
            <a:r>
              <a:rPr lang="en-US" dirty="0"/>
              <a:t>        The system displays the Create Automated Build dialog.</a:t>
            </a:r>
          </a:p>
          <a:p>
            <a:r>
              <a:rPr lang="en-US" dirty="0"/>
              <a:t>Customize the automated build by pressing the Click here to customize this behavior link.</a:t>
            </a:r>
          </a:p>
          <a:p>
            <a:pPr marL="0" indent="0">
              <a:buNone/>
            </a:pPr>
            <a:r>
              <a:rPr lang="en-US" dirty="0"/>
              <a:t>        Specify which code branches or tags to build from.</a:t>
            </a:r>
          </a:p>
          <a:p>
            <a:pPr marL="0" indent="0">
              <a:buNone/>
            </a:pPr>
            <a:r>
              <a:rPr lang="en-US" dirty="0"/>
              <a:t>2.   Click Create.</a:t>
            </a:r>
          </a:p>
          <a:p>
            <a:endParaRPr lang="en-US" dirty="0"/>
          </a:p>
        </p:txBody>
      </p:sp>
    </p:spTree>
    <p:extLst>
      <p:ext uri="{BB962C8B-B14F-4D97-AF65-F5344CB8AC3E}">
        <p14:creationId xmlns:p14="http://schemas.microsoft.com/office/powerpoint/2010/main" val="134035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36BAA-6AD9-4F83-B004-8C7615F222B2}"/>
              </a:ext>
            </a:extLst>
          </p:cNvPr>
          <p:cNvSpPr>
            <a:spLocks noGrp="1"/>
          </p:cNvSpPr>
          <p:nvPr>
            <p:ph idx="1"/>
          </p:nvPr>
        </p:nvSpPr>
        <p:spPr>
          <a:xfrm>
            <a:off x="685800" y="1447800"/>
            <a:ext cx="13258800" cy="5730875"/>
          </a:xfrm>
        </p:spPr>
        <p:txBody>
          <a:bodyPr numCol="1"/>
          <a:lstStyle/>
          <a:p>
            <a:pPr marL="0" indent="0">
              <a:buNone/>
            </a:pPr>
            <a:r>
              <a:rPr lang="en-US" dirty="0"/>
              <a:t>Docker Images:</a:t>
            </a:r>
          </a:p>
          <a:p>
            <a:pPr marL="0" indent="0">
              <a:buNone/>
            </a:pPr>
            <a:endParaRPr lang="en-US" dirty="0"/>
          </a:p>
          <a:p>
            <a:r>
              <a:rPr lang="en-US" dirty="0"/>
              <a:t>In Docker, everything is based on Images.</a:t>
            </a:r>
          </a:p>
          <a:p>
            <a:r>
              <a:rPr lang="en-US" dirty="0"/>
              <a:t>Images are a read-only binary template used to build containers.</a:t>
            </a:r>
          </a:p>
          <a:p>
            <a:r>
              <a:rPr lang="en-US" dirty="0"/>
              <a:t>An image is a combination of a file system and parameters.</a:t>
            </a:r>
          </a:p>
          <a:p>
            <a:r>
              <a:rPr lang="en-US" dirty="0"/>
              <a:t>A Docker image is made up of multiple layers.</a:t>
            </a:r>
          </a:p>
          <a:p>
            <a:r>
              <a:rPr lang="en-US" dirty="0"/>
              <a:t>A user composes each Docker image to include system libraries, tools, and other files and dependencies for the executable code. </a:t>
            </a:r>
          </a:p>
          <a:p>
            <a:r>
              <a:rPr lang="en-US" dirty="0"/>
              <a:t> An image is essentially built from the instructions for a complete and executable version of an application, which relies on the host OS kernel.</a:t>
            </a:r>
          </a:p>
          <a:p>
            <a:pPr marL="0" indent="0">
              <a:buNone/>
            </a:pPr>
            <a:endParaRPr lang="en-US" dirty="0"/>
          </a:p>
        </p:txBody>
      </p:sp>
    </p:spTree>
    <p:extLst>
      <p:ext uri="{BB962C8B-B14F-4D97-AF65-F5344CB8AC3E}">
        <p14:creationId xmlns:p14="http://schemas.microsoft.com/office/powerpoint/2010/main" val="188575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D2B1-1867-4535-9EA0-D05F5EB1D921}"/>
              </a:ext>
            </a:extLst>
          </p:cNvPr>
          <p:cNvSpPr>
            <a:spLocks noGrp="1"/>
          </p:cNvSpPr>
          <p:nvPr>
            <p:ph type="title"/>
          </p:nvPr>
        </p:nvSpPr>
        <p:spPr/>
        <p:txBody>
          <a:bodyPr/>
          <a:lstStyle/>
          <a:p>
            <a:r>
              <a:rPr lang="en-US" dirty="0"/>
              <a:t>                         Docker Containers</a:t>
            </a:r>
          </a:p>
        </p:txBody>
      </p:sp>
      <p:sp>
        <p:nvSpPr>
          <p:cNvPr id="3" name="Content Placeholder 2">
            <a:extLst>
              <a:ext uri="{FF2B5EF4-FFF2-40B4-BE49-F238E27FC236}">
                <a16:creationId xmlns:a16="http://schemas.microsoft.com/office/drawing/2014/main" id="{1234B625-2182-4605-935F-618E2F651E47}"/>
              </a:ext>
            </a:extLst>
          </p:cNvPr>
          <p:cNvSpPr>
            <a:spLocks noGrp="1"/>
          </p:cNvSpPr>
          <p:nvPr>
            <p:ph idx="1"/>
          </p:nvPr>
        </p:nvSpPr>
        <p:spPr/>
        <p:txBody>
          <a:bodyPr numCol="1"/>
          <a:lstStyle/>
          <a:p>
            <a:r>
              <a:rPr lang="en-US" dirty="0"/>
              <a:t>Containers are instances of Docker images that can be run using the Docker run command.</a:t>
            </a:r>
          </a:p>
          <a:p>
            <a:endParaRPr lang="en-US" dirty="0"/>
          </a:p>
          <a:p>
            <a:r>
              <a:rPr lang="en-US" dirty="0"/>
              <a:t>Docker Container is a standardized unit which can be created  to deploy a particular application or environment.</a:t>
            </a:r>
          </a:p>
          <a:p>
            <a:endParaRPr lang="en-US" dirty="0"/>
          </a:p>
          <a:p>
            <a:r>
              <a:rPr lang="en-US" dirty="0"/>
              <a:t> It could be an Ubuntu container, CentOs container, etc. to full-fill the requirement from an operating system point of view.</a:t>
            </a:r>
          </a:p>
          <a:p>
            <a:endParaRPr lang="en-US" dirty="0"/>
          </a:p>
          <a:p>
            <a:r>
              <a:rPr lang="en-US" dirty="0"/>
              <a:t>Also, it could be an application oriented container like CakePHP container or a Tomcat-Ubuntu container etc.</a:t>
            </a:r>
          </a:p>
          <a:p>
            <a:pPr marL="0" indent="0">
              <a:buNone/>
            </a:pPr>
            <a:endParaRPr lang="en-US" dirty="0"/>
          </a:p>
        </p:txBody>
      </p:sp>
    </p:spTree>
    <p:extLst>
      <p:ext uri="{BB962C8B-B14F-4D97-AF65-F5344CB8AC3E}">
        <p14:creationId xmlns:p14="http://schemas.microsoft.com/office/powerpoint/2010/main" val="300537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33400" y="1752600"/>
            <a:ext cx="13411200" cy="5426075"/>
          </a:xfrm>
        </p:spPr>
        <p:txBody>
          <a:bodyPr/>
          <a:lstStyle/>
          <a:p>
            <a:pPr marL="0" indent="0">
              <a:buNone/>
            </a:pPr>
            <a:r>
              <a:rPr lang="en-US" dirty="0"/>
              <a:t>	</a:t>
            </a:r>
          </a:p>
          <a:p>
            <a:pPr marL="0" indent="0">
              <a:buNone/>
            </a:pPr>
            <a:r>
              <a:rPr lang="en-US" dirty="0"/>
              <a:t>1.   What is docker?</a:t>
            </a:r>
          </a:p>
          <a:p>
            <a:pPr>
              <a:buAutoNum type="arabicPeriod" startAt="2"/>
            </a:pPr>
            <a:r>
              <a:rPr lang="en-US" dirty="0"/>
              <a:t>Before docker</a:t>
            </a:r>
          </a:p>
          <a:p>
            <a:pPr>
              <a:buAutoNum type="arabicPeriod" startAt="2"/>
            </a:pPr>
            <a:r>
              <a:rPr lang="en-US" dirty="0"/>
              <a:t>Introduction of docker</a:t>
            </a:r>
          </a:p>
          <a:p>
            <a:pPr>
              <a:buAutoNum type="arabicPeriod" startAt="2"/>
            </a:pPr>
            <a:r>
              <a:rPr lang="en-US" dirty="0"/>
              <a:t>Why docker?</a:t>
            </a:r>
          </a:p>
          <a:p>
            <a:pPr>
              <a:buAutoNum type="arabicPeriod" startAt="2"/>
            </a:pPr>
            <a:r>
              <a:rPr lang="en-US" dirty="0"/>
              <a:t>Architecture of docker</a:t>
            </a:r>
          </a:p>
          <a:p>
            <a:pPr>
              <a:buAutoNum type="arabicPeriod" startAt="2"/>
            </a:pPr>
            <a:r>
              <a:rPr lang="en-US" dirty="0"/>
              <a:t>Installation steps of docker</a:t>
            </a:r>
          </a:p>
          <a:p>
            <a:pPr>
              <a:buAutoNum type="arabicPeriod" startAt="2"/>
            </a:pPr>
            <a:r>
              <a:rPr lang="en-US" dirty="0"/>
              <a:t>Docker hub</a:t>
            </a:r>
          </a:p>
          <a:p>
            <a:pPr>
              <a:buAutoNum type="arabicPeriod" startAt="2"/>
            </a:pPr>
            <a:r>
              <a:rPr lang="en-US" dirty="0"/>
              <a:t>Docker Images</a:t>
            </a:r>
          </a:p>
          <a:p>
            <a:pPr>
              <a:buAutoNum type="arabicPeriod" startAt="2"/>
            </a:pPr>
            <a:r>
              <a:rPr lang="en-US" dirty="0"/>
              <a:t>Docker Containers</a:t>
            </a:r>
          </a:p>
          <a:p>
            <a:pPr>
              <a:buAutoNum type="arabicPeriod" startAt="2"/>
            </a:pPr>
            <a:r>
              <a:rPr lang="en-US" dirty="0"/>
              <a:t>Docker Commands</a:t>
            </a:r>
          </a:p>
          <a:p>
            <a:pPr>
              <a:buAutoNum type="arabicPeriod" startAt="2"/>
            </a:pPr>
            <a:r>
              <a:rPr lang="en-US" dirty="0"/>
              <a:t>Working with Container	</a:t>
            </a:r>
          </a:p>
        </p:txBody>
      </p:sp>
    </p:spTree>
    <p:extLst>
      <p:ext uri="{BB962C8B-B14F-4D97-AF65-F5344CB8AC3E}">
        <p14:creationId xmlns:p14="http://schemas.microsoft.com/office/powerpoint/2010/main" val="101714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82B2-0618-4F8E-8668-E0132896DB52}"/>
              </a:ext>
            </a:extLst>
          </p:cNvPr>
          <p:cNvSpPr>
            <a:spLocks noGrp="1"/>
          </p:cNvSpPr>
          <p:nvPr>
            <p:ph type="title"/>
          </p:nvPr>
        </p:nvSpPr>
        <p:spPr/>
        <p:txBody>
          <a:bodyPr/>
          <a:lstStyle/>
          <a:p>
            <a:r>
              <a:rPr lang="en-US" dirty="0"/>
              <a:t>                        Docker Commands</a:t>
            </a:r>
          </a:p>
        </p:txBody>
      </p:sp>
      <p:sp>
        <p:nvSpPr>
          <p:cNvPr id="3" name="Content Placeholder 2">
            <a:extLst>
              <a:ext uri="{FF2B5EF4-FFF2-40B4-BE49-F238E27FC236}">
                <a16:creationId xmlns:a16="http://schemas.microsoft.com/office/drawing/2014/main" id="{94AA5949-1DE6-4042-87CC-D931CDFAFB57}"/>
              </a:ext>
            </a:extLst>
          </p:cNvPr>
          <p:cNvSpPr>
            <a:spLocks noGrp="1"/>
          </p:cNvSpPr>
          <p:nvPr>
            <p:ph idx="1"/>
          </p:nvPr>
        </p:nvSpPr>
        <p:spPr>
          <a:xfrm>
            <a:off x="685800" y="1828800"/>
            <a:ext cx="13258800" cy="5349875"/>
          </a:xfrm>
        </p:spPr>
        <p:txBody>
          <a:bodyPr numCol="1"/>
          <a:lstStyle/>
          <a:p>
            <a:r>
              <a:rPr lang="en-US" dirty="0"/>
              <a:t>docker version:</a:t>
            </a:r>
          </a:p>
          <a:p>
            <a:pPr marL="0" indent="0">
              <a:buNone/>
            </a:pPr>
            <a:r>
              <a:rPr lang="en-US" dirty="0"/>
              <a:t>               docker –version      </a:t>
            </a:r>
          </a:p>
          <a:p>
            <a:pPr marL="0" indent="0">
              <a:buNone/>
            </a:pPr>
            <a:r>
              <a:rPr lang="en-US" dirty="0"/>
              <a:t>          This command is used to get the currently installed version of docker.</a:t>
            </a:r>
          </a:p>
          <a:p>
            <a:pPr marL="0" indent="0">
              <a:buNone/>
            </a:pPr>
            <a:r>
              <a:rPr lang="en-US" dirty="0"/>
              <a:t>2.   docker images</a:t>
            </a:r>
          </a:p>
          <a:p>
            <a:pPr marL="0" indent="0">
              <a:buNone/>
            </a:pPr>
            <a:r>
              <a:rPr lang="en-US" dirty="0"/>
              <a:t>          This command lists all the locally stored docker images.</a:t>
            </a:r>
          </a:p>
          <a:p>
            <a:pPr marL="0" indent="0">
              <a:buNone/>
            </a:pPr>
            <a:r>
              <a:rPr lang="en-US" dirty="0"/>
              <a:t>3. docker pull:</a:t>
            </a:r>
          </a:p>
          <a:p>
            <a:pPr marL="0" indent="0">
              <a:buNone/>
            </a:pPr>
            <a:r>
              <a:rPr lang="en-US" dirty="0"/>
              <a:t>             docker pull &lt;image name&gt;</a:t>
            </a:r>
          </a:p>
          <a:p>
            <a:pPr marL="0" indent="0">
              <a:buNone/>
            </a:pPr>
            <a:r>
              <a:rPr lang="en-US" dirty="0"/>
              <a:t>           This command is used to pull images from the docker repository(hub.docker.com).</a:t>
            </a:r>
          </a:p>
          <a:p>
            <a:pPr marL="0" indent="0">
              <a:buNone/>
            </a:pPr>
            <a:r>
              <a:rPr lang="en-US" dirty="0"/>
              <a:t>4. docker run:</a:t>
            </a:r>
          </a:p>
          <a:p>
            <a:pPr marL="0" indent="0">
              <a:buNone/>
            </a:pPr>
            <a:r>
              <a:rPr lang="en-US" dirty="0"/>
              <a:t>             docker run -it -d &lt;image name&gt;</a:t>
            </a:r>
          </a:p>
          <a:p>
            <a:pPr marL="0" indent="0">
              <a:buNone/>
            </a:pPr>
            <a:r>
              <a:rPr lang="en-US" dirty="0"/>
              <a:t>           This command is used to create a container from an image</a:t>
            </a:r>
          </a:p>
        </p:txBody>
      </p:sp>
    </p:spTree>
    <p:extLst>
      <p:ext uri="{BB962C8B-B14F-4D97-AF65-F5344CB8AC3E}">
        <p14:creationId xmlns:p14="http://schemas.microsoft.com/office/powerpoint/2010/main" val="151130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7E474-0775-452D-9705-F3BA2129BAA1}"/>
              </a:ext>
            </a:extLst>
          </p:cNvPr>
          <p:cNvSpPr>
            <a:spLocks noGrp="1"/>
          </p:cNvSpPr>
          <p:nvPr>
            <p:ph idx="1"/>
          </p:nvPr>
        </p:nvSpPr>
        <p:spPr/>
        <p:txBody>
          <a:bodyPr numCol="1"/>
          <a:lstStyle/>
          <a:p>
            <a:pPr marL="0" indent="0">
              <a:buNone/>
            </a:pPr>
            <a:r>
              <a:rPr lang="en-US" dirty="0"/>
              <a:t>5. Docker Container process:</a:t>
            </a:r>
          </a:p>
          <a:p>
            <a:pPr marL="0" indent="0">
              <a:buNone/>
            </a:pPr>
            <a:r>
              <a:rPr lang="en-US" dirty="0"/>
              <a:t>             docker ps</a:t>
            </a:r>
          </a:p>
          <a:p>
            <a:pPr marL="0" indent="0">
              <a:buNone/>
            </a:pPr>
            <a:r>
              <a:rPr lang="en-US" dirty="0"/>
              <a:t>            This command is used to list the running containers.  </a:t>
            </a:r>
          </a:p>
          <a:p>
            <a:pPr marL="0" indent="0">
              <a:buNone/>
            </a:pPr>
            <a:r>
              <a:rPr lang="en-US" dirty="0"/>
              <a:t>            docker ps –a</a:t>
            </a:r>
          </a:p>
          <a:p>
            <a:pPr marL="0" indent="0">
              <a:buNone/>
            </a:pPr>
            <a:r>
              <a:rPr lang="en-US" dirty="0"/>
              <a:t>             This command is used to show all the running and exited containers.</a:t>
            </a:r>
          </a:p>
          <a:p>
            <a:pPr marL="0" indent="0">
              <a:buNone/>
            </a:pPr>
            <a:r>
              <a:rPr lang="en-US" dirty="0"/>
              <a:t>6. docker exec:</a:t>
            </a:r>
          </a:p>
          <a:p>
            <a:pPr marL="0" indent="0">
              <a:buNone/>
            </a:pPr>
            <a:r>
              <a:rPr lang="en-US" dirty="0"/>
              <a:t>          docker exec -it &lt;container id&gt; bash</a:t>
            </a:r>
          </a:p>
          <a:p>
            <a:pPr marL="0" indent="0">
              <a:buNone/>
            </a:pPr>
            <a:r>
              <a:rPr lang="en-US" dirty="0"/>
              <a:t>         This command is used to access the running container.</a:t>
            </a:r>
          </a:p>
          <a:p>
            <a:pPr marL="0" indent="0">
              <a:buNone/>
            </a:pPr>
            <a:r>
              <a:rPr lang="en-US" dirty="0"/>
              <a:t>7. docker stop:</a:t>
            </a:r>
          </a:p>
          <a:p>
            <a:pPr marL="0" indent="0">
              <a:buNone/>
            </a:pPr>
            <a:r>
              <a:rPr lang="en-US" dirty="0"/>
              <a:t>         docker stop &lt;container id&gt;</a:t>
            </a:r>
          </a:p>
          <a:p>
            <a:pPr marL="0" indent="0">
              <a:buNone/>
            </a:pPr>
            <a:r>
              <a:rPr lang="en-US" dirty="0"/>
              <a:t>         This command stops a running container.</a:t>
            </a:r>
          </a:p>
          <a:p>
            <a:pPr marL="0" indent="0">
              <a:buNone/>
            </a:pPr>
            <a:endParaRPr lang="en-US" dirty="0"/>
          </a:p>
        </p:txBody>
      </p:sp>
    </p:spTree>
    <p:extLst>
      <p:ext uri="{BB962C8B-B14F-4D97-AF65-F5344CB8AC3E}">
        <p14:creationId xmlns:p14="http://schemas.microsoft.com/office/powerpoint/2010/main" val="66247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367A5-575E-45AF-8628-A71EADCFC984}"/>
              </a:ext>
            </a:extLst>
          </p:cNvPr>
          <p:cNvSpPr>
            <a:spLocks noGrp="1"/>
          </p:cNvSpPr>
          <p:nvPr>
            <p:ph idx="1"/>
          </p:nvPr>
        </p:nvSpPr>
        <p:spPr>
          <a:xfrm>
            <a:off x="685800" y="1905000"/>
            <a:ext cx="13258800" cy="5273675"/>
          </a:xfrm>
        </p:spPr>
        <p:txBody>
          <a:bodyPr numCol="1"/>
          <a:lstStyle/>
          <a:p>
            <a:pPr marL="0" indent="0">
              <a:buNone/>
            </a:pPr>
            <a:r>
              <a:rPr lang="en-US" dirty="0"/>
              <a:t>8. docker login</a:t>
            </a:r>
          </a:p>
          <a:p>
            <a:pPr marL="0" indent="0">
              <a:buNone/>
            </a:pPr>
            <a:r>
              <a:rPr lang="en-US" dirty="0"/>
              <a:t>         This command is used to login to the docker hub repository.</a:t>
            </a:r>
          </a:p>
          <a:p>
            <a:pPr marL="0" indent="0">
              <a:buNone/>
            </a:pPr>
            <a:r>
              <a:rPr lang="en-US" dirty="0"/>
              <a:t>9. docker kill:</a:t>
            </a:r>
          </a:p>
          <a:p>
            <a:pPr marL="0" indent="0">
              <a:buNone/>
            </a:pPr>
            <a:r>
              <a:rPr lang="en-US" dirty="0"/>
              <a:t>          docker kill &lt;container id&gt;</a:t>
            </a:r>
          </a:p>
          <a:p>
            <a:pPr marL="0" indent="0">
              <a:buNone/>
            </a:pPr>
            <a:r>
              <a:rPr lang="en-US" dirty="0"/>
              <a:t>         This command kills the container by stopping its execution immediately.</a:t>
            </a:r>
          </a:p>
          <a:p>
            <a:pPr marL="0" indent="0">
              <a:buNone/>
            </a:pPr>
            <a:r>
              <a:rPr lang="en-US" dirty="0"/>
              <a:t>10. docker commit:</a:t>
            </a:r>
          </a:p>
          <a:p>
            <a:pPr marL="0" indent="0">
              <a:buNone/>
            </a:pPr>
            <a:r>
              <a:rPr lang="en-US" dirty="0"/>
              <a:t>         docker commit &lt;conatainer id&gt; &lt;username/imagename&gt;</a:t>
            </a:r>
          </a:p>
          <a:p>
            <a:pPr marL="0" indent="0">
              <a:buNone/>
            </a:pPr>
            <a:r>
              <a:rPr lang="en-US" dirty="0"/>
              <a:t>         This command creates a new image of an edited container on the local system</a:t>
            </a:r>
          </a:p>
          <a:p>
            <a:pPr marL="0" indent="0">
              <a:buNone/>
            </a:pPr>
            <a:r>
              <a:rPr lang="en-US" dirty="0"/>
              <a:t>11. docker push:</a:t>
            </a:r>
          </a:p>
          <a:p>
            <a:pPr marL="0" indent="0">
              <a:buNone/>
            </a:pPr>
            <a:r>
              <a:rPr lang="en-US" dirty="0"/>
              <a:t>          docker push &lt;username/image name&gt;</a:t>
            </a:r>
          </a:p>
          <a:p>
            <a:pPr marL="0" indent="0">
              <a:buNone/>
            </a:pPr>
            <a:r>
              <a:rPr lang="en-US" dirty="0"/>
              <a:t>          This command is used to push an image to the docker hub repository.</a:t>
            </a:r>
          </a:p>
          <a:p>
            <a:pPr marL="0" indent="0">
              <a:buNone/>
            </a:pPr>
            <a:endParaRPr lang="en-US" dirty="0"/>
          </a:p>
        </p:txBody>
      </p:sp>
    </p:spTree>
    <p:extLst>
      <p:ext uri="{BB962C8B-B14F-4D97-AF65-F5344CB8AC3E}">
        <p14:creationId xmlns:p14="http://schemas.microsoft.com/office/powerpoint/2010/main" val="310148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E4471-19AD-45FF-936F-27773D72EEC9}"/>
              </a:ext>
            </a:extLst>
          </p:cNvPr>
          <p:cNvSpPr>
            <a:spLocks noGrp="1"/>
          </p:cNvSpPr>
          <p:nvPr>
            <p:ph idx="1"/>
          </p:nvPr>
        </p:nvSpPr>
        <p:spPr>
          <a:xfrm>
            <a:off x="685800" y="1600200"/>
            <a:ext cx="13258800" cy="5578475"/>
          </a:xfrm>
        </p:spPr>
        <p:txBody>
          <a:bodyPr numCol="1"/>
          <a:lstStyle/>
          <a:p>
            <a:pPr marL="0" indent="0">
              <a:buNone/>
            </a:pPr>
            <a:r>
              <a:rPr lang="en-US" dirty="0"/>
              <a:t>12. docker rm:</a:t>
            </a:r>
          </a:p>
          <a:p>
            <a:pPr marL="0" indent="0">
              <a:buNone/>
            </a:pPr>
            <a:r>
              <a:rPr lang="en-US" dirty="0"/>
              <a:t>           docker rm &lt;container id&gt;</a:t>
            </a:r>
          </a:p>
          <a:p>
            <a:pPr marL="0" indent="0">
              <a:buNone/>
            </a:pPr>
            <a:r>
              <a:rPr lang="en-US" dirty="0"/>
              <a:t>            This command is used to delete a stopped container.</a:t>
            </a:r>
          </a:p>
          <a:p>
            <a:pPr marL="0" indent="0">
              <a:buNone/>
            </a:pPr>
            <a:r>
              <a:rPr lang="en-US" dirty="0"/>
              <a:t>13. docker rmi:</a:t>
            </a:r>
          </a:p>
          <a:p>
            <a:pPr marL="0" indent="0">
              <a:buNone/>
            </a:pPr>
            <a:r>
              <a:rPr lang="en-US" dirty="0"/>
              <a:t>          docker rmi &lt;image-id&gt;</a:t>
            </a:r>
          </a:p>
          <a:p>
            <a:pPr marL="0" indent="0">
              <a:buNone/>
            </a:pPr>
            <a:r>
              <a:rPr lang="en-US" dirty="0"/>
              <a:t>           This command is used to delete an image from local storage.</a:t>
            </a:r>
          </a:p>
          <a:p>
            <a:pPr marL="0" indent="0">
              <a:buNone/>
            </a:pPr>
            <a:r>
              <a:rPr lang="en-US" dirty="0"/>
              <a:t>14. docker build:</a:t>
            </a:r>
          </a:p>
          <a:p>
            <a:pPr marL="0" indent="0">
              <a:buNone/>
            </a:pPr>
            <a:r>
              <a:rPr lang="en-US" dirty="0"/>
              <a:t>           docker build &lt;path to docker file&gt;</a:t>
            </a:r>
          </a:p>
          <a:p>
            <a:pPr marL="0" indent="0">
              <a:buNone/>
            </a:pPr>
            <a:r>
              <a:rPr lang="en-US" dirty="0"/>
              <a:t>           This command is used to build an image from a specified docker file.</a:t>
            </a:r>
          </a:p>
          <a:p>
            <a:pPr marL="0" indent="0">
              <a:buNone/>
            </a:pPr>
            <a:r>
              <a:rPr lang="en-US" dirty="0"/>
              <a:t>15. docker export:</a:t>
            </a:r>
          </a:p>
          <a:p>
            <a:pPr marL="0" indent="0">
              <a:buNone/>
            </a:pPr>
            <a:r>
              <a:rPr lang="en-US" dirty="0"/>
              <a:t>          docker export container_name_or_id</a:t>
            </a:r>
          </a:p>
          <a:p>
            <a:pPr marL="0" indent="0">
              <a:buNone/>
            </a:pPr>
            <a:r>
              <a:rPr lang="en-US" dirty="0"/>
              <a:t>          Container can be exported to a tar file</a:t>
            </a:r>
          </a:p>
        </p:txBody>
      </p:sp>
    </p:spTree>
    <p:extLst>
      <p:ext uri="{BB962C8B-B14F-4D97-AF65-F5344CB8AC3E}">
        <p14:creationId xmlns:p14="http://schemas.microsoft.com/office/powerpoint/2010/main" val="299794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05830-6E83-4718-9640-D3984B57527F}"/>
              </a:ext>
            </a:extLst>
          </p:cNvPr>
          <p:cNvSpPr>
            <a:spLocks noGrp="1"/>
          </p:cNvSpPr>
          <p:nvPr>
            <p:ph idx="1"/>
          </p:nvPr>
        </p:nvSpPr>
        <p:spPr>
          <a:xfrm>
            <a:off x="685800" y="1828800"/>
            <a:ext cx="13258800" cy="5349875"/>
          </a:xfrm>
        </p:spPr>
        <p:txBody>
          <a:bodyPr numCol="1"/>
          <a:lstStyle/>
          <a:p>
            <a:pPr marL="0" indent="0">
              <a:buNone/>
            </a:pPr>
            <a:r>
              <a:rPr lang="en-US" dirty="0"/>
              <a:t>16 .docker import:</a:t>
            </a:r>
          </a:p>
          <a:p>
            <a:pPr marL="0" indent="0">
              <a:buNone/>
            </a:pPr>
            <a:r>
              <a:rPr lang="en-US" dirty="0"/>
              <a:t>        docker import tarfilename</a:t>
            </a:r>
          </a:p>
          <a:p>
            <a:pPr marL="0" indent="0">
              <a:buNone/>
            </a:pPr>
            <a:r>
              <a:rPr lang="en-US" dirty="0"/>
              <a:t>       This  command to import container from a tar file.</a:t>
            </a:r>
          </a:p>
          <a:p>
            <a:pPr marL="0" indent="0">
              <a:buNone/>
            </a:pPr>
            <a:endParaRPr lang="en-US" dirty="0"/>
          </a:p>
          <a:p>
            <a:pPr marL="0" indent="0">
              <a:buNone/>
            </a:pPr>
            <a:endParaRPr lang="en-US" dirty="0"/>
          </a:p>
          <a:p>
            <a:pPr marL="0" indent="0">
              <a:buNone/>
            </a:pPr>
            <a:r>
              <a:rPr lang="en-US" dirty="0"/>
              <a:t>17. docker history:</a:t>
            </a:r>
          </a:p>
          <a:p>
            <a:pPr marL="0" indent="0">
              <a:buNone/>
            </a:pPr>
            <a:r>
              <a:rPr lang="en-US" dirty="0"/>
              <a:t>       docker history Image_Name_OR_Image_id</a:t>
            </a:r>
          </a:p>
          <a:p>
            <a:pPr marL="0" indent="0">
              <a:buNone/>
            </a:pPr>
            <a:r>
              <a:rPr lang="en-US" dirty="0"/>
              <a:t>       History of Docker image here means what commands are being executed while building docker images, we can list these commands.</a:t>
            </a:r>
          </a:p>
          <a:p>
            <a:pPr marL="0" indent="0">
              <a:buNone/>
            </a:pPr>
            <a:endParaRPr lang="en-US" dirty="0"/>
          </a:p>
        </p:txBody>
      </p:sp>
    </p:spTree>
    <p:extLst>
      <p:ext uri="{BB962C8B-B14F-4D97-AF65-F5344CB8AC3E}">
        <p14:creationId xmlns:p14="http://schemas.microsoft.com/office/powerpoint/2010/main" val="12597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D06B-467C-4DAB-8EF7-7EF2711574CC}"/>
              </a:ext>
            </a:extLst>
          </p:cNvPr>
          <p:cNvSpPr>
            <a:spLocks noGrp="1"/>
          </p:cNvSpPr>
          <p:nvPr>
            <p:ph type="title"/>
          </p:nvPr>
        </p:nvSpPr>
        <p:spPr/>
        <p:txBody>
          <a:bodyPr/>
          <a:lstStyle/>
          <a:p>
            <a:r>
              <a:rPr lang="en-US" dirty="0"/>
              <a:t>                     Working with containers </a:t>
            </a:r>
          </a:p>
        </p:txBody>
      </p:sp>
      <p:sp>
        <p:nvSpPr>
          <p:cNvPr id="3" name="Content Placeholder 2">
            <a:extLst>
              <a:ext uri="{FF2B5EF4-FFF2-40B4-BE49-F238E27FC236}">
                <a16:creationId xmlns:a16="http://schemas.microsoft.com/office/drawing/2014/main" id="{A31FE30F-1AB5-4C24-9CF3-5B372636AA1E}"/>
              </a:ext>
            </a:extLst>
          </p:cNvPr>
          <p:cNvSpPr>
            <a:spLocks noGrp="1"/>
          </p:cNvSpPr>
          <p:nvPr>
            <p:ph idx="1"/>
          </p:nvPr>
        </p:nvSpPr>
        <p:spPr/>
        <p:txBody>
          <a:bodyPr/>
          <a:lstStyle/>
          <a:p>
            <a:pPr marL="0" indent="0">
              <a:buNone/>
            </a:pPr>
            <a:r>
              <a:rPr lang="en-US" dirty="0"/>
              <a:t>1. First we will pull images from docker registry.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2. We will pull images. Eg:ubuntu</a:t>
            </a:r>
          </a:p>
          <a:p>
            <a:pPr marL="0" indent="0">
              <a:buNone/>
            </a:pPr>
            <a:endParaRPr lang="en-US" dirty="0"/>
          </a:p>
        </p:txBody>
      </p:sp>
      <p:pic>
        <p:nvPicPr>
          <p:cNvPr id="4" name="Picture 3">
            <a:extLst>
              <a:ext uri="{FF2B5EF4-FFF2-40B4-BE49-F238E27FC236}">
                <a16:creationId xmlns:a16="http://schemas.microsoft.com/office/drawing/2014/main" id="{88C473DD-E470-4522-BB6C-F0CA860A5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51" y="2691138"/>
            <a:ext cx="9871574" cy="783897"/>
          </a:xfrm>
          <a:prstGeom prst="rect">
            <a:avLst/>
          </a:prstGeom>
        </p:spPr>
      </p:pic>
      <p:pic>
        <p:nvPicPr>
          <p:cNvPr id="5" name="Picture 4">
            <a:extLst>
              <a:ext uri="{FF2B5EF4-FFF2-40B4-BE49-F238E27FC236}">
                <a16:creationId xmlns:a16="http://schemas.microsoft.com/office/drawing/2014/main" id="{08A0EB28-383E-498B-A0F7-8D52239F4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351" y="4792666"/>
            <a:ext cx="9871574" cy="1438476"/>
          </a:xfrm>
          <a:prstGeom prst="rect">
            <a:avLst/>
          </a:prstGeom>
        </p:spPr>
      </p:pic>
    </p:spTree>
    <p:extLst>
      <p:ext uri="{BB962C8B-B14F-4D97-AF65-F5344CB8AC3E}">
        <p14:creationId xmlns:p14="http://schemas.microsoft.com/office/powerpoint/2010/main" val="22886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20E1D-E43E-48DF-8216-FE4010AE7D43}"/>
              </a:ext>
            </a:extLst>
          </p:cNvPr>
          <p:cNvSpPr>
            <a:spLocks noGrp="1"/>
          </p:cNvSpPr>
          <p:nvPr>
            <p:ph idx="1"/>
          </p:nvPr>
        </p:nvSpPr>
        <p:spPr>
          <a:xfrm>
            <a:off x="685800" y="1752600"/>
            <a:ext cx="13258800" cy="5426075"/>
          </a:xfrm>
        </p:spPr>
        <p:txBody>
          <a:bodyPr numCol="1"/>
          <a:lstStyle/>
          <a:p>
            <a:pPr marL="0" indent="0">
              <a:buNone/>
            </a:pPr>
            <a:r>
              <a:rPr lang="en-US" dirty="0"/>
              <a:t>3. After pulling you can see docker image if u give docker images command.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4. We will run the image to make a container.</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DABBBBC-7CF5-4DB5-ACDE-655DB6EE5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966" y="2398888"/>
            <a:ext cx="10069689" cy="1027289"/>
          </a:xfrm>
          <a:prstGeom prst="rect">
            <a:avLst/>
          </a:prstGeom>
        </p:spPr>
      </p:pic>
      <p:pic>
        <p:nvPicPr>
          <p:cNvPr id="5" name="Picture 4">
            <a:extLst>
              <a:ext uri="{FF2B5EF4-FFF2-40B4-BE49-F238E27FC236}">
                <a16:creationId xmlns:a16="http://schemas.microsoft.com/office/drawing/2014/main" id="{CBA6E63C-E5C2-4A95-B945-CA1051193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160837"/>
            <a:ext cx="9572977" cy="3459163"/>
          </a:xfrm>
          <a:prstGeom prst="rect">
            <a:avLst/>
          </a:prstGeom>
        </p:spPr>
      </p:pic>
    </p:spTree>
    <p:extLst>
      <p:ext uri="{BB962C8B-B14F-4D97-AF65-F5344CB8AC3E}">
        <p14:creationId xmlns:p14="http://schemas.microsoft.com/office/powerpoint/2010/main" val="33251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7D036-3280-42A9-A9BB-6CC0BEAA16E7}"/>
              </a:ext>
            </a:extLst>
          </p:cNvPr>
          <p:cNvSpPr>
            <a:spLocks noGrp="1"/>
          </p:cNvSpPr>
          <p:nvPr>
            <p:ph idx="1"/>
          </p:nvPr>
        </p:nvSpPr>
        <p:spPr>
          <a:xfrm>
            <a:off x="685800" y="1371600"/>
            <a:ext cx="13258800" cy="5807075"/>
          </a:xfrm>
        </p:spPr>
        <p:txBody>
          <a:bodyPr numCol="1"/>
          <a:lstStyle/>
          <a:p>
            <a:pPr marL="0" indent="0">
              <a:buNone/>
            </a:pPr>
            <a:r>
              <a:rPr lang="en-US" dirty="0"/>
              <a:t>5. We can check container process by using these commands.</a:t>
            </a:r>
          </a:p>
          <a:p>
            <a:pPr marL="0" indent="0">
              <a:buNone/>
            </a:pPr>
            <a:endParaRPr lang="en-US" dirty="0"/>
          </a:p>
          <a:p>
            <a:pPr marL="0" indent="0">
              <a:buNone/>
            </a:pPr>
            <a:endParaRPr lang="en-US" dirty="0"/>
          </a:p>
          <a:p>
            <a:pPr marL="0" indent="0">
              <a:buNone/>
            </a:pPr>
            <a:endParaRPr lang="en-US" dirty="0"/>
          </a:p>
          <a:p>
            <a:pPr marL="0" indent="0">
              <a:buNone/>
            </a:pPr>
            <a:r>
              <a:rPr lang="en-US" dirty="0"/>
              <a:t>Eg2:JENKINS</a:t>
            </a:r>
          </a:p>
          <a:p>
            <a:pPr marL="0" indent="0">
              <a:buNone/>
            </a:pPr>
            <a:r>
              <a:rPr lang="en-US" dirty="0"/>
              <a:t>1. docker pull Jenkins command for pulling Jenkins image.</a:t>
            </a:r>
          </a:p>
          <a:p>
            <a:pPr marL="0" indent="0">
              <a:buNone/>
            </a:pPr>
            <a:endParaRPr lang="en-US" dirty="0"/>
          </a:p>
        </p:txBody>
      </p:sp>
      <p:pic>
        <p:nvPicPr>
          <p:cNvPr id="4" name="Picture 3">
            <a:extLst>
              <a:ext uri="{FF2B5EF4-FFF2-40B4-BE49-F238E27FC236}">
                <a16:creationId xmlns:a16="http://schemas.microsoft.com/office/drawing/2014/main" id="{05DEDA5F-28D2-412C-B9A0-406269759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21345"/>
            <a:ext cx="11888859" cy="847843"/>
          </a:xfrm>
          <a:prstGeom prst="rect">
            <a:avLst/>
          </a:prstGeom>
        </p:spPr>
      </p:pic>
      <p:pic>
        <p:nvPicPr>
          <p:cNvPr id="5" name="Picture 4">
            <a:extLst>
              <a:ext uri="{FF2B5EF4-FFF2-40B4-BE49-F238E27FC236}">
                <a16:creationId xmlns:a16="http://schemas.microsoft.com/office/drawing/2014/main" id="{6A468A54-034F-439C-A904-966073B12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016" y="3916633"/>
            <a:ext cx="9084206" cy="3087559"/>
          </a:xfrm>
          <a:prstGeom prst="rect">
            <a:avLst/>
          </a:prstGeom>
        </p:spPr>
      </p:pic>
    </p:spTree>
    <p:extLst>
      <p:ext uri="{BB962C8B-B14F-4D97-AF65-F5344CB8AC3E}">
        <p14:creationId xmlns:p14="http://schemas.microsoft.com/office/powerpoint/2010/main" val="351379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7A79C-EEA1-4394-AEE7-51EDD95AC4D6}"/>
              </a:ext>
            </a:extLst>
          </p:cNvPr>
          <p:cNvSpPr>
            <a:spLocks noGrp="1"/>
          </p:cNvSpPr>
          <p:nvPr>
            <p:ph idx="1"/>
          </p:nvPr>
        </p:nvSpPr>
        <p:spPr>
          <a:xfrm>
            <a:off x="685800" y="1524000"/>
            <a:ext cx="13258800" cy="5654675"/>
          </a:xfrm>
        </p:spPr>
        <p:txBody>
          <a:bodyPr numCol="1"/>
          <a:lstStyle/>
          <a:p>
            <a:pPr marL="0" indent="0">
              <a:buNone/>
            </a:pPr>
            <a:r>
              <a:rPr lang="en-US" dirty="0"/>
              <a:t>2. Pull is complete. Checking by docker images command.</a:t>
            </a:r>
          </a:p>
          <a:p>
            <a:pPr marL="0" indent="0">
              <a:buNone/>
            </a:pPr>
            <a:endParaRPr lang="en-US" dirty="0"/>
          </a:p>
          <a:p>
            <a:pPr marL="0" indent="0">
              <a:buNone/>
            </a:pPr>
            <a:endParaRPr lang="en-US" dirty="0"/>
          </a:p>
          <a:p>
            <a:pPr marL="0" indent="0">
              <a:buNone/>
            </a:pPr>
            <a:endParaRPr lang="en-US" dirty="0"/>
          </a:p>
          <a:p>
            <a:pPr marL="0" indent="0">
              <a:buNone/>
            </a:pPr>
            <a:r>
              <a:rPr lang="en-US" dirty="0"/>
              <a:t>3. Next we will run Jenkins image to make a container.</a:t>
            </a:r>
          </a:p>
          <a:p>
            <a:pPr marL="0" indent="0">
              <a:buNone/>
            </a:pPr>
            <a:r>
              <a:rPr lang="en-US" dirty="0"/>
              <a:t>            docker run -p 8090:8080 -p 50000:50000 Jenkins</a:t>
            </a:r>
          </a:p>
          <a:p>
            <a:pPr marL="0" indent="0">
              <a:buNone/>
            </a:pPr>
            <a:r>
              <a:rPr lang="en-US" dirty="0"/>
              <a:t>This will store the workspace in /var/jenkins_home. All Jenkins data lives in there - including plugins and configuration.</a:t>
            </a:r>
          </a:p>
          <a:p>
            <a:pPr marL="0" indent="0">
              <a:buNone/>
            </a:pPr>
            <a:r>
              <a:rPr lang="en-US" dirty="0"/>
              <a:t>-p 8080:8080 – it exposes container’s port 8080 to the local system port 8080</a:t>
            </a:r>
          </a:p>
          <a:p>
            <a:pPr marL="0" indent="0">
              <a:buNone/>
            </a:pPr>
            <a:r>
              <a:rPr lang="en-US" dirty="0"/>
              <a:t>-p 50000:50000 – same as above, but with the port 50000</a:t>
            </a:r>
          </a:p>
          <a:p>
            <a:pPr marL="0" indent="0">
              <a:buNone/>
            </a:pPr>
            <a:endParaRPr lang="en-US" dirty="0"/>
          </a:p>
        </p:txBody>
      </p:sp>
      <p:pic>
        <p:nvPicPr>
          <p:cNvPr id="4" name="Picture 3">
            <a:extLst>
              <a:ext uri="{FF2B5EF4-FFF2-40B4-BE49-F238E27FC236}">
                <a16:creationId xmlns:a16="http://schemas.microsoft.com/office/drawing/2014/main" id="{24E1E4FF-80B4-4AF0-9144-255A55306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81200"/>
            <a:ext cx="10848622" cy="819264"/>
          </a:xfrm>
          <a:prstGeom prst="rect">
            <a:avLst/>
          </a:prstGeom>
        </p:spPr>
      </p:pic>
    </p:spTree>
    <p:extLst>
      <p:ext uri="{BB962C8B-B14F-4D97-AF65-F5344CB8AC3E}">
        <p14:creationId xmlns:p14="http://schemas.microsoft.com/office/powerpoint/2010/main" val="292134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002D0-AE9F-4115-A146-15AA6397AD3E}"/>
              </a:ext>
            </a:extLst>
          </p:cNvPr>
          <p:cNvSpPr>
            <a:spLocks noGrp="1"/>
          </p:cNvSpPr>
          <p:nvPr>
            <p:ph idx="1"/>
          </p:nvPr>
        </p:nvSpPr>
        <p:spPr>
          <a:xfrm>
            <a:off x="685800" y="990600"/>
            <a:ext cx="13258800" cy="6188075"/>
          </a:xfrm>
        </p:spPr>
        <p:txBody>
          <a:bodyPr numCol="1"/>
          <a:lstStyle/>
          <a:p>
            <a:pPr marL="0" indent="0">
              <a:buNone/>
            </a:pPr>
            <a:r>
              <a:rPr lang="en-US" dirty="0"/>
              <a:t> docker run -p 8080:8080 -p 50000:50000 -v /your/home:/var/jenkins_home Jenkins.</a:t>
            </a:r>
          </a:p>
          <a:p>
            <a:pPr marL="0" indent="0">
              <a:buNone/>
            </a:pPr>
            <a:r>
              <a:rPr lang="en-US" dirty="0"/>
              <a:t>      This will store the jenkins data in /your/home on the host.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2BCAEAF6-E2C4-4CEA-B017-80F44F177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511" y="2225413"/>
            <a:ext cx="11503377" cy="4235973"/>
          </a:xfrm>
          <a:prstGeom prst="rect">
            <a:avLst/>
          </a:prstGeom>
        </p:spPr>
      </p:pic>
    </p:spTree>
    <p:extLst>
      <p:ext uri="{BB962C8B-B14F-4D97-AF65-F5344CB8AC3E}">
        <p14:creationId xmlns:p14="http://schemas.microsoft.com/office/powerpoint/2010/main" val="23360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2318-46FD-43A5-9A8B-D67785C82360}"/>
              </a:ext>
            </a:extLst>
          </p:cNvPr>
          <p:cNvSpPr>
            <a:spLocks noGrp="1"/>
          </p:cNvSpPr>
          <p:nvPr>
            <p:ph type="title"/>
          </p:nvPr>
        </p:nvSpPr>
        <p:spPr/>
        <p:txBody>
          <a:bodyPr/>
          <a:lstStyle/>
          <a:p>
            <a:r>
              <a:rPr lang="en-US" dirty="0"/>
              <a:t>                                     DOCKER</a:t>
            </a:r>
          </a:p>
        </p:txBody>
      </p:sp>
      <p:sp>
        <p:nvSpPr>
          <p:cNvPr id="3" name="Content Placeholder 2">
            <a:extLst>
              <a:ext uri="{FF2B5EF4-FFF2-40B4-BE49-F238E27FC236}">
                <a16:creationId xmlns:a16="http://schemas.microsoft.com/office/drawing/2014/main" id="{AA044155-09E5-4121-9656-E0A4C25ABAAB}"/>
              </a:ext>
            </a:extLst>
          </p:cNvPr>
          <p:cNvSpPr>
            <a:spLocks noGrp="1"/>
          </p:cNvSpPr>
          <p:nvPr>
            <p:ph idx="1"/>
          </p:nvPr>
        </p:nvSpPr>
        <p:spPr/>
        <p:txBody>
          <a:bodyPr numCol="1"/>
          <a:lstStyle/>
          <a:p>
            <a:r>
              <a:rPr lang="en-US" dirty="0"/>
              <a:t>Docker is a container management service.</a:t>
            </a:r>
          </a:p>
          <a:p>
            <a:endParaRPr lang="en-US" dirty="0"/>
          </a:p>
          <a:p>
            <a:endParaRPr lang="en-US" dirty="0"/>
          </a:p>
          <a:p>
            <a:r>
              <a:rPr lang="en-US" dirty="0"/>
              <a:t>The keywords of Docker are develop, ship and run anywhere. </a:t>
            </a:r>
          </a:p>
          <a:p>
            <a:endParaRPr lang="en-US" dirty="0"/>
          </a:p>
          <a:p>
            <a:endParaRPr lang="en-US" dirty="0"/>
          </a:p>
          <a:p>
            <a:r>
              <a:rPr lang="en-US" dirty="0"/>
              <a:t>The whole idea of Docker is for developers to easily develop applications, ship them into containers which can then be deployed anywhere.</a:t>
            </a:r>
          </a:p>
          <a:p>
            <a:pPr marL="0" indent="0">
              <a:buNone/>
            </a:pPr>
            <a:endParaRPr lang="en-US" dirty="0"/>
          </a:p>
        </p:txBody>
      </p:sp>
    </p:spTree>
    <p:extLst>
      <p:ext uri="{BB962C8B-B14F-4D97-AF65-F5344CB8AC3E}">
        <p14:creationId xmlns:p14="http://schemas.microsoft.com/office/powerpoint/2010/main" val="138575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Thank you.</a:t>
            </a:r>
          </a:p>
        </p:txBody>
      </p:sp>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00FD-82BF-4D82-9A2F-707411ADF453}"/>
              </a:ext>
            </a:extLst>
          </p:cNvPr>
          <p:cNvSpPr>
            <a:spLocks noGrp="1"/>
          </p:cNvSpPr>
          <p:nvPr>
            <p:ph type="title"/>
          </p:nvPr>
        </p:nvSpPr>
        <p:spPr/>
        <p:txBody>
          <a:bodyPr/>
          <a:lstStyle/>
          <a:p>
            <a:r>
              <a:rPr lang="en-US" dirty="0"/>
              <a:t>                                Before docker</a:t>
            </a:r>
          </a:p>
        </p:txBody>
      </p:sp>
      <p:sp>
        <p:nvSpPr>
          <p:cNvPr id="3" name="Content Placeholder 2">
            <a:extLst>
              <a:ext uri="{FF2B5EF4-FFF2-40B4-BE49-F238E27FC236}">
                <a16:creationId xmlns:a16="http://schemas.microsoft.com/office/drawing/2014/main" id="{B6F3BF10-C905-4C66-B255-3A1CCCDF899B}"/>
              </a:ext>
            </a:extLst>
          </p:cNvPr>
          <p:cNvSpPr>
            <a:spLocks noGrp="1"/>
          </p:cNvSpPr>
          <p:nvPr>
            <p:ph idx="1"/>
          </p:nvPr>
        </p:nvSpPr>
        <p:spPr/>
        <p:txBody>
          <a:bodyPr numCol="1"/>
          <a:lstStyle/>
          <a:p>
            <a:r>
              <a:rPr lang="en-US" dirty="0"/>
              <a:t>2000: FreeBSD Jails</a:t>
            </a:r>
          </a:p>
          <a:p>
            <a:pPr marL="0" indent="0">
              <a:buNone/>
            </a:pPr>
            <a:r>
              <a:rPr lang="en-US" dirty="0"/>
              <a:t>      In 2000 small shared-environment hosting provider came up with  FreeBSD jails. FreeBSD Jails allows administrators to partition a FreeBSDcomputer system into several independent, smaller systems – called “jails” – with the ability to assign an IP address for each system and configuration.</a:t>
            </a:r>
          </a:p>
          <a:p>
            <a:r>
              <a:rPr lang="en-US" dirty="0"/>
              <a:t>2001: Linux VServer</a:t>
            </a:r>
          </a:p>
          <a:p>
            <a:pPr marL="0" indent="0">
              <a:buNone/>
            </a:pPr>
            <a:r>
              <a:rPr lang="en-US" dirty="0"/>
              <a:t>     Like FreeBSD Jails, Linux VServer is a jail mechanism that can partition resources (file systems, network addresses, memory) on a computer system.</a:t>
            </a:r>
          </a:p>
          <a:p>
            <a:r>
              <a:rPr lang="en-US" dirty="0"/>
              <a:t>2008: LXC</a:t>
            </a:r>
          </a:p>
          <a:p>
            <a:pPr marL="0" indent="0">
              <a:buNone/>
            </a:pPr>
            <a:r>
              <a:rPr lang="en-US" dirty="0"/>
              <a:t>     LXC (LinuX Containers) was the first, most complete implementation of Linux container manager. It was implemented in 2008 using cgroups and Linux namespaces, and it works on a single Linux kernel without requiring any patches.</a:t>
            </a:r>
          </a:p>
          <a:p>
            <a:pPr marL="0" indent="0">
              <a:buNone/>
            </a:pPr>
            <a:endParaRPr lang="en-US" dirty="0"/>
          </a:p>
          <a:p>
            <a:pPr marL="0" indent="0">
              <a:buNone/>
            </a:pPr>
            <a:r>
              <a:rPr lang="en-US" dirty="0"/>
              <a:t>        </a:t>
            </a:r>
            <a:r>
              <a:rPr lang="en-US" dirty="0">
                <a:hlinkClick r:id="rId2"/>
              </a:rPr>
              <a:t>https://blog.aquasec.com/a-brief-history-of-containers-from-1970s-chroot-to-docker-2016</a:t>
            </a:r>
            <a:br>
              <a:rPr lang="en-US" dirty="0"/>
            </a:br>
            <a:endParaRPr lang="en-US" dirty="0"/>
          </a:p>
          <a:p>
            <a:pPr marL="0" indent="0">
              <a:buNone/>
            </a:pPr>
            <a:endParaRPr lang="en-US" dirty="0"/>
          </a:p>
        </p:txBody>
      </p:sp>
    </p:spTree>
    <p:extLst>
      <p:ext uri="{BB962C8B-B14F-4D97-AF65-F5344CB8AC3E}">
        <p14:creationId xmlns:p14="http://schemas.microsoft.com/office/powerpoint/2010/main" val="422263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C4CF-D414-44A0-9EAC-4FCA4FB76117}"/>
              </a:ext>
            </a:extLst>
          </p:cNvPr>
          <p:cNvSpPr>
            <a:spLocks noGrp="1"/>
          </p:cNvSpPr>
          <p:nvPr>
            <p:ph type="title"/>
          </p:nvPr>
        </p:nvSpPr>
        <p:spPr/>
        <p:txBody>
          <a:bodyPr/>
          <a:lstStyle/>
          <a:p>
            <a:r>
              <a:rPr lang="en-US" dirty="0"/>
              <a:t>                           Introduction of Docker</a:t>
            </a:r>
          </a:p>
        </p:txBody>
      </p:sp>
      <p:sp>
        <p:nvSpPr>
          <p:cNvPr id="3" name="Content Placeholder 2">
            <a:extLst>
              <a:ext uri="{FF2B5EF4-FFF2-40B4-BE49-F238E27FC236}">
                <a16:creationId xmlns:a16="http://schemas.microsoft.com/office/drawing/2014/main" id="{4FBA7953-49FE-44AC-8FFD-97964997DA47}"/>
              </a:ext>
            </a:extLst>
          </p:cNvPr>
          <p:cNvSpPr>
            <a:spLocks noGrp="1"/>
          </p:cNvSpPr>
          <p:nvPr>
            <p:ph idx="1"/>
          </p:nvPr>
        </p:nvSpPr>
        <p:spPr/>
        <p:txBody>
          <a:bodyPr numCol="1"/>
          <a:lstStyle/>
          <a:p>
            <a:pPr marL="0" indent="0">
              <a:buNone/>
            </a:pPr>
            <a:r>
              <a:rPr lang="en-US" dirty="0"/>
              <a:t>     Docker was first released in 2013 and is developed by Docker, Inc.</a:t>
            </a:r>
          </a:p>
          <a:p>
            <a:pPr marL="0" indent="0">
              <a:buNone/>
            </a:pPr>
            <a:r>
              <a:rPr lang="en-US" dirty="0"/>
              <a:t>    </a:t>
            </a:r>
          </a:p>
          <a:p>
            <a:pPr marL="0" indent="0">
              <a:buNone/>
            </a:pPr>
            <a:r>
              <a:rPr lang="en-US" dirty="0"/>
              <a:t> Features of Docker:</a:t>
            </a:r>
          </a:p>
          <a:p>
            <a:pPr marL="0" indent="0">
              <a:buNone/>
            </a:pPr>
            <a:endParaRPr lang="en-US" dirty="0"/>
          </a:p>
          <a:p>
            <a:r>
              <a:rPr lang="en-US" dirty="0"/>
              <a:t>Docker has the ability to reduce the size of development by providing a smaller footprint of the operating system via containers.</a:t>
            </a:r>
          </a:p>
          <a:p>
            <a:r>
              <a:rPr lang="en-US" dirty="0"/>
              <a:t>With containers, it becomes easier for teams across different units, such as development, QA and Operations to work seamlessly across applications.</a:t>
            </a:r>
          </a:p>
          <a:p>
            <a:r>
              <a:rPr lang="en-US" dirty="0"/>
              <a:t>You can deploy Docker containers anywhere, on any physical and virtual machines and even on the cloud.</a:t>
            </a:r>
          </a:p>
          <a:p>
            <a:r>
              <a:rPr lang="en-US" dirty="0"/>
              <a:t>Since Docker containers are pretty lightweight, they are very easily scalable</a:t>
            </a:r>
          </a:p>
          <a:p>
            <a:pPr marL="0" indent="0">
              <a:buNone/>
            </a:pPr>
            <a:endParaRPr lang="en-US" dirty="0"/>
          </a:p>
        </p:txBody>
      </p:sp>
    </p:spTree>
    <p:extLst>
      <p:ext uri="{BB962C8B-B14F-4D97-AF65-F5344CB8AC3E}">
        <p14:creationId xmlns:p14="http://schemas.microsoft.com/office/powerpoint/2010/main" val="24171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2094-DB5C-4929-92CB-7867D92D0877}"/>
              </a:ext>
            </a:extLst>
          </p:cNvPr>
          <p:cNvSpPr>
            <a:spLocks noGrp="1"/>
          </p:cNvSpPr>
          <p:nvPr>
            <p:ph type="title"/>
          </p:nvPr>
        </p:nvSpPr>
        <p:spPr/>
        <p:txBody>
          <a:bodyPr/>
          <a:lstStyle/>
          <a:p>
            <a:r>
              <a:rPr lang="en-US" dirty="0"/>
              <a:t>                               Why docker ?</a:t>
            </a:r>
          </a:p>
        </p:txBody>
      </p:sp>
      <p:sp>
        <p:nvSpPr>
          <p:cNvPr id="3" name="Content Placeholder 2">
            <a:extLst>
              <a:ext uri="{FF2B5EF4-FFF2-40B4-BE49-F238E27FC236}">
                <a16:creationId xmlns:a16="http://schemas.microsoft.com/office/drawing/2014/main" id="{095D2ED3-C563-4DA4-9431-FAD228EC3D73}"/>
              </a:ext>
            </a:extLst>
          </p:cNvPr>
          <p:cNvSpPr>
            <a:spLocks noGrp="1"/>
          </p:cNvSpPr>
          <p:nvPr>
            <p:ph idx="1"/>
          </p:nvPr>
        </p:nvSpPr>
        <p:spPr>
          <a:xfrm>
            <a:off x="685800" y="2057398"/>
            <a:ext cx="13258800" cy="5410201"/>
          </a:xfrm>
        </p:spPr>
        <p:txBody>
          <a:bodyPr numCol="1"/>
          <a:lstStyle/>
          <a:p>
            <a:r>
              <a:rPr lang="en-US" dirty="0"/>
              <a:t>The server is the physical server that is used to host multiple virtual machines.</a:t>
            </a:r>
          </a:p>
          <a:p>
            <a:r>
              <a:rPr lang="en-US" dirty="0"/>
              <a:t>The Host OS is the base machine such as Linux or Windows.</a:t>
            </a:r>
          </a:p>
          <a:p>
            <a:r>
              <a:rPr lang="en-US" dirty="0"/>
              <a:t>The Hypervisor is either VMWare or Windows Hyper V that is used to host virtual machines.</a:t>
            </a:r>
          </a:p>
          <a:p>
            <a:r>
              <a:rPr lang="en-US" dirty="0"/>
              <a:t>You would then install multiple operating systems as virtual machines on top of the existing hypervisor as Guest OS.</a:t>
            </a:r>
          </a:p>
          <a:p>
            <a:r>
              <a:rPr lang="en-US" dirty="0"/>
              <a:t>You would then host your applications on top of each Guest OS.</a:t>
            </a:r>
          </a:p>
          <a:p>
            <a:pPr marL="0" indent="0">
              <a:buNone/>
            </a:pPr>
            <a:endParaRPr lang="en-US" dirty="0"/>
          </a:p>
        </p:txBody>
      </p:sp>
      <p:pic>
        <p:nvPicPr>
          <p:cNvPr id="4" name="Picture 3">
            <a:extLst>
              <a:ext uri="{FF2B5EF4-FFF2-40B4-BE49-F238E27FC236}">
                <a16:creationId xmlns:a16="http://schemas.microsoft.com/office/drawing/2014/main" id="{75A931D8-A78E-4F70-9340-DB8F10222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4506559"/>
            <a:ext cx="5905500" cy="3070578"/>
          </a:xfrm>
          <a:prstGeom prst="rect">
            <a:avLst/>
          </a:prstGeom>
        </p:spPr>
      </p:pic>
    </p:spTree>
    <p:extLst>
      <p:ext uri="{BB962C8B-B14F-4D97-AF65-F5344CB8AC3E}">
        <p14:creationId xmlns:p14="http://schemas.microsoft.com/office/powerpoint/2010/main" val="84864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4095-C94D-4B84-8360-9354B6B5DE71}"/>
              </a:ext>
            </a:extLst>
          </p:cNvPr>
          <p:cNvSpPr>
            <a:spLocks noGrp="1"/>
          </p:cNvSpPr>
          <p:nvPr>
            <p:ph type="title"/>
          </p:nvPr>
        </p:nvSpPr>
        <p:spPr/>
        <p:txBody>
          <a:bodyPr/>
          <a:lstStyle/>
          <a:p>
            <a:r>
              <a:rPr lang="en-US" dirty="0"/>
              <a:t>                        Architecture of docker</a:t>
            </a:r>
          </a:p>
        </p:txBody>
      </p:sp>
      <p:sp>
        <p:nvSpPr>
          <p:cNvPr id="3" name="Content Placeholder 2">
            <a:extLst>
              <a:ext uri="{FF2B5EF4-FFF2-40B4-BE49-F238E27FC236}">
                <a16:creationId xmlns:a16="http://schemas.microsoft.com/office/drawing/2014/main" id="{9CDD1C95-96F8-4077-8776-53053FC18970}"/>
              </a:ext>
            </a:extLst>
          </p:cNvPr>
          <p:cNvSpPr>
            <a:spLocks noGrp="1"/>
          </p:cNvSpPr>
          <p:nvPr>
            <p:ph idx="1"/>
          </p:nvPr>
        </p:nvSpPr>
        <p:spPr/>
        <p:txBody>
          <a:bodyPr numCol="1"/>
          <a:lstStyle/>
          <a:p>
            <a:r>
              <a:rPr lang="en-US" dirty="0"/>
              <a:t>The server is the physical server that is used to host multiple virtual machines.</a:t>
            </a:r>
          </a:p>
          <a:p>
            <a:r>
              <a:rPr lang="en-US" dirty="0"/>
              <a:t>The Host OS is the base machine such as Linux or Windows. </a:t>
            </a:r>
          </a:p>
          <a:p>
            <a:r>
              <a:rPr lang="en-US" dirty="0"/>
              <a:t>Now comes the new generation which is the Docker </a:t>
            </a:r>
          </a:p>
          <a:p>
            <a:r>
              <a:rPr lang="en-US" dirty="0"/>
              <a:t> This is used to run the operating system which earlier used to be virtual machines as Docker containers.</a:t>
            </a:r>
          </a:p>
          <a:p>
            <a:r>
              <a:rPr lang="en-US" dirty="0"/>
              <a:t>All of the Apps now run as Docker containers.</a:t>
            </a:r>
          </a:p>
          <a:p>
            <a:r>
              <a:rPr lang="en-US" dirty="0"/>
              <a:t>The clear advantage in this architecture is that you don’t need to have extra hardware for Guest OS. Everything works as Docker containers.</a:t>
            </a:r>
          </a:p>
          <a:p>
            <a:pPr marL="0" indent="0">
              <a:buNone/>
            </a:pPr>
            <a:endParaRPr lang="en-US" dirty="0"/>
          </a:p>
        </p:txBody>
      </p:sp>
      <p:pic>
        <p:nvPicPr>
          <p:cNvPr id="4" name="Picture 3">
            <a:extLst>
              <a:ext uri="{FF2B5EF4-FFF2-40B4-BE49-F238E27FC236}">
                <a16:creationId xmlns:a16="http://schemas.microsoft.com/office/drawing/2014/main" id="{6CB3075D-D222-41FF-819A-0B3C39A7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4570588"/>
            <a:ext cx="5315692" cy="2034621"/>
          </a:xfrm>
          <a:prstGeom prst="rect">
            <a:avLst/>
          </a:prstGeom>
        </p:spPr>
      </p:pic>
    </p:spTree>
    <p:extLst>
      <p:ext uri="{BB962C8B-B14F-4D97-AF65-F5344CB8AC3E}">
        <p14:creationId xmlns:p14="http://schemas.microsoft.com/office/powerpoint/2010/main" val="421263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2684B-DED7-4D05-9993-52E676A550C5}"/>
              </a:ext>
            </a:extLst>
          </p:cNvPr>
          <p:cNvSpPr>
            <a:spLocks noGrp="1"/>
          </p:cNvSpPr>
          <p:nvPr>
            <p:ph idx="1"/>
          </p:nvPr>
        </p:nvSpPr>
        <p:spPr>
          <a:xfrm>
            <a:off x="685800" y="1752600"/>
            <a:ext cx="13258800" cy="5426075"/>
          </a:xfrm>
        </p:spPr>
        <p:txBody>
          <a:bodyPr numCol="1"/>
          <a:lstStyle/>
          <a:p>
            <a:r>
              <a:rPr lang="en-US" dirty="0"/>
              <a:t>The basic architecture of Docker consists of 3 major parts:</a:t>
            </a:r>
            <a:br>
              <a:rPr lang="en-US" dirty="0"/>
            </a:br>
            <a:r>
              <a:rPr lang="en-US" dirty="0"/>
              <a:t>1. Docker Host</a:t>
            </a:r>
            <a:br>
              <a:rPr lang="en-US" dirty="0"/>
            </a:br>
            <a:r>
              <a:rPr lang="en-US" dirty="0"/>
              <a:t>2. Docker Client</a:t>
            </a:r>
            <a:br>
              <a:rPr lang="en-US" dirty="0"/>
            </a:br>
            <a:r>
              <a:rPr lang="en-US" dirty="0"/>
              <a:t>3. Registry</a:t>
            </a:r>
          </a:p>
          <a:p>
            <a:r>
              <a:rPr lang="en-US" dirty="0"/>
              <a:t>Docker uses a </a:t>
            </a:r>
            <a:r>
              <a:rPr lang="en-US" i="1" dirty="0"/>
              <a:t>client-server</a:t>
            </a:r>
            <a:r>
              <a:rPr lang="en-US" dirty="0"/>
              <a:t> architecture. The </a:t>
            </a:r>
            <a:r>
              <a:rPr lang="en-US" i="1" dirty="0"/>
              <a:t>Docker</a:t>
            </a:r>
            <a:r>
              <a:rPr lang="en-US" dirty="0"/>
              <a:t> </a:t>
            </a:r>
            <a:r>
              <a:rPr lang="en-US" i="1" dirty="0"/>
              <a:t>client</a:t>
            </a:r>
            <a:r>
              <a:rPr lang="en-US" dirty="0"/>
              <a:t> talks to the </a:t>
            </a:r>
            <a:r>
              <a:rPr lang="en-US" i="1" dirty="0"/>
              <a:t>Docker</a:t>
            </a:r>
            <a:r>
              <a:rPr lang="en-US" dirty="0"/>
              <a:t> </a:t>
            </a:r>
            <a:r>
              <a:rPr lang="en-US" i="1" dirty="0"/>
              <a:t>daemon</a:t>
            </a:r>
            <a:r>
              <a:rPr lang="en-US" dirty="0"/>
              <a:t>, which does the  building, running, and distributing your Docker containers.</a:t>
            </a:r>
            <a:br>
              <a:rPr lang="en-US" dirty="0"/>
            </a:br>
            <a:r>
              <a:rPr lang="en-US" dirty="0"/>
              <a:t>The Docker client and daemon </a:t>
            </a:r>
            <a:r>
              <a:rPr lang="en-US" i="1" dirty="0"/>
              <a:t>can</a:t>
            </a:r>
            <a:r>
              <a:rPr lang="en-US" dirty="0"/>
              <a:t> run on the same system, or you can connect a Docker client to a remote Docker daemon. The Docker client and daemon communicate using a REST API, over UNIX sockets or a network interface.</a:t>
            </a:r>
          </a:p>
          <a:p>
            <a:endParaRPr lang="en-US" dirty="0"/>
          </a:p>
        </p:txBody>
      </p:sp>
      <p:pic>
        <p:nvPicPr>
          <p:cNvPr id="4" name="Picture 3">
            <a:extLst>
              <a:ext uri="{FF2B5EF4-FFF2-40B4-BE49-F238E27FC236}">
                <a16:creationId xmlns:a16="http://schemas.microsoft.com/office/drawing/2014/main" id="{367D8247-DA57-4F23-BBBC-871E49AC0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4343400"/>
            <a:ext cx="7036420" cy="2631689"/>
          </a:xfrm>
          <a:prstGeom prst="rect">
            <a:avLst/>
          </a:prstGeom>
        </p:spPr>
      </p:pic>
    </p:spTree>
    <p:extLst>
      <p:ext uri="{BB962C8B-B14F-4D97-AF65-F5344CB8AC3E}">
        <p14:creationId xmlns:p14="http://schemas.microsoft.com/office/powerpoint/2010/main" val="398836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977AE-2C98-4011-878C-73EAA3CA9A97}"/>
              </a:ext>
            </a:extLst>
          </p:cNvPr>
          <p:cNvSpPr>
            <a:spLocks noGrp="1"/>
          </p:cNvSpPr>
          <p:nvPr>
            <p:ph idx="1"/>
          </p:nvPr>
        </p:nvSpPr>
        <p:spPr>
          <a:xfrm>
            <a:off x="685800" y="1676400"/>
            <a:ext cx="13258800" cy="5502275"/>
          </a:xfrm>
        </p:spPr>
        <p:txBody>
          <a:bodyPr numCol="1"/>
          <a:lstStyle/>
          <a:p>
            <a:pPr marL="0" indent="0">
              <a:buNone/>
            </a:pPr>
            <a:r>
              <a:rPr lang="en-US" dirty="0"/>
              <a:t> Docker Host:</a:t>
            </a:r>
          </a:p>
          <a:p>
            <a:endParaRPr lang="en-US" dirty="0"/>
          </a:p>
          <a:p>
            <a:r>
              <a:rPr lang="en-US" dirty="0"/>
              <a:t>Docker Host runs the docker daemon.</a:t>
            </a:r>
          </a:p>
          <a:p>
            <a:endParaRPr lang="en-US" dirty="0"/>
          </a:p>
          <a:p>
            <a:r>
              <a:rPr lang="en-US" dirty="0"/>
              <a:t>Docker Daemon listens for Docker requests.</a:t>
            </a:r>
          </a:p>
          <a:p>
            <a:endParaRPr lang="en-US" dirty="0"/>
          </a:p>
          <a:p>
            <a:r>
              <a:rPr lang="en-US" dirty="0"/>
              <a:t>Docker requests could be ‘docker run’, ‘docker build’, anything.</a:t>
            </a:r>
          </a:p>
          <a:p>
            <a:endParaRPr lang="en-US" dirty="0"/>
          </a:p>
          <a:p>
            <a:r>
              <a:rPr lang="en-US" dirty="0"/>
              <a:t>It manages docker objects such as images, containers, networks, and volumes.</a:t>
            </a:r>
          </a:p>
          <a:p>
            <a:pPr marL="0" indent="0">
              <a:buNone/>
            </a:pPr>
            <a:endParaRPr lang="en-US" dirty="0"/>
          </a:p>
        </p:txBody>
      </p:sp>
    </p:spTree>
    <p:extLst>
      <p:ext uri="{BB962C8B-B14F-4D97-AF65-F5344CB8AC3E}">
        <p14:creationId xmlns:p14="http://schemas.microsoft.com/office/powerpoint/2010/main" val="395566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dxc_powerpoint_16x9_template</Template>
  <TotalTime>324</TotalTime>
  <Words>1479</Words>
  <Application>Microsoft Office PowerPoint</Application>
  <PresentationFormat>Custom</PresentationFormat>
  <Paragraphs>243</Paragraphs>
  <Slides>30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30</vt:i4>
      </vt:variant>
    </vt:vector>
  </HeadingPairs>
  <TitlesOfParts>
    <vt:vector size="32" baseType="lpstr">
      <vt:lpstr>Arial</vt:lpstr>
      <vt:lpstr>DXC</vt:lpstr>
      <vt:lpstr>DOCKER</vt:lpstr>
      <vt:lpstr>Agenda</vt:lpstr>
      <vt:lpstr>                                     DOCKER</vt:lpstr>
      <vt:lpstr>                                Before docker</vt:lpstr>
      <vt:lpstr>                           Introduction of Docker</vt:lpstr>
      <vt:lpstr>                               Why docker ?</vt:lpstr>
      <vt:lpstr>                        Architecture of docker</vt:lpstr>
      <vt:lpstr>PowerPoint Presentation</vt:lpstr>
      <vt:lpstr>PowerPoint Presentation</vt:lpstr>
      <vt:lpstr>PowerPoint Presentation</vt:lpstr>
      <vt:lpstr>PowerPoint Presentation</vt:lpstr>
      <vt:lpstr>                     Installation of Docker</vt:lpstr>
      <vt:lpstr>PowerPoint Presentation</vt:lpstr>
      <vt:lpstr>                                Docker hub</vt:lpstr>
      <vt:lpstr>PowerPoint Presentation</vt:lpstr>
      <vt:lpstr>PowerPoint Presentation</vt:lpstr>
      <vt:lpstr>PowerPoint Presentation</vt:lpstr>
      <vt:lpstr>PowerPoint Presentation</vt:lpstr>
      <vt:lpstr>                         Docker Containers</vt:lpstr>
      <vt:lpstr>                        Docker Commands</vt:lpstr>
      <vt:lpstr>PowerPoint Presentation</vt:lpstr>
      <vt:lpstr>PowerPoint Presentation</vt:lpstr>
      <vt:lpstr>PowerPoint Presentation</vt:lpstr>
      <vt:lpstr>PowerPoint Presentation</vt:lpstr>
      <vt:lpstr>                     Working with containers </vt:lpstr>
      <vt:lpstr>PowerPoint Presentation</vt:lpstr>
      <vt:lpstr>PowerPoint Presentation</vt:lpstr>
      <vt:lpstr>PowerPoint Presentation</vt:lpstr>
      <vt:lpstr>PowerPoint Presentation</vt:lpstr>
      <vt:lpstr>PowerPoint Presentation</vt:lpstr>
    </vt:vector>
  </TitlesOfParts>
  <Manager/>
  <Company>Hewlett Packard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subject/>
  <dc:creator>McKay, JoAnn (Enterprise Services, Client Experience)</dc:creator>
  <cp:keywords/>
  <dc:description/>
  <cp:lastModifiedBy>CHODAPANEEDI, SAI TRINADH</cp:lastModifiedBy>
  <cp:revision>9</cp:revision>
  <dcterms:created xsi:type="dcterms:W3CDTF">2017-03-16T16:40:04Z</dcterms:created>
  <dcterms:modified xsi:type="dcterms:W3CDTF">2019-01-23T06:34:21Z</dcterms:modified>
  <cp:category/>
</cp:coreProperties>
</file>