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67" r:id="rId5"/>
  </p:sldMasterIdLst>
  <p:notesMasterIdLst>
    <p:notesMasterId r:id="rId17"/>
  </p:notesMasterIdLst>
  <p:handoutMasterIdLst>
    <p:handoutMasterId r:id="rId18"/>
  </p:handoutMasterIdLst>
  <p:sldIdLst>
    <p:sldId id="1270" r:id="rId6"/>
    <p:sldId id="1290" r:id="rId7"/>
    <p:sldId id="1291" r:id="rId8"/>
    <p:sldId id="1292" r:id="rId9"/>
    <p:sldId id="1293" r:id="rId10"/>
    <p:sldId id="1294" r:id="rId11"/>
    <p:sldId id="1295" r:id="rId12"/>
    <p:sldId id="1296" r:id="rId13"/>
    <p:sldId id="1298" r:id="rId14"/>
    <p:sldId id="327" r:id="rId15"/>
    <p:sldId id="1288" r:id="rId16"/>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pos="4904" userDrawn="1">
          <p15:clr>
            <a:srgbClr val="A4A3A4"/>
          </p15:clr>
        </p15:guide>
        <p15:guide id="2" orient="horz" pos="4608" userDrawn="1">
          <p15:clr>
            <a:srgbClr val="A4A3A4"/>
          </p15:clr>
        </p15:guide>
        <p15:guide id="3" pos="748" userDrawn="1">
          <p15:clr>
            <a:srgbClr val="A4A3A4"/>
          </p15:clr>
        </p15:guide>
        <p15:guide id="4" orient="horz" pos="222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A800"/>
    <a:srgbClr val="0070C0"/>
    <a:srgbClr val="CCECFF"/>
    <a:srgbClr val="33CC33"/>
    <a:srgbClr val="006CB7"/>
    <a:srgbClr val="8900FF"/>
    <a:srgbClr val="D9D9D9"/>
    <a:srgbClr val="00647F"/>
    <a:srgbClr val="A6A6A6"/>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72" autoAdjust="0"/>
    <p:restoredTop sz="96433" autoAdjust="0"/>
  </p:normalViewPr>
  <p:slideViewPr>
    <p:cSldViewPr snapToObjects="1" showGuides="1">
      <p:cViewPr varScale="1">
        <p:scale>
          <a:sx n="56" d="100"/>
          <a:sy n="56" d="100"/>
        </p:scale>
        <p:origin x="988" y="64"/>
      </p:cViewPr>
      <p:guideLst>
        <p:guide pos="4904"/>
        <p:guide orient="horz" pos="4608"/>
        <p:guide pos="748"/>
        <p:guide orient="horz" pos="2229"/>
      </p:guideLst>
    </p:cSldViewPr>
  </p:slideViewPr>
  <p:notesTextViewPr>
    <p:cViewPr>
      <p:scale>
        <a:sx n="1" d="1"/>
        <a:sy n="1" d="1"/>
      </p:scale>
      <p:origin x="0" y="0"/>
    </p:cViewPr>
  </p:notesTextViewPr>
  <p:sorterViewPr>
    <p:cViewPr>
      <p:scale>
        <a:sx n="41" d="100"/>
        <a:sy n="41" d="100"/>
      </p:scale>
      <p:origin x="0" y="0"/>
    </p:cViewPr>
  </p:sorterViewPr>
  <p:notesViewPr>
    <p:cSldViewPr snapToObjects="1" showGuides="1">
      <p:cViewPr varScale="1">
        <p:scale>
          <a:sx n="125" d="100"/>
          <a:sy n="125" d="100"/>
        </p:scale>
        <p:origin x="49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4/9/2019</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4/9/2019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dirty="0"/>
          </a:p>
        </p:txBody>
      </p:sp>
    </p:spTree>
    <p:extLst>
      <p:ext uri="{BB962C8B-B14F-4D97-AF65-F5344CB8AC3E}">
        <p14:creationId xmlns:p14="http://schemas.microsoft.com/office/powerpoint/2010/main" val="265200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2</a:t>
            </a:fld>
            <a:endParaRPr lang="en-GB" altLang="de-DE" dirty="0">
              <a:solidFill>
                <a:prstClr val="black"/>
              </a:solidFill>
            </a:endParaRPr>
          </a:p>
        </p:txBody>
      </p:sp>
    </p:spTree>
    <p:extLst>
      <p:ext uri="{BB962C8B-B14F-4D97-AF65-F5344CB8AC3E}">
        <p14:creationId xmlns:p14="http://schemas.microsoft.com/office/powerpoint/2010/main" val="86245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3</a:t>
            </a:fld>
            <a:endParaRPr lang="en-GB" altLang="de-DE" dirty="0">
              <a:solidFill>
                <a:prstClr val="black"/>
              </a:solidFill>
            </a:endParaRPr>
          </a:p>
        </p:txBody>
      </p:sp>
    </p:spTree>
    <p:extLst>
      <p:ext uri="{BB962C8B-B14F-4D97-AF65-F5344CB8AC3E}">
        <p14:creationId xmlns:p14="http://schemas.microsoft.com/office/powerpoint/2010/main" val="198931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4</a:t>
            </a:fld>
            <a:endParaRPr lang="en-GB" altLang="de-DE" dirty="0">
              <a:solidFill>
                <a:prstClr val="black"/>
              </a:solidFill>
            </a:endParaRPr>
          </a:p>
        </p:txBody>
      </p:sp>
    </p:spTree>
    <p:extLst>
      <p:ext uri="{BB962C8B-B14F-4D97-AF65-F5344CB8AC3E}">
        <p14:creationId xmlns:p14="http://schemas.microsoft.com/office/powerpoint/2010/main" val="108841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Message</a:t>
            </a:r>
          </a:p>
          <a:p>
            <a:pPr marL="228600" indent="-228600">
              <a:buAutoNum type="arabicPeriod"/>
            </a:pPr>
            <a:r>
              <a:rPr lang="en-GB" baseline="0" dirty="0"/>
              <a:t>Resources integration using  MPL extension across cloud provider and office location</a:t>
            </a:r>
          </a:p>
          <a:p>
            <a:pPr marL="228600" indent="-228600">
              <a:buAutoNum type="arabicPeriod"/>
            </a:pPr>
            <a:r>
              <a:rPr lang="en-GB" baseline="0" dirty="0"/>
              <a:t>Again, the resources has to be managed through public API – That’s the only option</a:t>
            </a:r>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5</a:t>
            </a:fld>
            <a:endParaRPr lang="en-GB" altLang="de-DE" dirty="0">
              <a:solidFill>
                <a:prstClr val="black"/>
              </a:solidFill>
            </a:endParaRPr>
          </a:p>
        </p:txBody>
      </p:sp>
    </p:spTree>
    <p:extLst>
      <p:ext uri="{BB962C8B-B14F-4D97-AF65-F5344CB8AC3E}">
        <p14:creationId xmlns:p14="http://schemas.microsoft.com/office/powerpoint/2010/main" val="151111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Message</a:t>
            </a:r>
          </a:p>
          <a:p>
            <a:pPr marL="228600" indent="-228600">
              <a:buAutoNum type="arabicPeriod"/>
            </a:pPr>
            <a:r>
              <a:rPr lang="en-GB" baseline="0" dirty="0"/>
              <a:t>Resources integration using  MPL extension across cloud provider and office location</a:t>
            </a:r>
          </a:p>
          <a:p>
            <a:pPr marL="228600" indent="-228600">
              <a:buAutoNum type="arabicPeriod"/>
            </a:pPr>
            <a:r>
              <a:rPr lang="en-GB" baseline="0" dirty="0"/>
              <a:t>Again, the resources has to be managed through public API – That’s the only option</a:t>
            </a:r>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6</a:t>
            </a:fld>
            <a:endParaRPr lang="en-GB" altLang="de-DE" dirty="0">
              <a:solidFill>
                <a:prstClr val="black"/>
              </a:solidFill>
            </a:endParaRPr>
          </a:p>
        </p:txBody>
      </p:sp>
    </p:spTree>
    <p:extLst>
      <p:ext uri="{BB962C8B-B14F-4D97-AF65-F5344CB8AC3E}">
        <p14:creationId xmlns:p14="http://schemas.microsoft.com/office/powerpoint/2010/main" val="111001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Message</a:t>
            </a:r>
          </a:p>
          <a:p>
            <a:pPr marL="228600" indent="-228600">
              <a:buAutoNum type="arabicPeriod"/>
            </a:pPr>
            <a:r>
              <a:rPr lang="en-GB" baseline="0" dirty="0"/>
              <a:t>Resources integration using  MPL extension across cloud provider and office location</a:t>
            </a:r>
          </a:p>
          <a:p>
            <a:pPr marL="228600" indent="-228600">
              <a:buAutoNum type="arabicPeriod"/>
            </a:pPr>
            <a:r>
              <a:rPr lang="en-GB" baseline="0" dirty="0"/>
              <a:t>Again, the resources has to be managed through public API – That’s the only option</a:t>
            </a:r>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7</a:t>
            </a:fld>
            <a:endParaRPr lang="en-GB" altLang="de-DE" dirty="0">
              <a:solidFill>
                <a:prstClr val="black"/>
              </a:solidFill>
            </a:endParaRPr>
          </a:p>
        </p:txBody>
      </p:sp>
    </p:spTree>
    <p:extLst>
      <p:ext uri="{BB962C8B-B14F-4D97-AF65-F5344CB8AC3E}">
        <p14:creationId xmlns:p14="http://schemas.microsoft.com/office/powerpoint/2010/main" val="292546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Message</a:t>
            </a:r>
          </a:p>
          <a:p>
            <a:pPr marL="228600" indent="-228600">
              <a:buAutoNum type="arabicPeriod"/>
            </a:pPr>
            <a:r>
              <a:rPr lang="en-GB" baseline="0" dirty="0"/>
              <a:t>Resources integration using  MPL extension across cloud provider and office location</a:t>
            </a:r>
          </a:p>
          <a:p>
            <a:pPr marL="228600" indent="-228600">
              <a:buAutoNum type="arabicPeriod"/>
            </a:pPr>
            <a:r>
              <a:rPr lang="en-GB" baseline="0" dirty="0"/>
              <a:t>Again, the resources has to be managed through public API – That’s the only option</a:t>
            </a:r>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8</a:t>
            </a:fld>
            <a:endParaRPr lang="en-GB" altLang="de-DE" dirty="0">
              <a:solidFill>
                <a:prstClr val="black"/>
              </a:solidFill>
            </a:endParaRPr>
          </a:p>
        </p:txBody>
      </p:sp>
    </p:spTree>
    <p:extLst>
      <p:ext uri="{BB962C8B-B14F-4D97-AF65-F5344CB8AC3E}">
        <p14:creationId xmlns:p14="http://schemas.microsoft.com/office/powerpoint/2010/main" val="115447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Message</a:t>
            </a:r>
          </a:p>
          <a:p>
            <a:pPr marL="228600" indent="-228600">
              <a:buAutoNum type="arabicPeriod"/>
            </a:pPr>
            <a:r>
              <a:rPr lang="en-GB" baseline="0" dirty="0"/>
              <a:t>Resources integration using  MPL extension across cloud provider and office location</a:t>
            </a:r>
          </a:p>
          <a:p>
            <a:pPr marL="228600" indent="-228600">
              <a:buAutoNum type="arabicPeriod"/>
            </a:pPr>
            <a:r>
              <a:rPr lang="en-GB" baseline="0" dirty="0"/>
              <a:t>Again, the resources has to be managed through public API – That’s the only option</a:t>
            </a:r>
          </a:p>
        </p:txBody>
      </p:sp>
      <p:sp>
        <p:nvSpPr>
          <p:cNvPr id="4" name="Slide Number Placeholder 3"/>
          <p:cNvSpPr>
            <a:spLocks noGrp="1"/>
          </p:cNvSpPr>
          <p:nvPr>
            <p:ph type="sldNum" sz="quarter" idx="10"/>
          </p:nvPr>
        </p:nvSpPr>
        <p:spPr/>
        <p:txBody>
          <a:bodyPr/>
          <a:lstStyle/>
          <a:p>
            <a:pPr>
              <a:defRPr/>
            </a:pPr>
            <a:fld id="{A10CA3E2-50AE-448B-B214-14AE8659AD71}" type="slidenum">
              <a:rPr lang="en-GB" altLang="de-DE" smtClean="0">
                <a:solidFill>
                  <a:prstClr val="black"/>
                </a:solidFill>
              </a:rPr>
              <a:pPr>
                <a:defRPr/>
              </a:pPr>
              <a:t>9</a:t>
            </a:fld>
            <a:endParaRPr lang="en-GB" altLang="de-DE" dirty="0">
              <a:solidFill>
                <a:prstClr val="black"/>
              </a:solidFill>
            </a:endParaRPr>
          </a:p>
        </p:txBody>
      </p:sp>
    </p:spTree>
    <p:extLst>
      <p:ext uri="{BB962C8B-B14F-4D97-AF65-F5344CB8AC3E}">
        <p14:creationId xmlns:p14="http://schemas.microsoft.com/office/powerpoint/2010/main" val="3351992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2" y="0"/>
            <a:ext cx="11986924"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dirty="0">
              <a:solidFill>
                <a:srgbClr val="000000"/>
              </a:solidFill>
            </a:endParaRPr>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endParaRPr lang="en-US" dirty="0"/>
          </a:p>
        </p:txBody>
      </p:sp>
      <p:sp>
        <p:nvSpPr>
          <p:cNvPr id="8" name="Footer Placeholder 4"/>
          <p:cNvSpPr txBox="1">
            <a:spLocks/>
          </p:cNvSpPr>
          <p:nvPr userDrawn="1"/>
        </p:nvSpPr>
        <p:spPr>
          <a:xfrm>
            <a:off x="685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rgbClr val="FFFFFF"/>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05"/>
            <a:fld id="{03C7D0F0-10D5-4191-B6F4-99306F468FEF}" type="datetime4">
              <a:rPr lang="en-US" sz="1400" smtClean="0">
                <a:solidFill>
                  <a:srgbClr val="000000"/>
                </a:solidFill>
              </a:rPr>
              <a:pPr algn="r" defTabSz="820705"/>
              <a:t>April 9, 2019</a:t>
            </a:fld>
            <a:endParaRPr lang="en-US" sz="1400" dirty="0">
              <a:solidFill>
                <a:srgbClr val="000000"/>
              </a:solidFill>
            </a:endParaRPr>
          </a:p>
        </p:txBody>
      </p:sp>
      <p:pic>
        <p:nvPicPr>
          <p:cNvPr id="43" name="Picture 4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737780" y="7442197"/>
            <a:ext cx="2088244" cy="593120"/>
          </a:xfrm>
          <a:prstGeom prst="rect">
            <a:avLst/>
          </a:prstGeom>
        </p:spPr>
      </p:pic>
      <p:cxnSp>
        <p:nvCxnSpPr>
          <p:cNvPr id="44" name="Straight Connector 43"/>
          <p:cNvCxnSpPr/>
          <p:nvPr userDrawn="1"/>
        </p:nvCxnSpPr>
        <p:spPr>
          <a:xfrm>
            <a:off x="12830212" y="7588592"/>
            <a:ext cx="0" cy="300331"/>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1" name="Picture 40">
            <a:extLst>
              <a:ext uri="{FF2B5EF4-FFF2-40B4-BE49-F238E27FC236}">
                <a16:creationId xmlns:a16="http://schemas.microsoft.com/office/drawing/2014/main" id="{C7A3248A-A0CB-4094-87B7-C5D9EB8FA1E1}"/>
              </a:ext>
            </a:extLst>
          </p:cNvPr>
          <p:cNvPicPr>
            <a:picLocks noChangeAspect="1"/>
          </p:cNvPicPr>
          <p:nvPr userDrawn="1"/>
        </p:nvPicPr>
        <p:blipFill>
          <a:blip r:embed="rId3"/>
          <a:stretch>
            <a:fillRect/>
          </a:stretch>
        </p:blipFill>
        <p:spPr>
          <a:xfrm>
            <a:off x="12870080" y="7559203"/>
            <a:ext cx="1645920" cy="359109"/>
          </a:xfrm>
          <a:prstGeom prst="rect">
            <a:avLst/>
          </a:prstGeom>
        </p:spPr>
      </p:pic>
    </p:spTree>
    <p:extLst>
      <p:ext uri="{BB962C8B-B14F-4D97-AF65-F5344CB8AC3E}">
        <p14:creationId xmlns:p14="http://schemas.microsoft.com/office/powerpoint/2010/main" val="22251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182" indent="-228590">
              <a:buFont typeface="Arial" pitchFamily="34" charset="0"/>
              <a:buChar char="–"/>
              <a:defRPr sz="2000"/>
            </a:lvl4pPr>
            <a:lvl5pPr marL="685772" indent="-228590">
              <a:buFont typeface="Arial" pitchFamily="34" charset="0"/>
              <a:buChar char="–"/>
              <a:defRPr sz="2000"/>
            </a:lvl5pPr>
            <a:lvl6pPr marL="914364" indent="-228590">
              <a:buFont typeface="Arial" pitchFamily="34" charset="0"/>
              <a:buChar char="–"/>
              <a:defRPr sz="2000" baseline="0"/>
            </a:lvl6pPr>
            <a:lvl7pPr marL="1142954" indent="-228590">
              <a:buFont typeface="Arial" pitchFamily="34" charset="0"/>
              <a:buChar char="–"/>
              <a:defRPr sz="2000" baseline="0"/>
            </a:lvl7pPr>
            <a:lvl8pPr marL="1371545" indent="-228590">
              <a:buFont typeface="Arial" pitchFamily="34" charset="0"/>
              <a:buChar char="–"/>
              <a:defRPr sz="2000" baseline="0"/>
            </a:lvl8pPr>
            <a:lvl9pPr marL="1600136" indent="-22859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800" y="2057399"/>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84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485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FFFFFF"/>
                </a:solidFill>
              </a:rPr>
              <a:pPr algn="r" defTabSz="820705">
                <a:spcBef>
                  <a:spcPct val="50000"/>
                </a:spcBef>
              </a:pPr>
              <a:t>April 9, 2019</a:t>
            </a:fld>
            <a:endParaRPr lang="en-US" sz="1100">
              <a:solidFill>
                <a:srgbClr val="FFFFFF"/>
              </a:solidFill>
            </a:endParaRPr>
          </a:p>
        </p:txBody>
      </p:sp>
      <p:sp>
        <p:nvSpPr>
          <p:cNvPr id="15"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FFFFFF"/>
                </a:solidFill>
              </a:rPr>
              <a:pPr algn="r" defTabSz="820705">
                <a:spcBef>
                  <a:spcPct val="50000"/>
                </a:spcBef>
              </a:pPr>
              <a:t>‹#›</a:t>
            </a:fld>
            <a:endParaRPr lang="en-US" sz="1100" b="1">
              <a:solidFill>
                <a:srgbClr val="FFFFFF"/>
              </a:solidFill>
            </a:endParaRPr>
          </a:p>
        </p:txBody>
      </p:sp>
      <p:sp>
        <p:nvSpPr>
          <p:cNvPr id="16"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FFFFFF"/>
                </a:solidFill>
              </a:rPr>
              <a:t>DXC Proprietary and Confidential</a:t>
            </a:r>
          </a:p>
        </p:txBody>
      </p:sp>
      <p:cxnSp>
        <p:nvCxnSpPr>
          <p:cNvPr id="44" name="Straight Connector 43"/>
          <p:cNvCxnSpPr/>
          <p:nvPr userDrawn="1"/>
        </p:nvCxnSpPr>
        <p:spPr>
          <a:xfrm>
            <a:off x="2590146" y="7566366"/>
            <a:ext cx="0" cy="295644"/>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43" name="Picture 42">
            <a:extLst>
              <a:ext uri="{FF2B5EF4-FFF2-40B4-BE49-F238E27FC236}">
                <a16:creationId xmlns:a16="http://schemas.microsoft.com/office/drawing/2014/main" id="{D38AF5B7-5B58-484B-AC92-CFBEB12CD9A3}"/>
              </a:ext>
            </a:extLst>
          </p:cNvPr>
          <p:cNvPicPr>
            <a:picLocks noChangeAspect="1"/>
          </p:cNvPicPr>
          <p:nvPr userDrawn="1"/>
        </p:nvPicPr>
        <p:blipFill>
          <a:blip r:embed="rId3"/>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325492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03047" y="7314921"/>
            <a:ext cx="2706624" cy="768757"/>
          </a:xfrm>
          <a:prstGeom prst="rect">
            <a:avLst/>
          </a:prstGeom>
        </p:spPr>
      </p:pic>
      <p:sp>
        <p:nvSpPr>
          <p:cNvPr id="5" name="Text Placeholder 13"/>
          <p:cNvSpPr>
            <a:spLocks noGrp="1"/>
          </p:cNvSpPr>
          <p:nvPr>
            <p:ph type="body" sz="quarter" idx="13"/>
          </p:nvPr>
        </p:nvSpPr>
        <p:spPr>
          <a:xfrm>
            <a:off x="685800" y="2057401"/>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Footer Placeholder 4"/>
          <p:cNvSpPr txBox="1">
            <a:spLocks/>
          </p:cNvSpPr>
          <p:nvPr userDrawn="1"/>
        </p:nvSpPr>
        <p:spPr>
          <a:xfrm>
            <a:off x="7543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solidFill>
                  <a:srgbClr val="FFFFFF"/>
                </a:solidFill>
              </a:rPr>
              <a:t>DXC Proprietary and Confidential</a:t>
            </a:r>
          </a:p>
        </p:txBody>
      </p:sp>
      <p:cxnSp>
        <p:nvCxnSpPr>
          <p:cNvPr id="46" name="Straight Connector 45"/>
          <p:cNvCxnSpPr/>
          <p:nvPr userDrawn="1"/>
        </p:nvCxnSpPr>
        <p:spPr>
          <a:xfrm>
            <a:off x="3215100" y="7501398"/>
            <a:ext cx="0" cy="389266"/>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40" name="Picture 39">
            <a:extLst>
              <a:ext uri="{FF2B5EF4-FFF2-40B4-BE49-F238E27FC236}">
                <a16:creationId xmlns:a16="http://schemas.microsoft.com/office/drawing/2014/main" id="{7DFFA202-FB27-4EA7-BADD-C6DDC36B76D2}"/>
              </a:ext>
            </a:extLst>
          </p:cNvPr>
          <p:cNvPicPr>
            <a:picLocks noChangeAspect="1"/>
          </p:cNvPicPr>
          <p:nvPr userDrawn="1"/>
        </p:nvPicPr>
        <p:blipFill>
          <a:blip r:embed="rId3">
            <a:lum bright="70000" contrast="-70000"/>
          </a:blip>
          <a:stretch>
            <a:fillRect/>
          </a:stretch>
        </p:blipFill>
        <p:spPr>
          <a:xfrm>
            <a:off x="3328529" y="7470192"/>
            <a:ext cx="2258479" cy="492759"/>
          </a:xfrm>
          <a:prstGeom prst="rect">
            <a:avLst/>
          </a:prstGeom>
        </p:spPr>
      </p:pic>
    </p:spTree>
    <p:extLst>
      <p:ext uri="{BB962C8B-B14F-4D97-AF65-F5344CB8AC3E}">
        <p14:creationId xmlns:p14="http://schemas.microsoft.com/office/powerpoint/2010/main" val="107478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748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790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ext uri="{BB962C8B-B14F-4D97-AF65-F5344CB8AC3E}">
        <p14:creationId xmlns:p14="http://schemas.microsoft.com/office/powerpoint/2010/main" val="397195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3_Section Header">
    <p:bg>
      <p:bgPr>
        <a:solidFill>
          <a:srgbClr val="000000"/>
        </a:solidFill>
        <a:effectLst/>
      </p:bgPr>
    </p:bg>
    <p:spTree>
      <p:nvGrpSpPr>
        <p:cNvPr id="1" name=""/>
        <p:cNvGrpSpPr/>
        <p:nvPr/>
      </p:nvGrpSpPr>
      <p:grpSpPr>
        <a:xfrm>
          <a:off x="0" y="0"/>
          <a:ext cx="0" cy="0"/>
          <a:chOff x="0" y="0"/>
          <a:chExt cx="0" cy="0"/>
        </a:xfrm>
      </p:grpSpPr>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a:ext>
            </a:extLst>
          </a:blip>
          <a:srcRect t="50" b="50"/>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2"/>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April 9, 2019</a:t>
            </a:fld>
            <a:endParaRPr lang="en-US" sz="1100" b="0">
              <a:solidFill>
                <a:schemeClr val="tx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lgn="r" defTabSz="820738">
                <a:spcBef>
                  <a:spcPct val="50000"/>
                </a:spcBef>
              </a:pPr>
              <a:t>‹#›</a:t>
            </a:fld>
            <a:endParaRPr lang="en-US" sz="1100" b="1">
              <a:solidFill>
                <a:schemeClr val="tx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tx1"/>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8" name="Picture 47">
            <a:extLst>
              <a:ext uri="{FF2B5EF4-FFF2-40B4-BE49-F238E27FC236}">
                <a16:creationId xmlns:a16="http://schemas.microsoft.com/office/drawing/2014/main" id="{E16256E9-38F6-4F01-9916-BA0CDBECE496}"/>
              </a:ext>
            </a:extLst>
          </p:cNvPr>
          <p:cNvPicPr>
            <a:picLocks noChangeAspect="1"/>
          </p:cNvPicPr>
          <p:nvPr userDrawn="1"/>
        </p:nvPicPr>
        <p:blipFill>
          <a:blip r:embed="rId4"/>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49647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5_Section Header">
    <p:bg>
      <p:bgPr>
        <a:solidFill>
          <a:srgbClr val="000000"/>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4630400" cy="8229600"/>
          </a:xfrm>
          <a:prstGeom prst="rect">
            <a:avLst/>
          </a:prstGeom>
          <a:blipFill>
            <a:blip r:embed="rId2" cstate="screen">
              <a:extLst>
                <a:ext uri="{28A0092B-C50C-407E-A947-70E740481C1C}">
                  <a14:useLocalDpi xmlns:a14="http://schemas.microsoft.com/office/drawing/2010/main"/>
                </a:ext>
              </a:extLst>
            </a:blip>
            <a:srcRect/>
            <a:stretch>
              <a:fillRect l="-51" r="-51"/>
            </a:stretch>
          </a:bli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462981"/>
            <a:endParaRPr lang="en-GB" sz="2880">
              <a:solidFill>
                <a:srgbClr val="FFFFFF"/>
              </a:solidFill>
            </a:endParaRPr>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3"/>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000000"/>
                </a:solidFill>
              </a:rPr>
              <a:pPr algn="r" defTabSz="820705">
                <a:spcBef>
                  <a:spcPct val="50000"/>
                </a:spcBef>
              </a:pPr>
              <a:t>April 9, 2019</a:t>
            </a:fld>
            <a:endParaRPr lang="en-US" sz="1100">
              <a:solidFill>
                <a:srgbClr val="000000"/>
              </a:solidFill>
            </a:endParaRPr>
          </a:p>
        </p:txBody>
      </p:sp>
      <p:sp>
        <p:nvSpPr>
          <p:cNvPr id="16"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000000"/>
                </a:solidFill>
              </a:rPr>
              <a:pPr algn="r" defTabSz="820705">
                <a:spcBef>
                  <a:spcPct val="50000"/>
                </a:spcBef>
              </a:pPr>
              <a:t>‹#›</a:t>
            </a:fld>
            <a:endParaRPr lang="en-US" sz="1100" b="1">
              <a:solidFill>
                <a:srgbClr val="000000"/>
              </a:solidFill>
            </a:endParaRPr>
          </a:p>
        </p:txBody>
      </p:sp>
      <p:sp>
        <p:nvSpPr>
          <p:cNvPr id="17"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000000"/>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8" name="Picture 47">
            <a:extLst>
              <a:ext uri="{FF2B5EF4-FFF2-40B4-BE49-F238E27FC236}">
                <a16:creationId xmlns:a16="http://schemas.microsoft.com/office/drawing/2014/main" id="{B9A1B27B-A2E1-4EA8-814E-BB06EA9228C2}"/>
              </a:ext>
            </a:extLst>
          </p:cNvPr>
          <p:cNvPicPr>
            <a:picLocks noChangeAspect="1"/>
          </p:cNvPicPr>
          <p:nvPr userDrawn="1"/>
        </p:nvPicPr>
        <p:blipFill>
          <a:blip r:embed="rId4"/>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14537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Section Header">
    <p:bg>
      <p:bgPr>
        <a:solidFill>
          <a:srgbClr val="000000"/>
        </a:solidFill>
        <a:effectLst/>
      </p:bgPr>
    </p:bg>
    <p:spTree>
      <p:nvGrpSpPr>
        <p:cNvPr id="1" name=""/>
        <p:cNvGrpSpPr/>
        <p:nvPr/>
      </p:nvGrpSpPr>
      <p:grpSpPr>
        <a:xfrm>
          <a:off x="0" y="0"/>
          <a:ext cx="0" cy="0"/>
          <a:chOff x="0" y="0"/>
          <a:chExt cx="0" cy="0"/>
        </a:xfrm>
      </p:grpSpPr>
      <p:sp>
        <p:nvSpPr>
          <p:cNvPr id="47" name="Rectangle 46"/>
          <p:cNvSpPr/>
          <p:nvPr userDrawn="1"/>
        </p:nvSpPr>
        <p:spPr>
          <a:xfrm flipH="1">
            <a:off x="0" y="0"/>
            <a:ext cx="14630400" cy="82296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462981"/>
            <a:endParaRPr lang="en-GB" sz="2880">
              <a:solidFill>
                <a:srgbClr val="FFFFFF"/>
              </a:solidFill>
            </a:endParaRPr>
          </a:p>
        </p:txBody>
      </p:sp>
      <p:pic>
        <p:nvPicPr>
          <p:cNvPr id="49" name="Picture 4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7136780"/>
            <a:ext cx="4754880" cy="105766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3"/>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4"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FFFFFF"/>
                </a:solidFill>
              </a:rPr>
              <a:pPr algn="r" defTabSz="820705">
                <a:spcBef>
                  <a:spcPct val="50000"/>
                </a:spcBef>
              </a:pPr>
              <a:t>April 9, 2019</a:t>
            </a:fld>
            <a:endParaRPr lang="en-US" sz="1100">
              <a:solidFill>
                <a:srgbClr val="FFFFFF"/>
              </a:solidFill>
            </a:endParaRPr>
          </a:p>
        </p:txBody>
      </p:sp>
      <p:sp>
        <p:nvSpPr>
          <p:cNvPr id="16"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FFFFFF"/>
                </a:solidFill>
              </a:rPr>
              <a:pPr algn="r" defTabSz="820705">
                <a:spcBef>
                  <a:spcPct val="50000"/>
                </a:spcBef>
              </a:pPr>
              <a:t>‹#›</a:t>
            </a:fld>
            <a:endParaRPr lang="en-US" sz="1100" b="1">
              <a:solidFill>
                <a:srgbClr val="FFFFFF"/>
              </a:solidFill>
            </a:endParaRPr>
          </a:p>
        </p:txBody>
      </p:sp>
      <p:sp>
        <p:nvSpPr>
          <p:cNvPr id="17"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000000"/>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8" name="Grafik 5" descr="Uniper_Logo_Office_White_PPT_large.png">
            <a:extLst>
              <a:ext uri="{FF2B5EF4-FFF2-40B4-BE49-F238E27FC236}">
                <a16:creationId xmlns:a16="http://schemas.microsoft.com/office/drawing/2014/main" id="{D7D558D8-AF8A-40A3-A358-AAEA3BEFE0DA}"/>
              </a:ext>
            </a:extLst>
          </p:cNvPr>
          <p:cNvPicPr>
            <a:picLocks noChangeAspect="1"/>
          </p:cNvPicPr>
          <p:nvPr userDrawn="1"/>
        </p:nvPicPr>
        <p:blipFill>
          <a:blip r:embed="rId5" cstate="print"/>
          <a:stretch>
            <a:fillRect/>
          </a:stretch>
        </p:blipFill>
        <p:spPr>
          <a:xfrm>
            <a:off x="2801795" y="7401353"/>
            <a:ext cx="672242" cy="581762"/>
          </a:xfrm>
          <a:prstGeom prst="rect">
            <a:avLst/>
          </a:prstGeom>
        </p:spPr>
      </p:pic>
      <p:pic>
        <p:nvPicPr>
          <p:cNvPr id="45" name="Picture 44">
            <a:extLst>
              <a:ext uri="{FF2B5EF4-FFF2-40B4-BE49-F238E27FC236}">
                <a16:creationId xmlns:a16="http://schemas.microsoft.com/office/drawing/2014/main" id="{E54F40B6-49A0-4E5B-BBAD-72337010C0DD}"/>
              </a:ext>
            </a:extLst>
          </p:cNvPr>
          <p:cNvPicPr>
            <a:picLocks noChangeAspect="1"/>
          </p:cNvPicPr>
          <p:nvPr userDrawn="1"/>
        </p:nvPicPr>
        <p:blipFill>
          <a:blip r:embed="rId6"/>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163373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dirty="0">
              <a:solidFill>
                <a:srgbClr val="000000"/>
              </a:solidFill>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03047" y="7314921"/>
            <a:ext cx="2706624" cy="768757"/>
          </a:xfrm>
          <a:prstGeom prst="rect">
            <a:avLst/>
          </a:prstGeom>
        </p:spPr>
      </p:pic>
      <p:sp>
        <p:nvSpPr>
          <p:cNvPr id="17"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
        <p:nvSpPr>
          <p:cNvPr id="18" name="Text Box 115"/>
          <p:cNvSpPr txBox="1">
            <a:spLocks noChangeArrowheads="1"/>
          </p:cNvSpPr>
          <p:nvPr userDrawn="1"/>
        </p:nvSpPr>
        <p:spPr bwMode="auto">
          <a:xfrm>
            <a:off x="11887200" y="7580440"/>
            <a:ext cx="2057400" cy="274320"/>
          </a:xfrm>
          <a:prstGeom prst="rect">
            <a:avLst/>
          </a:prstGeom>
          <a:noFill/>
          <a:ln w="9525">
            <a:noFill/>
            <a:miter lim="800000"/>
            <a:headEnd/>
            <a:tailEnd/>
          </a:ln>
          <a:effectLst/>
        </p:spPr>
        <p:txBody>
          <a:bodyPr wrap="none" lIns="0" tIns="0" rIns="0" bIns="18288" anchor="ctr" anchorCtr="0">
            <a:noAutofit/>
          </a:bodyPr>
          <a:lstStyle/>
          <a:p>
            <a:pPr algn="r" defTabSz="820705"/>
            <a:fld id="{03C7D0F0-10D5-4191-B6F4-99306F468FEF}" type="datetime4">
              <a:rPr lang="en-US" sz="1400" smtClean="0">
                <a:solidFill>
                  <a:srgbClr val="FFFFFF"/>
                </a:solidFill>
              </a:rPr>
              <a:pPr algn="r" defTabSz="820705"/>
              <a:t>April 9, 2019</a:t>
            </a:fld>
            <a:endParaRPr lang="en-US" sz="1400" dirty="0">
              <a:solidFill>
                <a:srgbClr val="FFFFFF"/>
              </a:solidFill>
            </a:endParaRPr>
          </a:p>
        </p:txBody>
      </p:sp>
      <p:cxnSp>
        <p:nvCxnSpPr>
          <p:cNvPr id="46" name="Straight Connector 45"/>
          <p:cNvCxnSpPr/>
          <p:nvPr userDrawn="1"/>
        </p:nvCxnSpPr>
        <p:spPr>
          <a:xfrm>
            <a:off x="3215100" y="7501398"/>
            <a:ext cx="0" cy="389266"/>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44" name="Picture 43">
            <a:extLst>
              <a:ext uri="{FF2B5EF4-FFF2-40B4-BE49-F238E27FC236}">
                <a16:creationId xmlns:a16="http://schemas.microsoft.com/office/drawing/2014/main" id="{F36998C6-95E3-4CBC-A3F0-79C8EA8194E7}"/>
              </a:ext>
            </a:extLst>
          </p:cNvPr>
          <p:cNvPicPr>
            <a:picLocks noChangeAspect="1"/>
          </p:cNvPicPr>
          <p:nvPr userDrawn="1"/>
        </p:nvPicPr>
        <p:blipFill>
          <a:blip r:embed="rId3">
            <a:lum bright="70000" contrast="-70000"/>
          </a:blip>
          <a:stretch>
            <a:fillRect/>
          </a:stretch>
        </p:blipFill>
        <p:spPr>
          <a:xfrm>
            <a:off x="3328529" y="7470192"/>
            <a:ext cx="2258479" cy="492759"/>
          </a:xfrm>
          <a:prstGeom prst="rect">
            <a:avLst/>
          </a:prstGeom>
        </p:spPr>
      </p:pic>
    </p:spTree>
    <p:extLst>
      <p:ext uri="{BB962C8B-B14F-4D97-AF65-F5344CB8AC3E}">
        <p14:creationId xmlns:p14="http://schemas.microsoft.com/office/powerpoint/2010/main" val="64460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9_Section Header">
    <p:bg>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2"/>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April 9, 2019</a:t>
            </a:fld>
            <a:endParaRPr lang="en-US" sz="1100" b="0">
              <a:solidFill>
                <a:schemeClr val="tx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lgn="r" defTabSz="820738">
                <a:spcBef>
                  <a:spcPct val="50000"/>
                </a:spcBef>
              </a:pPr>
              <a:t>‹#›</a:t>
            </a:fld>
            <a:endParaRPr lang="en-US" sz="1100" b="1">
              <a:solidFill>
                <a:schemeClr val="tx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tx1"/>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5" name="Picture 44">
            <a:extLst>
              <a:ext uri="{FF2B5EF4-FFF2-40B4-BE49-F238E27FC236}">
                <a16:creationId xmlns:a16="http://schemas.microsoft.com/office/drawing/2014/main" id="{EDF8C5A5-D3AF-4CEB-A09E-44C4E5757F07}"/>
              </a:ext>
            </a:extLst>
          </p:cNvPr>
          <p:cNvPicPr>
            <a:picLocks noChangeAspect="1"/>
          </p:cNvPicPr>
          <p:nvPr userDrawn="1"/>
        </p:nvPicPr>
        <p:blipFill>
          <a:blip r:embed="rId4"/>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8548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4_Section Header">
    <p:bg>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2"/>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April 9, 2019</a:t>
            </a:fld>
            <a:endParaRPr lang="en-US" sz="1100" b="0">
              <a:solidFill>
                <a:schemeClr val="tx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lgn="r" defTabSz="820738">
                <a:spcBef>
                  <a:spcPct val="50000"/>
                </a:spcBef>
              </a:pPr>
              <a:t>‹#›</a:t>
            </a:fld>
            <a:endParaRPr lang="en-US" sz="1100" b="1">
              <a:solidFill>
                <a:schemeClr val="tx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tx1"/>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5" name="Picture 44">
            <a:extLst>
              <a:ext uri="{FF2B5EF4-FFF2-40B4-BE49-F238E27FC236}">
                <a16:creationId xmlns:a16="http://schemas.microsoft.com/office/drawing/2014/main" id="{AB2E18CD-B418-4549-8CBA-60DDEFFF8AF1}"/>
              </a:ext>
            </a:extLst>
          </p:cNvPr>
          <p:cNvPicPr>
            <a:picLocks noChangeAspect="1"/>
          </p:cNvPicPr>
          <p:nvPr userDrawn="1"/>
        </p:nvPicPr>
        <p:blipFill>
          <a:blip r:embed="rId4"/>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30030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rgbClr val="000000"/>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4630400" cy="82296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462981"/>
            <a:endParaRPr lang="en-GB" sz="2880">
              <a:solidFill>
                <a:srgbClr val="FFFFFF"/>
              </a:solidFill>
            </a:endParaRPr>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3"/>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FFFFFF"/>
                </a:solidFill>
              </a:rPr>
              <a:pPr algn="r" defTabSz="820705">
                <a:spcBef>
                  <a:spcPct val="50000"/>
                </a:spcBef>
              </a:pPr>
              <a:t>April 9, 2019</a:t>
            </a:fld>
            <a:endParaRPr lang="en-US" sz="1100">
              <a:solidFill>
                <a:srgbClr val="FFFFFF"/>
              </a:solidFill>
            </a:endParaRPr>
          </a:p>
        </p:txBody>
      </p:sp>
      <p:sp>
        <p:nvSpPr>
          <p:cNvPr id="16"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FFFFFF"/>
                </a:solidFill>
              </a:rPr>
              <a:pPr algn="r" defTabSz="820705">
                <a:spcBef>
                  <a:spcPct val="50000"/>
                </a:spcBef>
              </a:pPr>
              <a:t>‹#›</a:t>
            </a:fld>
            <a:endParaRPr lang="en-US" sz="1100" b="1">
              <a:solidFill>
                <a:srgbClr val="FFFFFF"/>
              </a:solidFill>
            </a:endParaRPr>
          </a:p>
        </p:txBody>
      </p:sp>
      <p:sp>
        <p:nvSpPr>
          <p:cNvPr id="17"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FFFFFF"/>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45" name="Picture 44">
            <a:extLst>
              <a:ext uri="{FF2B5EF4-FFF2-40B4-BE49-F238E27FC236}">
                <a16:creationId xmlns:a16="http://schemas.microsoft.com/office/drawing/2014/main" id="{36B331BC-DBC0-4866-A866-0A69D97669C4}"/>
              </a:ext>
            </a:extLst>
          </p:cNvPr>
          <p:cNvPicPr>
            <a:picLocks noChangeAspect="1"/>
          </p:cNvPicPr>
          <p:nvPr userDrawn="1"/>
        </p:nvPicPr>
        <p:blipFill>
          <a:blip r:embed="rId4">
            <a:lum bright="70000" contrast="-70000"/>
          </a:blip>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268375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FFFFFF"/>
                </a:solidFill>
              </a:rPr>
              <a:pPr algn="r" defTabSz="820705">
                <a:spcBef>
                  <a:spcPct val="50000"/>
                </a:spcBef>
              </a:pPr>
              <a:t>April 9, 2019</a:t>
            </a:fld>
            <a:endParaRPr lang="en-US" sz="1100">
              <a:solidFill>
                <a:srgbClr val="FFFFFF"/>
              </a:solidFill>
            </a:endParaRPr>
          </a:p>
        </p:txBody>
      </p:sp>
      <p:sp>
        <p:nvSpPr>
          <p:cNvPr id="15"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FFFFFF"/>
                </a:solidFill>
              </a:rPr>
              <a:pPr algn="r" defTabSz="820705">
                <a:spcBef>
                  <a:spcPct val="50000"/>
                </a:spcBef>
              </a:pPr>
              <a:t>‹#›</a:t>
            </a:fld>
            <a:endParaRPr lang="en-US" sz="1100" b="1">
              <a:solidFill>
                <a:srgbClr val="FFFFFF"/>
              </a:solidFill>
            </a:endParaRPr>
          </a:p>
        </p:txBody>
      </p:sp>
      <p:sp>
        <p:nvSpPr>
          <p:cNvPr id="16"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FFFFFF"/>
                </a:solidFill>
              </a:rPr>
              <a:t>DXC Proprietary and Confidential</a:t>
            </a:r>
          </a:p>
        </p:txBody>
      </p:sp>
      <p:cxnSp>
        <p:nvCxnSpPr>
          <p:cNvPr id="44" name="Straight Connector 43"/>
          <p:cNvCxnSpPr/>
          <p:nvPr userDrawn="1"/>
        </p:nvCxnSpPr>
        <p:spPr>
          <a:xfrm>
            <a:off x="2590146" y="7566366"/>
            <a:ext cx="0" cy="295644"/>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43" name="Picture 42">
            <a:extLst>
              <a:ext uri="{FF2B5EF4-FFF2-40B4-BE49-F238E27FC236}">
                <a16:creationId xmlns:a16="http://schemas.microsoft.com/office/drawing/2014/main" id="{E1C9EFAA-3DDB-4B3C-997D-F929DA348F1A}"/>
              </a:ext>
            </a:extLst>
          </p:cNvPr>
          <p:cNvPicPr>
            <a:picLocks noChangeAspect="1"/>
          </p:cNvPicPr>
          <p:nvPr userDrawn="1"/>
        </p:nvPicPr>
        <p:blipFill>
          <a:blip r:embed="rId3"/>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136115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03047" y="7314921"/>
            <a:ext cx="2706624" cy="768757"/>
          </a:xfrm>
          <a:prstGeom prst="rect">
            <a:avLst/>
          </a:prstGeom>
        </p:spPr>
      </p:pic>
      <p:sp>
        <p:nvSpPr>
          <p:cNvPr id="5" name="Text Placeholder 13"/>
          <p:cNvSpPr>
            <a:spLocks noGrp="1"/>
          </p:cNvSpPr>
          <p:nvPr>
            <p:ph type="body" sz="quarter" idx="13"/>
          </p:nvPr>
        </p:nvSpPr>
        <p:spPr>
          <a:xfrm>
            <a:off x="685800" y="2057401"/>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Footer Placeholder 4"/>
          <p:cNvSpPr txBox="1">
            <a:spLocks/>
          </p:cNvSpPr>
          <p:nvPr userDrawn="1"/>
        </p:nvSpPr>
        <p:spPr>
          <a:xfrm>
            <a:off x="7543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solidFill>
                  <a:srgbClr val="FFFFFF"/>
                </a:solidFill>
              </a:rPr>
              <a:t>DXC Proprietary and Confidential</a:t>
            </a:r>
          </a:p>
        </p:txBody>
      </p:sp>
      <p:cxnSp>
        <p:nvCxnSpPr>
          <p:cNvPr id="46" name="Straight Connector 45"/>
          <p:cNvCxnSpPr/>
          <p:nvPr userDrawn="1"/>
        </p:nvCxnSpPr>
        <p:spPr>
          <a:xfrm>
            <a:off x="3215100" y="7501398"/>
            <a:ext cx="0" cy="389266"/>
          </a:xfrm>
          <a:prstGeom prst="line">
            <a:avLst/>
          </a:prstGeom>
          <a:ln w="6350" cap="sq">
            <a:solidFill>
              <a:schemeClr val="bg1"/>
            </a:solidFill>
          </a:ln>
        </p:spPr>
        <p:style>
          <a:lnRef idx="1">
            <a:schemeClr val="accent1"/>
          </a:lnRef>
          <a:fillRef idx="0">
            <a:schemeClr val="accent1"/>
          </a:fillRef>
          <a:effectRef idx="0">
            <a:schemeClr val="accent1"/>
          </a:effectRef>
          <a:fontRef idx="minor">
            <a:schemeClr val="lt1"/>
          </a:fontRef>
        </p:style>
      </p:cxnSp>
      <p:pic>
        <p:nvPicPr>
          <p:cNvPr id="38" name="Picture 37">
            <a:extLst>
              <a:ext uri="{FF2B5EF4-FFF2-40B4-BE49-F238E27FC236}">
                <a16:creationId xmlns:a16="http://schemas.microsoft.com/office/drawing/2014/main" id="{FD82FF44-2340-42CD-B1D2-CEA2C9E677CB}"/>
              </a:ext>
            </a:extLst>
          </p:cNvPr>
          <p:cNvPicPr>
            <a:picLocks noChangeAspect="1"/>
          </p:cNvPicPr>
          <p:nvPr userDrawn="1"/>
        </p:nvPicPr>
        <p:blipFill>
          <a:blip r:embed="rId3">
            <a:lum bright="70000" contrast="-70000"/>
          </a:blip>
          <a:stretch>
            <a:fillRect/>
          </a:stretch>
        </p:blipFill>
        <p:spPr>
          <a:xfrm>
            <a:off x="3256521" y="7470192"/>
            <a:ext cx="2258479" cy="492759"/>
          </a:xfrm>
          <a:prstGeom prst="rect">
            <a:avLst/>
          </a:prstGeom>
        </p:spPr>
      </p:pic>
    </p:spTree>
    <p:extLst>
      <p:ext uri="{BB962C8B-B14F-4D97-AF65-F5344CB8AC3E}">
        <p14:creationId xmlns:p14="http://schemas.microsoft.com/office/powerpoint/2010/main" val="177935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0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E9E4F6AA-8985-2D40-AAAA-0FC5B12A8352}"/>
              </a:ext>
            </a:extLst>
          </p:cNvPr>
          <p:cNvGrpSpPr/>
          <p:nvPr userDrawn="1"/>
        </p:nvGrpSpPr>
        <p:grpSpPr>
          <a:xfrm>
            <a:off x="-91440" y="-91440"/>
            <a:ext cx="14813280" cy="8412480"/>
            <a:chOff x="-91440" y="-91440"/>
            <a:chExt cx="14813280" cy="8412480"/>
          </a:xfrm>
        </p:grpSpPr>
        <p:cxnSp>
          <p:nvCxnSpPr>
            <p:cNvPr id="38" name="Straight Connector 37">
              <a:extLst>
                <a:ext uri="{FF2B5EF4-FFF2-40B4-BE49-F238E27FC236}">
                  <a16:creationId xmlns:a16="http://schemas.microsoft.com/office/drawing/2014/main" id="{513C6AF2-1385-0249-8B29-24347EADAA8B}"/>
                </a:ext>
              </a:extLst>
            </p:cNvPr>
            <p:cNvCxnSpPr/>
            <p:nvPr userDrawn="1"/>
          </p:nvCxnSpPr>
          <p:spPr>
            <a:xfrm>
              <a:off x="-91440" y="73152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30A9ABC9-BA15-9246-BFA8-E46351499F78}"/>
                </a:ext>
              </a:extLst>
            </p:cNvPr>
            <p:cNvCxnSpPr/>
            <p:nvPr userDrawn="1"/>
          </p:nvCxnSpPr>
          <p:spPr>
            <a:xfrm>
              <a:off x="-91440" y="233172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2AE22888-43D3-884E-9832-2B08A3A99372}"/>
                </a:ext>
              </a:extLst>
            </p:cNvPr>
            <p:cNvCxnSpPr/>
            <p:nvPr userDrawn="1"/>
          </p:nvCxnSpPr>
          <p:spPr>
            <a:xfrm>
              <a:off x="-91440" y="708660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AF51FE1-C5F2-374F-8AFE-5B1A2C4C5E19}"/>
                </a:ext>
              </a:extLst>
            </p:cNvPr>
            <p:cNvCxnSpPr/>
            <p:nvPr userDrawn="1"/>
          </p:nvCxnSpPr>
          <p:spPr>
            <a:xfrm>
              <a:off x="14676120" y="73152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3317A8C0-9E76-6A42-AE3A-DBA80FD5DD49}"/>
                </a:ext>
              </a:extLst>
            </p:cNvPr>
            <p:cNvCxnSpPr/>
            <p:nvPr userDrawn="1"/>
          </p:nvCxnSpPr>
          <p:spPr>
            <a:xfrm>
              <a:off x="14676120" y="233172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4DD49F1-551A-C84F-972E-32516C875EDC}"/>
                </a:ext>
              </a:extLst>
            </p:cNvPr>
            <p:cNvCxnSpPr/>
            <p:nvPr userDrawn="1"/>
          </p:nvCxnSpPr>
          <p:spPr>
            <a:xfrm>
              <a:off x="14676120" y="708660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9A07706-C9F2-9246-BC9C-22DA38B053A9}"/>
                </a:ext>
              </a:extLst>
            </p:cNvPr>
            <p:cNvCxnSpPr/>
            <p:nvPr userDrawn="1"/>
          </p:nvCxnSpPr>
          <p:spPr>
            <a:xfrm>
              <a:off x="6858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037856E-084B-6244-A536-95CE039D90CB}"/>
                </a:ext>
              </a:extLst>
            </p:cNvPr>
            <p:cNvCxnSpPr/>
            <p:nvPr userDrawn="1"/>
          </p:nvCxnSpPr>
          <p:spPr>
            <a:xfrm>
              <a:off x="139446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EBC8259-9C84-6749-ACA8-02D58808A289}"/>
                </a:ext>
              </a:extLst>
            </p:cNvPr>
            <p:cNvCxnSpPr/>
            <p:nvPr userDrawn="1"/>
          </p:nvCxnSpPr>
          <p:spPr>
            <a:xfrm>
              <a:off x="6858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6225B8CF-AD71-964D-879B-346ADDB1A501}"/>
                </a:ext>
              </a:extLst>
            </p:cNvPr>
            <p:cNvCxnSpPr/>
            <p:nvPr userDrawn="1"/>
          </p:nvCxnSpPr>
          <p:spPr>
            <a:xfrm>
              <a:off x="139446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98F56AB0-809B-A74D-924F-3980392CC3B1}"/>
                </a:ext>
              </a:extLst>
            </p:cNvPr>
            <p:cNvCxnSpPr/>
            <p:nvPr userDrawn="1"/>
          </p:nvCxnSpPr>
          <p:spPr>
            <a:xfrm>
              <a:off x="118872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BA5E51-F5EF-294C-A80D-71D62CF3D8BF}"/>
                </a:ext>
              </a:extLst>
            </p:cNvPr>
            <p:cNvCxnSpPr/>
            <p:nvPr userDrawn="1"/>
          </p:nvCxnSpPr>
          <p:spPr>
            <a:xfrm>
              <a:off x="73152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F922A70-816B-424B-8F48-CCE47FF16AE0}"/>
                </a:ext>
              </a:extLst>
            </p:cNvPr>
            <p:cNvCxnSpPr/>
            <p:nvPr userDrawn="1"/>
          </p:nvCxnSpPr>
          <p:spPr>
            <a:xfrm>
              <a:off x="73152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B55F868A-1864-2241-8DCE-F8CBC9830F5E}"/>
                </a:ext>
              </a:extLst>
            </p:cNvPr>
            <p:cNvCxnSpPr/>
            <p:nvPr userDrawn="1"/>
          </p:nvCxnSpPr>
          <p:spPr>
            <a:xfrm>
              <a:off x="70866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6AA954E5-5590-DA49-8B16-958D72767403}"/>
                </a:ext>
              </a:extLst>
            </p:cNvPr>
            <p:cNvCxnSpPr/>
            <p:nvPr userDrawn="1"/>
          </p:nvCxnSpPr>
          <p:spPr>
            <a:xfrm>
              <a:off x="75438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8ED7D26D-5129-4240-9DB0-402D7AD59862}"/>
                </a:ext>
              </a:extLst>
            </p:cNvPr>
            <p:cNvCxnSpPr/>
            <p:nvPr userDrawn="1"/>
          </p:nvCxnSpPr>
          <p:spPr>
            <a:xfrm>
              <a:off x="70866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7FEF393-A10B-8846-AC3E-D79DF7F2AE4B}"/>
                </a:ext>
              </a:extLst>
            </p:cNvPr>
            <p:cNvCxnSpPr/>
            <p:nvPr userDrawn="1"/>
          </p:nvCxnSpPr>
          <p:spPr>
            <a:xfrm>
              <a:off x="75438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1A50FFC5-3323-A14C-9537-B91CCD0B34D8}"/>
                </a:ext>
              </a:extLst>
            </p:cNvPr>
            <p:cNvCxnSpPr/>
            <p:nvPr userDrawn="1"/>
          </p:nvCxnSpPr>
          <p:spPr>
            <a:xfrm>
              <a:off x="5257799"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1FBD1E63-3F75-884D-84CD-4D4F61FDA3DA}"/>
                </a:ext>
              </a:extLst>
            </p:cNvPr>
            <p:cNvCxnSpPr/>
            <p:nvPr userDrawn="1"/>
          </p:nvCxnSpPr>
          <p:spPr>
            <a:xfrm>
              <a:off x="48006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11C5AA7-D549-154E-9200-67689FCBA72D}"/>
                </a:ext>
              </a:extLst>
            </p:cNvPr>
            <p:cNvCxnSpPr/>
            <p:nvPr userDrawn="1"/>
          </p:nvCxnSpPr>
          <p:spPr>
            <a:xfrm>
              <a:off x="93726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328135EA-8994-8E47-AC4C-819D5DEAC58E}"/>
                </a:ext>
              </a:extLst>
            </p:cNvPr>
            <p:cNvCxnSpPr/>
            <p:nvPr userDrawn="1"/>
          </p:nvCxnSpPr>
          <p:spPr>
            <a:xfrm>
              <a:off x="9829799"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0197579-F24F-474C-8B1E-87B876327D89}"/>
                </a:ext>
              </a:extLst>
            </p:cNvPr>
            <p:cNvCxnSpPr/>
            <p:nvPr userDrawn="1"/>
          </p:nvCxnSpPr>
          <p:spPr>
            <a:xfrm>
              <a:off x="5257799"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21C1DB6-B0C7-5646-936C-EC84C741CE11}"/>
                </a:ext>
              </a:extLst>
            </p:cNvPr>
            <p:cNvCxnSpPr/>
            <p:nvPr userDrawn="1"/>
          </p:nvCxnSpPr>
          <p:spPr>
            <a:xfrm>
              <a:off x="9829799"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EE0C0D4-B9AA-5347-8DBE-BF90EEF4C676}"/>
                </a:ext>
              </a:extLst>
            </p:cNvPr>
            <p:cNvCxnSpPr/>
            <p:nvPr userDrawn="1"/>
          </p:nvCxnSpPr>
          <p:spPr>
            <a:xfrm>
              <a:off x="48006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9413FEDD-C16E-414C-8417-B24501A08129}"/>
                </a:ext>
              </a:extLst>
            </p:cNvPr>
            <p:cNvCxnSpPr/>
            <p:nvPr userDrawn="1"/>
          </p:nvCxnSpPr>
          <p:spPr>
            <a:xfrm>
              <a:off x="9372600" y="827532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89A700AF-C6AF-3F4A-89EC-6F1D425A8E3D}"/>
                </a:ext>
              </a:extLst>
            </p:cNvPr>
            <p:cNvCxnSpPr/>
            <p:nvPr userDrawn="1"/>
          </p:nvCxnSpPr>
          <p:spPr>
            <a:xfrm>
              <a:off x="11887200" y="-91440"/>
              <a:ext cx="0" cy="4572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F913007-114A-D34E-A80B-EA19FB385BC0}"/>
                </a:ext>
              </a:extLst>
            </p:cNvPr>
            <p:cNvCxnSpPr/>
            <p:nvPr userDrawn="1"/>
          </p:nvCxnSpPr>
          <p:spPr>
            <a:xfrm>
              <a:off x="14676120" y="777240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80C1BC3A-5D02-1A44-B5B0-A7DDC99461C2}"/>
                </a:ext>
              </a:extLst>
            </p:cNvPr>
            <p:cNvCxnSpPr/>
            <p:nvPr userDrawn="1"/>
          </p:nvCxnSpPr>
          <p:spPr>
            <a:xfrm>
              <a:off x="-91440" y="7772400"/>
              <a:ext cx="45720" cy="0"/>
            </a:xfrm>
            <a:prstGeom prst="line">
              <a:avLst/>
            </a:prstGeom>
            <a:ln w="3175" cap="flat">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19" name="Footer Placeholder 4"/>
          <p:cNvSpPr txBox="1">
            <a:spLocks/>
          </p:cNvSpPr>
          <p:nvPr userDrawn="1"/>
        </p:nvSpPr>
        <p:spPr>
          <a:xfrm>
            <a:off x="5257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a:solidFill>
                  <a:schemeClr val="tx1"/>
                </a:solidFill>
              </a:rPr>
              <a:t>DXC Proprietary and Confidential</a:t>
            </a:r>
          </a:p>
        </p:txBody>
      </p:sp>
      <p:sp>
        <p:nvSpPr>
          <p:cNvPr id="127" name="Title 1">
            <a:extLst>
              <a:ext uri="{FF2B5EF4-FFF2-40B4-BE49-F238E27FC236}">
                <a16:creationId xmlns:a16="http://schemas.microsoft.com/office/drawing/2014/main" id="{2DC596B2-6FCE-2D40-A8FD-C6D93095A896}"/>
              </a:ext>
            </a:extLst>
          </p:cNvPr>
          <p:cNvSpPr>
            <a:spLocks noGrp="1"/>
          </p:cNvSpPr>
          <p:nvPr>
            <p:ph type="ctrTitle" hasCustomPrompt="1"/>
          </p:nvPr>
        </p:nvSpPr>
        <p:spPr>
          <a:xfrm>
            <a:off x="685800" y="2331720"/>
            <a:ext cx="8686800" cy="2834640"/>
          </a:xfrm>
        </p:spPr>
        <p:txBody>
          <a:bodyPr anchor="t" anchorCtr="0">
            <a:noAutofit/>
          </a:bodyPr>
          <a:lstStyle>
            <a:lvl1pPr>
              <a:defRPr sz="6000" spc="-100" baseline="0">
                <a:solidFill>
                  <a:schemeClr val="tx1"/>
                </a:solidFill>
              </a:defRPr>
            </a:lvl1pPr>
          </a:lstStyle>
          <a:p>
            <a:r>
              <a:rPr lang="en-US"/>
              <a:t>Presentation title</a:t>
            </a:r>
          </a:p>
        </p:txBody>
      </p:sp>
      <p:sp>
        <p:nvSpPr>
          <p:cNvPr id="128" name="Subtitle 2">
            <a:extLst>
              <a:ext uri="{FF2B5EF4-FFF2-40B4-BE49-F238E27FC236}">
                <a16:creationId xmlns:a16="http://schemas.microsoft.com/office/drawing/2014/main" id="{FF3365D7-A8F8-E64A-B8F2-C403958B57EF}"/>
              </a:ext>
            </a:extLst>
          </p:cNvPr>
          <p:cNvSpPr>
            <a:spLocks noGrp="1"/>
          </p:cNvSpPr>
          <p:nvPr>
            <p:ph type="subTitle" idx="1" hasCustomPrompt="1"/>
          </p:nvPr>
        </p:nvSpPr>
        <p:spPr>
          <a:xfrm>
            <a:off x="685800" y="5440680"/>
            <a:ext cx="8686800" cy="914400"/>
          </a:xfrm>
        </p:spPr>
        <p:txBody>
          <a:bodyPr>
            <a:noAutofit/>
          </a:bodyPr>
          <a:lstStyle>
            <a:lvl1pPr marL="0" indent="0" algn="l">
              <a:spcBef>
                <a:spcPts val="0"/>
              </a:spcBef>
              <a:buNone/>
              <a:defRPr sz="2800" b="1">
                <a:solidFill>
                  <a:schemeClr val="tx1"/>
                </a:solidFill>
              </a:defRPr>
            </a:lvl1pPr>
            <a:lvl2pPr marL="0" indent="0" algn="l">
              <a:spcBef>
                <a:spcPts val="0"/>
              </a:spcBef>
              <a:buNone/>
              <a:defRPr sz="2800" b="1">
                <a:solidFill>
                  <a:schemeClr val="tx1"/>
                </a:solidFill>
              </a:defRPr>
            </a:lvl2pPr>
            <a:lvl3pPr marL="0" indent="0" algn="l">
              <a:spcBef>
                <a:spcPts val="0"/>
              </a:spcBef>
              <a:buNone/>
              <a:defRPr sz="2800" b="1">
                <a:solidFill>
                  <a:schemeClr val="tx1"/>
                </a:solidFill>
              </a:defRPr>
            </a:lvl3pPr>
            <a:lvl4pPr marL="0" indent="0" algn="l">
              <a:spcBef>
                <a:spcPts val="0"/>
              </a:spcBef>
              <a:buNone/>
              <a:defRPr sz="2800" b="1">
                <a:solidFill>
                  <a:schemeClr val="tx1"/>
                </a:solidFill>
              </a:defRPr>
            </a:lvl4pPr>
            <a:lvl5pPr marL="0" indent="0" algn="l">
              <a:spcBef>
                <a:spcPts val="0"/>
              </a:spcBef>
              <a:buNone/>
              <a:defRPr sz="2800" b="1">
                <a:solidFill>
                  <a:schemeClr val="tx1"/>
                </a:solidFill>
              </a:defRPr>
            </a:lvl5pPr>
            <a:lvl6pPr marL="0" indent="0" algn="l">
              <a:spcBef>
                <a:spcPts val="0"/>
              </a:spcBef>
              <a:buNone/>
              <a:defRPr sz="2800" b="1">
                <a:solidFill>
                  <a:schemeClr val="tx1"/>
                </a:solidFill>
              </a:defRPr>
            </a:lvl6pPr>
            <a:lvl7pPr marL="0" indent="0" algn="l">
              <a:spcBef>
                <a:spcPts val="0"/>
              </a:spcBef>
              <a:buNone/>
              <a:defRPr sz="2800" b="1">
                <a:solidFill>
                  <a:schemeClr val="tx1"/>
                </a:solidFill>
              </a:defRPr>
            </a:lvl7pPr>
            <a:lvl8pPr marL="0" indent="0" algn="l">
              <a:spcBef>
                <a:spcPts val="0"/>
              </a:spcBef>
              <a:buNone/>
              <a:defRPr sz="2800" b="1">
                <a:solidFill>
                  <a:schemeClr val="tx1"/>
                </a:solidFill>
              </a:defRPr>
            </a:lvl8pPr>
            <a:lvl9pPr marL="0" indent="0" algn="l">
              <a:spcBef>
                <a:spcPts val="0"/>
              </a:spcBef>
              <a:buNone/>
              <a:defRPr sz="2800" b="1">
                <a:solidFill>
                  <a:schemeClr val="tx1"/>
                </a:solidFill>
              </a:defRPr>
            </a:lvl9pPr>
          </a:lstStyle>
          <a:p>
            <a:r>
              <a:rPr lang="en-US"/>
              <a:t>Optional subtitle</a:t>
            </a:r>
          </a:p>
        </p:txBody>
      </p:sp>
      <p:pic>
        <p:nvPicPr>
          <p:cNvPr id="42" name="Picture 41">
            <a:extLst>
              <a:ext uri="{FF2B5EF4-FFF2-40B4-BE49-F238E27FC236}">
                <a16:creationId xmlns:a16="http://schemas.microsoft.com/office/drawing/2014/main" id="{365308D8-8973-B54B-BAE2-47BFBFD15F25}"/>
              </a:ext>
            </a:extLst>
          </p:cNvPr>
          <p:cNvPicPr>
            <a:picLocks noChangeAspect="1"/>
          </p:cNvPicPr>
          <p:nvPr userDrawn="1"/>
        </p:nvPicPr>
        <p:blipFill>
          <a:blip r:embed="rId3"/>
          <a:stretch>
            <a:fillRect/>
          </a:stretch>
        </p:blipFill>
        <p:spPr bwMode="black">
          <a:xfrm>
            <a:off x="402336" y="209956"/>
            <a:ext cx="2851150" cy="1206500"/>
          </a:xfrm>
          <a:prstGeom prst="rect">
            <a:avLst/>
          </a:prstGeom>
          <a:noFill/>
        </p:spPr>
      </p:pic>
      <p:pic>
        <p:nvPicPr>
          <p:cNvPr id="43" name="Picture 42">
            <a:extLst>
              <a:ext uri="{FF2B5EF4-FFF2-40B4-BE49-F238E27FC236}">
                <a16:creationId xmlns:a16="http://schemas.microsoft.com/office/drawing/2014/main" id="{4E674391-F81F-EC41-AC49-4E2D2F100304}"/>
              </a:ext>
            </a:extLst>
          </p:cNvPr>
          <p:cNvPicPr>
            <a:picLocks noChangeAspect="1"/>
          </p:cNvPicPr>
          <p:nvPr userDrawn="1"/>
        </p:nvPicPr>
        <p:blipFill>
          <a:blip r:embed="rId4"/>
          <a:stretch>
            <a:fillRect/>
          </a:stretch>
        </p:blipFill>
        <p:spPr bwMode="black">
          <a:xfrm>
            <a:off x="502920" y="7324648"/>
            <a:ext cx="2647950" cy="749300"/>
          </a:xfrm>
          <a:prstGeom prst="rect">
            <a:avLst/>
          </a:prstGeom>
        </p:spPr>
      </p:pic>
      <p:sp>
        <p:nvSpPr>
          <p:cNvPr id="44" name="Text Box 115">
            <a:extLst>
              <a:ext uri="{FF2B5EF4-FFF2-40B4-BE49-F238E27FC236}">
                <a16:creationId xmlns:a16="http://schemas.microsoft.com/office/drawing/2014/main" id="{90989E84-CE7B-634D-B456-145C2634775E}"/>
              </a:ext>
            </a:extLst>
          </p:cNvPr>
          <p:cNvSpPr txBox="1">
            <a:spLocks noChangeArrowheads="1"/>
          </p:cNvSpPr>
          <p:nvPr userDrawn="1"/>
        </p:nvSpPr>
        <p:spPr bwMode="auto">
          <a:xfrm>
            <a:off x="685801" y="6675120"/>
            <a:ext cx="4114800" cy="411480"/>
          </a:xfrm>
          <a:prstGeom prst="rect">
            <a:avLst/>
          </a:prstGeom>
          <a:noFill/>
          <a:ln w="9525">
            <a:noFill/>
            <a:miter lim="800000"/>
            <a:headEnd/>
            <a:tailEnd/>
          </a:ln>
          <a:effectLst/>
        </p:spPr>
        <p:txBody>
          <a:bodyPr wrap="none" lIns="0" tIns="0" rIns="0" bIns="0" anchor="t" anchorCtr="0">
            <a:noAutofit/>
          </a:bodyPr>
          <a:lstStyle/>
          <a:p>
            <a:pPr algn="l" defTabSz="820738">
              <a:spcBef>
                <a:spcPts val="0"/>
              </a:spcBef>
            </a:pPr>
            <a:fld id="{03C7D0F0-10D5-4191-B6F4-99306F468FEF}" type="datetime4">
              <a:rPr lang="en-US" sz="1400" b="0" smtClean="0">
                <a:solidFill>
                  <a:schemeClr val="tx1"/>
                </a:solidFill>
              </a:rPr>
              <a:pPr algn="l" defTabSz="820738">
                <a:spcBef>
                  <a:spcPts val="0"/>
                </a:spcBef>
              </a:pPr>
              <a:t>April 9, 2019</a:t>
            </a:fld>
            <a:endParaRPr lang="en-US" sz="1400" b="0">
              <a:solidFill>
                <a:schemeClr val="tx1"/>
              </a:solidFill>
            </a:endParaRPr>
          </a:p>
        </p:txBody>
      </p:sp>
    </p:spTree>
    <p:extLst>
      <p:ext uri="{BB962C8B-B14F-4D97-AF65-F5344CB8AC3E}">
        <p14:creationId xmlns:p14="http://schemas.microsoft.com/office/powerpoint/2010/main" val="256191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31719"/>
            <a:ext cx="13258800" cy="4754882"/>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FE7A5EA6-5605-F049-B81D-94794B752C45}"/>
              </a:ext>
            </a:extLst>
          </p:cNvPr>
          <p:cNvSpPr>
            <a:spLocks noGrp="1"/>
          </p:cNvSpPr>
          <p:nvPr>
            <p:ph type="title" hasCustomPrompt="1"/>
          </p:nvPr>
        </p:nvSpPr>
        <p:spPr/>
        <p:txBody>
          <a:bodyPr/>
          <a:lstStyle>
            <a:lvl1pPr>
              <a:defRPr/>
            </a:lvl1pPr>
          </a:lstStyle>
          <a:p>
            <a:r>
              <a:rPr lang="en-US"/>
              <a:t>Slide title</a:t>
            </a:r>
          </a:p>
        </p:txBody>
      </p:sp>
    </p:spTree>
    <p:extLst>
      <p:ext uri="{BB962C8B-B14F-4D97-AF65-F5344CB8AC3E}">
        <p14:creationId xmlns:p14="http://schemas.microsoft.com/office/powerpoint/2010/main" val="6330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332039"/>
            <a:ext cx="6400800" cy="4754572"/>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800" y="2331719"/>
            <a:ext cx="6400800" cy="4754882"/>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hasCustomPrompt="1"/>
          </p:nvPr>
        </p:nvSpPr>
        <p:spPr/>
        <p:txBody>
          <a:bodyPr/>
          <a:lstStyle>
            <a:lvl1pPr>
              <a:defRPr/>
            </a:lvl1pPr>
          </a:lstStyle>
          <a:p>
            <a:r>
              <a:rPr lang="en-US"/>
              <a:t>Slide title</a:t>
            </a:r>
          </a:p>
        </p:txBody>
      </p:sp>
    </p:spTree>
    <p:extLst>
      <p:ext uri="{BB962C8B-B14F-4D97-AF65-F5344CB8AC3E}">
        <p14:creationId xmlns:p14="http://schemas.microsoft.com/office/powerpoint/2010/main" val="394276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331719"/>
            <a:ext cx="4114800" cy="4754882"/>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2331719"/>
            <a:ext cx="4114800" cy="4754882"/>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9829800" y="2331719"/>
            <a:ext cx="4114800" cy="4754882"/>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hasCustomPrompt="1"/>
          </p:nvPr>
        </p:nvSpPr>
        <p:spPr/>
        <p:txBody>
          <a:bodyPr/>
          <a:lstStyle>
            <a:lvl1pPr>
              <a:defRPr/>
            </a:lvl1pPr>
          </a:lstStyle>
          <a:p>
            <a:r>
              <a:rPr lang="en-US"/>
              <a:t>Slide title</a:t>
            </a:r>
          </a:p>
        </p:txBody>
      </p:sp>
    </p:spTree>
    <p:extLst>
      <p:ext uri="{BB962C8B-B14F-4D97-AF65-F5344CB8AC3E}">
        <p14:creationId xmlns:p14="http://schemas.microsoft.com/office/powerpoint/2010/main" val="399773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182" indent="-457182">
              <a:spcBef>
                <a:spcPts val="900"/>
              </a:spcBef>
              <a:buFont typeface="+mj-lt"/>
              <a:buAutoNum type="arabicPeriod"/>
              <a:tabLst>
                <a:tab pos="6337046" algn="r"/>
              </a:tabLst>
              <a:defRPr sz="2000"/>
            </a:lvl1pPr>
            <a:lvl2pPr marL="685772" indent="-228590">
              <a:spcBef>
                <a:spcPts val="600"/>
              </a:spcBef>
              <a:buFont typeface="Arial" pitchFamily="34" charset="0"/>
              <a:buChar char="–"/>
              <a:tabLst>
                <a:tab pos="6337046" algn="r"/>
              </a:tabLst>
              <a:defRPr sz="2000"/>
            </a:lvl2pPr>
            <a:lvl3pPr marL="914364" indent="-228590">
              <a:spcBef>
                <a:spcPts val="600"/>
              </a:spcBef>
              <a:buFont typeface="Arial" pitchFamily="34" charset="0"/>
              <a:buChar char="–"/>
              <a:tabLst>
                <a:tab pos="6337046" algn="r"/>
              </a:tabLst>
              <a:defRPr sz="2000"/>
            </a:lvl3pPr>
            <a:lvl4pPr marL="1142954" indent="-228590">
              <a:spcBef>
                <a:spcPts val="600"/>
              </a:spcBef>
              <a:buFont typeface="Arial" pitchFamily="34" charset="0"/>
              <a:buChar char="–"/>
              <a:tabLst>
                <a:tab pos="6337046" algn="r"/>
              </a:tabLst>
              <a:defRPr sz="2000"/>
            </a:lvl4pPr>
            <a:lvl5pPr marL="1371545" indent="-228590">
              <a:spcBef>
                <a:spcPts val="600"/>
              </a:spcBef>
              <a:buFont typeface="Arial" pitchFamily="34" charset="0"/>
              <a:buChar char="–"/>
              <a:tabLst>
                <a:tab pos="6337046" algn="r"/>
              </a:tabLst>
              <a:defRPr sz="2000"/>
            </a:lvl5pPr>
            <a:lvl6pPr marL="1600136" indent="-228590">
              <a:spcBef>
                <a:spcPts val="600"/>
              </a:spcBef>
              <a:buFont typeface="Arial" pitchFamily="34" charset="0"/>
              <a:buChar char="–"/>
              <a:tabLst>
                <a:tab pos="6337046" algn="r"/>
              </a:tabLst>
              <a:defRPr sz="2000" baseline="0"/>
            </a:lvl6pPr>
            <a:lvl7pPr marL="1828727" indent="-228590">
              <a:spcBef>
                <a:spcPts val="600"/>
              </a:spcBef>
              <a:buFont typeface="Arial" pitchFamily="34" charset="0"/>
              <a:buChar char="–"/>
              <a:tabLst>
                <a:tab pos="6337046" algn="r"/>
              </a:tabLst>
              <a:defRPr sz="2000" baseline="0"/>
            </a:lvl7pPr>
            <a:lvl8pPr marL="2057317" indent="-228590">
              <a:spcBef>
                <a:spcPts val="600"/>
              </a:spcBef>
              <a:buFont typeface="Arial" pitchFamily="34" charset="0"/>
              <a:buChar char="–"/>
              <a:tabLst>
                <a:tab pos="6337046" algn="r"/>
              </a:tabLst>
              <a:defRPr sz="2000" baseline="0"/>
            </a:lvl8pPr>
            <a:lvl9pPr marL="2285909" indent="-228590">
              <a:spcBef>
                <a:spcPts val="600"/>
              </a:spcBef>
              <a:buFont typeface="Arial" pitchFamily="34" charset="0"/>
              <a:buChar char="–"/>
              <a:tabLst>
                <a:tab pos="6337046"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95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182" indent="-228590">
              <a:buFont typeface="Arial" pitchFamily="34" charset="0"/>
              <a:buChar char="–"/>
              <a:defRPr/>
            </a:lvl4pPr>
            <a:lvl5pPr marL="685772" indent="-228590">
              <a:buFont typeface="Arial" pitchFamily="34" charset="0"/>
              <a:buChar char="–"/>
              <a:defRPr/>
            </a:lvl5pPr>
            <a:lvl6pPr marL="914364" indent="-228590">
              <a:buFont typeface="Arial" pitchFamily="34" charset="0"/>
              <a:buChar char="–"/>
              <a:defRPr baseline="0"/>
            </a:lvl6pPr>
            <a:lvl7pPr marL="1142954" indent="-228590">
              <a:buFont typeface="Arial" pitchFamily="34" charset="0"/>
              <a:buChar char="–"/>
              <a:defRPr baseline="0"/>
            </a:lvl7pPr>
            <a:lvl8pPr marL="1371545" indent="-228590">
              <a:buFont typeface="Arial" pitchFamily="34" charset="0"/>
              <a:buChar char="–"/>
              <a:defRPr baseline="0"/>
            </a:lvl8pPr>
            <a:lvl9pPr marL="1600136" indent="-22859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28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95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182" indent="-228590">
              <a:buFont typeface="Arial" pitchFamily="34" charset="0"/>
              <a:buChar char="–"/>
              <a:defRPr sz="2000"/>
            </a:lvl4pPr>
            <a:lvl5pPr marL="685772" indent="-228590">
              <a:buFont typeface="Arial" pitchFamily="34" charset="0"/>
              <a:buChar char="–"/>
              <a:defRPr sz="2000"/>
            </a:lvl5pPr>
            <a:lvl6pPr marL="914364" indent="-228590">
              <a:buFont typeface="Arial" pitchFamily="34" charset="0"/>
              <a:buChar char="–"/>
              <a:defRPr sz="2000" baseline="0"/>
            </a:lvl6pPr>
            <a:lvl7pPr marL="1142954" indent="-228590">
              <a:buFont typeface="Arial" pitchFamily="34" charset="0"/>
              <a:buChar char="–"/>
              <a:defRPr sz="2000" baseline="0"/>
            </a:lvl7pPr>
            <a:lvl8pPr marL="1371545" indent="-228590">
              <a:buFont typeface="Arial" pitchFamily="34" charset="0"/>
              <a:buChar char="–"/>
              <a:defRPr sz="2000" baseline="0"/>
            </a:lvl8pPr>
            <a:lvl9pPr marL="1600136" indent="-22859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9"/>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9323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21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rgbClr val="000000"/>
        </a:solidFill>
        <a:effectLst/>
      </p:bgPr>
    </p:bg>
    <p:spTree>
      <p:nvGrpSpPr>
        <p:cNvPr id="1" name=""/>
        <p:cNvGrpSpPr/>
        <p:nvPr/>
      </p:nvGrpSpPr>
      <p:grpSpPr>
        <a:xfrm>
          <a:off x="0" y="0"/>
          <a:ext cx="0" cy="0"/>
          <a:chOff x="0" y="0"/>
          <a:chExt cx="0" cy="0"/>
        </a:xfrm>
      </p:grpSpPr>
      <p:sp>
        <p:nvSpPr>
          <p:cNvPr id="45" name="Rectangle 44"/>
          <p:cNvSpPr/>
          <p:nvPr userDrawn="1"/>
        </p:nvSpPr>
        <p:spPr>
          <a:xfrm>
            <a:off x="0" y="0"/>
            <a:ext cx="14630400" cy="82296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462981"/>
            <a:endParaRPr lang="en-GB" sz="2880">
              <a:solidFill>
                <a:srgbClr val="FFFFFF"/>
              </a:solidFill>
            </a:endParaRPr>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39763"/>
            <a:ext cx="10058400" cy="3452237"/>
          </a:xfrm>
        </p:spPr>
        <p:txBody>
          <a:bodyPr anchor="b" anchorCtr="0">
            <a:noAutofit/>
          </a:bodyPr>
          <a:lstStyle>
            <a:lvl1pPr>
              <a:defRPr sz="6000">
                <a:solidFill>
                  <a:schemeClr val="tx1"/>
                </a:solidFill>
              </a:defRPr>
            </a:lvl1pPr>
          </a:lstStyle>
          <a:p>
            <a:r>
              <a:rPr lang="en-US"/>
              <a:t>Click to edit Master title style</a:t>
            </a:r>
          </a:p>
        </p:txBody>
      </p:sp>
      <p:sp>
        <p:nvSpPr>
          <p:cNvPr id="11" name="Subtitle 2"/>
          <p:cNvSpPr>
            <a:spLocks noGrp="1"/>
          </p:cNvSpPr>
          <p:nvPr userDrawn="1">
            <p:ph type="subTitle" idx="1"/>
          </p:nvPr>
        </p:nvSpPr>
        <p:spPr>
          <a:xfrm>
            <a:off x="685800" y="4412040"/>
            <a:ext cx="10058400" cy="914400"/>
          </a:xfrm>
        </p:spPr>
        <p:txBody>
          <a:bodyPr>
            <a:noAutofit/>
          </a:bodyPr>
          <a:lstStyle>
            <a:lvl1pPr marL="0" indent="0" algn="l">
              <a:buNone/>
              <a:defRPr sz="28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spcBef>
                <a:spcPct val="50000"/>
              </a:spcBef>
            </a:pPr>
            <a:fld id="{03C7D0F0-10D5-4191-B6F4-99306F468FEF}" type="datetime4">
              <a:rPr lang="en-US" sz="1100" smtClean="0">
                <a:solidFill>
                  <a:srgbClr val="000000"/>
                </a:solidFill>
              </a:rPr>
              <a:pPr algn="r" defTabSz="820705">
                <a:spcBef>
                  <a:spcPct val="50000"/>
                </a:spcBef>
              </a:pPr>
              <a:t>April 9, 2019</a:t>
            </a:fld>
            <a:endParaRPr lang="en-US" sz="1100">
              <a:solidFill>
                <a:srgbClr val="000000"/>
              </a:solidFill>
            </a:endParaRPr>
          </a:p>
        </p:txBody>
      </p:sp>
      <p:sp>
        <p:nvSpPr>
          <p:cNvPr id="16"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spcBef>
                <a:spcPct val="50000"/>
              </a:spcBef>
            </a:pPr>
            <a:fld id="{18E29826-F105-4F77-B977-03F4A4723A21}" type="slidenum">
              <a:rPr lang="en-US" sz="1100" b="1" smtClean="0">
                <a:solidFill>
                  <a:srgbClr val="000000"/>
                </a:solidFill>
              </a:rPr>
              <a:pPr algn="r" defTabSz="820705">
                <a:spcBef>
                  <a:spcPct val="50000"/>
                </a:spcBef>
              </a:pPr>
              <a:t>‹#›</a:t>
            </a:fld>
            <a:endParaRPr lang="en-US" sz="1100" b="1">
              <a:solidFill>
                <a:srgbClr val="000000"/>
              </a:solidFill>
            </a:endParaRPr>
          </a:p>
        </p:txBody>
      </p:sp>
      <p:sp>
        <p:nvSpPr>
          <p:cNvPr id="17"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rgbClr val="000000"/>
                </a:solidFill>
              </a:rPr>
              <a:t>DXC Proprietary and Confidential</a:t>
            </a:r>
          </a:p>
        </p:txBody>
      </p:sp>
      <p:cxnSp>
        <p:nvCxnSpPr>
          <p:cNvPr id="46" name="Straight Connector 45"/>
          <p:cNvCxnSpPr/>
          <p:nvPr userDrawn="1"/>
        </p:nvCxnSpPr>
        <p:spPr>
          <a:xfrm>
            <a:off x="2590146" y="7566366"/>
            <a:ext cx="0" cy="295644"/>
          </a:xfrm>
          <a:prstGeom prst="line">
            <a:avLst/>
          </a:prstGeom>
          <a:ln w="6350" cap="sq">
            <a:solidFill>
              <a:schemeClr val="accent1"/>
            </a:solidFill>
          </a:ln>
        </p:spPr>
        <p:style>
          <a:lnRef idx="1">
            <a:schemeClr val="accent1"/>
          </a:lnRef>
          <a:fillRef idx="0">
            <a:schemeClr val="accent1"/>
          </a:fillRef>
          <a:effectRef idx="0">
            <a:schemeClr val="accent1"/>
          </a:effectRef>
          <a:fontRef idx="minor">
            <a:schemeClr val="lt1"/>
          </a:fontRef>
        </p:style>
      </p:cxnSp>
      <p:pic>
        <p:nvPicPr>
          <p:cNvPr id="48" name="Picture 47">
            <a:extLst>
              <a:ext uri="{FF2B5EF4-FFF2-40B4-BE49-F238E27FC236}">
                <a16:creationId xmlns:a16="http://schemas.microsoft.com/office/drawing/2014/main" id="{70C68F1A-2D37-44C3-98EB-C6616AF2E790}"/>
              </a:ext>
            </a:extLst>
          </p:cNvPr>
          <p:cNvPicPr>
            <a:picLocks noChangeAspect="1"/>
          </p:cNvPicPr>
          <p:nvPr userDrawn="1"/>
        </p:nvPicPr>
        <p:blipFill>
          <a:blip r:embed="rId4"/>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183624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182" indent="-457182">
              <a:spcBef>
                <a:spcPts val="900"/>
              </a:spcBef>
              <a:buFont typeface="+mj-lt"/>
              <a:buAutoNum type="arabicPeriod"/>
              <a:tabLst>
                <a:tab pos="6337046" algn="r"/>
              </a:tabLst>
              <a:defRPr sz="2000"/>
            </a:lvl1pPr>
            <a:lvl2pPr marL="685772" indent="-228590">
              <a:spcBef>
                <a:spcPts val="600"/>
              </a:spcBef>
              <a:buFont typeface="Arial" pitchFamily="34" charset="0"/>
              <a:buChar char="–"/>
              <a:tabLst>
                <a:tab pos="6337046" algn="r"/>
              </a:tabLst>
              <a:defRPr sz="2000"/>
            </a:lvl2pPr>
            <a:lvl3pPr marL="914364" indent="-228590">
              <a:spcBef>
                <a:spcPts val="600"/>
              </a:spcBef>
              <a:buFont typeface="Arial" pitchFamily="34" charset="0"/>
              <a:buChar char="–"/>
              <a:tabLst>
                <a:tab pos="6337046" algn="r"/>
              </a:tabLst>
              <a:defRPr sz="2000"/>
            </a:lvl3pPr>
            <a:lvl4pPr marL="1142954" indent="-228590">
              <a:spcBef>
                <a:spcPts val="600"/>
              </a:spcBef>
              <a:buFont typeface="Arial" pitchFamily="34" charset="0"/>
              <a:buChar char="–"/>
              <a:tabLst>
                <a:tab pos="6337046" algn="r"/>
              </a:tabLst>
              <a:defRPr sz="2000"/>
            </a:lvl4pPr>
            <a:lvl5pPr marL="1371545" indent="-228590">
              <a:spcBef>
                <a:spcPts val="600"/>
              </a:spcBef>
              <a:buFont typeface="Arial" pitchFamily="34" charset="0"/>
              <a:buChar char="–"/>
              <a:tabLst>
                <a:tab pos="6337046" algn="r"/>
              </a:tabLst>
              <a:defRPr sz="2000"/>
            </a:lvl5pPr>
            <a:lvl6pPr marL="1600136" indent="-228590">
              <a:spcBef>
                <a:spcPts val="600"/>
              </a:spcBef>
              <a:buFont typeface="Arial" pitchFamily="34" charset="0"/>
              <a:buChar char="–"/>
              <a:tabLst>
                <a:tab pos="6337046" algn="r"/>
              </a:tabLst>
              <a:defRPr sz="2000" baseline="0"/>
            </a:lvl6pPr>
            <a:lvl7pPr marL="1828727" indent="-228590">
              <a:spcBef>
                <a:spcPts val="600"/>
              </a:spcBef>
              <a:buFont typeface="Arial" pitchFamily="34" charset="0"/>
              <a:buChar char="–"/>
              <a:tabLst>
                <a:tab pos="6337046" algn="r"/>
              </a:tabLst>
              <a:defRPr sz="2000" baseline="0"/>
            </a:lvl7pPr>
            <a:lvl8pPr marL="2057317" indent="-228590">
              <a:spcBef>
                <a:spcPts val="600"/>
              </a:spcBef>
              <a:buFont typeface="Arial" pitchFamily="34" charset="0"/>
              <a:buChar char="–"/>
              <a:tabLst>
                <a:tab pos="6337046" algn="r"/>
              </a:tabLst>
              <a:defRPr sz="2000" baseline="0"/>
            </a:lvl8pPr>
            <a:lvl9pPr marL="2285909" indent="-228590">
              <a:spcBef>
                <a:spcPts val="600"/>
              </a:spcBef>
              <a:buFont typeface="Arial" pitchFamily="34" charset="0"/>
              <a:buChar char="–"/>
              <a:tabLst>
                <a:tab pos="6337046"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91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1"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462981"/>
            <a:endParaRPr lang="en-US" sz="4608" dirty="0">
              <a:solidFill>
                <a:srgbClr val="000000"/>
              </a:solidFill>
            </a:endParaRPr>
          </a:p>
        </p:txBody>
      </p:sp>
      <p:sp>
        <p:nvSpPr>
          <p:cNvPr id="2" name="Title Placeholder 1"/>
          <p:cNvSpPr>
            <a:spLocks noGrp="1"/>
          </p:cNvSpPr>
          <p:nvPr userDrawn="1">
            <p:ph type="title"/>
          </p:nvPr>
        </p:nvSpPr>
        <p:spPr>
          <a:xfrm>
            <a:off x="685800" y="639764"/>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401"/>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05"/>
            <a:fld id="{03C7D0F0-10D5-4191-B6F4-99306F468FEF}" type="datetime4">
              <a:rPr lang="en-US" sz="1100" smtClean="0">
                <a:solidFill>
                  <a:srgbClr val="000000"/>
                </a:solidFill>
              </a:rPr>
              <a:pPr algn="r" defTabSz="820705"/>
              <a:t>April 9, 2019</a:t>
            </a:fld>
            <a:endParaRPr lang="en-US" sz="1100" dirty="0">
              <a:solidFill>
                <a:srgbClr val="000000"/>
              </a:solidFill>
            </a:endParaRPr>
          </a:p>
        </p:txBody>
      </p:sp>
      <p:sp>
        <p:nvSpPr>
          <p:cNvPr id="61" name="Text Box 115"/>
          <p:cNvSpPr txBox="1">
            <a:spLocks noChangeArrowheads="1"/>
          </p:cNvSpPr>
          <p:nvPr userDrawn="1"/>
        </p:nvSpPr>
        <p:spPr bwMode="auto">
          <a:xfrm>
            <a:off x="13533120"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820705"/>
            <a:fld id="{18E29826-F105-4F77-B977-03F4A4723A21}" type="slidenum">
              <a:rPr lang="en-US" sz="1100" b="1" smtClean="0">
                <a:solidFill>
                  <a:srgbClr val="000000"/>
                </a:solidFill>
              </a:rPr>
              <a:pPr algn="r" defTabSz="820705"/>
              <a:t>‹#›</a:t>
            </a:fld>
            <a:endParaRPr lang="en-US" sz="1100" b="1" dirty="0">
              <a:solidFill>
                <a:srgbClr val="000000"/>
              </a:solidFill>
            </a:endParaRPr>
          </a:p>
        </p:txBody>
      </p:sp>
      <p:sp>
        <p:nvSpPr>
          <p:cNvPr id="62" name="Footer Placeholder 4"/>
          <p:cNvSpPr txBox="1">
            <a:spLocks/>
          </p:cNvSpPr>
          <p:nvPr userDrawn="1"/>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cxnSp>
        <p:nvCxnSpPr>
          <p:cNvPr id="6" name="Straight Connector 5"/>
          <p:cNvCxnSpPr/>
          <p:nvPr userDrawn="1"/>
        </p:nvCxnSpPr>
        <p:spPr>
          <a:xfrm>
            <a:off x="2590146" y="7566366"/>
            <a:ext cx="0" cy="295644"/>
          </a:xfrm>
          <a:prstGeom prst="line">
            <a:avLst/>
          </a:prstGeom>
          <a:ln w="6350" cap="sq"/>
        </p:spPr>
        <p:style>
          <a:lnRef idx="1">
            <a:schemeClr val="accent1"/>
          </a:lnRef>
          <a:fillRef idx="0">
            <a:schemeClr val="accent1"/>
          </a:fillRef>
          <a:effectRef idx="0">
            <a:schemeClr val="accent1"/>
          </a:effectRef>
          <a:fontRef idx="minor">
            <a:schemeClr val="lt1"/>
          </a:fontRef>
        </p:style>
      </p:cxnSp>
      <p:pic>
        <p:nvPicPr>
          <p:cNvPr id="5" name="Picture 4">
            <a:extLst>
              <a:ext uri="{FF2B5EF4-FFF2-40B4-BE49-F238E27FC236}">
                <a16:creationId xmlns:a16="http://schemas.microsoft.com/office/drawing/2014/main" id="{C2C646ED-F697-46AD-950C-78DE7D90D171}"/>
              </a:ext>
            </a:extLst>
          </p:cNvPr>
          <p:cNvPicPr>
            <a:picLocks noChangeAspect="1"/>
          </p:cNvPicPr>
          <p:nvPr userDrawn="1"/>
        </p:nvPicPr>
        <p:blipFill>
          <a:blip r:embed="rId31"/>
          <a:stretch>
            <a:fillRect/>
          </a:stretch>
        </p:blipFill>
        <p:spPr>
          <a:xfrm>
            <a:off x="2608949" y="7470192"/>
            <a:ext cx="2258479" cy="492759"/>
          </a:xfrm>
          <a:prstGeom prst="rect">
            <a:avLst/>
          </a:prstGeom>
        </p:spPr>
      </p:pic>
    </p:spTree>
    <p:extLst>
      <p:ext uri="{BB962C8B-B14F-4D97-AF65-F5344CB8AC3E}">
        <p14:creationId xmlns:p14="http://schemas.microsoft.com/office/powerpoint/2010/main" val="2201415274"/>
      </p:ext>
    </p:extLst>
  </p:cSld>
  <p:clrMap bg1="lt1" tx1="dk1" bg2="lt2" tx2="dk2" accent1="accent1" accent2="accent2" accent3="accent3" accent4="accent4" accent5="accent5" accent6="accent6" hlink="hlink" folHlink="folHlink"/>
  <p:sldLayoutIdLst>
    <p:sldLayoutId id="2147484068" r:id="rId1"/>
    <p:sldLayoutId id="2147484070" r:id="rId2"/>
    <p:sldLayoutId id="2147484071" r:id="rId3"/>
    <p:sldLayoutId id="2147484072" r:id="rId4"/>
    <p:sldLayoutId id="2147484074" r:id="rId5"/>
    <p:sldLayoutId id="2147484075" r:id="rId6"/>
    <p:sldLayoutId id="2147484076" r:id="rId7"/>
    <p:sldLayoutId id="2147484077" r:id="rId8"/>
    <p:sldLayoutId id="2147484034" r:id="rId9"/>
    <p:sldLayoutId id="2147484038" r:id="rId10"/>
    <p:sldLayoutId id="2147484039" r:id="rId11"/>
    <p:sldLayoutId id="2147484040" r:id="rId12"/>
    <p:sldLayoutId id="2147484041" r:id="rId13"/>
    <p:sldLayoutId id="2147484046" r:id="rId14"/>
    <p:sldLayoutId id="2147484047" r:id="rId15"/>
    <p:sldLayoutId id="2147484048" r:id="rId16"/>
    <p:sldLayoutId id="2147484051" r:id="rId17"/>
    <p:sldLayoutId id="2147484052" r:id="rId18"/>
    <p:sldLayoutId id="2147484053" r:id="rId19"/>
    <p:sldLayoutId id="2147484054" r:id="rId20"/>
    <p:sldLayoutId id="2147484055" r:id="rId21"/>
    <p:sldLayoutId id="2147484056" r:id="rId22"/>
    <p:sldLayoutId id="2147484057" r:id="rId23"/>
    <p:sldLayoutId id="2147484058" r:id="rId24"/>
    <p:sldLayoutId id="2147484115" r:id="rId25"/>
    <p:sldLayoutId id="2147484116" r:id="rId26"/>
    <p:sldLayoutId id="2147484120" r:id="rId27"/>
    <p:sldLayoutId id="2147484121"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2981"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2981" rtl="0" eaLnBrk="1" latinLnBrk="0" hangingPunct="1">
        <a:spcBef>
          <a:spcPts val="1200"/>
        </a:spcBef>
        <a:buFontTx/>
        <a:buNone/>
        <a:defRPr sz="2000" b="1" kern="1200">
          <a:solidFill>
            <a:schemeClr val="tx1"/>
          </a:solidFill>
          <a:latin typeface="+mn-lt"/>
          <a:ea typeface="+mn-ea"/>
          <a:cs typeface="+mn-cs"/>
        </a:defRPr>
      </a:lvl1pPr>
      <a:lvl2pPr marL="0" indent="0" algn="l" defTabSz="1462981" rtl="0" eaLnBrk="1" latinLnBrk="0" hangingPunct="1">
        <a:spcBef>
          <a:spcPts val="1200"/>
        </a:spcBef>
        <a:buFontTx/>
        <a:buNone/>
        <a:defRPr sz="2000" kern="1200">
          <a:solidFill>
            <a:schemeClr val="tx1"/>
          </a:solidFill>
          <a:latin typeface="+mn-lt"/>
          <a:ea typeface="+mn-ea"/>
          <a:cs typeface="+mn-cs"/>
        </a:defRPr>
      </a:lvl2pPr>
      <a:lvl3pPr marL="228590" indent="-228590" algn="l" defTabSz="1462981"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182" indent="-228590" algn="l" defTabSz="1462981"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772" indent="-228590" algn="l" defTabSz="1462981"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364" indent="-228590" algn="l" defTabSz="1462981"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2954" indent="-228590" algn="l" defTabSz="1462981"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545" indent="-228590" algn="l" defTabSz="1462981"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136" indent="-228590" algn="l" defTabSz="1462981"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2981" rtl="0" eaLnBrk="1" latinLnBrk="0" hangingPunct="1">
        <a:defRPr sz="1800" kern="1200">
          <a:solidFill>
            <a:schemeClr val="tx1"/>
          </a:solidFill>
          <a:latin typeface="+mn-lt"/>
          <a:ea typeface="+mn-ea"/>
          <a:cs typeface="+mn-cs"/>
        </a:defRPr>
      </a:lvl1pPr>
      <a:lvl2pPr marL="731491" algn="l" defTabSz="1462981" rtl="0" eaLnBrk="1" latinLnBrk="0" hangingPunct="1">
        <a:defRPr sz="1800" kern="1200">
          <a:solidFill>
            <a:schemeClr val="tx1"/>
          </a:solidFill>
          <a:latin typeface="+mn-lt"/>
          <a:ea typeface="+mn-ea"/>
          <a:cs typeface="+mn-cs"/>
        </a:defRPr>
      </a:lvl2pPr>
      <a:lvl3pPr marL="1462981" algn="l" defTabSz="1462981" rtl="0" eaLnBrk="1" latinLnBrk="0" hangingPunct="1">
        <a:defRPr sz="1800" kern="1200">
          <a:solidFill>
            <a:schemeClr val="tx1"/>
          </a:solidFill>
          <a:latin typeface="+mn-lt"/>
          <a:ea typeface="+mn-ea"/>
          <a:cs typeface="+mn-cs"/>
        </a:defRPr>
      </a:lvl3pPr>
      <a:lvl4pPr marL="2194472" algn="l" defTabSz="1462981" rtl="0" eaLnBrk="1" latinLnBrk="0" hangingPunct="1">
        <a:defRPr sz="1800" kern="1200">
          <a:solidFill>
            <a:schemeClr val="tx1"/>
          </a:solidFill>
          <a:latin typeface="+mn-lt"/>
          <a:ea typeface="+mn-ea"/>
          <a:cs typeface="+mn-cs"/>
        </a:defRPr>
      </a:lvl4pPr>
      <a:lvl5pPr marL="2925962" algn="l" defTabSz="1462981" rtl="0" eaLnBrk="1" latinLnBrk="0" hangingPunct="1">
        <a:defRPr sz="1800" kern="1200">
          <a:solidFill>
            <a:schemeClr val="tx1"/>
          </a:solidFill>
          <a:latin typeface="+mn-lt"/>
          <a:ea typeface="+mn-ea"/>
          <a:cs typeface="+mn-cs"/>
        </a:defRPr>
      </a:lvl5pPr>
      <a:lvl6pPr marL="3657454" algn="l" defTabSz="1462981" rtl="0" eaLnBrk="1" latinLnBrk="0" hangingPunct="1">
        <a:defRPr sz="1800" kern="1200">
          <a:solidFill>
            <a:schemeClr val="tx1"/>
          </a:solidFill>
          <a:latin typeface="+mn-lt"/>
          <a:ea typeface="+mn-ea"/>
          <a:cs typeface="+mn-cs"/>
        </a:defRPr>
      </a:lvl6pPr>
      <a:lvl7pPr marL="4388945" algn="l" defTabSz="1462981" rtl="0" eaLnBrk="1" latinLnBrk="0" hangingPunct="1">
        <a:defRPr sz="1800" kern="1200">
          <a:solidFill>
            <a:schemeClr val="tx1"/>
          </a:solidFill>
          <a:latin typeface="+mn-lt"/>
          <a:ea typeface="+mn-ea"/>
          <a:cs typeface="+mn-cs"/>
        </a:defRPr>
      </a:lvl7pPr>
      <a:lvl8pPr marL="5120435" algn="l" defTabSz="1462981" rtl="0" eaLnBrk="1" latinLnBrk="0" hangingPunct="1">
        <a:defRPr sz="1800" kern="1200">
          <a:solidFill>
            <a:schemeClr val="tx1"/>
          </a:solidFill>
          <a:latin typeface="+mn-lt"/>
          <a:ea typeface="+mn-ea"/>
          <a:cs typeface="+mn-cs"/>
        </a:defRPr>
      </a:lvl8pPr>
      <a:lvl9pPr marL="5851926" algn="l" defTabSz="1462981"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608">
          <p15:clr>
            <a:srgbClr val="F26B43"/>
          </p15:clr>
        </p15:guide>
        <p15:guide id="2" orient="horz" pos="404">
          <p15:clr>
            <a:srgbClr val="F26B43"/>
          </p15:clr>
        </p15:guide>
        <p15:guide id="3" pos="432">
          <p15:clr>
            <a:srgbClr val="F26B43"/>
          </p15:clr>
        </p15:guide>
        <p15:guide id="4" pos="8784">
          <p15:clr>
            <a:srgbClr val="F26B43"/>
          </p15:clr>
        </p15:guide>
        <p15:guide id="5" orient="horz" pos="452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www.dxc.technology/2019"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2.xml"/><Relationship Id="rId16"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32.svg"/><Relationship Id="rId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33.png"/><Relationship Id="rId9" Type="http://schemas.openxmlformats.org/officeDocument/2006/relationships/image" Target="../media/image30.svg"/></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23.png"/><Relationship Id="rId26" Type="http://schemas.openxmlformats.org/officeDocument/2006/relationships/image" Target="../media/image49.svg"/><Relationship Id="rId3" Type="http://schemas.openxmlformats.org/officeDocument/2006/relationships/image" Target="../media/image34.png"/><Relationship Id="rId21" Type="http://schemas.openxmlformats.org/officeDocument/2006/relationships/image" Target="../media/image29.png"/><Relationship Id="rId7" Type="http://schemas.openxmlformats.org/officeDocument/2006/relationships/image" Target="../media/image40.png"/><Relationship Id="rId12" Type="http://schemas.openxmlformats.org/officeDocument/2006/relationships/image" Target="../media/image25.png"/><Relationship Id="rId17" Type="http://schemas.openxmlformats.org/officeDocument/2006/relationships/image" Target="../media/image22.png"/><Relationship Id="rId25"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21.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47.svg"/><Relationship Id="rId5" Type="http://schemas.openxmlformats.org/officeDocument/2006/relationships/image" Target="../media/image38.png"/><Relationship Id="rId15" Type="http://schemas.openxmlformats.org/officeDocument/2006/relationships/image" Target="../media/image20.png"/><Relationship Id="rId23" Type="http://schemas.openxmlformats.org/officeDocument/2006/relationships/image" Target="../media/image46.png"/><Relationship Id="rId28" Type="http://schemas.openxmlformats.org/officeDocument/2006/relationships/image" Target="../media/image32.svg"/><Relationship Id="rId10" Type="http://schemas.openxmlformats.org/officeDocument/2006/relationships/image" Target="../media/image43.png"/><Relationship Id="rId19" Type="http://schemas.openxmlformats.org/officeDocument/2006/relationships/image" Target="../media/image24.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19.png"/><Relationship Id="rId22" Type="http://schemas.openxmlformats.org/officeDocument/2006/relationships/image" Target="../media/image30.svg"/><Relationship Id="rId27"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39.png"/><Relationship Id="rId26" Type="http://schemas.openxmlformats.org/officeDocument/2006/relationships/image" Target="../media/image32.svg"/><Relationship Id="rId3" Type="http://schemas.openxmlformats.org/officeDocument/2006/relationships/image" Target="../media/image50.png"/><Relationship Id="rId21" Type="http://schemas.openxmlformats.org/officeDocument/2006/relationships/image" Target="../media/image46.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svg"/><Relationship Id="rId25" Type="http://schemas.openxmlformats.org/officeDocument/2006/relationships/image" Target="../media/image31.png"/><Relationship Id="rId2" Type="http://schemas.openxmlformats.org/officeDocument/2006/relationships/notesSlide" Target="../notesSlides/notesSlide5.xml"/><Relationship Id="rId16" Type="http://schemas.openxmlformats.org/officeDocument/2006/relationships/image" Target="../media/image62.png"/><Relationship Id="rId20" Type="http://schemas.openxmlformats.org/officeDocument/2006/relationships/image" Target="../media/image30.svg"/><Relationship Id="rId1" Type="http://schemas.openxmlformats.org/officeDocument/2006/relationships/slideLayout" Target="../slideLayouts/slideLayout4.xml"/><Relationship Id="rId6" Type="http://schemas.openxmlformats.org/officeDocument/2006/relationships/image" Target="../media/image52.png"/><Relationship Id="rId11" Type="http://schemas.openxmlformats.org/officeDocument/2006/relationships/image" Target="../media/image57.jpeg"/><Relationship Id="rId24" Type="http://schemas.openxmlformats.org/officeDocument/2006/relationships/image" Target="../media/image49.svg"/><Relationship Id="rId5" Type="http://schemas.openxmlformats.org/officeDocument/2006/relationships/image" Target="../media/image51.png"/><Relationship Id="rId15" Type="http://schemas.openxmlformats.org/officeDocument/2006/relationships/image" Target="../media/image61.svg"/><Relationship Id="rId23" Type="http://schemas.openxmlformats.org/officeDocument/2006/relationships/image" Target="../media/image48.png"/><Relationship Id="rId10" Type="http://schemas.openxmlformats.org/officeDocument/2006/relationships/image" Target="../media/image56.png"/><Relationship Id="rId19" Type="http://schemas.openxmlformats.org/officeDocument/2006/relationships/image" Target="../media/image29.png"/><Relationship Id="rId4" Type="http://schemas.openxmlformats.org/officeDocument/2006/relationships/image" Target="../media/image33.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47.svg"/></Relationships>
</file>

<file path=ppt/slides/_rels/slide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39.png"/><Relationship Id="rId26" Type="http://schemas.openxmlformats.org/officeDocument/2006/relationships/image" Target="../media/image32.svg"/><Relationship Id="rId3" Type="http://schemas.openxmlformats.org/officeDocument/2006/relationships/image" Target="../media/image50.png"/><Relationship Id="rId21" Type="http://schemas.openxmlformats.org/officeDocument/2006/relationships/image" Target="../media/image46.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svg"/><Relationship Id="rId25"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62.png"/><Relationship Id="rId20" Type="http://schemas.openxmlformats.org/officeDocument/2006/relationships/image" Target="../media/image30.svg"/><Relationship Id="rId1" Type="http://schemas.openxmlformats.org/officeDocument/2006/relationships/slideLayout" Target="../slideLayouts/slideLayout4.xml"/><Relationship Id="rId6" Type="http://schemas.openxmlformats.org/officeDocument/2006/relationships/image" Target="../media/image52.png"/><Relationship Id="rId11" Type="http://schemas.openxmlformats.org/officeDocument/2006/relationships/image" Target="../media/image57.jpeg"/><Relationship Id="rId24" Type="http://schemas.openxmlformats.org/officeDocument/2006/relationships/image" Target="../media/image49.svg"/><Relationship Id="rId5" Type="http://schemas.openxmlformats.org/officeDocument/2006/relationships/image" Target="../media/image51.png"/><Relationship Id="rId15" Type="http://schemas.openxmlformats.org/officeDocument/2006/relationships/image" Target="../media/image61.svg"/><Relationship Id="rId23" Type="http://schemas.openxmlformats.org/officeDocument/2006/relationships/image" Target="../media/image48.png"/><Relationship Id="rId10" Type="http://schemas.openxmlformats.org/officeDocument/2006/relationships/image" Target="../media/image56.png"/><Relationship Id="rId19" Type="http://schemas.openxmlformats.org/officeDocument/2006/relationships/image" Target="../media/image29.png"/><Relationship Id="rId4" Type="http://schemas.openxmlformats.org/officeDocument/2006/relationships/image" Target="../media/image33.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47.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8.png"/><Relationship Id="rId18" Type="http://schemas.openxmlformats.org/officeDocument/2006/relationships/image" Target="../media/image69.png"/><Relationship Id="rId26" Type="http://schemas.openxmlformats.org/officeDocument/2006/relationships/image" Target="../media/image76.png"/><Relationship Id="rId3" Type="http://schemas.openxmlformats.org/officeDocument/2006/relationships/image" Target="../media/image64.png"/><Relationship Id="rId21" Type="http://schemas.openxmlformats.org/officeDocument/2006/relationships/image" Target="../media/image72.svg"/><Relationship Id="rId34" Type="http://schemas.openxmlformats.org/officeDocument/2006/relationships/image" Target="../media/image56.png"/><Relationship Id="rId7" Type="http://schemas.openxmlformats.org/officeDocument/2006/relationships/image" Target="../media/image68.png"/><Relationship Id="rId12" Type="http://schemas.openxmlformats.org/officeDocument/2006/relationships/image" Target="../media/image47.svg"/><Relationship Id="rId17" Type="http://schemas.openxmlformats.org/officeDocument/2006/relationships/image" Target="../media/image44.png"/><Relationship Id="rId25" Type="http://schemas.openxmlformats.org/officeDocument/2006/relationships/image" Target="../media/image55.png"/><Relationship Id="rId33" Type="http://schemas.openxmlformats.org/officeDocument/2006/relationships/image" Target="../media/image54.png"/><Relationship Id="rId2" Type="http://schemas.openxmlformats.org/officeDocument/2006/relationships/notesSlide" Target="../notesSlides/notesSlide7.xml"/><Relationship Id="rId16" Type="http://schemas.openxmlformats.org/officeDocument/2006/relationships/image" Target="../media/image32.svg"/><Relationship Id="rId20" Type="http://schemas.openxmlformats.org/officeDocument/2006/relationships/image" Target="../media/image71.png"/><Relationship Id="rId29" Type="http://schemas.openxmlformats.org/officeDocument/2006/relationships/image" Target="../media/image79.sv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46.png"/><Relationship Id="rId24" Type="http://schemas.openxmlformats.org/officeDocument/2006/relationships/image" Target="../media/image75.svg"/><Relationship Id="rId32" Type="http://schemas.openxmlformats.org/officeDocument/2006/relationships/image" Target="../media/image52.png"/><Relationship Id="rId37" Type="http://schemas.openxmlformats.org/officeDocument/2006/relationships/image" Target="../media/image51.png"/><Relationship Id="rId5" Type="http://schemas.openxmlformats.org/officeDocument/2006/relationships/image" Target="../media/image66.png"/><Relationship Id="rId15" Type="http://schemas.openxmlformats.org/officeDocument/2006/relationships/image" Target="../media/image31.png"/><Relationship Id="rId23" Type="http://schemas.openxmlformats.org/officeDocument/2006/relationships/image" Target="../media/image74.png"/><Relationship Id="rId28" Type="http://schemas.openxmlformats.org/officeDocument/2006/relationships/image" Target="../media/image78.png"/><Relationship Id="rId36" Type="http://schemas.openxmlformats.org/officeDocument/2006/relationships/image" Target="../media/image83.svg"/><Relationship Id="rId10" Type="http://schemas.openxmlformats.org/officeDocument/2006/relationships/image" Target="../media/image30.svg"/><Relationship Id="rId19" Type="http://schemas.openxmlformats.org/officeDocument/2006/relationships/image" Target="../media/image70.svg"/><Relationship Id="rId31" Type="http://schemas.openxmlformats.org/officeDocument/2006/relationships/image" Target="../media/image81.svg"/><Relationship Id="rId4" Type="http://schemas.openxmlformats.org/officeDocument/2006/relationships/image" Target="../media/image65.png"/><Relationship Id="rId9" Type="http://schemas.openxmlformats.org/officeDocument/2006/relationships/image" Target="../media/image29.png"/><Relationship Id="rId14" Type="http://schemas.openxmlformats.org/officeDocument/2006/relationships/image" Target="../media/image49.svg"/><Relationship Id="rId22" Type="http://schemas.openxmlformats.org/officeDocument/2006/relationships/image" Target="../media/image73.png"/><Relationship Id="rId27" Type="http://schemas.openxmlformats.org/officeDocument/2006/relationships/image" Target="../media/image77.svg"/><Relationship Id="rId30" Type="http://schemas.openxmlformats.org/officeDocument/2006/relationships/image" Target="../media/image80.png"/><Relationship Id="rId35" Type="http://schemas.openxmlformats.org/officeDocument/2006/relationships/image" Target="../media/image8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8.png"/><Relationship Id="rId18" Type="http://schemas.openxmlformats.org/officeDocument/2006/relationships/image" Target="../media/image69.png"/><Relationship Id="rId26" Type="http://schemas.openxmlformats.org/officeDocument/2006/relationships/image" Target="../media/image76.png"/><Relationship Id="rId3" Type="http://schemas.openxmlformats.org/officeDocument/2006/relationships/image" Target="../media/image64.png"/><Relationship Id="rId21" Type="http://schemas.openxmlformats.org/officeDocument/2006/relationships/image" Target="../media/image72.svg"/><Relationship Id="rId34" Type="http://schemas.openxmlformats.org/officeDocument/2006/relationships/image" Target="../media/image56.png"/><Relationship Id="rId7" Type="http://schemas.openxmlformats.org/officeDocument/2006/relationships/image" Target="../media/image68.png"/><Relationship Id="rId12" Type="http://schemas.openxmlformats.org/officeDocument/2006/relationships/image" Target="../media/image47.svg"/><Relationship Id="rId17" Type="http://schemas.openxmlformats.org/officeDocument/2006/relationships/image" Target="../media/image44.png"/><Relationship Id="rId25" Type="http://schemas.openxmlformats.org/officeDocument/2006/relationships/image" Target="../media/image55.png"/><Relationship Id="rId33" Type="http://schemas.openxmlformats.org/officeDocument/2006/relationships/image" Target="../media/image54.png"/><Relationship Id="rId2" Type="http://schemas.openxmlformats.org/officeDocument/2006/relationships/notesSlide" Target="../notesSlides/notesSlide8.xml"/><Relationship Id="rId16" Type="http://schemas.openxmlformats.org/officeDocument/2006/relationships/image" Target="../media/image32.svg"/><Relationship Id="rId20" Type="http://schemas.openxmlformats.org/officeDocument/2006/relationships/image" Target="../media/image71.png"/><Relationship Id="rId29" Type="http://schemas.openxmlformats.org/officeDocument/2006/relationships/image" Target="../media/image79.sv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46.png"/><Relationship Id="rId24" Type="http://schemas.openxmlformats.org/officeDocument/2006/relationships/image" Target="../media/image75.svg"/><Relationship Id="rId32" Type="http://schemas.openxmlformats.org/officeDocument/2006/relationships/image" Target="../media/image52.png"/><Relationship Id="rId5" Type="http://schemas.openxmlformats.org/officeDocument/2006/relationships/image" Target="../media/image66.png"/><Relationship Id="rId15" Type="http://schemas.openxmlformats.org/officeDocument/2006/relationships/image" Target="../media/image31.png"/><Relationship Id="rId23" Type="http://schemas.openxmlformats.org/officeDocument/2006/relationships/image" Target="../media/image74.png"/><Relationship Id="rId28" Type="http://schemas.openxmlformats.org/officeDocument/2006/relationships/image" Target="../media/image78.png"/><Relationship Id="rId36" Type="http://schemas.openxmlformats.org/officeDocument/2006/relationships/image" Target="../media/image83.svg"/><Relationship Id="rId10" Type="http://schemas.openxmlformats.org/officeDocument/2006/relationships/image" Target="../media/image30.svg"/><Relationship Id="rId19" Type="http://schemas.openxmlformats.org/officeDocument/2006/relationships/image" Target="../media/image70.svg"/><Relationship Id="rId31" Type="http://schemas.openxmlformats.org/officeDocument/2006/relationships/image" Target="../media/image81.svg"/><Relationship Id="rId4" Type="http://schemas.openxmlformats.org/officeDocument/2006/relationships/image" Target="../media/image65.png"/><Relationship Id="rId9" Type="http://schemas.openxmlformats.org/officeDocument/2006/relationships/image" Target="../media/image29.png"/><Relationship Id="rId14" Type="http://schemas.openxmlformats.org/officeDocument/2006/relationships/image" Target="../media/image49.svg"/><Relationship Id="rId22" Type="http://schemas.openxmlformats.org/officeDocument/2006/relationships/image" Target="../media/image73.png"/><Relationship Id="rId27" Type="http://schemas.openxmlformats.org/officeDocument/2006/relationships/image" Target="../media/image77.svg"/><Relationship Id="rId30" Type="http://schemas.openxmlformats.org/officeDocument/2006/relationships/image" Target="../media/image80.png"/><Relationship Id="rId35" Type="http://schemas.openxmlformats.org/officeDocument/2006/relationships/image" Target="../media/image82.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8.png"/><Relationship Id="rId18" Type="http://schemas.openxmlformats.org/officeDocument/2006/relationships/image" Target="../media/image69.png"/><Relationship Id="rId26" Type="http://schemas.openxmlformats.org/officeDocument/2006/relationships/image" Target="../media/image76.png"/><Relationship Id="rId3" Type="http://schemas.openxmlformats.org/officeDocument/2006/relationships/image" Target="../media/image64.png"/><Relationship Id="rId21" Type="http://schemas.openxmlformats.org/officeDocument/2006/relationships/image" Target="../media/image72.svg"/><Relationship Id="rId34" Type="http://schemas.openxmlformats.org/officeDocument/2006/relationships/image" Target="../media/image56.png"/><Relationship Id="rId7" Type="http://schemas.openxmlformats.org/officeDocument/2006/relationships/image" Target="../media/image68.png"/><Relationship Id="rId12" Type="http://schemas.openxmlformats.org/officeDocument/2006/relationships/image" Target="../media/image47.svg"/><Relationship Id="rId17" Type="http://schemas.openxmlformats.org/officeDocument/2006/relationships/image" Target="../media/image44.png"/><Relationship Id="rId25" Type="http://schemas.openxmlformats.org/officeDocument/2006/relationships/image" Target="../media/image55.png"/><Relationship Id="rId33"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32.svg"/><Relationship Id="rId20" Type="http://schemas.openxmlformats.org/officeDocument/2006/relationships/image" Target="../media/image71.png"/><Relationship Id="rId29" Type="http://schemas.openxmlformats.org/officeDocument/2006/relationships/image" Target="../media/image79.sv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46.png"/><Relationship Id="rId24" Type="http://schemas.openxmlformats.org/officeDocument/2006/relationships/image" Target="../media/image75.svg"/><Relationship Id="rId32" Type="http://schemas.openxmlformats.org/officeDocument/2006/relationships/image" Target="../media/image52.png"/><Relationship Id="rId37" Type="http://schemas.openxmlformats.org/officeDocument/2006/relationships/image" Target="../media/image84.png"/><Relationship Id="rId5" Type="http://schemas.openxmlformats.org/officeDocument/2006/relationships/image" Target="../media/image66.png"/><Relationship Id="rId15" Type="http://schemas.openxmlformats.org/officeDocument/2006/relationships/image" Target="../media/image31.png"/><Relationship Id="rId23" Type="http://schemas.openxmlformats.org/officeDocument/2006/relationships/image" Target="../media/image74.png"/><Relationship Id="rId28" Type="http://schemas.openxmlformats.org/officeDocument/2006/relationships/image" Target="../media/image78.png"/><Relationship Id="rId36" Type="http://schemas.openxmlformats.org/officeDocument/2006/relationships/image" Target="../media/image83.svg"/><Relationship Id="rId10" Type="http://schemas.openxmlformats.org/officeDocument/2006/relationships/image" Target="../media/image30.svg"/><Relationship Id="rId19" Type="http://schemas.openxmlformats.org/officeDocument/2006/relationships/image" Target="../media/image70.svg"/><Relationship Id="rId31" Type="http://schemas.openxmlformats.org/officeDocument/2006/relationships/image" Target="../media/image81.svg"/><Relationship Id="rId4" Type="http://schemas.openxmlformats.org/officeDocument/2006/relationships/image" Target="../media/image65.png"/><Relationship Id="rId9" Type="http://schemas.openxmlformats.org/officeDocument/2006/relationships/image" Target="../media/image29.png"/><Relationship Id="rId14" Type="http://schemas.openxmlformats.org/officeDocument/2006/relationships/image" Target="../media/image49.svg"/><Relationship Id="rId22" Type="http://schemas.openxmlformats.org/officeDocument/2006/relationships/image" Target="../media/image73.png"/><Relationship Id="rId27" Type="http://schemas.openxmlformats.org/officeDocument/2006/relationships/image" Target="../media/image77.svg"/><Relationship Id="rId30" Type="http://schemas.openxmlformats.org/officeDocument/2006/relationships/image" Target="../media/image80.png"/><Relationship Id="rId35"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C86-E44A-43B0-B55D-A92FC7405A74}"/>
              </a:ext>
            </a:extLst>
          </p:cNvPr>
          <p:cNvSpPr>
            <a:spLocks noGrp="1"/>
          </p:cNvSpPr>
          <p:nvPr>
            <p:ph type="ctrTitle"/>
          </p:nvPr>
        </p:nvSpPr>
        <p:spPr>
          <a:xfrm>
            <a:off x="685800" y="639763"/>
            <a:ext cx="11957992" cy="3429000"/>
          </a:xfrm>
        </p:spPr>
        <p:txBody>
          <a:bodyPr/>
          <a:lstStyle/>
          <a:p>
            <a:r>
              <a:rPr lang="en-US" dirty="0"/>
              <a:t>DXC GoodYear  </a:t>
            </a:r>
            <a:br>
              <a:rPr lang="en-US" dirty="0"/>
            </a:br>
            <a:r>
              <a:rPr lang="en-GB" sz="4000" dirty="0"/>
              <a:t>XX – AWS Design &amp; Architecture (Proposed)</a:t>
            </a:r>
            <a:endParaRPr lang="en-US" dirty="0"/>
          </a:p>
        </p:txBody>
      </p:sp>
      <p:sp>
        <p:nvSpPr>
          <p:cNvPr id="3" name="Subtitle 2">
            <a:extLst>
              <a:ext uri="{FF2B5EF4-FFF2-40B4-BE49-F238E27FC236}">
                <a16:creationId xmlns:a16="http://schemas.microsoft.com/office/drawing/2014/main" id="{A2FCC18F-780A-4302-A2C7-EC02940017D4}"/>
              </a:ext>
            </a:extLst>
          </p:cNvPr>
          <p:cNvSpPr>
            <a:spLocks noGrp="1"/>
          </p:cNvSpPr>
          <p:nvPr>
            <p:ph type="subTitle" idx="1"/>
          </p:nvPr>
        </p:nvSpPr>
        <p:spPr/>
        <p:txBody>
          <a:bodyPr/>
          <a:lstStyle/>
          <a:p>
            <a:r>
              <a:rPr lang="en-US" dirty="0"/>
              <a:t>April 8</a:t>
            </a:r>
            <a:r>
              <a:rPr lang="en-US" baseline="30000" dirty="0"/>
              <a:t>th</a:t>
            </a:r>
            <a:r>
              <a:rPr lang="en-US" dirty="0"/>
              <a:t> 2019</a:t>
            </a:r>
          </a:p>
        </p:txBody>
      </p:sp>
    </p:spTree>
    <p:extLst>
      <p:ext uri="{BB962C8B-B14F-4D97-AF65-F5344CB8AC3E}">
        <p14:creationId xmlns:p14="http://schemas.microsoft.com/office/powerpoint/2010/main" val="1407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71">
            <a:extLst>
              <a:ext uri="{FF2B5EF4-FFF2-40B4-BE49-F238E27FC236}">
                <a16:creationId xmlns:a16="http://schemas.microsoft.com/office/drawing/2014/main" id="{DD2FE9BA-87C9-4993-9E95-9D1B0A659903}"/>
              </a:ext>
            </a:extLst>
          </p:cNvPr>
          <p:cNvSpPr/>
          <p:nvPr/>
        </p:nvSpPr>
        <p:spPr>
          <a:xfrm rot="5400000" flipH="1">
            <a:off x="2168215" y="2777815"/>
            <a:ext cx="1130917" cy="5467350"/>
          </a:xfrm>
          <a:prstGeom prst="round2SameRect">
            <a:avLst>
              <a:gd name="adj1" fmla="val 50000"/>
              <a:gd name="adj2" fmla="val 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160" dirty="0" err="1">
              <a:solidFill>
                <a:schemeClr val="tx1"/>
              </a:solidFill>
            </a:endParaRPr>
          </a:p>
        </p:txBody>
      </p:sp>
      <p:sp>
        <p:nvSpPr>
          <p:cNvPr id="6" name="Rectangle 5">
            <a:extLst>
              <a:ext uri="{FF2B5EF4-FFF2-40B4-BE49-F238E27FC236}">
                <a16:creationId xmlns:a16="http://schemas.microsoft.com/office/drawing/2014/main" id="{3EA59621-C315-4AF4-9327-F4710428DBCC}"/>
              </a:ext>
            </a:extLst>
          </p:cNvPr>
          <p:cNvSpPr/>
          <p:nvPr/>
        </p:nvSpPr>
        <p:spPr>
          <a:xfrm>
            <a:off x="780144" y="4791939"/>
            <a:ext cx="4230006" cy="847946"/>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spcBef>
                <a:spcPts val="600"/>
              </a:spcBef>
              <a:spcAft>
                <a:spcPts val="800"/>
              </a:spcAft>
            </a:pPr>
            <a:endParaRPr lang="en-US" sz="2400" b="1" dirty="0">
              <a:solidFill>
                <a:schemeClr val="bg1"/>
              </a:solidFill>
            </a:endParaRPr>
          </a:p>
          <a:p>
            <a:pPr>
              <a:spcBef>
                <a:spcPts val="600"/>
              </a:spcBef>
              <a:spcAft>
                <a:spcPts val="800"/>
              </a:spcAft>
            </a:pPr>
            <a:r>
              <a:rPr lang="en-US" sz="2400" b="1" dirty="0">
                <a:solidFill>
                  <a:schemeClr val="tx1"/>
                </a:solidFill>
                <a:hlinkClick r:id="rId2"/>
              </a:rPr>
              <a:t>www.dxc.technology</a:t>
            </a:r>
            <a:endParaRPr lang="en-US" sz="2400" b="1" dirty="0">
              <a:solidFill>
                <a:schemeClr val="tx1"/>
              </a:solidFill>
            </a:endParaRPr>
          </a:p>
        </p:txBody>
      </p:sp>
      <p:pic>
        <p:nvPicPr>
          <p:cNvPr id="10" name="Picture 9">
            <a:extLst>
              <a:ext uri="{FF2B5EF4-FFF2-40B4-BE49-F238E27FC236}">
                <a16:creationId xmlns:a16="http://schemas.microsoft.com/office/drawing/2014/main" id="{9D7A454D-C88C-4884-AA7F-F223D97E891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912" y="2991468"/>
            <a:ext cx="6096528" cy="1926503"/>
          </a:xfrm>
          <a:prstGeom prst="rect">
            <a:avLst/>
          </a:prstGeom>
        </p:spPr>
      </p:pic>
    </p:spTree>
    <p:extLst>
      <p:ext uri="{BB962C8B-B14F-4D97-AF65-F5344CB8AC3E}">
        <p14:creationId xmlns:p14="http://schemas.microsoft.com/office/powerpoint/2010/main" val="409982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3E6D-283D-48F8-90A4-9E85BAB9F1DA}"/>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278747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28914" y="1191871"/>
            <a:ext cx="9421122" cy="5183982"/>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sp>
        <p:nvSpPr>
          <p:cNvPr id="190" name="Rectangle 189"/>
          <p:cNvSpPr/>
          <p:nvPr/>
        </p:nvSpPr>
        <p:spPr>
          <a:xfrm>
            <a:off x="704104" y="5828168"/>
            <a:ext cx="2251011" cy="5988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VPC Design Approach - Multi VPC Model</a:t>
            </a:r>
          </a:p>
        </p:txBody>
      </p:sp>
      <p:sp>
        <p:nvSpPr>
          <p:cNvPr id="9" name="Rounded Rectangle 8"/>
          <p:cNvSpPr/>
          <p:nvPr/>
        </p:nvSpPr>
        <p:spPr>
          <a:xfrm>
            <a:off x="968313" y="2832145"/>
            <a:ext cx="1696683" cy="82296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sp>
        <p:nvSpPr>
          <p:cNvPr id="10" name="Rounded Rectangle 9"/>
          <p:cNvSpPr/>
          <p:nvPr/>
        </p:nvSpPr>
        <p:spPr>
          <a:xfrm>
            <a:off x="4142473" y="2832145"/>
            <a:ext cx="1989735" cy="82296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sp>
        <p:nvSpPr>
          <p:cNvPr id="11" name="Rounded Rectangle 10"/>
          <p:cNvSpPr/>
          <p:nvPr/>
        </p:nvSpPr>
        <p:spPr>
          <a:xfrm>
            <a:off x="7860116" y="2832145"/>
            <a:ext cx="1761662" cy="82296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sp>
        <p:nvSpPr>
          <p:cNvPr id="16" name="TextBox 35"/>
          <p:cNvSpPr txBox="1">
            <a:spLocks noChangeArrowheads="1"/>
          </p:cNvSpPr>
          <p:nvPr/>
        </p:nvSpPr>
        <p:spPr bwMode="auto">
          <a:xfrm>
            <a:off x="997180" y="3280987"/>
            <a:ext cx="1170432" cy="270843"/>
          </a:xfrm>
          <a:prstGeom prst="rect">
            <a:avLst/>
          </a:prstGeom>
          <a:noFill/>
          <a:ln w="9525">
            <a:noFill/>
            <a:miter lim="800000"/>
            <a:headEnd/>
            <a:tailEnd/>
          </a:ln>
        </p:spPr>
        <p:txBody>
          <a:bodyPr lIns="0" tIns="0" rIns="0" bIns="0">
            <a:spAutoFit/>
          </a:bodyPr>
          <a:lstStyle/>
          <a:p>
            <a:pPr algn="ctr"/>
            <a:r>
              <a:rPr lang="en-US" sz="1760" dirty="0">
                <a:latin typeface="Calibri" panose="020F0502020204030204" pitchFamily="34" charset="0"/>
                <a:ea typeface="Verdana" pitchFamily="34" charset="0"/>
                <a:cs typeface="Calibri" panose="020F0502020204030204" pitchFamily="34" charset="0"/>
              </a:rPr>
              <a:t>Production</a:t>
            </a:r>
          </a:p>
        </p:txBody>
      </p:sp>
      <p:sp>
        <p:nvSpPr>
          <p:cNvPr id="17" name="TextBox 35"/>
          <p:cNvSpPr txBox="1">
            <a:spLocks noChangeArrowheads="1"/>
          </p:cNvSpPr>
          <p:nvPr/>
        </p:nvSpPr>
        <p:spPr bwMode="auto">
          <a:xfrm>
            <a:off x="7906527" y="3317722"/>
            <a:ext cx="1013048" cy="270843"/>
          </a:xfrm>
          <a:prstGeom prst="rect">
            <a:avLst/>
          </a:prstGeom>
          <a:noFill/>
          <a:ln w="9525">
            <a:noFill/>
            <a:miter lim="800000"/>
            <a:headEnd/>
            <a:tailEnd/>
          </a:ln>
        </p:spPr>
        <p:txBody>
          <a:bodyPr wrap="square" lIns="0" tIns="0" rIns="0" bIns="0">
            <a:spAutoFit/>
          </a:bodyPr>
          <a:lstStyle/>
          <a:p>
            <a:pPr algn="ctr"/>
            <a:r>
              <a:rPr lang="en-US" sz="1760" dirty="0">
                <a:latin typeface="Calibri" panose="020F0502020204030204" pitchFamily="34" charset="0"/>
                <a:ea typeface="Verdana" pitchFamily="34" charset="0"/>
                <a:cs typeface="Calibri" panose="020F0502020204030204" pitchFamily="34" charset="0"/>
              </a:rPr>
              <a:t>Non - Prod</a:t>
            </a:r>
          </a:p>
        </p:txBody>
      </p:sp>
      <p:sp>
        <p:nvSpPr>
          <p:cNvPr id="18" name="TextBox 35"/>
          <p:cNvSpPr txBox="1">
            <a:spLocks noChangeArrowheads="1"/>
          </p:cNvSpPr>
          <p:nvPr/>
        </p:nvSpPr>
        <p:spPr bwMode="auto">
          <a:xfrm>
            <a:off x="4222039" y="3280987"/>
            <a:ext cx="1334448" cy="270843"/>
          </a:xfrm>
          <a:prstGeom prst="rect">
            <a:avLst/>
          </a:prstGeom>
          <a:noFill/>
          <a:ln w="9525">
            <a:noFill/>
            <a:miter lim="800000"/>
            <a:headEnd/>
            <a:tailEnd/>
          </a:ln>
        </p:spPr>
        <p:txBody>
          <a:bodyPr wrap="square" lIns="0" tIns="0" rIns="0" bIns="0">
            <a:spAutoFit/>
          </a:bodyPr>
          <a:lstStyle/>
          <a:p>
            <a:pPr algn="ctr"/>
            <a:r>
              <a:rPr lang="en-US" sz="1760" dirty="0">
                <a:latin typeface="Calibri" panose="020F0502020204030204" pitchFamily="34" charset="0"/>
                <a:ea typeface="Verdana" pitchFamily="34" charset="0"/>
                <a:cs typeface="Calibri" panose="020F0502020204030204" pitchFamily="34" charset="0"/>
              </a:rPr>
              <a:t>Management</a:t>
            </a:r>
          </a:p>
        </p:txBody>
      </p:sp>
      <p:cxnSp>
        <p:nvCxnSpPr>
          <p:cNvPr id="4" name="Elbow Connector 3"/>
          <p:cNvCxnSpPr>
            <a:stCxn id="56" idx="3"/>
          </p:cNvCxnSpPr>
          <p:nvPr/>
        </p:nvCxnSpPr>
        <p:spPr bwMode="auto">
          <a:xfrm>
            <a:off x="2639890" y="3194558"/>
            <a:ext cx="1502584" cy="3349"/>
          </a:xfrm>
          <a:prstGeom prst="straightConnector1">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Box 35"/>
          <p:cNvSpPr txBox="1">
            <a:spLocks noChangeArrowheads="1"/>
          </p:cNvSpPr>
          <p:nvPr/>
        </p:nvSpPr>
        <p:spPr bwMode="auto">
          <a:xfrm>
            <a:off x="7968962" y="1230965"/>
            <a:ext cx="1554480" cy="221599"/>
          </a:xfrm>
          <a:prstGeom prst="rect">
            <a:avLst/>
          </a:prstGeom>
          <a:noFill/>
          <a:ln w="9525">
            <a:noFill/>
            <a:miter lim="800000"/>
            <a:headEnd/>
            <a:tailEnd/>
          </a:ln>
        </p:spPr>
        <p:txBody>
          <a:bodyPr wrap="square" lIns="0" tIns="0" rIns="0" bIns="0">
            <a:spAutoFit/>
          </a:bodyPr>
          <a:lstStyle>
            <a:defPPr>
              <a:defRPr lang="en-US"/>
            </a:defPPr>
            <a:lvl1pPr>
              <a:defRPr sz="1440">
                <a:latin typeface="Calibri" panose="020F0502020204030204" pitchFamily="34" charset="0"/>
                <a:ea typeface="Verdana" pitchFamily="34" charset="0"/>
                <a:cs typeface="Calibri" panose="020F0502020204030204" pitchFamily="34" charset="0"/>
              </a:defRPr>
            </a:lvl1pPr>
          </a:lstStyle>
          <a:p>
            <a:pPr algn="ctr"/>
            <a:r>
              <a:rPr lang="en-US" dirty="0"/>
              <a:t>China / Singapore</a:t>
            </a:r>
          </a:p>
        </p:txBody>
      </p:sp>
      <p:pic>
        <p:nvPicPr>
          <p:cNvPr id="56" name="Picture 55" descr="EC2-Instan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673" y="2901949"/>
            <a:ext cx="585216" cy="585216"/>
          </a:xfrm>
          <a:prstGeom prst="rect">
            <a:avLst/>
          </a:prstGeom>
        </p:spPr>
      </p:pic>
      <p:pic>
        <p:nvPicPr>
          <p:cNvPr id="57" name="Picture 56" descr="EC2-Instan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4215" y="3020613"/>
            <a:ext cx="585216" cy="585216"/>
          </a:xfrm>
          <a:prstGeom prst="rect">
            <a:avLst/>
          </a:prstGeom>
        </p:spPr>
      </p:pic>
      <p:sp>
        <p:nvSpPr>
          <p:cNvPr id="60" name="Rounded Rectangle 59"/>
          <p:cNvSpPr/>
          <p:nvPr/>
        </p:nvSpPr>
        <p:spPr>
          <a:xfrm>
            <a:off x="4071797" y="4588664"/>
            <a:ext cx="2151960" cy="1044288"/>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sp>
        <p:nvSpPr>
          <p:cNvPr id="62" name="TextBox 35"/>
          <p:cNvSpPr txBox="1">
            <a:spLocks noChangeArrowheads="1"/>
          </p:cNvSpPr>
          <p:nvPr/>
        </p:nvSpPr>
        <p:spPr bwMode="auto">
          <a:xfrm>
            <a:off x="4214498" y="5012154"/>
            <a:ext cx="880400" cy="590931"/>
          </a:xfrm>
          <a:prstGeom prst="rect">
            <a:avLst/>
          </a:prstGeom>
          <a:noFill/>
          <a:ln w="9525">
            <a:noFill/>
            <a:miter lim="800000"/>
            <a:headEnd/>
            <a:tailEnd/>
          </a:ln>
        </p:spPr>
        <p:txBody>
          <a:bodyPr wrap="square" lIns="0" tIns="0" rIns="0" bIns="0">
            <a:spAutoFit/>
          </a:bodyPr>
          <a:lstStyle/>
          <a:p>
            <a:r>
              <a:rPr lang="en-US" sz="1920" dirty="0">
                <a:latin typeface="Calibri" panose="020F0502020204030204" pitchFamily="34" charset="0"/>
                <a:ea typeface="Verdana" pitchFamily="34" charset="0"/>
                <a:cs typeface="Calibri" panose="020F0502020204030204" pitchFamily="34" charset="0"/>
              </a:rPr>
              <a:t>Internet Out</a:t>
            </a:r>
          </a:p>
        </p:txBody>
      </p:sp>
      <p:pic>
        <p:nvPicPr>
          <p:cNvPr id="66" name="Picture 65" descr="EC2-Instan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9904" y="4598376"/>
            <a:ext cx="372424" cy="372424"/>
          </a:xfrm>
          <a:prstGeom prst="rect">
            <a:avLst/>
          </a:prstGeom>
        </p:spPr>
      </p:pic>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551" y="5227609"/>
            <a:ext cx="354329" cy="365760"/>
          </a:xfrm>
          <a:prstGeom prst="rect">
            <a:avLst/>
          </a:prstGeom>
        </p:spPr>
      </p:pic>
      <p:sp>
        <p:nvSpPr>
          <p:cNvPr id="70" name="TextBox 35"/>
          <p:cNvSpPr txBox="1">
            <a:spLocks noChangeArrowheads="1"/>
          </p:cNvSpPr>
          <p:nvPr/>
        </p:nvSpPr>
        <p:spPr bwMode="auto">
          <a:xfrm>
            <a:off x="5129020" y="4652682"/>
            <a:ext cx="585216" cy="221599"/>
          </a:xfrm>
          <a:prstGeom prst="rect">
            <a:avLst/>
          </a:prstGeom>
          <a:no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Proxy</a:t>
            </a:r>
          </a:p>
        </p:txBody>
      </p:sp>
      <p:sp>
        <p:nvSpPr>
          <p:cNvPr id="71" name="TextBox 35"/>
          <p:cNvSpPr txBox="1">
            <a:spLocks noChangeArrowheads="1"/>
          </p:cNvSpPr>
          <p:nvPr/>
        </p:nvSpPr>
        <p:spPr bwMode="auto">
          <a:xfrm>
            <a:off x="5169057" y="5299690"/>
            <a:ext cx="585216" cy="221599"/>
          </a:xfrm>
          <a:prstGeom prst="rect">
            <a:avLst/>
          </a:prstGeom>
          <a:no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NAT</a:t>
            </a:r>
          </a:p>
        </p:txBody>
      </p:sp>
      <p:cxnSp>
        <p:nvCxnSpPr>
          <p:cNvPr id="73" name="Elbow Connector 70"/>
          <p:cNvCxnSpPr>
            <a:stCxn id="66" idx="2"/>
            <a:endCxn id="68" idx="0"/>
          </p:cNvCxnSpPr>
          <p:nvPr/>
        </p:nvCxnSpPr>
        <p:spPr>
          <a:xfrm>
            <a:off x="5806116" y="4970800"/>
            <a:ext cx="0" cy="256809"/>
          </a:xfrm>
          <a:prstGeom prst="straightConnector1">
            <a:avLst/>
          </a:prstGeom>
          <a:ln w="952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Elbow Connector 77"/>
          <p:cNvCxnSpPr>
            <a:cxnSpLocks/>
            <a:endCxn id="9" idx="2"/>
          </p:cNvCxnSpPr>
          <p:nvPr/>
        </p:nvCxnSpPr>
        <p:spPr bwMode="auto">
          <a:xfrm rot="10800000">
            <a:off x="1816655" y="3655106"/>
            <a:ext cx="2255142" cy="1455707"/>
          </a:xfrm>
          <a:prstGeom prst="bentConnector2">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Elbow Connector 88"/>
          <p:cNvCxnSpPr/>
          <p:nvPr/>
        </p:nvCxnSpPr>
        <p:spPr bwMode="auto">
          <a:xfrm flipH="1">
            <a:off x="6132207" y="3197905"/>
            <a:ext cx="1727907" cy="0"/>
          </a:xfrm>
          <a:prstGeom prst="straightConnector1">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Elbow Connector 97"/>
          <p:cNvCxnSpPr/>
          <p:nvPr/>
        </p:nvCxnSpPr>
        <p:spPr bwMode="auto">
          <a:xfrm flipH="1" flipV="1">
            <a:off x="5137341" y="3563665"/>
            <a:ext cx="10436" cy="1024999"/>
          </a:xfrm>
          <a:prstGeom prst="straightConnector1">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Elbow Connector 101"/>
          <p:cNvCxnSpPr>
            <a:cxnSpLocks/>
            <a:endCxn id="11" idx="2"/>
          </p:cNvCxnSpPr>
          <p:nvPr/>
        </p:nvCxnSpPr>
        <p:spPr bwMode="auto">
          <a:xfrm flipV="1">
            <a:off x="6223757" y="3655105"/>
            <a:ext cx="2517190" cy="1455704"/>
          </a:xfrm>
          <a:prstGeom prst="bentConnector2">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Elbow Connector 97"/>
          <p:cNvCxnSpPr>
            <a:endCxn id="66" idx="0"/>
          </p:cNvCxnSpPr>
          <p:nvPr/>
        </p:nvCxnSpPr>
        <p:spPr bwMode="auto">
          <a:xfrm>
            <a:off x="5789561" y="3214522"/>
            <a:ext cx="0" cy="1383855"/>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21" name="Elbow Connector 97"/>
          <p:cNvCxnSpPr>
            <a:cxnSpLocks/>
            <a:endCxn id="66" idx="0"/>
          </p:cNvCxnSpPr>
          <p:nvPr/>
        </p:nvCxnSpPr>
        <p:spPr bwMode="auto">
          <a:xfrm rot="10800000" flipV="1">
            <a:off x="5806116" y="3529876"/>
            <a:ext cx="1970478" cy="1068499"/>
          </a:xfrm>
          <a:prstGeom prst="curvedConnector2">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39" name="Picture 138" descr="EC2-Instan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337" y="2917836"/>
            <a:ext cx="585216" cy="585216"/>
          </a:xfrm>
          <a:prstGeom prst="rect">
            <a:avLst/>
          </a:prstGeom>
        </p:spPr>
      </p:pic>
      <p:grpSp>
        <p:nvGrpSpPr>
          <p:cNvPr id="140" name="Group 139"/>
          <p:cNvGrpSpPr/>
          <p:nvPr/>
        </p:nvGrpSpPr>
        <p:grpSpPr>
          <a:xfrm>
            <a:off x="4437397" y="1623630"/>
            <a:ext cx="1383909" cy="575211"/>
            <a:chOff x="3376937" y="202315"/>
            <a:chExt cx="864943" cy="359507"/>
          </a:xfrm>
        </p:grpSpPr>
        <p:sp>
          <p:nvSpPr>
            <p:cNvPr id="141" name="Rectangle 140"/>
            <p:cNvSpPr/>
            <p:nvPr/>
          </p:nvSpPr>
          <p:spPr bwMode="auto">
            <a:xfrm>
              <a:off x="3376937" y="202315"/>
              <a:ext cx="864943" cy="359507"/>
            </a:xfrm>
            <a:prstGeom prst="rect">
              <a:avLst/>
            </a:prstGeom>
            <a:solidFill>
              <a:schemeClr val="bg1">
                <a:lumMod val="95000"/>
              </a:schemeClr>
            </a:solidFill>
            <a:ln w="3175" cap="flat" cmpd="sng" algn="ctr">
              <a:noFill/>
              <a:prstDash val="solid"/>
              <a:round/>
              <a:headEnd type="none" w="med" len="med"/>
              <a:tailEnd type="none" w="med" len="med"/>
            </a:ln>
            <a:effectLst/>
            <a:extLst/>
          </p:spPr>
          <p:txBody>
            <a:bodyPr vert="horz" wrap="none" lIns="144000" tIns="74880" rIns="144000" bIns="74880" numCol="1" rtlCol="0" anchor="ctr" anchorCtr="0" compatLnSpc="1">
              <a:prstTxWarp prst="textNoShape">
                <a:avLst/>
              </a:prstTxWarp>
            </a:bodyPr>
            <a:lstStyle/>
            <a:p>
              <a:pPr algn="ctr" defTabSz="1463017" fontAlgn="base">
                <a:spcBef>
                  <a:spcPct val="0"/>
                </a:spcBef>
                <a:spcAft>
                  <a:spcPct val="100000"/>
                </a:spcAft>
                <a:buClr>
                  <a:schemeClr val="accent1"/>
                </a:buClr>
              </a:pPr>
              <a:endParaRPr lang="en-US" sz="1920">
                <a:latin typeface="Arial" panose="020B0604020202020204" pitchFamily="34" charset="0"/>
              </a:endParaRPr>
            </a:p>
          </p:txBody>
        </p:sp>
        <p:pic>
          <p:nvPicPr>
            <p:cNvPr id="142" name="Picture 141" descr="S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7881" y="264498"/>
              <a:ext cx="240220" cy="240220"/>
            </a:xfrm>
            <a:prstGeom prst="rect">
              <a:avLst/>
            </a:prstGeom>
          </p:spPr>
        </p:pic>
        <p:pic>
          <p:nvPicPr>
            <p:cNvPr id="143" name="Picture 1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5528" y="286390"/>
              <a:ext cx="167640" cy="201168"/>
            </a:xfrm>
            <a:prstGeom prst="rect">
              <a:avLst/>
            </a:prstGeom>
          </p:spPr>
        </p:pic>
        <p:pic>
          <p:nvPicPr>
            <p:cNvPr id="144" name="Picture 1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6024" y="277835"/>
              <a:ext cx="181610" cy="201168"/>
            </a:xfrm>
            <a:prstGeom prst="rect">
              <a:avLst/>
            </a:prstGeom>
          </p:spPr>
        </p:pic>
      </p:grpSp>
      <p:grpSp>
        <p:nvGrpSpPr>
          <p:cNvPr id="145" name="Group 144"/>
          <p:cNvGrpSpPr/>
          <p:nvPr/>
        </p:nvGrpSpPr>
        <p:grpSpPr>
          <a:xfrm>
            <a:off x="7323541" y="5662880"/>
            <a:ext cx="1383909" cy="575211"/>
            <a:chOff x="7270386" y="985486"/>
            <a:chExt cx="864943" cy="359507"/>
          </a:xfrm>
        </p:grpSpPr>
        <p:sp>
          <p:nvSpPr>
            <p:cNvPr id="146" name="Rectangle 145"/>
            <p:cNvSpPr/>
            <p:nvPr/>
          </p:nvSpPr>
          <p:spPr bwMode="auto">
            <a:xfrm>
              <a:off x="7270386" y="985486"/>
              <a:ext cx="864943" cy="359507"/>
            </a:xfrm>
            <a:prstGeom prst="rect">
              <a:avLst/>
            </a:prstGeom>
            <a:solidFill>
              <a:schemeClr val="bg1">
                <a:lumMod val="95000"/>
              </a:schemeClr>
            </a:solidFill>
            <a:ln w="3175" cap="flat" cmpd="sng" algn="ctr">
              <a:noFill/>
              <a:prstDash val="solid"/>
              <a:round/>
              <a:headEnd type="none" w="med" len="med"/>
              <a:tailEnd type="none" w="med" len="med"/>
            </a:ln>
            <a:effectLst/>
            <a:extLst/>
          </p:spPr>
          <p:txBody>
            <a:bodyPr vert="horz" wrap="none" lIns="144000" tIns="74880" rIns="144000" bIns="74880" numCol="1" rtlCol="0" anchor="ctr" anchorCtr="0" compatLnSpc="1">
              <a:prstTxWarp prst="textNoShape">
                <a:avLst/>
              </a:prstTxWarp>
            </a:bodyPr>
            <a:lstStyle/>
            <a:p>
              <a:pPr algn="ctr" defTabSz="1463017" fontAlgn="base">
                <a:spcBef>
                  <a:spcPct val="0"/>
                </a:spcBef>
                <a:spcAft>
                  <a:spcPct val="100000"/>
                </a:spcAft>
                <a:buClr>
                  <a:schemeClr val="accent1"/>
                </a:buClr>
              </a:pPr>
              <a:endParaRPr lang="en-US" sz="1920">
                <a:latin typeface="Arial" panose="020B0604020202020204" pitchFamily="34" charset="0"/>
              </a:endParaRPr>
            </a:p>
          </p:txBody>
        </p:sp>
        <p:pic>
          <p:nvPicPr>
            <p:cNvPr id="147" name="Picture 1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7562" y="1056694"/>
              <a:ext cx="190580" cy="201168"/>
            </a:xfrm>
            <a:prstGeom prst="rect">
              <a:avLst/>
            </a:prstGeom>
          </p:spPr>
        </p:pic>
        <p:pic>
          <p:nvPicPr>
            <p:cNvPr id="148" name="Picture 1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2160" y="1056694"/>
              <a:ext cx="167640" cy="201168"/>
            </a:xfrm>
            <a:prstGeom prst="rect">
              <a:avLst/>
            </a:prstGeom>
          </p:spPr>
        </p:pic>
        <p:pic>
          <p:nvPicPr>
            <p:cNvPr id="149" name="Picture 14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52376" y="1056694"/>
              <a:ext cx="201168" cy="201168"/>
            </a:xfrm>
            <a:prstGeom prst="rect">
              <a:avLst/>
            </a:prstGeom>
          </p:spPr>
        </p:pic>
      </p:grpSp>
      <p:sp>
        <p:nvSpPr>
          <p:cNvPr id="151" name="TextBox 35"/>
          <p:cNvSpPr txBox="1">
            <a:spLocks noChangeArrowheads="1"/>
          </p:cNvSpPr>
          <p:nvPr/>
        </p:nvSpPr>
        <p:spPr bwMode="auto">
          <a:xfrm>
            <a:off x="4218573" y="1358527"/>
            <a:ext cx="1893923" cy="221599"/>
          </a:xfrm>
          <a:prstGeom prst="rect">
            <a:avLst/>
          </a:prstGeom>
          <a:noFill/>
          <a:ln w="9525">
            <a:noFill/>
            <a:miter lim="800000"/>
            <a:headEnd/>
            <a:tailEnd/>
          </a:ln>
        </p:spPr>
        <p:txBody>
          <a:bodyPr wrap="square" lIns="0" tIns="0" rIns="0" bIns="0">
            <a:spAutoFit/>
          </a:bodyPr>
          <a:lstStyle/>
          <a:p>
            <a:r>
              <a:rPr lang="en-US" sz="1440" dirty="0">
                <a:latin typeface="Calibri" panose="020F0502020204030204" pitchFamily="34" charset="0"/>
                <a:ea typeface="Verdana" pitchFamily="34" charset="0"/>
                <a:cs typeface="Calibri" panose="020F0502020204030204" pitchFamily="34" charset="0"/>
              </a:rPr>
              <a:t>AWS Endpoint Services</a:t>
            </a:r>
          </a:p>
        </p:txBody>
      </p:sp>
      <p:sp>
        <p:nvSpPr>
          <p:cNvPr id="153" name="TextBox 35"/>
          <p:cNvSpPr txBox="1">
            <a:spLocks noChangeArrowheads="1"/>
          </p:cNvSpPr>
          <p:nvPr/>
        </p:nvSpPr>
        <p:spPr bwMode="auto">
          <a:xfrm>
            <a:off x="7153510" y="5369327"/>
            <a:ext cx="1934496" cy="221599"/>
          </a:xfrm>
          <a:prstGeom prst="rect">
            <a:avLst/>
          </a:prstGeom>
          <a:noFill/>
          <a:ln w="9525">
            <a:noFill/>
            <a:miter lim="800000"/>
            <a:headEnd/>
            <a:tailEnd/>
          </a:ln>
        </p:spPr>
        <p:txBody>
          <a:bodyPr wrap="square" lIns="0" tIns="0" rIns="0" bIns="0">
            <a:spAutoFit/>
          </a:bodyPr>
          <a:lstStyle/>
          <a:p>
            <a:r>
              <a:rPr lang="en-US" sz="1440" dirty="0">
                <a:latin typeface="Calibri" panose="020F0502020204030204" pitchFamily="34" charset="0"/>
                <a:ea typeface="Verdana" pitchFamily="34" charset="0"/>
                <a:cs typeface="Calibri" panose="020F0502020204030204" pitchFamily="34" charset="0"/>
              </a:rPr>
              <a:t>AWS Internet  Services</a:t>
            </a:r>
          </a:p>
        </p:txBody>
      </p:sp>
      <p:cxnSp>
        <p:nvCxnSpPr>
          <p:cNvPr id="154" name="Elbow Connector 97"/>
          <p:cNvCxnSpPr>
            <a:endCxn id="141" idx="2"/>
          </p:cNvCxnSpPr>
          <p:nvPr/>
        </p:nvCxnSpPr>
        <p:spPr bwMode="auto">
          <a:xfrm flipH="1" flipV="1">
            <a:off x="5129352" y="2198841"/>
            <a:ext cx="7989" cy="633304"/>
          </a:xfrm>
          <a:prstGeom prst="straightConnector1">
            <a:avLst/>
          </a:prstGeom>
          <a:ln w="9525">
            <a:solidFill>
              <a:schemeClr val="accent4">
                <a:lumMod val="75000"/>
              </a:schemeClr>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55" name="Elbow Connector 97"/>
          <p:cNvCxnSpPr>
            <a:endCxn id="141" idx="1"/>
          </p:cNvCxnSpPr>
          <p:nvPr/>
        </p:nvCxnSpPr>
        <p:spPr bwMode="auto">
          <a:xfrm rot="5400000" flipH="1" flipV="1">
            <a:off x="2666572" y="1061320"/>
            <a:ext cx="920909" cy="2620742"/>
          </a:xfrm>
          <a:prstGeom prst="curvedConnector2">
            <a:avLst/>
          </a:prstGeom>
          <a:ln w="9525">
            <a:solidFill>
              <a:schemeClr val="accent4">
                <a:lumMod val="75000"/>
              </a:schemeClr>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61" name="Picture 1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3937" y="2046435"/>
            <a:ext cx="307013" cy="321869"/>
          </a:xfrm>
          <a:prstGeom prst="rect">
            <a:avLst/>
          </a:prstGeom>
        </p:spPr>
      </p:pic>
      <p:pic>
        <p:nvPicPr>
          <p:cNvPr id="163" name="Picture 1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60724" y="6700919"/>
            <a:ext cx="591904" cy="585216"/>
          </a:xfrm>
          <a:prstGeom prst="rect">
            <a:avLst/>
          </a:prstGeom>
        </p:spPr>
      </p:pic>
      <p:cxnSp>
        <p:nvCxnSpPr>
          <p:cNvPr id="164" name="Elbow Connector 97"/>
          <p:cNvCxnSpPr>
            <a:endCxn id="163" idx="0"/>
          </p:cNvCxnSpPr>
          <p:nvPr/>
        </p:nvCxnSpPr>
        <p:spPr bwMode="auto">
          <a:xfrm>
            <a:off x="5147777" y="5632952"/>
            <a:ext cx="8899" cy="1067967"/>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67" name="Elbow Connector 97"/>
          <p:cNvCxnSpPr>
            <a:stCxn id="163" idx="3"/>
            <a:endCxn id="146" idx="2"/>
          </p:cNvCxnSpPr>
          <p:nvPr/>
        </p:nvCxnSpPr>
        <p:spPr bwMode="auto">
          <a:xfrm flipV="1">
            <a:off x="5452628" y="6238091"/>
            <a:ext cx="2562868" cy="755436"/>
          </a:xfrm>
          <a:prstGeom prst="curvedConnector2">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70" name="Elbow Connector 97"/>
          <p:cNvCxnSpPr>
            <a:endCxn id="141" idx="3"/>
          </p:cNvCxnSpPr>
          <p:nvPr/>
        </p:nvCxnSpPr>
        <p:spPr bwMode="auto">
          <a:xfrm rot="16200000" flipV="1">
            <a:off x="6820673" y="911870"/>
            <a:ext cx="920909" cy="2919641"/>
          </a:xfrm>
          <a:prstGeom prst="curvedConnector2">
            <a:avLst/>
          </a:prstGeom>
          <a:ln w="9525">
            <a:solidFill>
              <a:schemeClr val="accent4">
                <a:lumMod val="75000"/>
              </a:schemeClr>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73" name="Elbow Connector 97"/>
          <p:cNvCxnSpPr>
            <a:cxnSpLocks/>
            <a:endCxn id="66" idx="0"/>
          </p:cNvCxnSpPr>
          <p:nvPr/>
        </p:nvCxnSpPr>
        <p:spPr bwMode="auto">
          <a:xfrm>
            <a:off x="2115852" y="3658205"/>
            <a:ext cx="3690264" cy="940171"/>
          </a:xfrm>
          <a:prstGeom prst="curvedConnector2">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77" name="Picture 1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99514" y="2046435"/>
            <a:ext cx="307013" cy="321869"/>
          </a:xfrm>
          <a:prstGeom prst="rect">
            <a:avLst/>
          </a:prstGeom>
        </p:spPr>
      </p:pic>
      <p:sp>
        <p:nvSpPr>
          <p:cNvPr id="178" name="TextBox 35"/>
          <p:cNvSpPr txBox="1">
            <a:spLocks noChangeArrowheads="1"/>
          </p:cNvSpPr>
          <p:nvPr/>
        </p:nvSpPr>
        <p:spPr bwMode="auto">
          <a:xfrm>
            <a:off x="4336644" y="7052456"/>
            <a:ext cx="877824" cy="221599"/>
          </a:xfrm>
          <a:prstGeom prst="rect">
            <a:avLst/>
          </a:prstGeom>
          <a:no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Internet</a:t>
            </a:r>
          </a:p>
        </p:txBody>
      </p:sp>
      <p:pic>
        <p:nvPicPr>
          <p:cNvPr id="180" name="Picture 17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49669" y="4222904"/>
            <a:ext cx="348878" cy="365760"/>
          </a:xfrm>
          <a:prstGeom prst="rect">
            <a:avLst/>
          </a:prstGeom>
        </p:spPr>
      </p:pic>
      <p:pic>
        <p:nvPicPr>
          <p:cNvPr id="181" name="Picture 18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27552" y="3024284"/>
            <a:ext cx="348878" cy="365760"/>
          </a:xfrm>
          <a:prstGeom prst="rect">
            <a:avLst/>
          </a:prstGeom>
        </p:spPr>
      </p:pic>
      <p:cxnSp>
        <p:nvCxnSpPr>
          <p:cNvPr id="183" name="Elbow Connector 182"/>
          <p:cNvCxnSpPr/>
          <p:nvPr/>
        </p:nvCxnSpPr>
        <p:spPr bwMode="auto">
          <a:xfrm>
            <a:off x="894822" y="5545937"/>
            <a:ext cx="1828800" cy="1"/>
          </a:xfrm>
          <a:prstGeom prst="bentConnector3">
            <a:avLst>
              <a:gd name="adj1" fmla="val 50000"/>
            </a:avLst>
          </a:prstGeom>
          <a:solidFill>
            <a:srgbClr val="FFFFFF"/>
          </a:solidFill>
          <a:ln w="3175"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Elbow Connector 183"/>
          <p:cNvCxnSpPr/>
          <p:nvPr/>
        </p:nvCxnSpPr>
        <p:spPr bwMode="auto">
          <a:xfrm>
            <a:off x="894822" y="6146531"/>
            <a:ext cx="1828800" cy="1"/>
          </a:xfrm>
          <a:prstGeom prst="bentConnector3">
            <a:avLst>
              <a:gd name="adj1" fmla="val 50000"/>
            </a:avLst>
          </a:prstGeom>
          <a:ln w="9525">
            <a:solidFill>
              <a:schemeClr val="accent4">
                <a:lumMod val="75000"/>
              </a:schemeClr>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85" name="Elbow Connector 184"/>
          <p:cNvCxnSpPr/>
          <p:nvPr/>
        </p:nvCxnSpPr>
        <p:spPr bwMode="auto">
          <a:xfrm>
            <a:off x="894822" y="6767569"/>
            <a:ext cx="1828800" cy="1"/>
          </a:xfrm>
          <a:prstGeom prst="bentConnector3">
            <a:avLst>
              <a:gd name="adj1" fmla="val 50000"/>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186" name="TextBox 35"/>
          <p:cNvSpPr txBox="1">
            <a:spLocks noChangeArrowheads="1"/>
          </p:cNvSpPr>
          <p:nvPr/>
        </p:nvSpPr>
        <p:spPr bwMode="auto">
          <a:xfrm>
            <a:off x="1258193" y="5351409"/>
            <a:ext cx="877824" cy="443198"/>
          </a:xfrm>
          <a:prstGeom prst="rect">
            <a:avLst/>
          </a:prstGeom>
          <a:solidFill>
            <a:schemeClr val="bg1"/>
          </a:solid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VPC Peering</a:t>
            </a:r>
          </a:p>
        </p:txBody>
      </p:sp>
      <p:sp>
        <p:nvSpPr>
          <p:cNvPr id="187" name="TextBox 35"/>
          <p:cNvSpPr txBox="1">
            <a:spLocks noChangeArrowheads="1"/>
          </p:cNvSpPr>
          <p:nvPr/>
        </p:nvSpPr>
        <p:spPr bwMode="auto">
          <a:xfrm>
            <a:off x="1258193" y="5931251"/>
            <a:ext cx="877824" cy="443198"/>
          </a:xfrm>
          <a:prstGeom prst="rect">
            <a:avLst/>
          </a:prstGeom>
          <a:solidFill>
            <a:schemeClr val="bg1"/>
          </a:solid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Endpoint Services</a:t>
            </a:r>
          </a:p>
        </p:txBody>
      </p:sp>
      <p:sp>
        <p:nvSpPr>
          <p:cNvPr id="188" name="TextBox 35"/>
          <p:cNvSpPr txBox="1">
            <a:spLocks noChangeArrowheads="1"/>
          </p:cNvSpPr>
          <p:nvPr/>
        </p:nvSpPr>
        <p:spPr bwMode="auto">
          <a:xfrm>
            <a:off x="1258193" y="6541760"/>
            <a:ext cx="877824" cy="443198"/>
          </a:xfrm>
          <a:prstGeom prst="rect">
            <a:avLst/>
          </a:prstGeom>
          <a:solidFill>
            <a:schemeClr val="bg1"/>
          </a:solidFill>
          <a:ln w="9525">
            <a:noFill/>
            <a:miter lim="800000"/>
            <a:headEnd/>
            <a:tailEnd/>
          </a:ln>
        </p:spPr>
        <p:txBody>
          <a:bodyPr wrap="square" lIns="0" tIns="0" rIns="0" bIns="0">
            <a:spAutoFit/>
          </a:bodyPr>
          <a:lstStyle/>
          <a:p>
            <a:pPr algn="ctr"/>
            <a:r>
              <a:rPr lang="en-US" sz="1440" dirty="0">
                <a:latin typeface="Calibri" panose="020F0502020204030204" pitchFamily="34" charset="0"/>
                <a:ea typeface="Verdana" pitchFamily="34" charset="0"/>
                <a:cs typeface="Calibri" panose="020F0502020204030204" pitchFamily="34" charset="0"/>
              </a:rPr>
              <a:t>Internet Routable</a:t>
            </a:r>
          </a:p>
        </p:txBody>
      </p:sp>
      <p:pic>
        <p:nvPicPr>
          <p:cNvPr id="192" name="Picture 19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72243" y="6619271"/>
            <a:ext cx="317834" cy="438912"/>
          </a:xfrm>
          <a:prstGeom prst="rect">
            <a:avLst/>
          </a:prstGeom>
        </p:spPr>
      </p:pic>
      <p:sp>
        <p:nvSpPr>
          <p:cNvPr id="193" name="TextBox 35"/>
          <p:cNvSpPr txBox="1">
            <a:spLocks noChangeArrowheads="1"/>
          </p:cNvSpPr>
          <p:nvPr/>
        </p:nvSpPr>
        <p:spPr bwMode="auto">
          <a:xfrm>
            <a:off x="2724441" y="6563256"/>
            <a:ext cx="1170432" cy="584775"/>
          </a:xfrm>
          <a:prstGeom prst="rect">
            <a:avLst/>
          </a:prstGeom>
          <a:noFill/>
          <a:ln w="9525">
            <a:noFill/>
            <a:miter lim="800000"/>
            <a:headEnd/>
            <a:tailEnd/>
          </a:ln>
        </p:spPr>
        <p:txBody>
          <a:bodyPr wrap="square">
            <a:spAutoFit/>
          </a:bodyPr>
          <a:lstStyle/>
          <a:p>
            <a:pPr algn="r"/>
            <a:r>
              <a:rPr lang="en-US" sz="1600" dirty="0">
                <a:latin typeface="Calibri" panose="020F0502020204030204" pitchFamily="34" charset="0"/>
                <a:ea typeface="Verdana" pitchFamily="34" charset="0"/>
                <a:cs typeface="Calibri" panose="020F0502020204030204" pitchFamily="34" charset="0"/>
              </a:rPr>
              <a:t>Public Services</a:t>
            </a:r>
          </a:p>
        </p:txBody>
      </p:sp>
      <p:cxnSp>
        <p:nvCxnSpPr>
          <p:cNvPr id="194" name="Elbow Connector 97"/>
          <p:cNvCxnSpPr>
            <a:stCxn id="163" idx="1"/>
            <a:endCxn id="192" idx="3"/>
          </p:cNvCxnSpPr>
          <p:nvPr/>
        </p:nvCxnSpPr>
        <p:spPr bwMode="auto">
          <a:xfrm rot="10800000">
            <a:off x="4190078" y="6838727"/>
            <a:ext cx="670648" cy="154800"/>
          </a:xfrm>
          <a:prstGeom prst="curvedConnector3">
            <a:avLst>
              <a:gd name="adj1" fmla="val 50000"/>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189" name="Rectangle 188"/>
          <p:cNvSpPr/>
          <p:nvPr/>
        </p:nvSpPr>
        <p:spPr>
          <a:xfrm>
            <a:off x="659242" y="5218984"/>
            <a:ext cx="2299960" cy="1964366"/>
          </a:xfrm>
          <a:prstGeom prst="rect">
            <a:avLst/>
          </a:prstGeom>
          <a:solidFill>
            <a:schemeClr val="accent2">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608"/>
          </a:p>
        </p:txBody>
      </p:sp>
      <p:pic>
        <p:nvPicPr>
          <p:cNvPr id="69" name="Graphic 68">
            <a:extLst>
              <a:ext uri="{FF2B5EF4-FFF2-40B4-BE49-F238E27FC236}">
                <a16:creationId xmlns:a16="http://schemas.microsoft.com/office/drawing/2014/main" id="{F2C9CA13-3CC9-4831-8E7D-6ACFE7D67B7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49866" y="1215413"/>
            <a:ext cx="457200" cy="457200"/>
          </a:xfrm>
          <a:prstGeom prst="rect">
            <a:avLst/>
          </a:prstGeom>
        </p:spPr>
      </p:pic>
      <p:pic>
        <p:nvPicPr>
          <p:cNvPr id="75" name="Graphic 74">
            <a:extLst>
              <a:ext uri="{FF2B5EF4-FFF2-40B4-BE49-F238E27FC236}">
                <a16:creationId xmlns:a16="http://schemas.microsoft.com/office/drawing/2014/main" id="{34474C76-64E0-41DA-8B2D-14978F6F14C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2048" y="2854630"/>
            <a:ext cx="330200" cy="330200"/>
          </a:xfrm>
          <a:prstGeom prst="rect">
            <a:avLst/>
          </a:prstGeom>
        </p:spPr>
      </p:pic>
      <p:pic>
        <p:nvPicPr>
          <p:cNvPr id="76" name="Graphic 75">
            <a:extLst>
              <a:ext uri="{FF2B5EF4-FFF2-40B4-BE49-F238E27FC236}">
                <a16:creationId xmlns:a16="http://schemas.microsoft.com/office/drawing/2014/main" id="{16B216E8-3647-4B57-A091-465743C283E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61356" y="2854630"/>
            <a:ext cx="330200" cy="330200"/>
          </a:xfrm>
          <a:prstGeom prst="rect">
            <a:avLst/>
          </a:prstGeom>
        </p:spPr>
      </p:pic>
      <p:pic>
        <p:nvPicPr>
          <p:cNvPr id="77" name="Picture 76">
            <a:extLst>
              <a:ext uri="{FF2B5EF4-FFF2-40B4-BE49-F238E27FC236}">
                <a16:creationId xmlns:a16="http://schemas.microsoft.com/office/drawing/2014/main" id="{AEA627BA-9F89-40EF-AFA8-80B842F6387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0648" y="3024284"/>
            <a:ext cx="348878" cy="365760"/>
          </a:xfrm>
          <a:prstGeom prst="rect">
            <a:avLst/>
          </a:prstGeom>
        </p:spPr>
      </p:pic>
      <p:pic>
        <p:nvPicPr>
          <p:cNvPr id="79" name="Graphic 78">
            <a:extLst>
              <a:ext uri="{FF2B5EF4-FFF2-40B4-BE49-F238E27FC236}">
                <a16:creationId xmlns:a16="http://schemas.microsoft.com/office/drawing/2014/main" id="{85FA0312-5831-4178-B2CB-6E8BA12850A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901195" y="2854630"/>
            <a:ext cx="330200" cy="330200"/>
          </a:xfrm>
          <a:prstGeom prst="rect">
            <a:avLst/>
          </a:prstGeom>
        </p:spPr>
      </p:pic>
      <p:pic>
        <p:nvPicPr>
          <p:cNvPr id="80" name="Graphic 79">
            <a:extLst>
              <a:ext uri="{FF2B5EF4-FFF2-40B4-BE49-F238E27FC236}">
                <a16:creationId xmlns:a16="http://schemas.microsoft.com/office/drawing/2014/main" id="{57096542-0C66-4299-BDDE-DFE44C045A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06370" y="4629171"/>
            <a:ext cx="330200" cy="330200"/>
          </a:xfrm>
          <a:prstGeom prst="rect">
            <a:avLst/>
          </a:prstGeom>
        </p:spPr>
      </p:pic>
      <p:sp>
        <p:nvSpPr>
          <p:cNvPr id="81" name="Rectangle 80">
            <a:extLst>
              <a:ext uri="{FF2B5EF4-FFF2-40B4-BE49-F238E27FC236}">
                <a16:creationId xmlns:a16="http://schemas.microsoft.com/office/drawing/2014/main" id="{D2AABF1D-C553-41C4-8F4A-57FDCDDD4C5A}"/>
              </a:ext>
            </a:extLst>
          </p:cNvPr>
          <p:cNvSpPr/>
          <p:nvPr/>
        </p:nvSpPr>
        <p:spPr>
          <a:xfrm>
            <a:off x="1300264" y="2896348"/>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83" name="Rectangle 82">
            <a:extLst>
              <a:ext uri="{FF2B5EF4-FFF2-40B4-BE49-F238E27FC236}">
                <a16:creationId xmlns:a16="http://schemas.microsoft.com/office/drawing/2014/main" id="{7DC9C64E-5CF0-444F-B6F0-407B16DEDBE9}"/>
              </a:ext>
            </a:extLst>
          </p:cNvPr>
          <p:cNvSpPr/>
          <p:nvPr/>
        </p:nvSpPr>
        <p:spPr>
          <a:xfrm>
            <a:off x="4434338" y="2897214"/>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84" name="Rectangle 83">
            <a:extLst>
              <a:ext uri="{FF2B5EF4-FFF2-40B4-BE49-F238E27FC236}">
                <a16:creationId xmlns:a16="http://schemas.microsoft.com/office/drawing/2014/main" id="{CD057E45-786A-43B0-A59E-BD4B7C7FBDAC}"/>
              </a:ext>
            </a:extLst>
          </p:cNvPr>
          <p:cNvSpPr/>
          <p:nvPr/>
        </p:nvSpPr>
        <p:spPr>
          <a:xfrm>
            <a:off x="8201443" y="2885784"/>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86" name="Rectangle 85">
            <a:extLst>
              <a:ext uri="{FF2B5EF4-FFF2-40B4-BE49-F238E27FC236}">
                <a16:creationId xmlns:a16="http://schemas.microsoft.com/office/drawing/2014/main" id="{33036D68-85F6-4653-9264-D24C51F1DE8C}"/>
              </a:ext>
            </a:extLst>
          </p:cNvPr>
          <p:cNvSpPr/>
          <p:nvPr/>
        </p:nvSpPr>
        <p:spPr>
          <a:xfrm>
            <a:off x="4361458" y="4657518"/>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21" name="TextBox 20">
            <a:extLst>
              <a:ext uri="{FF2B5EF4-FFF2-40B4-BE49-F238E27FC236}">
                <a16:creationId xmlns:a16="http://schemas.microsoft.com/office/drawing/2014/main" id="{1A86A009-CAA8-4E7F-BAAD-F3291CB2A6E8}"/>
              </a:ext>
            </a:extLst>
          </p:cNvPr>
          <p:cNvSpPr txBox="1"/>
          <p:nvPr/>
        </p:nvSpPr>
        <p:spPr>
          <a:xfrm>
            <a:off x="10003771" y="1070945"/>
            <a:ext cx="4296205" cy="6709529"/>
          </a:xfrm>
          <a:prstGeom prst="rect">
            <a:avLst/>
          </a:prstGeom>
          <a:noFill/>
        </p:spPr>
        <p:txBody>
          <a:bodyPr wrap="square" rtlCol="0">
            <a:spAutoFit/>
          </a:bodyPr>
          <a:lstStyle/>
          <a:p>
            <a:pPr marL="182880" indent="-182880" algn="just">
              <a:spcAft>
                <a:spcPts val="600"/>
              </a:spcAft>
              <a:buFont typeface="Arial" panose="020B0604020202020204" pitchFamily="34" charset="0"/>
              <a:buChar char="•"/>
            </a:pPr>
            <a:r>
              <a:rPr lang="en-GB" sz="1600" dirty="0"/>
              <a:t>Virtual private cloud (VPC) is logically isolated from other virtual networks.</a:t>
            </a:r>
          </a:p>
          <a:p>
            <a:pPr marL="182880" indent="-182880" algn="just">
              <a:spcAft>
                <a:spcPts val="600"/>
              </a:spcAft>
              <a:buFont typeface="Arial" panose="020B0604020202020204" pitchFamily="34" charset="0"/>
              <a:buChar char="•"/>
            </a:pPr>
            <a:r>
              <a:rPr lang="en-GB" sz="1600" dirty="0"/>
              <a:t>VPC spans all the Availability Zones in the region and one or more subnets can be added in each Availability Zone. </a:t>
            </a:r>
          </a:p>
          <a:p>
            <a:pPr marL="182880" indent="-182880" algn="just">
              <a:spcAft>
                <a:spcPts val="600"/>
              </a:spcAft>
              <a:buFont typeface="Arial" panose="020B0604020202020204" pitchFamily="34" charset="0"/>
              <a:buChar char="•"/>
            </a:pPr>
            <a:r>
              <a:rPr lang="en-GB" sz="1600" dirty="0"/>
              <a:t>It is highly recommended to create dedicated VPCs to host workloads with various risk postures, this will help to securely manage the whole environment</a:t>
            </a:r>
          </a:p>
          <a:p>
            <a:pPr marL="182880" indent="-182880" algn="just">
              <a:spcAft>
                <a:spcPts val="600"/>
              </a:spcAft>
              <a:buFont typeface="Arial" panose="020B0604020202020204" pitchFamily="34" charset="0"/>
              <a:buChar char="•"/>
            </a:pPr>
            <a:r>
              <a:rPr lang="en-GB" sz="1600" dirty="0"/>
              <a:t>The VPC resources, access and security policies can be created &amp; managed at the VPC level and that provide clear segregation in management &amp; operations.</a:t>
            </a:r>
          </a:p>
          <a:p>
            <a:pPr marL="182880" indent="-182880" algn="just">
              <a:spcAft>
                <a:spcPts val="600"/>
              </a:spcAft>
              <a:buFont typeface="Arial" panose="020B0604020202020204" pitchFamily="34" charset="0"/>
              <a:buChar char="•"/>
            </a:pPr>
            <a:r>
              <a:rPr lang="en-GB" sz="1600" dirty="0"/>
              <a:t>The non-production VPC used to deploy all Dev, testing, Integration workloads and production VPC used to deploy production and staging workloads. </a:t>
            </a:r>
          </a:p>
          <a:p>
            <a:pPr marL="182880" indent="-182880" algn="just">
              <a:spcAft>
                <a:spcPts val="600"/>
              </a:spcAft>
              <a:buFont typeface="Arial" panose="020B0604020202020204" pitchFamily="34" charset="0"/>
              <a:buChar char="•"/>
            </a:pPr>
            <a:r>
              <a:rPr lang="en-GB" sz="1600" dirty="0"/>
              <a:t>It is proposed to have a separate VPC to manage the out-going internet traffic and it will act as a Demilitarized Zone (DMZ) with proxy server and NAT gateway deployed.</a:t>
            </a:r>
          </a:p>
          <a:p>
            <a:pPr marL="182880" indent="-182880" algn="just">
              <a:spcAft>
                <a:spcPts val="600"/>
              </a:spcAft>
              <a:buFont typeface="Arial" panose="020B0604020202020204" pitchFamily="34" charset="0"/>
              <a:buChar char="•"/>
            </a:pPr>
            <a:r>
              <a:rPr lang="en-GB" sz="1600" b="1" dirty="0"/>
              <a:t>*Each VPCs need to have dedicated VPN connections for Data centres connectivity with unique CIDR blocks</a:t>
            </a:r>
            <a:endParaRPr lang="en-US" sz="1600" b="1" dirty="0"/>
          </a:p>
        </p:txBody>
      </p:sp>
    </p:spTree>
    <p:extLst>
      <p:ext uri="{BB962C8B-B14F-4D97-AF65-F5344CB8AC3E}">
        <p14:creationId xmlns:p14="http://schemas.microsoft.com/office/powerpoint/2010/main" val="16982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VPC Subnet Design Approach– Distribution for High Availability</a:t>
            </a:r>
          </a:p>
        </p:txBody>
      </p:sp>
      <p:sp>
        <p:nvSpPr>
          <p:cNvPr id="114" name="Rounded Rectangle 6">
            <a:extLst>
              <a:ext uri="{FF2B5EF4-FFF2-40B4-BE49-F238E27FC236}">
                <a16:creationId xmlns:a16="http://schemas.microsoft.com/office/drawing/2014/main" id="{D78B3F07-4A43-4B55-9073-326150B90C55}"/>
              </a:ext>
            </a:extLst>
          </p:cNvPr>
          <p:cNvSpPr/>
          <p:nvPr/>
        </p:nvSpPr>
        <p:spPr>
          <a:xfrm>
            <a:off x="541952" y="1219756"/>
            <a:ext cx="8899753" cy="5948441"/>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sp>
        <p:nvSpPr>
          <p:cNvPr id="116" name="Rounded Rectangle 8">
            <a:extLst>
              <a:ext uri="{FF2B5EF4-FFF2-40B4-BE49-F238E27FC236}">
                <a16:creationId xmlns:a16="http://schemas.microsoft.com/office/drawing/2014/main" id="{9A1B560A-8F04-4A83-87A1-ACBCAA7FE99D}"/>
              </a:ext>
            </a:extLst>
          </p:cNvPr>
          <p:cNvSpPr/>
          <p:nvPr/>
        </p:nvSpPr>
        <p:spPr>
          <a:xfrm>
            <a:off x="921509" y="2135807"/>
            <a:ext cx="8114833" cy="462887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pic>
        <p:nvPicPr>
          <p:cNvPr id="118" name="Picture 117" descr="S3.png">
            <a:extLst>
              <a:ext uri="{FF2B5EF4-FFF2-40B4-BE49-F238E27FC236}">
                <a16:creationId xmlns:a16="http://schemas.microsoft.com/office/drawing/2014/main" id="{31397FDE-AE49-41C0-AB90-94A934BCF7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865" y="1433941"/>
            <a:ext cx="548640" cy="548640"/>
          </a:xfrm>
          <a:prstGeom prst="rect">
            <a:avLst/>
          </a:prstGeom>
        </p:spPr>
      </p:pic>
      <p:pic>
        <p:nvPicPr>
          <p:cNvPr id="119" name="Picture 118" descr="IAM.png">
            <a:extLst>
              <a:ext uri="{FF2B5EF4-FFF2-40B4-BE49-F238E27FC236}">
                <a16:creationId xmlns:a16="http://schemas.microsoft.com/office/drawing/2014/main" id="{06EC94E9-9283-4724-A3F7-BB5E37044C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721" y="1505038"/>
            <a:ext cx="438912" cy="438912"/>
          </a:xfrm>
          <a:prstGeom prst="rect">
            <a:avLst/>
          </a:prstGeom>
        </p:spPr>
      </p:pic>
      <p:sp>
        <p:nvSpPr>
          <p:cNvPr id="120" name="Rounded Rectangle 42">
            <a:extLst>
              <a:ext uri="{FF2B5EF4-FFF2-40B4-BE49-F238E27FC236}">
                <a16:creationId xmlns:a16="http://schemas.microsoft.com/office/drawing/2014/main" id="{B4F0B385-A8F3-491F-B807-1C8035A9A9A2}"/>
              </a:ext>
            </a:extLst>
          </p:cNvPr>
          <p:cNvSpPr/>
          <p:nvPr/>
        </p:nvSpPr>
        <p:spPr>
          <a:xfrm>
            <a:off x="1235268" y="2613604"/>
            <a:ext cx="2977786" cy="3734274"/>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14400"/>
            <a:endParaRPr lang="en-US" sz="1200" kern="0" dirty="0">
              <a:solidFill>
                <a:srgbClr val="007CBC"/>
              </a:solidFill>
              <a:latin typeface="Arial" panose="020B0604020202020204"/>
            </a:endParaRPr>
          </a:p>
        </p:txBody>
      </p:sp>
      <p:sp>
        <p:nvSpPr>
          <p:cNvPr id="122" name="TextBox 35">
            <a:extLst>
              <a:ext uri="{FF2B5EF4-FFF2-40B4-BE49-F238E27FC236}">
                <a16:creationId xmlns:a16="http://schemas.microsoft.com/office/drawing/2014/main" id="{7CBCB794-09BF-42C2-AAD6-121E834DB32A}"/>
              </a:ext>
            </a:extLst>
          </p:cNvPr>
          <p:cNvSpPr txBox="1">
            <a:spLocks noChangeArrowheads="1"/>
          </p:cNvSpPr>
          <p:nvPr/>
        </p:nvSpPr>
        <p:spPr bwMode="auto">
          <a:xfrm>
            <a:off x="786619" y="1306332"/>
            <a:ext cx="1868805" cy="313932"/>
          </a:xfrm>
          <a:prstGeom prst="rect">
            <a:avLst/>
          </a:prstGeom>
          <a:noFill/>
          <a:ln w="9525">
            <a:noFill/>
            <a:miter lim="800000"/>
            <a:headEnd/>
            <a:tailEnd/>
          </a:ln>
        </p:spPr>
        <p:txBody>
          <a:bodyPr>
            <a:spAutoFit/>
          </a:bodyPr>
          <a:lstStyle/>
          <a:p>
            <a:pPr algn="ctr"/>
            <a:r>
              <a:rPr lang="en-US" sz="1440" dirty="0">
                <a:latin typeface="Calibri" panose="020F0502020204030204" pitchFamily="34" charset="0"/>
                <a:ea typeface="Verdana" pitchFamily="34" charset="0"/>
                <a:cs typeface="Calibri" panose="020F0502020204030204" pitchFamily="34" charset="0"/>
              </a:rPr>
              <a:t>China / Singapore</a:t>
            </a:r>
          </a:p>
        </p:txBody>
      </p:sp>
      <p:sp>
        <p:nvSpPr>
          <p:cNvPr id="123" name="Rounded Rectangle 63">
            <a:extLst>
              <a:ext uri="{FF2B5EF4-FFF2-40B4-BE49-F238E27FC236}">
                <a16:creationId xmlns:a16="http://schemas.microsoft.com/office/drawing/2014/main" id="{89EF74B2-AD1B-4556-92E3-20A86CB407B9}"/>
              </a:ext>
            </a:extLst>
          </p:cNvPr>
          <p:cNvSpPr/>
          <p:nvPr/>
        </p:nvSpPr>
        <p:spPr>
          <a:xfrm>
            <a:off x="5649105" y="2647971"/>
            <a:ext cx="2893377" cy="3734274"/>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14400"/>
            <a:endParaRPr lang="en-US" sz="1200" kern="0" dirty="0">
              <a:solidFill>
                <a:srgbClr val="007CBC"/>
              </a:solidFill>
              <a:latin typeface="Arial" panose="020B0604020202020204"/>
            </a:endParaRPr>
          </a:p>
        </p:txBody>
      </p:sp>
      <p:sp>
        <p:nvSpPr>
          <p:cNvPr id="125" name="Rounded Rectangle 84">
            <a:extLst>
              <a:ext uri="{FF2B5EF4-FFF2-40B4-BE49-F238E27FC236}">
                <a16:creationId xmlns:a16="http://schemas.microsoft.com/office/drawing/2014/main" id="{80B60F77-DD85-4521-A357-6B7A2B6C87E6}"/>
              </a:ext>
            </a:extLst>
          </p:cNvPr>
          <p:cNvSpPr/>
          <p:nvPr/>
        </p:nvSpPr>
        <p:spPr>
          <a:xfrm>
            <a:off x="5936275" y="2995379"/>
            <a:ext cx="2144915" cy="111856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5"/>
              </a:solidFill>
            </a:endParaRPr>
          </a:p>
        </p:txBody>
      </p:sp>
      <p:sp>
        <p:nvSpPr>
          <p:cNvPr id="126" name="TextBox 37">
            <a:extLst>
              <a:ext uri="{FF2B5EF4-FFF2-40B4-BE49-F238E27FC236}">
                <a16:creationId xmlns:a16="http://schemas.microsoft.com/office/drawing/2014/main" id="{13031FDE-F428-41C8-9CEA-40E41CDA32E4}"/>
              </a:ext>
            </a:extLst>
          </p:cNvPr>
          <p:cNvSpPr txBox="1">
            <a:spLocks noChangeArrowheads="1"/>
          </p:cNvSpPr>
          <p:nvPr/>
        </p:nvSpPr>
        <p:spPr bwMode="auto">
          <a:xfrm>
            <a:off x="6056731" y="3838011"/>
            <a:ext cx="1904002" cy="295466"/>
          </a:xfrm>
          <a:prstGeom prst="rect">
            <a:avLst/>
          </a:prstGeom>
          <a:noFill/>
          <a:ln w="9525">
            <a:noFill/>
            <a:miter lim="800000"/>
            <a:headEnd/>
            <a:tailEnd/>
          </a:ln>
        </p:spPr>
        <p:txBody>
          <a:bodyPr>
            <a:spAutoFit/>
          </a:bodyPr>
          <a:lstStyle/>
          <a:p>
            <a:pPr algn="ctr"/>
            <a:r>
              <a:rPr lang="en-US" sz="1320" dirty="0">
                <a:latin typeface="Calibri" panose="020F0502020204030204" pitchFamily="34" charset="0"/>
                <a:ea typeface="Verdana" pitchFamily="34" charset="0"/>
                <a:cs typeface="Calibri" panose="020F0502020204030204" pitchFamily="34" charset="0"/>
              </a:rPr>
              <a:t>VPC subnet 1</a:t>
            </a:r>
          </a:p>
        </p:txBody>
      </p:sp>
      <p:pic>
        <p:nvPicPr>
          <p:cNvPr id="128" name="Picture 127" descr="EC2.png">
            <a:extLst>
              <a:ext uri="{FF2B5EF4-FFF2-40B4-BE49-F238E27FC236}">
                <a16:creationId xmlns:a16="http://schemas.microsoft.com/office/drawing/2014/main" id="{9A8197E2-15BB-403C-934C-3DDDD1D893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014" y="3129564"/>
            <a:ext cx="707456" cy="707456"/>
          </a:xfrm>
          <a:prstGeom prst="rect">
            <a:avLst/>
          </a:prstGeom>
        </p:spPr>
      </p:pic>
      <p:sp>
        <p:nvSpPr>
          <p:cNvPr id="130" name="Rounded Rectangle 96">
            <a:extLst>
              <a:ext uri="{FF2B5EF4-FFF2-40B4-BE49-F238E27FC236}">
                <a16:creationId xmlns:a16="http://schemas.microsoft.com/office/drawing/2014/main" id="{740BBD1B-9B0F-492B-BB25-84ABF88EFABB}"/>
              </a:ext>
            </a:extLst>
          </p:cNvPr>
          <p:cNvSpPr/>
          <p:nvPr/>
        </p:nvSpPr>
        <p:spPr>
          <a:xfrm>
            <a:off x="1658008" y="2995379"/>
            <a:ext cx="2144915" cy="1118568"/>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5"/>
              </a:solidFill>
            </a:endParaRPr>
          </a:p>
        </p:txBody>
      </p:sp>
      <p:sp>
        <p:nvSpPr>
          <p:cNvPr id="131" name="TextBox 37">
            <a:extLst>
              <a:ext uri="{FF2B5EF4-FFF2-40B4-BE49-F238E27FC236}">
                <a16:creationId xmlns:a16="http://schemas.microsoft.com/office/drawing/2014/main" id="{948B20FF-4F64-4612-819C-E8A0F9B1E48A}"/>
              </a:ext>
            </a:extLst>
          </p:cNvPr>
          <p:cNvSpPr txBox="1">
            <a:spLocks noChangeArrowheads="1"/>
          </p:cNvSpPr>
          <p:nvPr/>
        </p:nvSpPr>
        <p:spPr bwMode="auto">
          <a:xfrm>
            <a:off x="1778464" y="3838011"/>
            <a:ext cx="1904002" cy="295466"/>
          </a:xfrm>
          <a:prstGeom prst="rect">
            <a:avLst/>
          </a:prstGeom>
          <a:noFill/>
          <a:ln w="9525">
            <a:noFill/>
            <a:miter lim="800000"/>
            <a:headEnd/>
            <a:tailEnd/>
          </a:ln>
        </p:spPr>
        <p:txBody>
          <a:bodyPr>
            <a:spAutoFit/>
          </a:bodyPr>
          <a:lstStyle/>
          <a:p>
            <a:pPr algn="ctr"/>
            <a:r>
              <a:rPr lang="en-US" sz="1320" dirty="0">
                <a:latin typeface="Calibri" panose="020F0502020204030204" pitchFamily="34" charset="0"/>
                <a:ea typeface="Verdana" pitchFamily="34" charset="0"/>
                <a:cs typeface="Calibri" panose="020F0502020204030204" pitchFamily="34" charset="0"/>
              </a:rPr>
              <a:t>VPC subnet 1</a:t>
            </a:r>
          </a:p>
        </p:txBody>
      </p:sp>
      <p:pic>
        <p:nvPicPr>
          <p:cNvPr id="133" name="Picture 132" descr="EC2.png">
            <a:extLst>
              <a:ext uri="{FF2B5EF4-FFF2-40B4-BE49-F238E27FC236}">
                <a16:creationId xmlns:a16="http://schemas.microsoft.com/office/drawing/2014/main" id="{764B6F68-1F7B-4BDA-AE8C-CE8472D2C4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0829" y="3097933"/>
            <a:ext cx="707456" cy="707456"/>
          </a:xfrm>
          <a:prstGeom prst="rect">
            <a:avLst/>
          </a:prstGeom>
        </p:spPr>
      </p:pic>
      <p:sp>
        <p:nvSpPr>
          <p:cNvPr id="135" name="Rounded Rectangle 101">
            <a:extLst>
              <a:ext uri="{FF2B5EF4-FFF2-40B4-BE49-F238E27FC236}">
                <a16:creationId xmlns:a16="http://schemas.microsoft.com/office/drawing/2014/main" id="{2A8C906B-4D1D-4AB9-86D7-215E356E8BDB}"/>
              </a:ext>
            </a:extLst>
          </p:cNvPr>
          <p:cNvSpPr/>
          <p:nvPr/>
        </p:nvSpPr>
        <p:spPr>
          <a:xfrm>
            <a:off x="5930806" y="4786456"/>
            <a:ext cx="2144915" cy="111856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136" name="TextBox 37">
            <a:extLst>
              <a:ext uri="{FF2B5EF4-FFF2-40B4-BE49-F238E27FC236}">
                <a16:creationId xmlns:a16="http://schemas.microsoft.com/office/drawing/2014/main" id="{2B540BC4-FF94-4F2B-957C-CAC8EB39A6F2}"/>
              </a:ext>
            </a:extLst>
          </p:cNvPr>
          <p:cNvSpPr txBox="1">
            <a:spLocks noChangeArrowheads="1"/>
          </p:cNvSpPr>
          <p:nvPr/>
        </p:nvSpPr>
        <p:spPr bwMode="auto">
          <a:xfrm>
            <a:off x="6051262" y="5644329"/>
            <a:ext cx="1904002" cy="295466"/>
          </a:xfrm>
          <a:prstGeom prst="rect">
            <a:avLst/>
          </a:prstGeom>
          <a:noFill/>
          <a:ln w="9525">
            <a:noFill/>
            <a:miter lim="800000"/>
            <a:headEnd/>
            <a:tailEnd/>
          </a:ln>
        </p:spPr>
        <p:txBody>
          <a:bodyPr>
            <a:spAutoFit/>
          </a:bodyPr>
          <a:lstStyle/>
          <a:p>
            <a:pPr algn="ctr"/>
            <a:r>
              <a:rPr lang="en-US" sz="1320" dirty="0">
                <a:latin typeface="Calibri" panose="020F0502020204030204" pitchFamily="34" charset="0"/>
                <a:ea typeface="Verdana" pitchFamily="34" charset="0"/>
                <a:cs typeface="Calibri" panose="020F0502020204030204" pitchFamily="34" charset="0"/>
              </a:rPr>
              <a:t>VPC subnet 2</a:t>
            </a:r>
          </a:p>
        </p:txBody>
      </p:sp>
      <p:pic>
        <p:nvPicPr>
          <p:cNvPr id="138" name="Picture 137" descr="EC2.png">
            <a:extLst>
              <a:ext uri="{FF2B5EF4-FFF2-40B4-BE49-F238E27FC236}">
                <a16:creationId xmlns:a16="http://schemas.microsoft.com/office/drawing/2014/main" id="{678A583E-8FE3-4F51-8330-1462DFF08C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5547" y="4905013"/>
            <a:ext cx="707456" cy="707456"/>
          </a:xfrm>
          <a:prstGeom prst="rect">
            <a:avLst/>
          </a:prstGeom>
        </p:spPr>
      </p:pic>
      <p:sp>
        <p:nvSpPr>
          <p:cNvPr id="152" name="Rounded Rectangle 106">
            <a:extLst>
              <a:ext uri="{FF2B5EF4-FFF2-40B4-BE49-F238E27FC236}">
                <a16:creationId xmlns:a16="http://schemas.microsoft.com/office/drawing/2014/main" id="{9973BA35-935A-4151-94D8-1466FCA36DC8}"/>
              </a:ext>
            </a:extLst>
          </p:cNvPr>
          <p:cNvSpPr/>
          <p:nvPr/>
        </p:nvSpPr>
        <p:spPr>
          <a:xfrm>
            <a:off x="1707259" y="4786456"/>
            <a:ext cx="2144915" cy="111856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156" name="TextBox 37">
            <a:extLst>
              <a:ext uri="{FF2B5EF4-FFF2-40B4-BE49-F238E27FC236}">
                <a16:creationId xmlns:a16="http://schemas.microsoft.com/office/drawing/2014/main" id="{3E549566-1D57-4539-85E5-A55DC8CF7B25}"/>
              </a:ext>
            </a:extLst>
          </p:cNvPr>
          <p:cNvSpPr txBox="1">
            <a:spLocks noChangeArrowheads="1"/>
          </p:cNvSpPr>
          <p:nvPr/>
        </p:nvSpPr>
        <p:spPr bwMode="auto">
          <a:xfrm>
            <a:off x="1827715" y="5644329"/>
            <a:ext cx="1904002" cy="295466"/>
          </a:xfrm>
          <a:prstGeom prst="rect">
            <a:avLst/>
          </a:prstGeom>
          <a:noFill/>
          <a:ln w="9525">
            <a:noFill/>
            <a:miter lim="800000"/>
            <a:headEnd/>
            <a:tailEnd/>
          </a:ln>
        </p:spPr>
        <p:txBody>
          <a:bodyPr>
            <a:spAutoFit/>
          </a:bodyPr>
          <a:lstStyle/>
          <a:p>
            <a:pPr algn="ctr"/>
            <a:r>
              <a:rPr lang="en-US" sz="1320" dirty="0">
                <a:latin typeface="Calibri" panose="020F0502020204030204" pitchFamily="34" charset="0"/>
                <a:ea typeface="Verdana" pitchFamily="34" charset="0"/>
                <a:cs typeface="Calibri" panose="020F0502020204030204" pitchFamily="34" charset="0"/>
              </a:rPr>
              <a:t>VPC subnet 2</a:t>
            </a:r>
          </a:p>
        </p:txBody>
      </p:sp>
      <p:pic>
        <p:nvPicPr>
          <p:cNvPr id="158" name="Picture 157" descr="EC2.png">
            <a:extLst>
              <a:ext uri="{FF2B5EF4-FFF2-40B4-BE49-F238E27FC236}">
                <a16:creationId xmlns:a16="http://schemas.microsoft.com/office/drawing/2014/main" id="{96567D5B-8493-4D32-8DF3-7FB39E6A3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0078" y="4889008"/>
            <a:ext cx="707456" cy="707456"/>
          </a:xfrm>
          <a:prstGeom prst="rect">
            <a:avLst/>
          </a:prstGeom>
        </p:spPr>
      </p:pic>
      <p:cxnSp>
        <p:nvCxnSpPr>
          <p:cNvPr id="159" name="Straight Connector 158">
            <a:extLst>
              <a:ext uri="{FF2B5EF4-FFF2-40B4-BE49-F238E27FC236}">
                <a16:creationId xmlns:a16="http://schemas.microsoft.com/office/drawing/2014/main" id="{D8846B9A-D561-43FC-B201-9176D22FB913}"/>
              </a:ext>
            </a:extLst>
          </p:cNvPr>
          <p:cNvCxnSpPr>
            <a:stCxn id="130" idx="3"/>
            <a:endCxn id="125" idx="1"/>
          </p:cNvCxnSpPr>
          <p:nvPr/>
        </p:nvCxnSpPr>
        <p:spPr bwMode="auto">
          <a:xfrm>
            <a:off x="3802923" y="3554667"/>
            <a:ext cx="2133352" cy="0"/>
          </a:xfrm>
          <a:prstGeom prst="line">
            <a:avLst/>
          </a:prstGeom>
          <a:solidFill>
            <a:srgbClr val="FFFFFF"/>
          </a:solidFill>
          <a:ln w="317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Straight Connector 159">
            <a:extLst>
              <a:ext uri="{FF2B5EF4-FFF2-40B4-BE49-F238E27FC236}">
                <a16:creationId xmlns:a16="http://schemas.microsoft.com/office/drawing/2014/main" id="{33C26BE4-AEB4-4E30-B9BB-907506A5E2B0}"/>
              </a:ext>
            </a:extLst>
          </p:cNvPr>
          <p:cNvCxnSpPr>
            <a:stCxn id="152" idx="3"/>
            <a:endCxn id="135" idx="1"/>
          </p:cNvCxnSpPr>
          <p:nvPr/>
        </p:nvCxnSpPr>
        <p:spPr bwMode="auto">
          <a:xfrm>
            <a:off x="3852172" y="5345740"/>
            <a:ext cx="2078634" cy="0"/>
          </a:xfrm>
          <a:prstGeom prst="line">
            <a:avLst/>
          </a:prstGeom>
          <a:solidFill>
            <a:srgbClr val="FFFFFF"/>
          </a:solidFill>
          <a:ln w="317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TextBox 35">
            <a:extLst>
              <a:ext uri="{FF2B5EF4-FFF2-40B4-BE49-F238E27FC236}">
                <a16:creationId xmlns:a16="http://schemas.microsoft.com/office/drawing/2014/main" id="{1B634DED-7D42-4E2B-807A-D9FCCD844B99}"/>
              </a:ext>
            </a:extLst>
          </p:cNvPr>
          <p:cNvSpPr txBox="1">
            <a:spLocks noChangeArrowheads="1"/>
          </p:cNvSpPr>
          <p:nvPr/>
        </p:nvSpPr>
        <p:spPr bwMode="auto">
          <a:xfrm>
            <a:off x="4235327" y="2986004"/>
            <a:ext cx="1322337" cy="535531"/>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Distributed  Subnet</a:t>
            </a:r>
          </a:p>
        </p:txBody>
      </p:sp>
      <p:sp>
        <p:nvSpPr>
          <p:cNvPr id="165" name="TextBox 32">
            <a:extLst>
              <a:ext uri="{FF2B5EF4-FFF2-40B4-BE49-F238E27FC236}">
                <a16:creationId xmlns:a16="http://schemas.microsoft.com/office/drawing/2014/main" id="{2D1ADB4F-63FF-4C44-AEB3-17E45CAD1156}"/>
              </a:ext>
            </a:extLst>
          </p:cNvPr>
          <p:cNvSpPr txBox="1">
            <a:spLocks noChangeArrowheads="1"/>
          </p:cNvSpPr>
          <p:nvPr/>
        </p:nvSpPr>
        <p:spPr bwMode="auto">
          <a:xfrm>
            <a:off x="1789758" y="6038059"/>
            <a:ext cx="1868806" cy="276999"/>
          </a:xfrm>
          <a:prstGeom prst="rect">
            <a:avLst/>
          </a:prstGeom>
          <a:noFill/>
          <a:ln w="9525">
            <a:noFill/>
            <a:miter lim="800000"/>
            <a:headEnd/>
            <a:tailEnd/>
          </a:ln>
        </p:spPr>
        <p:txBody>
          <a:bodyPr>
            <a:spAutoFit/>
          </a:bodyPr>
          <a:lstStyle/>
          <a:p>
            <a:pPr algn="ctr" defTabSz="914400"/>
            <a:r>
              <a:rPr lang="en-US" sz="1200" kern="0" dirty="0">
                <a:solidFill>
                  <a:srgbClr val="007CBC"/>
                </a:solidFill>
                <a:latin typeface="Arial" panose="020B0604020202020204"/>
              </a:rPr>
              <a:t>Availability Zone</a:t>
            </a:r>
          </a:p>
        </p:txBody>
      </p:sp>
      <p:sp>
        <p:nvSpPr>
          <p:cNvPr id="166" name="TextBox 32">
            <a:extLst>
              <a:ext uri="{FF2B5EF4-FFF2-40B4-BE49-F238E27FC236}">
                <a16:creationId xmlns:a16="http://schemas.microsoft.com/office/drawing/2014/main" id="{EFB56376-345F-4E62-9326-4671FC020F4F}"/>
              </a:ext>
            </a:extLst>
          </p:cNvPr>
          <p:cNvSpPr txBox="1">
            <a:spLocks noChangeArrowheads="1"/>
          </p:cNvSpPr>
          <p:nvPr/>
        </p:nvSpPr>
        <p:spPr bwMode="auto">
          <a:xfrm>
            <a:off x="6142281" y="6083894"/>
            <a:ext cx="1868806" cy="276999"/>
          </a:xfrm>
          <a:prstGeom prst="rect">
            <a:avLst/>
          </a:prstGeom>
          <a:noFill/>
          <a:ln w="9525">
            <a:noFill/>
            <a:miter lim="800000"/>
            <a:headEnd/>
            <a:tailEnd/>
          </a:ln>
        </p:spPr>
        <p:txBody>
          <a:bodyPr>
            <a:spAutoFit/>
          </a:bodyPr>
          <a:lstStyle/>
          <a:p>
            <a:pPr algn="ctr" defTabSz="914400"/>
            <a:r>
              <a:rPr lang="en-US" sz="1200" kern="0" dirty="0">
                <a:solidFill>
                  <a:srgbClr val="007CBC"/>
                </a:solidFill>
                <a:latin typeface="Arial" panose="020B0604020202020204"/>
              </a:rPr>
              <a:t>Availability Zone</a:t>
            </a:r>
          </a:p>
        </p:txBody>
      </p:sp>
      <p:pic>
        <p:nvPicPr>
          <p:cNvPr id="168" name="Picture 167" descr="VPN-Gateway-.png">
            <a:extLst>
              <a:ext uri="{FF2B5EF4-FFF2-40B4-BE49-F238E27FC236}">
                <a16:creationId xmlns:a16="http://schemas.microsoft.com/office/drawing/2014/main" id="{C6693BE3-667B-4E19-8BFD-C62DB3E0A7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1438" y="6442789"/>
            <a:ext cx="548640" cy="548640"/>
          </a:xfrm>
          <a:prstGeom prst="rect">
            <a:avLst/>
          </a:prstGeom>
        </p:spPr>
      </p:pic>
      <p:pic>
        <p:nvPicPr>
          <p:cNvPr id="169" name="Picture 168" descr="VPC-Internet-Gateway.png">
            <a:extLst>
              <a:ext uri="{FF2B5EF4-FFF2-40B4-BE49-F238E27FC236}">
                <a16:creationId xmlns:a16="http://schemas.microsoft.com/office/drawing/2014/main" id="{4D70C746-E826-43F9-AE26-257D7B0BE3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81011" y="6442789"/>
            <a:ext cx="548640" cy="548640"/>
          </a:xfrm>
          <a:prstGeom prst="rect">
            <a:avLst/>
          </a:prstGeom>
        </p:spPr>
      </p:pic>
      <p:pic>
        <p:nvPicPr>
          <p:cNvPr id="39" name="Graphic 38">
            <a:extLst>
              <a:ext uri="{FF2B5EF4-FFF2-40B4-BE49-F238E27FC236}">
                <a16:creationId xmlns:a16="http://schemas.microsoft.com/office/drawing/2014/main" id="{58CA4BB4-40D5-40DE-847C-3D8BF038A8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5492" y="1242367"/>
            <a:ext cx="457200" cy="457200"/>
          </a:xfrm>
          <a:prstGeom prst="rect">
            <a:avLst/>
          </a:prstGeom>
        </p:spPr>
      </p:pic>
      <p:pic>
        <p:nvPicPr>
          <p:cNvPr id="42" name="Graphic 41">
            <a:extLst>
              <a:ext uri="{FF2B5EF4-FFF2-40B4-BE49-F238E27FC236}">
                <a16:creationId xmlns:a16="http://schemas.microsoft.com/office/drawing/2014/main" id="{EB751455-060C-495D-B463-89D1150F441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1509" y="2143456"/>
            <a:ext cx="330200" cy="330200"/>
          </a:xfrm>
          <a:prstGeom prst="rect">
            <a:avLst/>
          </a:prstGeom>
        </p:spPr>
      </p:pic>
      <p:sp>
        <p:nvSpPr>
          <p:cNvPr id="3" name="Rectangle 2">
            <a:extLst>
              <a:ext uri="{FF2B5EF4-FFF2-40B4-BE49-F238E27FC236}">
                <a16:creationId xmlns:a16="http://schemas.microsoft.com/office/drawing/2014/main" id="{9D78609C-55EE-4E2F-9C8C-28EF71F541E5}"/>
              </a:ext>
            </a:extLst>
          </p:cNvPr>
          <p:cNvSpPr/>
          <p:nvPr/>
        </p:nvSpPr>
        <p:spPr>
          <a:xfrm>
            <a:off x="1217419" y="2176990"/>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47" name="TextBox 46">
            <a:extLst>
              <a:ext uri="{FF2B5EF4-FFF2-40B4-BE49-F238E27FC236}">
                <a16:creationId xmlns:a16="http://schemas.microsoft.com/office/drawing/2014/main" id="{94601C89-5E4E-4CB8-A3E4-8109B7B33E54}"/>
              </a:ext>
            </a:extLst>
          </p:cNvPr>
          <p:cNvSpPr txBox="1"/>
          <p:nvPr/>
        </p:nvSpPr>
        <p:spPr>
          <a:xfrm>
            <a:off x="9583822" y="1166635"/>
            <a:ext cx="4637144" cy="3862596"/>
          </a:xfrm>
          <a:prstGeom prst="rect">
            <a:avLst/>
          </a:prstGeom>
          <a:noFill/>
        </p:spPr>
        <p:txBody>
          <a:bodyPr wrap="square" rtlCol="0">
            <a:spAutoFit/>
          </a:bodyPr>
          <a:lstStyle/>
          <a:p>
            <a:pPr marL="182880" indent="-182880" algn="just">
              <a:spcAft>
                <a:spcPts val="600"/>
              </a:spcAft>
              <a:buFont typeface="Arial" panose="020B0604020202020204" pitchFamily="34" charset="0"/>
              <a:buChar char="•"/>
            </a:pPr>
            <a:r>
              <a:rPr lang="en-GB" sz="2000" dirty="0"/>
              <a:t>The AWS SLA specification for most of the services are not at the Availability Zone level and it is for whole region and hence it is the customer mandate to have High Availability deployment to achieve the required SLA. </a:t>
            </a:r>
          </a:p>
          <a:p>
            <a:pPr marL="182880" indent="-182880" algn="just">
              <a:spcAft>
                <a:spcPts val="600"/>
              </a:spcAft>
              <a:buFont typeface="Arial" panose="020B0604020202020204" pitchFamily="34" charset="0"/>
              <a:buChar char="•"/>
            </a:pPr>
            <a:r>
              <a:rPr lang="en-GB" sz="2000" dirty="0"/>
              <a:t>It is highly recommended to distribute the subnets across different Availability Zone for the VPC and it is important to achieve the HA deployment.</a:t>
            </a:r>
          </a:p>
        </p:txBody>
      </p:sp>
    </p:spTree>
    <p:extLst>
      <p:ext uri="{BB962C8B-B14F-4D97-AF65-F5344CB8AC3E}">
        <p14:creationId xmlns:p14="http://schemas.microsoft.com/office/powerpoint/2010/main" val="93581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VPC Subnet Design Approach - Public, Private &amp; Secured Subnets</a:t>
            </a:r>
          </a:p>
        </p:txBody>
      </p:sp>
      <p:sp>
        <p:nvSpPr>
          <p:cNvPr id="39" name="TextBox 37">
            <a:extLst>
              <a:ext uri="{FF2B5EF4-FFF2-40B4-BE49-F238E27FC236}">
                <a16:creationId xmlns:a16="http://schemas.microsoft.com/office/drawing/2014/main" id="{041043AF-8AEE-44C5-AAD6-C632AFDF631B}"/>
              </a:ext>
            </a:extLst>
          </p:cNvPr>
          <p:cNvSpPr txBox="1">
            <a:spLocks noChangeArrowheads="1"/>
          </p:cNvSpPr>
          <p:nvPr/>
        </p:nvSpPr>
        <p:spPr bwMode="auto">
          <a:xfrm>
            <a:off x="1909956" y="3447036"/>
            <a:ext cx="1042658" cy="196977"/>
          </a:xfrm>
          <a:prstGeom prst="rect">
            <a:avLst/>
          </a:prstGeom>
          <a:noFill/>
          <a:ln w="9525">
            <a:noFill/>
            <a:miter lim="800000"/>
            <a:headEnd/>
            <a:tailEnd/>
          </a:ln>
        </p:spPr>
        <p:txBody>
          <a:bodyPr wrap="square" lIns="0" tIns="0" rIns="0" bIns="0">
            <a:spAutoFit/>
          </a:bodyPr>
          <a:lstStyle/>
          <a:p>
            <a:pPr algn="ctr"/>
            <a:r>
              <a:rPr lang="en-US" sz="1280" dirty="0">
                <a:latin typeface="Calibri" panose="020F0502020204030204" pitchFamily="34" charset="0"/>
                <a:ea typeface="Verdana" pitchFamily="34" charset="0"/>
                <a:cs typeface="Calibri" panose="020F0502020204030204" pitchFamily="34" charset="0"/>
              </a:rPr>
              <a:t>Public Subnet A</a:t>
            </a:r>
          </a:p>
        </p:txBody>
      </p:sp>
      <p:sp>
        <p:nvSpPr>
          <p:cNvPr id="40" name="Rounded Rectangle 51">
            <a:extLst>
              <a:ext uri="{FF2B5EF4-FFF2-40B4-BE49-F238E27FC236}">
                <a16:creationId xmlns:a16="http://schemas.microsoft.com/office/drawing/2014/main" id="{55ADD322-7961-4093-9741-7C59F89B6E16}"/>
              </a:ext>
            </a:extLst>
          </p:cNvPr>
          <p:cNvSpPr/>
          <p:nvPr/>
        </p:nvSpPr>
        <p:spPr>
          <a:xfrm>
            <a:off x="584166" y="1013027"/>
            <a:ext cx="9391774" cy="6429256"/>
          </a:xfrm>
          <a:prstGeom prst="rect">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4608" dirty="0">
              <a:solidFill>
                <a:schemeClr val="tx1"/>
              </a:solidFill>
              <a:latin typeface="Helvetica Neue"/>
              <a:cs typeface="Helvetica Neue"/>
            </a:endParaRPr>
          </a:p>
        </p:txBody>
      </p:sp>
      <p:sp>
        <p:nvSpPr>
          <p:cNvPr id="42" name="Rounded Rectangle 53">
            <a:extLst>
              <a:ext uri="{FF2B5EF4-FFF2-40B4-BE49-F238E27FC236}">
                <a16:creationId xmlns:a16="http://schemas.microsoft.com/office/drawing/2014/main" id="{7EEC38BD-F40B-40DD-A71F-2A11C5457246}"/>
              </a:ext>
            </a:extLst>
          </p:cNvPr>
          <p:cNvSpPr/>
          <p:nvPr/>
        </p:nvSpPr>
        <p:spPr>
          <a:xfrm>
            <a:off x="858904" y="1872737"/>
            <a:ext cx="8739478" cy="5321266"/>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sp>
        <p:nvSpPr>
          <p:cNvPr id="44" name="Rounded Rectangle 57">
            <a:extLst>
              <a:ext uri="{FF2B5EF4-FFF2-40B4-BE49-F238E27FC236}">
                <a16:creationId xmlns:a16="http://schemas.microsoft.com/office/drawing/2014/main" id="{91664498-DBDF-4639-B28E-CB4E7732EC54}"/>
              </a:ext>
            </a:extLst>
          </p:cNvPr>
          <p:cNvSpPr/>
          <p:nvPr/>
        </p:nvSpPr>
        <p:spPr>
          <a:xfrm>
            <a:off x="1174967" y="2262114"/>
            <a:ext cx="2521358" cy="47548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14400"/>
            <a:endParaRPr lang="en-US" sz="1200" kern="0" dirty="0">
              <a:solidFill>
                <a:srgbClr val="007CBC"/>
              </a:solidFill>
              <a:latin typeface="Arial" panose="020B0604020202020204"/>
            </a:endParaRPr>
          </a:p>
        </p:txBody>
      </p:sp>
      <p:sp>
        <p:nvSpPr>
          <p:cNvPr id="45" name="TextBox 35">
            <a:extLst>
              <a:ext uri="{FF2B5EF4-FFF2-40B4-BE49-F238E27FC236}">
                <a16:creationId xmlns:a16="http://schemas.microsoft.com/office/drawing/2014/main" id="{0B80B10C-4D14-4BD0-8BB2-2BF52B5B52ED}"/>
              </a:ext>
            </a:extLst>
          </p:cNvPr>
          <p:cNvSpPr txBox="1">
            <a:spLocks noChangeArrowheads="1"/>
          </p:cNvSpPr>
          <p:nvPr/>
        </p:nvSpPr>
        <p:spPr bwMode="auto">
          <a:xfrm>
            <a:off x="7884220" y="1003099"/>
            <a:ext cx="1868805" cy="313932"/>
          </a:xfrm>
          <a:prstGeom prst="rect">
            <a:avLst/>
          </a:prstGeom>
          <a:noFill/>
          <a:ln w="9525">
            <a:noFill/>
            <a:miter lim="800000"/>
            <a:headEnd/>
            <a:tailEnd/>
          </a:ln>
        </p:spPr>
        <p:txBody>
          <a:bodyPr>
            <a:spAutoFit/>
          </a:bodyPr>
          <a:lstStyle/>
          <a:p>
            <a:pPr algn="ctr"/>
            <a:r>
              <a:rPr lang="en-US" sz="1440" dirty="0">
                <a:latin typeface="Calibri" panose="020F0502020204030204" pitchFamily="34" charset="0"/>
                <a:ea typeface="Verdana" pitchFamily="34" charset="0"/>
                <a:cs typeface="Calibri" panose="020F0502020204030204" pitchFamily="34" charset="0"/>
              </a:rPr>
              <a:t>Singapore / China</a:t>
            </a:r>
          </a:p>
        </p:txBody>
      </p:sp>
      <p:sp>
        <p:nvSpPr>
          <p:cNvPr id="46" name="Rounded Rectangle 66">
            <a:extLst>
              <a:ext uri="{FF2B5EF4-FFF2-40B4-BE49-F238E27FC236}">
                <a16:creationId xmlns:a16="http://schemas.microsoft.com/office/drawing/2014/main" id="{12224B1B-FB69-45DB-9B03-B7A5B2CCAA55}"/>
              </a:ext>
            </a:extLst>
          </p:cNvPr>
          <p:cNvSpPr/>
          <p:nvPr/>
        </p:nvSpPr>
        <p:spPr>
          <a:xfrm>
            <a:off x="1420330" y="2380707"/>
            <a:ext cx="2052606" cy="1287312"/>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5"/>
              </a:solidFill>
            </a:endParaRPr>
          </a:p>
        </p:txBody>
      </p:sp>
      <p:sp>
        <p:nvSpPr>
          <p:cNvPr id="48" name="Rounded Rectangle 76">
            <a:extLst>
              <a:ext uri="{FF2B5EF4-FFF2-40B4-BE49-F238E27FC236}">
                <a16:creationId xmlns:a16="http://schemas.microsoft.com/office/drawing/2014/main" id="{BEA258F5-D512-4EC5-875A-5C18A927502C}"/>
              </a:ext>
            </a:extLst>
          </p:cNvPr>
          <p:cNvSpPr/>
          <p:nvPr/>
        </p:nvSpPr>
        <p:spPr>
          <a:xfrm>
            <a:off x="1420330" y="3956951"/>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49" name="TextBox 37">
            <a:extLst>
              <a:ext uri="{FF2B5EF4-FFF2-40B4-BE49-F238E27FC236}">
                <a16:creationId xmlns:a16="http://schemas.microsoft.com/office/drawing/2014/main" id="{1969E797-8F47-4A89-B74A-0EE26B16C3DA}"/>
              </a:ext>
            </a:extLst>
          </p:cNvPr>
          <p:cNvSpPr txBox="1">
            <a:spLocks noChangeArrowheads="1"/>
          </p:cNvSpPr>
          <p:nvPr/>
        </p:nvSpPr>
        <p:spPr bwMode="auto">
          <a:xfrm>
            <a:off x="1660611" y="4891706"/>
            <a:ext cx="1578702" cy="289310"/>
          </a:xfrm>
          <a:prstGeom prst="rect">
            <a:avLst/>
          </a:prstGeom>
          <a:noFill/>
          <a:ln w="9525">
            <a:noFill/>
            <a:miter lim="800000"/>
            <a:headEnd/>
            <a:tailEnd/>
          </a:ln>
        </p:spPr>
        <p:txBody>
          <a:bodyPr wrap="none">
            <a:spAutoFit/>
          </a:bodyPr>
          <a:lstStyle/>
          <a:p>
            <a:pPr algn="ctr"/>
            <a:r>
              <a:rPr lang="en-US" sz="1280" dirty="0">
                <a:latin typeface="Calibri" panose="020F0502020204030204" pitchFamily="34" charset="0"/>
                <a:ea typeface="Verdana" pitchFamily="34" charset="0"/>
                <a:cs typeface="Calibri" panose="020F0502020204030204" pitchFamily="34" charset="0"/>
              </a:rPr>
              <a:t>Application Subnet A</a:t>
            </a:r>
          </a:p>
        </p:txBody>
      </p:sp>
      <p:sp>
        <p:nvSpPr>
          <p:cNvPr id="51" name="TextBox 32">
            <a:extLst>
              <a:ext uri="{FF2B5EF4-FFF2-40B4-BE49-F238E27FC236}">
                <a16:creationId xmlns:a16="http://schemas.microsoft.com/office/drawing/2014/main" id="{AD7FF45B-D918-43D6-8574-D1B42E68FDCF}"/>
              </a:ext>
            </a:extLst>
          </p:cNvPr>
          <p:cNvSpPr txBox="1">
            <a:spLocks noChangeArrowheads="1"/>
          </p:cNvSpPr>
          <p:nvPr/>
        </p:nvSpPr>
        <p:spPr bwMode="auto">
          <a:xfrm>
            <a:off x="1259590" y="6671652"/>
            <a:ext cx="2378103" cy="295466"/>
          </a:xfrm>
          <a:prstGeom prst="rect">
            <a:avLst/>
          </a:prstGeom>
          <a:noFill/>
          <a:ln w="9525">
            <a:noFill/>
            <a:miter lim="800000"/>
            <a:headEnd/>
            <a:tailEnd/>
          </a:ln>
        </p:spPr>
        <p:txBody>
          <a:bodyPr wrap="square">
            <a:spAutoFit/>
          </a:bodyPr>
          <a:lstStyle/>
          <a:p>
            <a:pPr algn="ctr"/>
            <a:r>
              <a:rPr lang="en-US" sz="1200" kern="0" dirty="0">
                <a:solidFill>
                  <a:srgbClr val="007CBC"/>
                </a:solidFill>
                <a:latin typeface="Arial" panose="020B0604020202020204"/>
              </a:rPr>
              <a:t>Availability</a:t>
            </a:r>
            <a:r>
              <a:rPr lang="en-US" sz="1320" b="1" dirty="0">
                <a:solidFill>
                  <a:srgbClr val="F7981F"/>
                </a:solidFill>
                <a:latin typeface="Calibri" panose="020F0502020204030204" pitchFamily="34" charset="0"/>
                <a:ea typeface="Verdana" pitchFamily="34" charset="0"/>
                <a:cs typeface="Calibri" panose="020F0502020204030204" pitchFamily="34" charset="0"/>
              </a:rPr>
              <a:t> </a:t>
            </a:r>
            <a:r>
              <a:rPr lang="en-US" sz="1200" kern="0" dirty="0">
                <a:solidFill>
                  <a:srgbClr val="007CBC"/>
                </a:solidFill>
                <a:latin typeface="Arial" panose="020B0604020202020204"/>
              </a:rPr>
              <a:t>Zone</a:t>
            </a:r>
          </a:p>
        </p:txBody>
      </p:sp>
      <p:sp>
        <p:nvSpPr>
          <p:cNvPr id="52" name="TextBox 35">
            <a:extLst>
              <a:ext uri="{FF2B5EF4-FFF2-40B4-BE49-F238E27FC236}">
                <a16:creationId xmlns:a16="http://schemas.microsoft.com/office/drawing/2014/main" id="{A771EA77-1F77-4AB0-B4F4-F57C2E526276}"/>
              </a:ext>
            </a:extLst>
          </p:cNvPr>
          <p:cNvSpPr txBox="1">
            <a:spLocks noChangeArrowheads="1"/>
          </p:cNvSpPr>
          <p:nvPr/>
        </p:nvSpPr>
        <p:spPr bwMode="auto">
          <a:xfrm>
            <a:off x="804907" y="1630960"/>
            <a:ext cx="1230845" cy="289310"/>
          </a:xfrm>
          <a:prstGeom prst="rect">
            <a:avLst/>
          </a:prstGeom>
          <a:noFill/>
          <a:ln w="9525">
            <a:noFill/>
            <a:miter lim="800000"/>
            <a:headEnd/>
            <a:tailEnd/>
          </a:ln>
        </p:spPr>
        <p:txBody>
          <a:bodyPr wrap="square">
            <a:spAutoFit/>
          </a:bodyPr>
          <a:lstStyle/>
          <a:p>
            <a:r>
              <a:rPr lang="en-US" sz="1280" dirty="0">
                <a:latin typeface="Calibri" panose="020F0502020204030204" pitchFamily="34" charset="0"/>
                <a:ea typeface="Verdana" pitchFamily="34" charset="0"/>
                <a:cs typeface="Calibri" panose="020F0502020204030204" pitchFamily="34" charset="0"/>
              </a:rPr>
              <a:t>CIDR</a:t>
            </a:r>
          </a:p>
        </p:txBody>
      </p:sp>
      <p:pic>
        <p:nvPicPr>
          <p:cNvPr id="53" name="Picture 52" descr="EC2.png">
            <a:extLst>
              <a:ext uri="{FF2B5EF4-FFF2-40B4-BE49-F238E27FC236}">
                <a16:creationId xmlns:a16="http://schemas.microsoft.com/office/drawing/2014/main" id="{7037472B-96DE-4EFE-A7C3-FB76484C5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879" y="2921287"/>
            <a:ext cx="322833" cy="322833"/>
          </a:xfrm>
          <a:prstGeom prst="rect">
            <a:avLst/>
          </a:prstGeom>
        </p:spPr>
      </p:pic>
      <p:pic>
        <p:nvPicPr>
          <p:cNvPr id="54" name="Picture 53" descr="VPC-Router.png">
            <a:extLst>
              <a:ext uri="{FF2B5EF4-FFF2-40B4-BE49-F238E27FC236}">
                <a16:creationId xmlns:a16="http://schemas.microsoft.com/office/drawing/2014/main" id="{9FCEB2A3-8FD1-440C-BB6E-A16467D5B6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4812" y="2289336"/>
            <a:ext cx="365760" cy="365760"/>
          </a:xfrm>
          <a:prstGeom prst="rect">
            <a:avLst/>
          </a:prstGeom>
        </p:spPr>
      </p:pic>
      <p:sp>
        <p:nvSpPr>
          <p:cNvPr id="55" name="TextBox 35">
            <a:extLst>
              <a:ext uri="{FF2B5EF4-FFF2-40B4-BE49-F238E27FC236}">
                <a16:creationId xmlns:a16="http://schemas.microsoft.com/office/drawing/2014/main" id="{064B945D-79FB-4AF1-BDFC-F3EECA02181C}"/>
              </a:ext>
            </a:extLst>
          </p:cNvPr>
          <p:cNvSpPr txBox="1">
            <a:spLocks noChangeArrowheads="1"/>
          </p:cNvSpPr>
          <p:nvPr/>
        </p:nvSpPr>
        <p:spPr bwMode="auto">
          <a:xfrm>
            <a:off x="5247772" y="2511317"/>
            <a:ext cx="877824" cy="196977"/>
          </a:xfrm>
          <a:prstGeom prst="rect">
            <a:avLst/>
          </a:prstGeom>
          <a:noFill/>
          <a:ln w="9525">
            <a:noFill/>
            <a:miter lim="800000"/>
            <a:headEnd/>
            <a:tailEnd/>
          </a:ln>
        </p:spPr>
        <p:txBody>
          <a:bodyPr wrap="square" lIns="0" tIns="0" rIns="0" bIns="0">
            <a:spAutoFit/>
          </a:bodyPr>
          <a:lstStyle/>
          <a:p>
            <a:pPr algn="ctr"/>
            <a:r>
              <a:rPr lang="en-US" sz="1280" dirty="0">
                <a:latin typeface="Calibri" panose="020F0502020204030204" pitchFamily="34" charset="0"/>
                <a:ea typeface="Verdana" pitchFamily="34" charset="0"/>
                <a:cs typeface="Calibri" panose="020F0502020204030204" pitchFamily="34" charset="0"/>
              </a:rPr>
              <a:t>VPC Router</a:t>
            </a:r>
          </a:p>
        </p:txBody>
      </p:sp>
      <p:graphicFrame>
        <p:nvGraphicFramePr>
          <p:cNvPr id="56" name="Table 55">
            <a:extLst>
              <a:ext uri="{FF2B5EF4-FFF2-40B4-BE49-F238E27FC236}">
                <a16:creationId xmlns:a16="http://schemas.microsoft.com/office/drawing/2014/main" id="{78B4A6B4-70DC-4931-93BF-9A3B531C0DDC}"/>
              </a:ext>
            </a:extLst>
          </p:cNvPr>
          <p:cNvGraphicFramePr>
            <a:graphicFrameLocks noGrp="1"/>
          </p:cNvGraphicFramePr>
          <p:nvPr>
            <p:extLst>
              <p:ext uri="{D42A27DB-BD31-4B8C-83A1-F6EECF244321}">
                <p14:modId xmlns:p14="http://schemas.microsoft.com/office/powerpoint/2010/main" val="785991019"/>
              </p:ext>
            </p:extLst>
          </p:nvPr>
        </p:nvGraphicFramePr>
        <p:xfrm>
          <a:off x="4300649" y="4715889"/>
          <a:ext cx="1749083" cy="809549"/>
        </p:xfrm>
        <a:graphic>
          <a:graphicData uri="http://schemas.openxmlformats.org/drawingml/2006/table">
            <a:tbl>
              <a:tblPr>
                <a:tableStyleId>{073A0DAA-6AF3-43AB-8588-CEC1D06C72B9}</a:tableStyleId>
              </a:tblPr>
              <a:tblGrid>
                <a:gridCol w="1065923">
                  <a:extLst>
                    <a:ext uri="{9D8B030D-6E8A-4147-A177-3AD203B41FA5}">
                      <a16:colId xmlns:a16="http://schemas.microsoft.com/office/drawing/2014/main" val="3918052317"/>
                    </a:ext>
                  </a:extLst>
                </a:gridCol>
                <a:gridCol w="683160">
                  <a:extLst>
                    <a:ext uri="{9D8B030D-6E8A-4147-A177-3AD203B41FA5}">
                      <a16:colId xmlns:a16="http://schemas.microsoft.com/office/drawing/2014/main" val="2178157681"/>
                    </a:ext>
                  </a:extLst>
                </a:gridCol>
              </a:tblGrid>
              <a:tr h="224333">
                <a:tc>
                  <a:txBody>
                    <a:bodyPr/>
                    <a:lstStyle/>
                    <a:p>
                      <a:pPr algn="ctr"/>
                      <a:r>
                        <a:rPr lang="en-US" sz="1200" dirty="0">
                          <a:solidFill>
                            <a:schemeClr val="bg1"/>
                          </a:solidFill>
                          <a:latin typeface="Calibri" panose="020F0502020204030204" pitchFamily="34" charset="0"/>
                        </a:rPr>
                        <a:t>Destination</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solidFill>
                            <a:schemeClr val="bg1"/>
                          </a:solidFill>
                          <a:latin typeface="Calibri" panose="020F0502020204030204" pitchFamily="34" charset="0"/>
                        </a:rPr>
                        <a:t>Target</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992963366"/>
                  </a:ext>
                </a:extLst>
              </a:tr>
              <a:tr h="195072">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10.0.0.0/16</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local</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4795350"/>
                  </a:ext>
                </a:extLst>
              </a:tr>
              <a:tr h="195072">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Private</a:t>
                      </a:r>
                      <a:r>
                        <a:rPr lang="en-US" sz="1200" kern="1200" baseline="0" dirty="0">
                          <a:solidFill>
                            <a:schemeClr val="tx1"/>
                          </a:solidFill>
                          <a:latin typeface="Calibri" panose="020F0502020204030204" pitchFamily="34" charset="0"/>
                          <a:ea typeface="Verdana" pitchFamily="34" charset="0"/>
                          <a:cs typeface="Calibri" panose="020F0502020204030204" pitchFamily="34" charset="0"/>
                        </a:rPr>
                        <a:t> Range</a:t>
                      </a:r>
                      <a:endParaRPr lang="en-US" sz="1200" kern="1200" dirty="0">
                        <a:solidFill>
                          <a:schemeClr val="tx1"/>
                        </a:solidFill>
                        <a:latin typeface="Calibri" panose="020F0502020204030204" pitchFamily="34" charset="0"/>
                        <a:ea typeface="Verdana" pitchFamily="34" charset="0"/>
                        <a:cs typeface="Calibri" panose="020F0502020204030204" pitchFamily="34" charset="0"/>
                      </a:endParaRP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VGW</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6729533"/>
                  </a:ext>
                </a:extLst>
              </a:tr>
              <a:tr h="195072">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0.0.0.0/0</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NAT</a:t>
                      </a:r>
                    </a:p>
                  </a:txBody>
                  <a:tcPr marL="73152" marR="73152"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9408990"/>
                  </a:ext>
                </a:extLst>
              </a:tr>
            </a:tbl>
          </a:graphicData>
        </a:graphic>
      </p:graphicFrame>
      <p:graphicFrame>
        <p:nvGraphicFramePr>
          <p:cNvPr id="57" name="Table 56">
            <a:extLst>
              <a:ext uri="{FF2B5EF4-FFF2-40B4-BE49-F238E27FC236}">
                <a16:creationId xmlns:a16="http://schemas.microsoft.com/office/drawing/2014/main" id="{A384A74A-A7B8-4BBA-B04C-F1C8B95A9B45}"/>
              </a:ext>
            </a:extLst>
          </p:cNvPr>
          <p:cNvGraphicFramePr>
            <a:graphicFrameLocks noGrp="1"/>
          </p:cNvGraphicFramePr>
          <p:nvPr>
            <p:extLst>
              <p:ext uri="{D42A27DB-BD31-4B8C-83A1-F6EECF244321}">
                <p14:modId xmlns:p14="http://schemas.microsoft.com/office/powerpoint/2010/main" val="1546535667"/>
              </p:ext>
            </p:extLst>
          </p:nvPr>
        </p:nvGraphicFramePr>
        <p:xfrm>
          <a:off x="4300649" y="3115836"/>
          <a:ext cx="1754544" cy="672999"/>
        </p:xfrm>
        <a:graphic>
          <a:graphicData uri="http://schemas.openxmlformats.org/drawingml/2006/table">
            <a:tbl>
              <a:tblPr>
                <a:tableStyleId>{073A0DAA-6AF3-43AB-8588-CEC1D06C72B9}</a:tableStyleId>
              </a:tblPr>
              <a:tblGrid>
                <a:gridCol w="1056165">
                  <a:extLst>
                    <a:ext uri="{9D8B030D-6E8A-4147-A177-3AD203B41FA5}">
                      <a16:colId xmlns:a16="http://schemas.microsoft.com/office/drawing/2014/main" val="3918052317"/>
                    </a:ext>
                  </a:extLst>
                </a:gridCol>
                <a:gridCol w="698379">
                  <a:extLst>
                    <a:ext uri="{9D8B030D-6E8A-4147-A177-3AD203B41FA5}">
                      <a16:colId xmlns:a16="http://schemas.microsoft.com/office/drawing/2014/main" val="2178157681"/>
                    </a:ext>
                  </a:extLst>
                </a:gridCol>
              </a:tblGrid>
              <a:tr h="224333">
                <a:tc>
                  <a:txBody>
                    <a:bodyPr/>
                    <a:lstStyle/>
                    <a:p>
                      <a:pPr algn="ctr"/>
                      <a:r>
                        <a:rPr lang="en-US" sz="1200" dirty="0">
                          <a:solidFill>
                            <a:schemeClr val="bg1"/>
                          </a:solidFill>
                          <a:latin typeface="Calibri" panose="020F0502020204030204" pitchFamily="34" charset="0"/>
                        </a:rPr>
                        <a:t>Destination</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solidFill>
                            <a:schemeClr val="bg1"/>
                          </a:solidFill>
                          <a:latin typeface="Calibri" panose="020F0502020204030204" pitchFamily="34" charset="0"/>
                        </a:rPr>
                        <a:t>Target</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992963366"/>
                  </a:ext>
                </a:extLst>
              </a:tr>
              <a:tr h="224333">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10.0.0.0/16</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Calibri" panose="020F0502020204030204" pitchFamily="34" charset="0"/>
                          <a:ea typeface="Verdana" pitchFamily="34" charset="0"/>
                          <a:cs typeface="Calibri" panose="020F0502020204030204" pitchFamily="34" charset="0"/>
                        </a:rPr>
                        <a:t>local</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4795350"/>
                  </a:ext>
                </a:extLst>
              </a:tr>
              <a:tr h="224333">
                <a:tc>
                  <a:txBody>
                    <a:bodyPr/>
                    <a:lstStyle/>
                    <a:p>
                      <a:pPr marL="0" algn="ctr" defTabSz="457200" rtl="0" eaLnBrk="1" latinLnBrk="0" hangingPunct="1"/>
                      <a:r>
                        <a:rPr lang="en-US" sz="1200" kern="1200" dirty="0">
                          <a:solidFill>
                            <a:schemeClr val="tx1"/>
                          </a:solidFill>
                          <a:latin typeface="Calibri" panose="020F0502020204030204" pitchFamily="34" charset="0"/>
                          <a:ea typeface="Verdana" pitchFamily="34" charset="0"/>
                          <a:cs typeface="Calibri" panose="020F0502020204030204" pitchFamily="34" charset="0"/>
                        </a:rPr>
                        <a:t>0.0.0.0/0</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200" kern="1200" dirty="0">
                          <a:solidFill>
                            <a:schemeClr val="tx1"/>
                          </a:solidFill>
                          <a:latin typeface="Calibri" panose="020F0502020204030204" pitchFamily="34" charset="0"/>
                          <a:ea typeface="Verdana" pitchFamily="34" charset="0"/>
                          <a:cs typeface="Calibri" panose="020F0502020204030204" pitchFamily="34" charset="0"/>
                        </a:rPr>
                        <a:t>IGW</a:t>
                      </a:r>
                    </a:p>
                  </a:txBody>
                  <a:tcPr marL="73152" marR="73152" marT="14631" marB="14631"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9125338"/>
                  </a:ext>
                </a:extLst>
              </a:tr>
            </a:tbl>
          </a:graphicData>
        </a:graphic>
      </p:graphicFrame>
      <p:pic>
        <p:nvPicPr>
          <p:cNvPr id="58" name="Picture 57">
            <a:extLst>
              <a:ext uri="{FF2B5EF4-FFF2-40B4-BE49-F238E27FC236}">
                <a16:creationId xmlns:a16="http://schemas.microsoft.com/office/drawing/2014/main" id="{6B0F4176-805E-4632-BC77-7D9DF00FC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7303" y="3306476"/>
            <a:ext cx="295605" cy="273871"/>
          </a:xfrm>
          <a:prstGeom prst="rect">
            <a:avLst/>
          </a:prstGeom>
        </p:spPr>
      </p:pic>
      <p:pic>
        <p:nvPicPr>
          <p:cNvPr id="59" name="Picture 58">
            <a:extLst>
              <a:ext uri="{FF2B5EF4-FFF2-40B4-BE49-F238E27FC236}">
                <a16:creationId xmlns:a16="http://schemas.microsoft.com/office/drawing/2014/main" id="{E2CA21D7-D314-4030-AB36-F3C67B6CA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285" y="4521790"/>
            <a:ext cx="295605" cy="273871"/>
          </a:xfrm>
          <a:prstGeom prst="rect">
            <a:avLst/>
          </a:prstGeom>
        </p:spPr>
      </p:pic>
      <p:cxnSp>
        <p:nvCxnSpPr>
          <p:cNvPr id="60" name="Elbow Connector 70">
            <a:extLst>
              <a:ext uri="{FF2B5EF4-FFF2-40B4-BE49-F238E27FC236}">
                <a16:creationId xmlns:a16="http://schemas.microsoft.com/office/drawing/2014/main" id="{ADF4960A-5EB8-42FD-98D6-D43AE44157CD}"/>
              </a:ext>
            </a:extLst>
          </p:cNvPr>
          <p:cNvCxnSpPr>
            <a:cxnSpLocks/>
            <a:stCxn id="57" idx="0"/>
          </p:cNvCxnSpPr>
          <p:nvPr/>
        </p:nvCxnSpPr>
        <p:spPr>
          <a:xfrm flipH="1" flipV="1">
            <a:off x="5177692" y="2780826"/>
            <a:ext cx="229" cy="335010"/>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pic>
        <p:nvPicPr>
          <p:cNvPr id="61" name="Picture 60">
            <a:extLst>
              <a:ext uri="{FF2B5EF4-FFF2-40B4-BE49-F238E27FC236}">
                <a16:creationId xmlns:a16="http://schemas.microsoft.com/office/drawing/2014/main" id="{D1B9AB68-69AD-4FB2-8A4B-0B3293A426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6505" y="1729290"/>
            <a:ext cx="321869" cy="337445"/>
          </a:xfrm>
          <a:prstGeom prst="rect">
            <a:avLst/>
          </a:prstGeom>
        </p:spPr>
      </p:pic>
      <p:cxnSp>
        <p:nvCxnSpPr>
          <p:cNvPr id="62" name="Elbow Connector 70">
            <a:extLst>
              <a:ext uri="{FF2B5EF4-FFF2-40B4-BE49-F238E27FC236}">
                <a16:creationId xmlns:a16="http://schemas.microsoft.com/office/drawing/2014/main" id="{42CB226C-177E-4254-8D5F-69A6C9BD91FE}"/>
              </a:ext>
            </a:extLst>
          </p:cNvPr>
          <p:cNvCxnSpPr>
            <a:stCxn id="54" idx="1"/>
            <a:endCxn id="61" idx="2"/>
          </p:cNvCxnSpPr>
          <p:nvPr/>
        </p:nvCxnSpPr>
        <p:spPr>
          <a:xfrm rot="10800000">
            <a:off x="4027440" y="2066736"/>
            <a:ext cx="967372" cy="405481"/>
          </a:xfrm>
          <a:prstGeom prst="curvedConnector2">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3" name="TextBox 35">
            <a:extLst>
              <a:ext uri="{FF2B5EF4-FFF2-40B4-BE49-F238E27FC236}">
                <a16:creationId xmlns:a16="http://schemas.microsoft.com/office/drawing/2014/main" id="{74DBD603-AFB7-4DD3-A7AE-1C62F14AC884}"/>
              </a:ext>
            </a:extLst>
          </p:cNvPr>
          <p:cNvSpPr txBox="1">
            <a:spLocks noChangeArrowheads="1"/>
          </p:cNvSpPr>
          <p:nvPr/>
        </p:nvSpPr>
        <p:spPr bwMode="auto">
          <a:xfrm>
            <a:off x="4188374" y="1675760"/>
            <a:ext cx="438912" cy="196977"/>
          </a:xfrm>
          <a:prstGeom prst="rect">
            <a:avLst/>
          </a:prstGeom>
          <a:noFill/>
          <a:ln w="9525">
            <a:noFill/>
            <a:miter lim="800000"/>
            <a:headEnd/>
            <a:tailEnd/>
          </a:ln>
        </p:spPr>
        <p:txBody>
          <a:bodyPr wrap="square" lIns="0" tIns="0" rIns="0" bIns="0">
            <a:spAutoFit/>
          </a:bodyPr>
          <a:lstStyle/>
          <a:p>
            <a:pPr algn="ctr"/>
            <a:r>
              <a:rPr lang="en-US" sz="1280" dirty="0">
                <a:latin typeface="Calibri" panose="020F0502020204030204" pitchFamily="34" charset="0"/>
                <a:ea typeface="Verdana" pitchFamily="34" charset="0"/>
                <a:cs typeface="Calibri" panose="020F0502020204030204" pitchFamily="34" charset="0"/>
              </a:rPr>
              <a:t>IGW</a:t>
            </a:r>
          </a:p>
        </p:txBody>
      </p:sp>
      <p:sp>
        <p:nvSpPr>
          <p:cNvPr id="64" name="Rectangle 63">
            <a:extLst>
              <a:ext uri="{FF2B5EF4-FFF2-40B4-BE49-F238E27FC236}">
                <a16:creationId xmlns:a16="http://schemas.microsoft.com/office/drawing/2014/main" id="{527C428C-A480-477B-B080-1EB0458E88A7}"/>
              </a:ext>
            </a:extLst>
          </p:cNvPr>
          <p:cNvSpPr/>
          <p:nvPr/>
        </p:nvSpPr>
        <p:spPr>
          <a:xfrm>
            <a:off x="1546231" y="2432150"/>
            <a:ext cx="1760867" cy="289310"/>
          </a:xfrm>
          <a:prstGeom prst="rect">
            <a:avLst/>
          </a:prstGeom>
        </p:spPr>
        <p:txBody>
          <a:bodyPr wrap="square">
            <a:spAutoFit/>
          </a:bodyPr>
          <a:lstStyle/>
          <a:p>
            <a:r>
              <a:rPr lang="en-US" sz="1280" dirty="0">
                <a:latin typeface="Calibri" panose="020F0502020204030204" pitchFamily="34" charset="0"/>
                <a:ea typeface="Verdana" pitchFamily="34" charset="0"/>
                <a:cs typeface="Calibri" panose="020F0502020204030204" pitchFamily="34" charset="0"/>
              </a:rPr>
              <a:t>LB, Webserver (HTTP/S)</a:t>
            </a:r>
          </a:p>
        </p:txBody>
      </p:sp>
      <p:grpSp>
        <p:nvGrpSpPr>
          <p:cNvPr id="65" name="Group 21">
            <a:extLst>
              <a:ext uri="{FF2B5EF4-FFF2-40B4-BE49-F238E27FC236}">
                <a16:creationId xmlns:a16="http://schemas.microsoft.com/office/drawing/2014/main" id="{61B827BB-7C8D-4193-8013-D7D4D0DB197C}"/>
              </a:ext>
            </a:extLst>
          </p:cNvPr>
          <p:cNvGrpSpPr>
            <a:grpSpLocks/>
          </p:cNvGrpSpPr>
          <p:nvPr/>
        </p:nvGrpSpPr>
        <p:grpSpPr bwMode="auto">
          <a:xfrm>
            <a:off x="1668790" y="2781183"/>
            <a:ext cx="1619584" cy="585216"/>
            <a:chOff x="545458" y="4783771"/>
            <a:chExt cx="2293787" cy="1733798"/>
          </a:xfrm>
        </p:grpSpPr>
        <p:sp>
          <p:nvSpPr>
            <p:cNvPr id="66" name="Rounded Rectangle 114">
              <a:extLst>
                <a:ext uri="{FF2B5EF4-FFF2-40B4-BE49-F238E27FC236}">
                  <a16:creationId xmlns:a16="http://schemas.microsoft.com/office/drawing/2014/main" id="{8EDE9859-0A34-4E6F-BFA4-CFBEA3DBC60A}"/>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60" dirty="0">
                <a:solidFill>
                  <a:schemeClr val="tx1"/>
                </a:solidFill>
                <a:latin typeface="Calibri" panose="020F0502020204030204" pitchFamily="34" charset="0"/>
                <a:cs typeface="Calibri" panose="020F0502020204030204" pitchFamily="34" charset="0"/>
              </a:endParaRPr>
            </a:p>
          </p:txBody>
        </p:sp>
        <p:sp>
          <p:nvSpPr>
            <p:cNvPr id="67" name="Rounded Rectangle 115">
              <a:extLst>
                <a:ext uri="{FF2B5EF4-FFF2-40B4-BE49-F238E27FC236}">
                  <a16:creationId xmlns:a16="http://schemas.microsoft.com/office/drawing/2014/main" id="{4C75140C-BAE2-49E4-9952-6D9F6DBFFABE}"/>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60" dirty="0">
                <a:solidFill>
                  <a:schemeClr val="tx1"/>
                </a:solidFill>
                <a:latin typeface="Calibri" panose="020F0502020204030204" pitchFamily="34" charset="0"/>
                <a:cs typeface="Calibri" panose="020F0502020204030204" pitchFamily="34" charset="0"/>
              </a:endParaRPr>
            </a:p>
          </p:txBody>
        </p:sp>
      </p:grpSp>
      <p:pic>
        <p:nvPicPr>
          <p:cNvPr id="68" name="Picture 67">
            <a:extLst>
              <a:ext uri="{FF2B5EF4-FFF2-40B4-BE49-F238E27FC236}">
                <a16:creationId xmlns:a16="http://schemas.microsoft.com/office/drawing/2014/main" id="{E4ACBA36-BF0C-433C-98E5-3AB3724826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085" y="2920439"/>
            <a:ext cx="309723" cy="321869"/>
          </a:xfrm>
          <a:prstGeom prst="rect">
            <a:avLst/>
          </a:prstGeom>
        </p:spPr>
      </p:pic>
      <p:grpSp>
        <p:nvGrpSpPr>
          <p:cNvPr id="70" name="Group 21">
            <a:extLst>
              <a:ext uri="{FF2B5EF4-FFF2-40B4-BE49-F238E27FC236}">
                <a16:creationId xmlns:a16="http://schemas.microsoft.com/office/drawing/2014/main" id="{ADB27258-A548-498D-8A20-4A67C1D56CE1}"/>
              </a:ext>
            </a:extLst>
          </p:cNvPr>
          <p:cNvGrpSpPr>
            <a:grpSpLocks/>
          </p:cNvGrpSpPr>
          <p:nvPr/>
        </p:nvGrpSpPr>
        <p:grpSpPr bwMode="auto">
          <a:xfrm>
            <a:off x="1637326" y="4342428"/>
            <a:ext cx="1623385" cy="548640"/>
            <a:chOff x="545458" y="4783771"/>
            <a:chExt cx="2293787" cy="1733798"/>
          </a:xfrm>
        </p:grpSpPr>
        <p:sp>
          <p:nvSpPr>
            <p:cNvPr id="71" name="Rounded Rectangle 121">
              <a:extLst>
                <a:ext uri="{FF2B5EF4-FFF2-40B4-BE49-F238E27FC236}">
                  <a16:creationId xmlns:a16="http://schemas.microsoft.com/office/drawing/2014/main" id="{30ADAA7F-BCA2-45D0-95FE-0D1A4BBF85A1}"/>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sp>
          <p:nvSpPr>
            <p:cNvPr id="72" name="Rounded Rectangle 122">
              <a:extLst>
                <a:ext uri="{FF2B5EF4-FFF2-40B4-BE49-F238E27FC236}">
                  <a16:creationId xmlns:a16="http://schemas.microsoft.com/office/drawing/2014/main" id="{04D2BA66-7EBA-4B13-9FE3-5C0FDE7BA774}"/>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grpSp>
      <p:pic>
        <p:nvPicPr>
          <p:cNvPr id="73" name="Picture 72" descr="EC2.png">
            <a:extLst>
              <a:ext uri="{FF2B5EF4-FFF2-40B4-BE49-F238E27FC236}">
                <a16:creationId xmlns:a16="http://schemas.microsoft.com/office/drawing/2014/main" id="{4616CAC5-3E66-47D0-AE69-E3737297CC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0606" y="4442519"/>
            <a:ext cx="365760" cy="365760"/>
          </a:xfrm>
          <a:prstGeom prst="rect">
            <a:avLst/>
          </a:prstGeom>
        </p:spPr>
      </p:pic>
      <p:sp>
        <p:nvSpPr>
          <p:cNvPr id="75" name="Rectangle 74">
            <a:extLst>
              <a:ext uri="{FF2B5EF4-FFF2-40B4-BE49-F238E27FC236}">
                <a16:creationId xmlns:a16="http://schemas.microsoft.com/office/drawing/2014/main" id="{16763929-9105-4D37-A186-C949308BF8E3}"/>
              </a:ext>
            </a:extLst>
          </p:cNvPr>
          <p:cNvSpPr/>
          <p:nvPr/>
        </p:nvSpPr>
        <p:spPr>
          <a:xfrm>
            <a:off x="1575755" y="3999789"/>
            <a:ext cx="1758045" cy="289310"/>
          </a:xfrm>
          <a:prstGeom prst="rect">
            <a:avLst/>
          </a:prstGeom>
        </p:spPr>
        <p:txBody>
          <a:bodyPr wrap="none">
            <a:spAutoFit/>
          </a:bodyPr>
          <a:lstStyle/>
          <a:p>
            <a:r>
              <a:rPr lang="en-US" sz="1280" dirty="0">
                <a:latin typeface="Calibri" panose="020F0502020204030204" pitchFamily="34" charset="0"/>
                <a:ea typeface="Verdana" pitchFamily="34" charset="0"/>
                <a:cs typeface="Calibri" panose="020F0502020204030204" pitchFamily="34" charset="0"/>
              </a:rPr>
              <a:t>OS, Appl., MW protocol</a:t>
            </a:r>
          </a:p>
        </p:txBody>
      </p:sp>
      <p:sp>
        <p:nvSpPr>
          <p:cNvPr id="76" name="Rounded Rectangle 142">
            <a:extLst>
              <a:ext uri="{FF2B5EF4-FFF2-40B4-BE49-F238E27FC236}">
                <a16:creationId xmlns:a16="http://schemas.microsoft.com/office/drawing/2014/main" id="{EF8C1E90-E06F-44C1-B9C6-28B690517574}"/>
              </a:ext>
            </a:extLst>
          </p:cNvPr>
          <p:cNvSpPr/>
          <p:nvPr/>
        </p:nvSpPr>
        <p:spPr>
          <a:xfrm>
            <a:off x="1420330" y="5380862"/>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77" name="TextBox 37">
            <a:extLst>
              <a:ext uri="{FF2B5EF4-FFF2-40B4-BE49-F238E27FC236}">
                <a16:creationId xmlns:a16="http://schemas.microsoft.com/office/drawing/2014/main" id="{BEA4107D-31FE-49CB-B361-40D7A6749CC1}"/>
              </a:ext>
            </a:extLst>
          </p:cNvPr>
          <p:cNvSpPr txBox="1">
            <a:spLocks noChangeArrowheads="1"/>
          </p:cNvSpPr>
          <p:nvPr/>
        </p:nvSpPr>
        <p:spPr bwMode="auto">
          <a:xfrm>
            <a:off x="1666029" y="6309330"/>
            <a:ext cx="1540294" cy="289310"/>
          </a:xfrm>
          <a:prstGeom prst="rect">
            <a:avLst/>
          </a:prstGeom>
          <a:noFill/>
          <a:ln w="9525">
            <a:noFill/>
            <a:miter lim="800000"/>
            <a:headEnd/>
            <a:tailEnd/>
          </a:ln>
        </p:spPr>
        <p:txBody>
          <a:bodyPr wrap="none">
            <a:spAutoFit/>
          </a:bodyPr>
          <a:lstStyle/>
          <a:p>
            <a:pPr algn="ctr"/>
            <a:r>
              <a:rPr lang="en-US" sz="1280" dirty="0">
                <a:latin typeface="Calibri" panose="020F0502020204030204" pitchFamily="34" charset="0"/>
                <a:ea typeface="Verdana" pitchFamily="34" charset="0"/>
                <a:cs typeface="Calibri" panose="020F0502020204030204" pitchFamily="34" charset="0"/>
              </a:rPr>
              <a:t>DB, Secure Subnet A</a:t>
            </a:r>
          </a:p>
        </p:txBody>
      </p:sp>
      <p:grpSp>
        <p:nvGrpSpPr>
          <p:cNvPr id="79" name="Group 21">
            <a:extLst>
              <a:ext uri="{FF2B5EF4-FFF2-40B4-BE49-F238E27FC236}">
                <a16:creationId xmlns:a16="http://schemas.microsoft.com/office/drawing/2014/main" id="{D0D311CE-B0D8-4FBC-BCC5-3C50F387ADF7}"/>
              </a:ext>
            </a:extLst>
          </p:cNvPr>
          <p:cNvGrpSpPr>
            <a:grpSpLocks/>
          </p:cNvGrpSpPr>
          <p:nvPr/>
        </p:nvGrpSpPr>
        <p:grpSpPr bwMode="auto">
          <a:xfrm>
            <a:off x="1623535" y="5743479"/>
            <a:ext cx="1623385" cy="548640"/>
            <a:chOff x="545458" y="4783771"/>
            <a:chExt cx="2293787" cy="1733798"/>
          </a:xfrm>
        </p:grpSpPr>
        <p:sp>
          <p:nvSpPr>
            <p:cNvPr id="80" name="Rounded Rectangle 146">
              <a:extLst>
                <a:ext uri="{FF2B5EF4-FFF2-40B4-BE49-F238E27FC236}">
                  <a16:creationId xmlns:a16="http://schemas.microsoft.com/office/drawing/2014/main" id="{C91F9D2E-2EEB-41CD-B622-527D81CDDFB3}"/>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sp>
          <p:nvSpPr>
            <p:cNvPr id="81" name="Rounded Rectangle 147">
              <a:extLst>
                <a:ext uri="{FF2B5EF4-FFF2-40B4-BE49-F238E27FC236}">
                  <a16:creationId xmlns:a16="http://schemas.microsoft.com/office/drawing/2014/main" id="{B985803A-FBD9-432D-ADBE-AB233043B0C3}"/>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grpSp>
      <p:pic>
        <p:nvPicPr>
          <p:cNvPr id="82" name="Picture 81" descr="EC2.png">
            <a:extLst>
              <a:ext uri="{FF2B5EF4-FFF2-40B4-BE49-F238E27FC236}">
                <a16:creationId xmlns:a16="http://schemas.microsoft.com/office/drawing/2014/main" id="{173B1E30-2F60-4988-AFC6-A04DABD84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6815" y="5843570"/>
            <a:ext cx="365760" cy="365760"/>
          </a:xfrm>
          <a:prstGeom prst="rect">
            <a:avLst/>
          </a:prstGeom>
        </p:spPr>
      </p:pic>
      <p:sp>
        <p:nvSpPr>
          <p:cNvPr id="84" name="Rectangle 83">
            <a:extLst>
              <a:ext uri="{FF2B5EF4-FFF2-40B4-BE49-F238E27FC236}">
                <a16:creationId xmlns:a16="http://schemas.microsoft.com/office/drawing/2014/main" id="{141197B5-2A3F-47EB-ACD1-CF6968B572D6}"/>
              </a:ext>
            </a:extLst>
          </p:cNvPr>
          <p:cNvSpPr/>
          <p:nvPr/>
        </p:nvSpPr>
        <p:spPr>
          <a:xfrm>
            <a:off x="1862050" y="5424285"/>
            <a:ext cx="1235466" cy="289310"/>
          </a:xfrm>
          <a:prstGeom prst="rect">
            <a:avLst/>
          </a:prstGeom>
        </p:spPr>
        <p:txBody>
          <a:bodyPr wrap="none">
            <a:spAutoFit/>
          </a:bodyPr>
          <a:lstStyle/>
          <a:p>
            <a:r>
              <a:rPr lang="en-US" sz="1280" dirty="0">
                <a:latin typeface="Calibri" panose="020F0502020204030204" pitchFamily="34" charset="0"/>
                <a:ea typeface="Verdana" pitchFamily="34" charset="0"/>
                <a:cs typeface="Calibri" panose="020F0502020204030204" pitchFamily="34" charset="0"/>
              </a:rPr>
              <a:t>OS, DB protocol</a:t>
            </a:r>
          </a:p>
        </p:txBody>
      </p:sp>
      <p:pic>
        <p:nvPicPr>
          <p:cNvPr id="86" name="Picture 85">
            <a:extLst>
              <a:ext uri="{FF2B5EF4-FFF2-40B4-BE49-F238E27FC236}">
                <a16:creationId xmlns:a16="http://schemas.microsoft.com/office/drawing/2014/main" id="{8809201B-3734-4814-84C2-5BD7810CCA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0620" y="5868285"/>
            <a:ext cx="303821" cy="320700"/>
          </a:xfrm>
          <a:prstGeom prst="rect">
            <a:avLst/>
          </a:prstGeom>
        </p:spPr>
      </p:pic>
      <p:pic>
        <p:nvPicPr>
          <p:cNvPr id="87" name="Picture 86">
            <a:extLst>
              <a:ext uri="{FF2B5EF4-FFF2-40B4-BE49-F238E27FC236}">
                <a16:creationId xmlns:a16="http://schemas.microsoft.com/office/drawing/2014/main" id="{7B7CC9E3-8F6B-4611-AF11-8AEFB43611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326" y="5850501"/>
            <a:ext cx="278373" cy="321869"/>
          </a:xfrm>
          <a:prstGeom prst="rect">
            <a:avLst/>
          </a:prstGeom>
        </p:spPr>
      </p:pic>
      <p:pic>
        <p:nvPicPr>
          <p:cNvPr id="88" name="Picture 87">
            <a:extLst>
              <a:ext uri="{FF2B5EF4-FFF2-40B4-BE49-F238E27FC236}">
                <a16:creationId xmlns:a16="http://schemas.microsoft.com/office/drawing/2014/main" id="{51411016-FA3D-4E99-A90C-6656DD0260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6945" y="4454786"/>
            <a:ext cx="229907" cy="321869"/>
          </a:xfrm>
          <a:prstGeom prst="rect">
            <a:avLst/>
          </a:prstGeom>
        </p:spPr>
      </p:pic>
      <p:pic>
        <p:nvPicPr>
          <p:cNvPr id="89" name="Picture 88">
            <a:extLst>
              <a:ext uri="{FF2B5EF4-FFF2-40B4-BE49-F238E27FC236}">
                <a16:creationId xmlns:a16="http://schemas.microsoft.com/office/drawing/2014/main" id="{33880AFB-05EF-4157-AF91-88F5A239F7C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35403" y="4465182"/>
            <a:ext cx="309722" cy="321869"/>
          </a:xfrm>
          <a:prstGeom prst="rect">
            <a:avLst/>
          </a:prstGeom>
        </p:spPr>
      </p:pic>
      <p:sp>
        <p:nvSpPr>
          <p:cNvPr id="90" name="TextBox 37">
            <a:extLst>
              <a:ext uri="{FF2B5EF4-FFF2-40B4-BE49-F238E27FC236}">
                <a16:creationId xmlns:a16="http://schemas.microsoft.com/office/drawing/2014/main" id="{60ABAD0A-6354-4670-9A1E-2E87348305D0}"/>
              </a:ext>
            </a:extLst>
          </p:cNvPr>
          <p:cNvSpPr txBox="1">
            <a:spLocks noChangeArrowheads="1"/>
          </p:cNvSpPr>
          <p:nvPr/>
        </p:nvSpPr>
        <p:spPr bwMode="auto">
          <a:xfrm>
            <a:off x="7402369" y="3447036"/>
            <a:ext cx="1037849" cy="196977"/>
          </a:xfrm>
          <a:prstGeom prst="rect">
            <a:avLst/>
          </a:prstGeom>
          <a:noFill/>
          <a:ln w="9525">
            <a:noFill/>
            <a:miter lim="800000"/>
            <a:headEnd/>
            <a:tailEnd/>
          </a:ln>
        </p:spPr>
        <p:txBody>
          <a:bodyPr wrap="square" lIns="0" tIns="0" rIns="0" bIns="0">
            <a:spAutoFit/>
          </a:bodyPr>
          <a:lstStyle/>
          <a:p>
            <a:pPr algn="ctr"/>
            <a:r>
              <a:rPr lang="en-US" sz="1280" dirty="0">
                <a:latin typeface="Calibri" panose="020F0502020204030204" pitchFamily="34" charset="0"/>
                <a:ea typeface="Verdana" pitchFamily="34" charset="0"/>
                <a:cs typeface="Calibri" panose="020F0502020204030204" pitchFamily="34" charset="0"/>
              </a:rPr>
              <a:t>Public Subnet B</a:t>
            </a:r>
          </a:p>
        </p:txBody>
      </p:sp>
      <p:sp>
        <p:nvSpPr>
          <p:cNvPr id="91" name="Rounded Rectangle 200">
            <a:extLst>
              <a:ext uri="{FF2B5EF4-FFF2-40B4-BE49-F238E27FC236}">
                <a16:creationId xmlns:a16="http://schemas.microsoft.com/office/drawing/2014/main" id="{6BA0B656-C135-45E7-BD4F-4D4E2F9A0849}"/>
              </a:ext>
            </a:extLst>
          </p:cNvPr>
          <p:cNvSpPr/>
          <p:nvPr/>
        </p:nvSpPr>
        <p:spPr>
          <a:xfrm>
            <a:off x="6664976" y="2262114"/>
            <a:ext cx="2521358" cy="47548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defTabSz="914400"/>
            <a:endParaRPr lang="en-US" sz="1200" kern="0" dirty="0">
              <a:solidFill>
                <a:srgbClr val="007CBC"/>
              </a:solidFill>
              <a:latin typeface="Arial" panose="020B0604020202020204"/>
            </a:endParaRPr>
          </a:p>
        </p:txBody>
      </p:sp>
      <p:sp>
        <p:nvSpPr>
          <p:cNvPr id="92" name="Rounded Rectangle 201">
            <a:extLst>
              <a:ext uri="{FF2B5EF4-FFF2-40B4-BE49-F238E27FC236}">
                <a16:creationId xmlns:a16="http://schemas.microsoft.com/office/drawing/2014/main" id="{3EEF77FB-67C8-473A-8D6E-BDB3A672B015}"/>
              </a:ext>
            </a:extLst>
          </p:cNvPr>
          <p:cNvSpPr/>
          <p:nvPr/>
        </p:nvSpPr>
        <p:spPr>
          <a:xfrm>
            <a:off x="6910339" y="2380707"/>
            <a:ext cx="2052606" cy="1287312"/>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5"/>
              </a:solidFill>
            </a:endParaRPr>
          </a:p>
        </p:txBody>
      </p:sp>
      <p:sp>
        <p:nvSpPr>
          <p:cNvPr id="94" name="Rounded Rectangle 203">
            <a:extLst>
              <a:ext uri="{FF2B5EF4-FFF2-40B4-BE49-F238E27FC236}">
                <a16:creationId xmlns:a16="http://schemas.microsoft.com/office/drawing/2014/main" id="{8CF2A918-62BE-49F1-9C1F-83997D4D0771}"/>
              </a:ext>
            </a:extLst>
          </p:cNvPr>
          <p:cNvSpPr/>
          <p:nvPr/>
        </p:nvSpPr>
        <p:spPr>
          <a:xfrm>
            <a:off x="6894609" y="3949872"/>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95" name="TextBox 37">
            <a:extLst>
              <a:ext uri="{FF2B5EF4-FFF2-40B4-BE49-F238E27FC236}">
                <a16:creationId xmlns:a16="http://schemas.microsoft.com/office/drawing/2014/main" id="{85E0C2BA-3DD2-4ED7-8F6F-70522845AB51}"/>
              </a:ext>
            </a:extLst>
          </p:cNvPr>
          <p:cNvSpPr txBox="1">
            <a:spLocks noChangeArrowheads="1"/>
          </p:cNvSpPr>
          <p:nvPr/>
        </p:nvSpPr>
        <p:spPr bwMode="auto">
          <a:xfrm>
            <a:off x="7137293" y="4884627"/>
            <a:ext cx="1573893" cy="289310"/>
          </a:xfrm>
          <a:prstGeom prst="rect">
            <a:avLst/>
          </a:prstGeom>
          <a:noFill/>
          <a:ln w="9525">
            <a:noFill/>
            <a:miter lim="800000"/>
            <a:headEnd/>
            <a:tailEnd/>
          </a:ln>
        </p:spPr>
        <p:txBody>
          <a:bodyPr wrap="none">
            <a:spAutoFit/>
          </a:bodyPr>
          <a:lstStyle/>
          <a:p>
            <a:pPr algn="ctr"/>
            <a:r>
              <a:rPr lang="en-US" sz="1280" dirty="0">
                <a:latin typeface="Calibri" panose="020F0502020204030204" pitchFamily="34" charset="0"/>
                <a:ea typeface="Verdana" pitchFamily="34" charset="0"/>
                <a:cs typeface="Calibri" panose="020F0502020204030204" pitchFamily="34" charset="0"/>
              </a:rPr>
              <a:t>Application Subnet B</a:t>
            </a:r>
          </a:p>
        </p:txBody>
      </p:sp>
      <p:sp>
        <p:nvSpPr>
          <p:cNvPr id="97" name="TextBox 32">
            <a:extLst>
              <a:ext uri="{FF2B5EF4-FFF2-40B4-BE49-F238E27FC236}">
                <a16:creationId xmlns:a16="http://schemas.microsoft.com/office/drawing/2014/main" id="{B34F9C95-DB92-4FCE-9EE8-A82FD65D8998}"/>
              </a:ext>
            </a:extLst>
          </p:cNvPr>
          <p:cNvSpPr txBox="1">
            <a:spLocks noChangeArrowheads="1"/>
          </p:cNvSpPr>
          <p:nvPr/>
        </p:nvSpPr>
        <p:spPr bwMode="auto">
          <a:xfrm>
            <a:off x="6749599" y="6671652"/>
            <a:ext cx="2378103" cy="295466"/>
          </a:xfrm>
          <a:prstGeom prst="rect">
            <a:avLst/>
          </a:prstGeom>
          <a:noFill/>
          <a:ln w="9525">
            <a:noFill/>
            <a:miter lim="800000"/>
            <a:headEnd/>
            <a:tailEnd/>
          </a:ln>
        </p:spPr>
        <p:txBody>
          <a:bodyPr wrap="square">
            <a:spAutoFit/>
          </a:bodyPr>
          <a:lstStyle/>
          <a:p>
            <a:pPr algn="ctr"/>
            <a:r>
              <a:rPr lang="en-US" sz="1200" kern="0" dirty="0">
                <a:solidFill>
                  <a:srgbClr val="007CBC"/>
                </a:solidFill>
                <a:latin typeface="Arial" panose="020B0604020202020204"/>
              </a:rPr>
              <a:t>Availability</a:t>
            </a:r>
            <a:r>
              <a:rPr lang="en-US" sz="1320" b="1" dirty="0">
                <a:solidFill>
                  <a:srgbClr val="F7981F"/>
                </a:solidFill>
                <a:latin typeface="Calibri" panose="020F0502020204030204" pitchFamily="34" charset="0"/>
                <a:ea typeface="Verdana" pitchFamily="34" charset="0"/>
                <a:cs typeface="Calibri" panose="020F0502020204030204" pitchFamily="34" charset="0"/>
              </a:rPr>
              <a:t> </a:t>
            </a:r>
            <a:r>
              <a:rPr lang="en-US" sz="1200" kern="0" dirty="0">
                <a:solidFill>
                  <a:srgbClr val="007CBC"/>
                </a:solidFill>
                <a:latin typeface="Arial" panose="020B0604020202020204"/>
              </a:rPr>
              <a:t>Zone</a:t>
            </a:r>
          </a:p>
        </p:txBody>
      </p:sp>
      <p:pic>
        <p:nvPicPr>
          <p:cNvPr id="98" name="Picture 97" descr="EC2.png">
            <a:extLst>
              <a:ext uri="{FF2B5EF4-FFF2-40B4-BE49-F238E27FC236}">
                <a16:creationId xmlns:a16="http://schemas.microsoft.com/office/drawing/2014/main" id="{EC09A9BE-B3FF-4D25-84EE-885BDAFA5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889" y="2921287"/>
            <a:ext cx="322833" cy="322833"/>
          </a:xfrm>
          <a:prstGeom prst="rect">
            <a:avLst/>
          </a:prstGeom>
        </p:spPr>
      </p:pic>
      <p:sp>
        <p:nvSpPr>
          <p:cNvPr id="99" name="Rectangle 98">
            <a:extLst>
              <a:ext uri="{FF2B5EF4-FFF2-40B4-BE49-F238E27FC236}">
                <a16:creationId xmlns:a16="http://schemas.microsoft.com/office/drawing/2014/main" id="{DFC1A9E0-5923-4EF9-88CF-16A063297ECD}"/>
              </a:ext>
            </a:extLst>
          </p:cNvPr>
          <p:cNvSpPr/>
          <p:nvPr/>
        </p:nvSpPr>
        <p:spPr>
          <a:xfrm>
            <a:off x="7036241" y="2432150"/>
            <a:ext cx="1760867" cy="289310"/>
          </a:xfrm>
          <a:prstGeom prst="rect">
            <a:avLst/>
          </a:prstGeom>
        </p:spPr>
        <p:txBody>
          <a:bodyPr wrap="square">
            <a:spAutoFit/>
          </a:bodyPr>
          <a:lstStyle/>
          <a:p>
            <a:r>
              <a:rPr lang="en-US" sz="1280" dirty="0">
                <a:latin typeface="Calibri" panose="020F0502020204030204" pitchFamily="34" charset="0"/>
                <a:ea typeface="Verdana" pitchFamily="34" charset="0"/>
                <a:cs typeface="Calibri" panose="020F0502020204030204" pitchFamily="34" charset="0"/>
              </a:rPr>
              <a:t>LB, Webserver (HTTP/S)</a:t>
            </a:r>
          </a:p>
        </p:txBody>
      </p:sp>
      <p:grpSp>
        <p:nvGrpSpPr>
          <p:cNvPr id="100" name="Group 21">
            <a:extLst>
              <a:ext uri="{FF2B5EF4-FFF2-40B4-BE49-F238E27FC236}">
                <a16:creationId xmlns:a16="http://schemas.microsoft.com/office/drawing/2014/main" id="{EDCBF531-52F7-4FE4-B508-30E4C38557C4}"/>
              </a:ext>
            </a:extLst>
          </p:cNvPr>
          <p:cNvGrpSpPr>
            <a:grpSpLocks/>
          </p:cNvGrpSpPr>
          <p:nvPr/>
        </p:nvGrpSpPr>
        <p:grpSpPr bwMode="auto">
          <a:xfrm>
            <a:off x="7158800" y="2781183"/>
            <a:ext cx="1619584" cy="585216"/>
            <a:chOff x="545458" y="4783771"/>
            <a:chExt cx="2293787" cy="1733798"/>
          </a:xfrm>
        </p:grpSpPr>
        <p:sp>
          <p:nvSpPr>
            <p:cNvPr id="101" name="Rounded Rectangle 211">
              <a:extLst>
                <a:ext uri="{FF2B5EF4-FFF2-40B4-BE49-F238E27FC236}">
                  <a16:creationId xmlns:a16="http://schemas.microsoft.com/office/drawing/2014/main" id="{1D8780A6-4814-44F8-913A-2EF801A27983}"/>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60" dirty="0">
                <a:solidFill>
                  <a:schemeClr val="tx1"/>
                </a:solidFill>
                <a:latin typeface="Calibri" panose="020F0502020204030204" pitchFamily="34" charset="0"/>
                <a:cs typeface="Calibri" panose="020F0502020204030204" pitchFamily="34" charset="0"/>
              </a:endParaRPr>
            </a:p>
          </p:txBody>
        </p:sp>
        <p:sp>
          <p:nvSpPr>
            <p:cNvPr id="102" name="Rounded Rectangle 212">
              <a:extLst>
                <a:ext uri="{FF2B5EF4-FFF2-40B4-BE49-F238E27FC236}">
                  <a16:creationId xmlns:a16="http://schemas.microsoft.com/office/drawing/2014/main" id="{9926B8C1-6987-4345-90E5-66749342B23D}"/>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60" dirty="0">
                <a:solidFill>
                  <a:schemeClr val="tx1"/>
                </a:solidFill>
                <a:latin typeface="Calibri" panose="020F0502020204030204" pitchFamily="34" charset="0"/>
                <a:cs typeface="Calibri" panose="020F0502020204030204" pitchFamily="34" charset="0"/>
              </a:endParaRPr>
            </a:p>
          </p:txBody>
        </p:sp>
      </p:grpSp>
      <p:pic>
        <p:nvPicPr>
          <p:cNvPr id="103" name="Picture 102">
            <a:extLst>
              <a:ext uri="{FF2B5EF4-FFF2-40B4-BE49-F238E27FC236}">
                <a16:creationId xmlns:a16="http://schemas.microsoft.com/office/drawing/2014/main" id="{2555F6B7-80EB-4DB3-ACD4-607B37631C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2095" y="2920439"/>
            <a:ext cx="309723" cy="321869"/>
          </a:xfrm>
          <a:prstGeom prst="rect">
            <a:avLst/>
          </a:prstGeom>
        </p:spPr>
      </p:pic>
      <p:grpSp>
        <p:nvGrpSpPr>
          <p:cNvPr id="105" name="Group 21">
            <a:extLst>
              <a:ext uri="{FF2B5EF4-FFF2-40B4-BE49-F238E27FC236}">
                <a16:creationId xmlns:a16="http://schemas.microsoft.com/office/drawing/2014/main" id="{7C80AF6B-2BC0-4C47-88AB-9763516128D2}"/>
              </a:ext>
            </a:extLst>
          </p:cNvPr>
          <p:cNvGrpSpPr>
            <a:grpSpLocks/>
          </p:cNvGrpSpPr>
          <p:nvPr/>
        </p:nvGrpSpPr>
        <p:grpSpPr bwMode="auto">
          <a:xfrm>
            <a:off x="7111604" y="4335350"/>
            <a:ext cx="1623385" cy="548640"/>
            <a:chOff x="545458" y="4783771"/>
            <a:chExt cx="2293787" cy="1733798"/>
          </a:xfrm>
        </p:grpSpPr>
        <p:sp>
          <p:nvSpPr>
            <p:cNvPr id="106" name="Rounded Rectangle 216">
              <a:extLst>
                <a:ext uri="{FF2B5EF4-FFF2-40B4-BE49-F238E27FC236}">
                  <a16:creationId xmlns:a16="http://schemas.microsoft.com/office/drawing/2014/main" id="{3D712B6B-6C5A-488F-AB40-CFE4CA9DD49F}"/>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sp>
          <p:nvSpPr>
            <p:cNvPr id="107" name="Rounded Rectangle 217">
              <a:extLst>
                <a:ext uri="{FF2B5EF4-FFF2-40B4-BE49-F238E27FC236}">
                  <a16:creationId xmlns:a16="http://schemas.microsoft.com/office/drawing/2014/main" id="{68A30A76-22EA-4626-AD66-E4C51AAFD48C}"/>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grpSp>
      <p:pic>
        <p:nvPicPr>
          <p:cNvPr id="108" name="Picture 107" descr="EC2.png">
            <a:extLst>
              <a:ext uri="{FF2B5EF4-FFF2-40B4-BE49-F238E27FC236}">
                <a16:creationId xmlns:a16="http://schemas.microsoft.com/office/drawing/2014/main" id="{9428A8C0-153E-45C1-8801-BB205C1B2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4884" y="4435441"/>
            <a:ext cx="365760" cy="365760"/>
          </a:xfrm>
          <a:prstGeom prst="rect">
            <a:avLst/>
          </a:prstGeom>
        </p:spPr>
      </p:pic>
      <p:sp>
        <p:nvSpPr>
          <p:cNvPr id="110" name="Rectangle 109">
            <a:extLst>
              <a:ext uri="{FF2B5EF4-FFF2-40B4-BE49-F238E27FC236}">
                <a16:creationId xmlns:a16="http://schemas.microsoft.com/office/drawing/2014/main" id="{3694EF16-7CA7-4F2C-BEB4-CD5C866D3CD7}"/>
              </a:ext>
            </a:extLst>
          </p:cNvPr>
          <p:cNvSpPr/>
          <p:nvPr/>
        </p:nvSpPr>
        <p:spPr>
          <a:xfrm>
            <a:off x="7050033" y="3992711"/>
            <a:ext cx="1758045" cy="289310"/>
          </a:xfrm>
          <a:prstGeom prst="rect">
            <a:avLst/>
          </a:prstGeom>
        </p:spPr>
        <p:txBody>
          <a:bodyPr wrap="none">
            <a:spAutoFit/>
          </a:bodyPr>
          <a:lstStyle/>
          <a:p>
            <a:r>
              <a:rPr lang="en-US" sz="1280" dirty="0">
                <a:latin typeface="Calibri" panose="020F0502020204030204" pitchFamily="34" charset="0"/>
                <a:ea typeface="Verdana" pitchFamily="34" charset="0"/>
                <a:cs typeface="Calibri" panose="020F0502020204030204" pitchFamily="34" charset="0"/>
              </a:rPr>
              <a:t>OS, Appl., MW protocol</a:t>
            </a:r>
          </a:p>
        </p:txBody>
      </p:sp>
      <p:sp>
        <p:nvSpPr>
          <p:cNvPr id="111" name="Rounded Rectangle 221">
            <a:extLst>
              <a:ext uri="{FF2B5EF4-FFF2-40B4-BE49-F238E27FC236}">
                <a16:creationId xmlns:a16="http://schemas.microsoft.com/office/drawing/2014/main" id="{015D8947-77CF-4022-81A1-F57A75B8BF0D}"/>
              </a:ext>
            </a:extLst>
          </p:cNvPr>
          <p:cNvSpPr/>
          <p:nvPr/>
        </p:nvSpPr>
        <p:spPr>
          <a:xfrm>
            <a:off x="6941802" y="5380862"/>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defTabSz="914400"/>
            <a:endParaRPr lang="en-US" sz="1200" dirty="0">
              <a:solidFill>
                <a:schemeClr val="accent3"/>
              </a:solidFill>
            </a:endParaRPr>
          </a:p>
        </p:txBody>
      </p:sp>
      <p:sp>
        <p:nvSpPr>
          <p:cNvPr id="112" name="TextBox 37">
            <a:extLst>
              <a:ext uri="{FF2B5EF4-FFF2-40B4-BE49-F238E27FC236}">
                <a16:creationId xmlns:a16="http://schemas.microsoft.com/office/drawing/2014/main" id="{C30B765F-1512-433F-AF35-B177E5909DD6}"/>
              </a:ext>
            </a:extLst>
          </p:cNvPr>
          <p:cNvSpPr txBox="1">
            <a:spLocks noChangeArrowheads="1"/>
          </p:cNvSpPr>
          <p:nvPr/>
        </p:nvSpPr>
        <p:spPr bwMode="auto">
          <a:xfrm>
            <a:off x="7189904" y="6309330"/>
            <a:ext cx="1535485" cy="289310"/>
          </a:xfrm>
          <a:prstGeom prst="rect">
            <a:avLst/>
          </a:prstGeom>
          <a:noFill/>
          <a:ln w="9525">
            <a:noFill/>
            <a:miter lim="800000"/>
            <a:headEnd/>
            <a:tailEnd/>
          </a:ln>
        </p:spPr>
        <p:txBody>
          <a:bodyPr wrap="none">
            <a:spAutoFit/>
          </a:bodyPr>
          <a:lstStyle/>
          <a:p>
            <a:pPr algn="ctr"/>
            <a:r>
              <a:rPr lang="en-US" sz="1280" dirty="0">
                <a:latin typeface="Calibri" panose="020F0502020204030204" pitchFamily="34" charset="0"/>
                <a:ea typeface="Verdana" pitchFamily="34" charset="0"/>
                <a:cs typeface="Calibri" panose="020F0502020204030204" pitchFamily="34" charset="0"/>
              </a:rPr>
              <a:t>DB, Secure Subnet B</a:t>
            </a:r>
          </a:p>
        </p:txBody>
      </p:sp>
      <p:grpSp>
        <p:nvGrpSpPr>
          <p:cNvPr id="121" name="Group 21">
            <a:extLst>
              <a:ext uri="{FF2B5EF4-FFF2-40B4-BE49-F238E27FC236}">
                <a16:creationId xmlns:a16="http://schemas.microsoft.com/office/drawing/2014/main" id="{06499E35-3824-46E1-8D30-9691C238C286}"/>
              </a:ext>
            </a:extLst>
          </p:cNvPr>
          <p:cNvGrpSpPr>
            <a:grpSpLocks/>
          </p:cNvGrpSpPr>
          <p:nvPr/>
        </p:nvGrpSpPr>
        <p:grpSpPr bwMode="auto">
          <a:xfrm>
            <a:off x="7145007" y="5743479"/>
            <a:ext cx="1623385" cy="548640"/>
            <a:chOff x="545458" y="4783771"/>
            <a:chExt cx="2293787" cy="1733798"/>
          </a:xfrm>
        </p:grpSpPr>
        <p:sp>
          <p:nvSpPr>
            <p:cNvPr id="139" name="Rounded Rectangle 225">
              <a:extLst>
                <a:ext uri="{FF2B5EF4-FFF2-40B4-BE49-F238E27FC236}">
                  <a16:creationId xmlns:a16="http://schemas.microsoft.com/office/drawing/2014/main" id="{66F25A1D-284E-429D-8002-B3D0877AB904}"/>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sp>
          <p:nvSpPr>
            <p:cNvPr id="140" name="Rounded Rectangle 226">
              <a:extLst>
                <a:ext uri="{FF2B5EF4-FFF2-40B4-BE49-F238E27FC236}">
                  <a16:creationId xmlns:a16="http://schemas.microsoft.com/office/drawing/2014/main" id="{73B2EE67-E56C-4D41-8F0A-EE78F4CC8858}"/>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1097262">
                <a:defRPr/>
              </a:pPr>
              <a:endParaRPr lang="en-US" sz="1320" dirty="0">
                <a:solidFill>
                  <a:srgbClr val="000000"/>
                </a:solidFill>
                <a:latin typeface="Calibri" panose="020F0502020204030204" pitchFamily="34" charset="0"/>
                <a:cs typeface="Calibri" panose="020F0502020204030204" pitchFamily="34" charset="0"/>
              </a:endParaRPr>
            </a:p>
          </p:txBody>
        </p:sp>
      </p:grpSp>
      <p:pic>
        <p:nvPicPr>
          <p:cNvPr id="141" name="Picture 140" descr="EC2.png">
            <a:extLst>
              <a:ext uri="{FF2B5EF4-FFF2-40B4-BE49-F238E27FC236}">
                <a16:creationId xmlns:a16="http://schemas.microsoft.com/office/drawing/2014/main" id="{2273EBC2-115D-4191-8CD9-7B8EF9B2FC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287" y="5843570"/>
            <a:ext cx="365760" cy="365760"/>
          </a:xfrm>
          <a:prstGeom prst="rect">
            <a:avLst/>
          </a:prstGeom>
        </p:spPr>
      </p:pic>
      <p:sp>
        <p:nvSpPr>
          <p:cNvPr id="143" name="Rectangle 142">
            <a:extLst>
              <a:ext uri="{FF2B5EF4-FFF2-40B4-BE49-F238E27FC236}">
                <a16:creationId xmlns:a16="http://schemas.microsoft.com/office/drawing/2014/main" id="{B5C056CA-CBBF-4A9C-B63E-787910A4626E}"/>
              </a:ext>
            </a:extLst>
          </p:cNvPr>
          <p:cNvSpPr/>
          <p:nvPr/>
        </p:nvSpPr>
        <p:spPr>
          <a:xfrm>
            <a:off x="7383522" y="5424285"/>
            <a:ext cx="1235466" cy="289310"/>
          </a:xfrm>
          <a:prstGeom prst="rect">
            <a:avLst/>
          </a:prstGeom>
        </p:spPr>
        <p:txBody>
          <a:bodyPr wrap="none">
            <a:spAutoFit/>
          </a:bodyPr>
          <a:lstStyle/>
          <a:p>
            <a:r>
              <a:rPr lang="en-US" sz="1280" dirty="0">
                <a:latin typeface="Calibri" panose="020F0502020204030204" pitchFamily="34" charset="0"/>
                <a:ea typeface="Verdana" pitchFamily="34" charset="0"/>
                <a:cs typeface="Calibri" panose="020F0502020204030204" pitchFamily="34" charset="0"/>
              </a:rPr>
              <a:t>OS, DB protocol</a:t>
            </a:r>
          </a:p>
        </p:txBody>
      </p:sp>
      <p:pic>
        <p:nvPicPr>
          <p:cNvPr id="145" name="Picture 144">
            <a:extLst>
              <a:ext uri="{FF2B5EF4-FFF2-40B4-BE49-F238E27FC236}">
                <a16:creationId xmlns:a16="http://schemas.microsoft.com/office/drawing/2014/main" id="{DAA0B2FD-7ED0-4292-9B9D-EA3869AC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2092" y="5868285"/>
            <a:ext cx="303821" cy="320700"/>
          </a:xfrm>
          <a:prstGeom prst="rect">
            <a:avLst/>
          </a:prstGeom>
        </p:spPr>
      </p:pic>
      <p:pic>
        <p:nvPicPr>
          <p:cNvPr id="146" name="Picture 145">
            <a:extLst>
              <a:ext uri="{FF2B5EF4-FFF2-40B4-BE49-F238E27FC236}">
                <a16:creationId xmlns:a16="http://schemas.microsoft.com/office/drawing/2014/main" id="{DBB6B04F-8E8B-4C05-ADC4-A1C1A56CA9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24798" y="5850501"/>
            <a:ext cx="278373" cy="321869"/>
          </a:xfrm>
          <a:prstGeom prst="rect">
            <a:avLst/>
          </a:prstGeom>
        </p:spPr>
      </p:pic>
      <p:pic>
        <p:nvPicPr>
          <p:cNvPr id="147" name="Picture 146">
            <a:extLst>
              <a:ext uri="{FF2B5EF4-FFF2-40B4-BE49-F238E27FC236}">
                <a16:creationId xmlns:a16="http://schemas.microsoft.com/office/drawing/2014/main" id="{04884E6B-F62F-40F0-86E4-BFDAA2F99A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1223" y="4447708"/>
            <a:ext cx="229907" cy="321869"/>
          </a:xfrm>
          <a:prstGeom prst="rect">
            <a:avLst/>
          </a:prstGeom>
        </p:spPr>
      </p:pic>
      <p:pic>
        <p:nvPicPr>
          <p:cNvPr id="148" name="Picture 147">
            <a:extLst>
              <a:ext uri="{FF2B5EF4-FFF2-40B4-BE49-F238E27FC236}">
                <a16:creationId xmlns:a16="http://schemas.microsoft.com/office/drawing/2014/main" id="{CCF042C2-0219-41E3-8C10-AD2767CD7A9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09682" y="4458103"/>
            <a:ext cx="309722" cy="321869"/>
          </a:xfrm>
          <a:prstGeom prst="rect">
            <a:avLst/>
          </a:prstGeom>
        </p:spPr>
      </p:pic>
      <p:pic>
        <p:nvPicPr>
          <p:cNvPr id="149" name="Picture 148">
            <a:extLst>
              <a:ext uri="{FF2B5EF4-FFF2-40B4-BE49-F238E27FC236}">
                <a16:creationId xmlns:a16="http://schemas.microsoft.com/office/drawing/2014/main" id="{564A7233-319F-4FC9-AE61-77FC59D0D7E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65416" y="1729289"/>
            <a:ext cx="307013" cy="321869"/>
          </a:xfrm>
          <a:prstGeom prst="rect">
            <a:avLst/>
          </a:prstGeom>
        </p:spPr>
      </p:pic>
      <p:cxnSp>
        <p:nvCxnSpPr>
          <p:cNvPr id="151" name="Elbow Connector 70">
            <a:extLst>
              <a:ext uri="{FF2B5EF4-FFF2-40B4-BE49-F238E27FC236}">
                <a16:creationId xmlns:a16="http://schemas.microsoft.com/office/drawing/2014/main" id="{34F1D8E8-2662-470F-8BD5-70C0FE510BCA}"/>
              </a:ext>
            </a:extLst>
          </p:cNvPr>
          <p:cNvCxnSpPr>
            <a:stCxn id="149" idx="2"/>
            <a:endCxn id="54" idx="3"/>
          </p:cNvCxnSpPr>
          <p:nvPr/>
        </p:nvCxnSpPr>
        <p:spPr>
          <a:xfrm rot="5400000">
            <a:off x="5629219" y="1782512"/>
            <a:ext cx="421058" cy="958351"/>
          </a:xfrm>
          <a:prstGeom prst="curvedConnector2">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pic>
        <p:nvPicPr>
          <p:cNvPr id="153" name="Picture 152">
            <a:extLst>
              <a:ext uri="{FF2B5EF4-FFF2-40B4-BE49-F238E27FC236}">
                <a16:creationId xmlns:a16="http://schemas.microsoft.com/office/drawing/2014/main" id="{C62E8688-1A64-4F0B-BCFA-6CDD220F40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63816" y="7001522"/>
            <a:ext cx="307013" cy="321869"/>
          </a:xfrm>
          <a:prstGeom prst="rect">
            <a:avLst/>
          </a:prstGeom>
        </p:spPr>
      </p:pic>
      <p:pic>
        <p:nvPicPr>
          <p:cNvPr id="154" name="Picture 153">
            <a:extLst>
              <a:ext uri="{FF2B5EF4-FFF2-40B4-BE49-F238E27FC236}">
                <a16:creationId xmlns:a16="http://schemas.microsoft.com/office/drawing/2014/main" id="{4E1C64E8-270A-45A0-A888-129BCBC19CB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66505" y="7001522"/>
            <a:ext cx="307014" cy="321869"/>
          </a:xfrm>
          <a:prstGeom prst="rect">
            <a:avLst/>
          </a:prstGeom>
        </p:spPr>
      </p:pic>
      <p:pic>
        <p:nvPicPr>
          <p:cNvPr id="155" name="Picture 154" descr="VPC-Router.png">
            <a:extLst>
              <a:ext uri="{FF2B5EF4-FFF2-40B4-BE49-F238E27FC236}">
                <a16:creationId xmlns:a16="http://schemas.microsoft.com/office/drawing/2014/main" id="{91CFDF5C-AE25-481C-A852-2D7F9D8A2D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7733" y="5880741"/>
            <a:ext cx="365760" cy="365760"/>
          </a:xfrm>
          <a:prstGeom prst="rect">
            <a:avLst/>
          </a:prstGeom>
        </p:spPr>
      </p:pic>
      <p:cxnSp>
        <p:nvCxnSpPr>
          <p:cNvPr id="161" name="Elbow Connector 70">
            <a:extLst>
              <a:ext uri="{FF2B5EF4-FFF2-40B4-BE49-F238E27FC236}">
                <a16:creationId xmlns:a16="http://schemas.microsoft.com/office/drawing/2014/main" id="{DEEF1E78-4341-402C-94DE-89B4A31950E4}"/>
              </a:ext>
            </a:extLst>
          </p:cNvPr>
          <p:cNvCxnSpPr>
            <a:stCxn id="155" idx="0"/>
            <a:endCxn id="56" idx="2"/>
          </p:cNvCxnSpPr>
          <p:nvPr/>
        </p:nvCxnSpPr>
        <p:spPr>
          <a:xfrm flipV="1">
            <a:off x="5170613" y="5525438"/>
            <a:ext cx="4577" cy="355303"/>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63" name="Elbow Connector 70">
            <a:extLst>
              <a:ext uri="{FF2B5EF4-FFF2-40B4-BE49-F238E27FC236}">
                <a16:creationId xmlns:a16="http://schemas.microsoft.com/office/drawing/2014/main" id="{63943481-A7F4-417C-81A7-26E0FA7C3704}"/>
              </a:ext>
            </a:extLst>
          </p:cNvPr>
          <p:cNvCxnSpPr>
            <a:stCxn id="155" idx="1"/>
            <a:endCxn id="154" idx="0"/>
          </p:cNvCxnSpPr>
          <p:nvPr/>
        </p:nvCxnSpPr>
        <p:spPr>
          <a:xfrm rot="10800000" flipV="1">
            <a:off x="4020013" y="6063620"/>
            <a:ext cx="967721" cy="937901"/>
          </a:xfrm>
          <a:prstGeom prst="curvedConnector2">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64" name="Elbow Connector 70">
            <a:extLst>
              <a:ext uri="{FF2B5EF4-FFF2-40B4-BE49-F238E27FC236}">
                <a16:creationId xmlns:a16="http://schemas.microsoft.com/office/drawing/2014/main" id="{74500B29-47C2-49F1-BA2E-38F53DEBCE22}"/>
              </a:ext>
            </a:extLst>
          </p:cNvPr>
          <p:cNvCxnSpPr>
            <a:stCxn id="155" idx="3"/>
            <a:endCxn id="153" idx="0"/>
          </p:cNvCxnSpPr>
          <p:nvPr/>
        </p:nvCxnSpPr>
        <p:spPr>
          <a:xfrm>
            <a:off x="5353493" y="6063621"/>
            <a:ext cx="863830" cy="937901"/>
          </a:xfrm>
          <a:prstGeom prst="curvedConnector2">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grpSp>
        <p:nvGrpSpPr>
          <p:cNvPr id="167" name="Group 166">
            <a:extLst>
              <a:ext uri="{FF2B5EF4-FFF2-40B4-BE49-F238E27FC236}">
                <a16:creationId xmlns:a16="http://schemas.microsoft.com/office/drawing/2014/main" id="{3AA96A7B-42C6-4A52-8C7B-199742329EB7}"/>
              </a:ext>
            </a:extLst>
          </p:cNvPr>
          <p:cNvGrpSpPr/>
          <p:nvPr/>
        </p:nvGrpSpPr>
        <p:grpSpPr>
          <a:xfrm>
            <a:off x="5632650" y="1024457"/>
            <a:ext cx="1383909" cy="575211"/>
            <a:chOff x="3376937" y="202315"/>
            <a:chExt cx="864943" cy="359507"/>
          </a:xfrm>
        </p:grpSpPr>
        <p:sp>
          <p:nvSpPr>
            <p:cNvPr id="170" name="Rectangle 169">
              <a:extLst>
                <a:ext uri="{FF2B5EF4-FFF2-40B4-BE49-F238E27FC236}">
                  <a16:creationId xmlns:a16="http://schemas.microsoft.com/office/drawing/2014/main" id="{95653C9A-40FF-45F7-8EB4-6249AE4A3AE7}"/>
                </a:ext>
              </a:extLst>
            </p:cNvPr>
            <p:cNvSpPr/>
            <p:nvPr/>
          </p:nvSpPr>
          <p:spPr bwMode="auto">
            <a:xfrm>
              <a:off x="3376937" y="202315"/>
              <a:ext cx="864943" cy="359507"/>
            </a:xfrm>
            <a:prstGeom prst="rect">
              <a:avLst/>
            </a:prstGeom>
            <a:solidFill>
              <a:schemeClr val="bg1">
                <a:lumMod val="95000"/>
              </a:schemeClr>
            </a:solidFill>
            <a:ln w="3175" cap="flat" cmpd="sng" algn="ctr">
              <a:noFill/>
              <a:prstDash val="solid"/>
              <a:round/>
              <a:headEnd type="none" w="med" len="med"/>
              <a:tailEnd type="none" w="med" len="med"/>
            </a:ln>
            <a:effectLst/>
            <a:extLst/>
          </p:spPr>
          <p:txBody>
            <a:bodyPr vert="horz" wrap="none" lIns="144000" tIns="74880" rIns="144000" bIns="74880" numCol="1" rtlCol="0" anchor="ctr" anchorCtr="0" compatLnSpc="1">
              <a:prstTxWarp prst="textNoShape">
                <a:avLst/>
              </a:prstTxWarp>
            </a:bodyPr>
            <a:lstStyle/>
            <a:p>
              <a:pPr algn="ctr" defTabSz="1463017" fontAlgn="base">
                <a:spcBef>
                  <a:spcPct val="0"/>
                </a:spcBef>
                <a:spcAft>
                  <a:spcPct val="100000"/>
                </a:spcAft>
                <a:buClr>
                  <a:schemeClr val="accent1"/>
                </a:buClr>
              </a:pPr>
              <a:endParaRPr lang="en-US" sz="1920">
                <a:latin typeface="Arial" panose="020B0604020202020204" pitchFamily="34" charset="0"/>
              </a:endParaRPr>
            </a:p>
          </p:txBody>
        </p:sp>
        <p:pic>
          <p:nvPicPr>
            <p:cNvPr id="171" name="Picture 170" descr="S3.png">
              <a:extLst>
                <a:ext uri="{FF2B5EF4-FFF2-40B4-BE49-F238E27FC236}">
                  <a16:creationId xmlns:a16="http://schemas.microsoft.com/office/drawing/2014/main" id="{AA3DB959-2379-4C08-B408-4FD3B22BE36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47881" y="264498"/>
              <a:ext cx="240220" cy="240220"/>
            </a:xfrm>
            <a:prstGeom prst="rect">
              <a:avLst/>
            </a:prstGeom>
          </p:spPr>
        </p:pic>
        <p:pic>
          <p:nvPicPr>
            <p:cNvPr id="172" name="Picture 171">
              <a:extLst>
                <a:ext uri="{FF2B5EF4-FFF2-40B4-BE49-F238E27FC236}">
                  <a16:creationId xmlns:a16="http://schemas.microsoft.com/office/drawing/2014/main" id="{07266978-772B-4C3D-8C64-2EED7C9BC99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45528" y="286390"/>
              <a:ext cx="167640" cy="201168"/>
            </a:xfrm>
            <a:prstGeom prst="rect">
              <a:avLst/>
            </a:prstGeom>
          </p:spPr>
        </p:pic>
        <p:pic>
          <p:nvPicPr>
            <p:cNvPr id="173" name="Picture 172">
              <a:extLst>
                <a:ext uri="{FF2B5EF4-FFF2-40B4-BE49-F238E27FC236}">
                  <a16:creationId xmlns:a16="http://schemas.microsoft.com/office/drawing/2014/main" id="{801B0ED4-07DB-400F-BE27-A8590B0B16C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06024" y="277835"/>
              <a:ext cx="181610" cy="201168"/>
            </a:xfrm>
            <a:prstGeom prst="rect">
              <a:avLst/>
            </a:prstGeom>
          </p:spPr>
        </p:pic>
      </p:grpSp>
      <p:cxnSp>
        <p:nvCxnSpPr>
          <p:cNvPr id="174" name="Elbow Connector 70">
            <a:extLst>
              <a:ext uri="{FF2B5EF4-FFF2-40B4-BE49-F238E27FC236}">
                <a16:creationId xmlns:a16="http://schemas.microsoft.com/office/drawing/2014/main" id="{7DC96EBF-B68D-488C-B640-06B1B823298E}"/>
              </a:ext>
            </a:extLst>
          </p:cNvPr>
          <p:cNvCxnSpPr>
            <a:cxnSpLocks/>
            <a:endCxn id="170" idx="2"/>
          </p:cNvCxnSpPr>
          <p:nvPr/>
        </p:nvCxnSpPr>
        <p:spPr>
          <a:xfrm flipV="1">
            <a:off x="6318923" y="1599668"/>
            <a:ext cx="5682" cy="141051"/>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75" name="TextBox 35">
            <a:extLst>
              <a:ext uri="{FF2B5EF4-FFF2-40B4-BE49-F238E27FC236}">
                <a16:creationId xmlns:a16="http://schemas.microsoft.com/office/drawing/2014/main" id="{415630FB-858A-4848-AC1E-A434C708E132}"/>
              </a:ext>
            </a:extLst>
          </p:cNvPr>
          <p:cNvSpPr txBox="1">
            <a:spLocks noChangeArrowheads="1"/>
          </p:cNvSpPr>
          <p:nvPr/>
        </p:nvSpPr>
        <p:spPr bwMode="auto">
          <a:xfrm>
            <a:off x="4762970" y="6238045"/>
            <a:ext cx="877824" cy="196977"/>
          </a:xfrm>
          <a:prstGeom prst="rect">
            <a:avLst/>
          </a:prstGeom>
          <a:noFill/>
          <a:ln w="9525">
            <a:noFill/>
            <a:miter lim="800000"/>
            <a:headEnd/>
            <a:tailEnd/>
          </a:ln>
        </p:spPr>
        <p:txBody>
          <a:bodyPr wrap="square" lIns="0" tIns="0" rIns="0" bIns="0">
            <a:spAutoFit/>
          </a:bodyPr>
          <a:lstStyle/>
          <a:p>
            <a:pPr algn="ctr"/>
            <a:r>
              <a:rPr lang="en-US" sz="1280" dirty="0">
                <a:latin typeface="Calibri" panose="020F0502020204030204" pitchFamily="34" charset="0"/>
                <a:ea typeface="Verdana" pitchFamily="34" charset="0"/>
                <a:cs typeface="Calibri" panose="020F0502020204030204" pitchFamily="34" charset="0"/>
              </a:rPr>
              <a:t>VPC Router</a:t>
            </a:r>
          </a:p>
        </p:txBody>
      </p:sp>
      <p:grpSp>
        <p:nvGrpSpPr>
          <p:cNvPr id="176" name="Group 175">
            <a:extLst>
              <a:ext uri="{FF2B5EF4-FFF2-40B4-BE49-F238E27FC236}">
                <a16:creationId xmlns:a16="http://schemas.microsoft.com/office/drawing/2014/main" id="{6AE64A10-7034-4DE7-95CA-4A0BE2B6ABAA}"/>
              </a:ext>
            </a:extLst>
          </p:cNvPr>
          <p:cNvGrpSpPr/>
          <p:nvPr/>
        </p:nvGrpSpPr>
        <p:grpSpPr>
          <a:xfrm>
            <a:off x="3337082" y="1035300"/>
            <a:ext cx="1383909" cy="575211"/>
            <a:chOff x="7270386" y="985486"/>
            <a:chExt cx="864943" cy="359507"/>
          </a:xfrm>
        </p:grpSpPr>
        <p:sp>
          <p:nvSpPr>
            <p:cNvPr id="177" name="Rectangle 176">
              <a:extLst>
                <a:ext uri="{FF2B5EF4-FFF2-40B4-BE49-F238E27FC236}">
                  <a16:creationId xmlns:a16="http://schemas.microsoft.com/office/drawing/2014/main" id="{CEC2C41E-D6FB-4936-95E6-F9F90C7C4855}"/>
                </a:ext>
              </a:extLst>
            </p:cNvPr>
            <p:cNvSpPr/>
            <p:nvPr/>
          </p:nvSpPr>
          <p:spPr bwMode="auto">
            <a:xfrm>
              <a:off x="7270386" y="985486"/>
              <a:ext cx="864943" cy="359507"/>
            </a:xfrm>
            <a:prstGeom prst="rect">
              <a:avLst/>
            </a:prstGeom>
            <a:solidFill>
              <a:schemeClr val="bg1">
                <a:lumMod val="95000"/>
              </a:schemeClr>
            </a:solidFill>
            <a:ln w="3175" cap="flat" cmpd="sng" algn="ctr">
              <a:noFill/>
              <a:prstDash val="solid"/>
              <a:round/>
              <a:headEnd type="none" w="med" len="med"/>
              <a:tailEnd type="none" w="med" len="med"/>
            </a:ln>
            <a:effectLst/>
            <a:extLst/>
          </p:spPr>
          <p:txBody>
            <a:bodyPr vert="horz" wrap="none" lIns="144000" tIns="74880" rIns="144000" bIns="74880" numCol="1" rtlCol="0" anchor="ctr" anchorCtr="0" compatLnSpc="1">
              <a:prstTxWarp prst="textNoShape">
                <a:avLst/>
              </a:prstTxWarp>
            </a:bodyPr>
            <a:lstStyle/>
            <a:p>
              <a:pPr algn="ctr" defTabSz="1463017" fontAlgn="base">
                <a:spcBef>
                  <a:spcPct val="0"/>
                </a:spcBef>
                <a:spcAft>
                  <a:spcPct val="100000"/>
                </a:spcAft>
                <a:buClr>
                  <a:schemeClr val="accent1"/>
                </a:buClr>
              </a:pPr>
              <a:endParaRPr lang="en-US" sz="1920">
                <a:latin typeface="Arial" panose="020B0604020202020204" pitchFamily="34" charset="0"/>
              </a:endParaRPr>
            </a:p>
          </p:txBody>
        </p:sp>
        <p:pic>
          <p:nvPicPr>
            <p:cNvPr id="178" name="Picture 177">
              <a:extLst>
                <a:ext uri="{FF2B5EF4-FFF2-40B4-BE49-F238E27FC236}">
                  <a16:creationId xmlns:a16="http://schemas.microsoft.com/office/drawing/2014/main" id="{0F8D771B-6052-4B37-B83A-87E740B7A8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17562" y="1056694"/>
              <a:ext cx="190580" cy="201168"/>
            </a:xfrm>
            <a:prstGeom prst="rect">
              <a:avLst/>
            </a:prstGeom>
          </p:spPr>
        </p:pic>
        <p:pic>
          <p:nvPicPr>
            <p:cNvPr id="179" name="Picture 178">
              <a:extLst>
                <a:ext uri="{FF2B5EF4-FFF2-40B4-BE49-F238E27FC236}">
                  <a16:creationId xmlns:a16="http://schemas.microsoft.com/office/drawing/2014/main" id="{3D922024-9ED8-4CC0-BEDE-8709F0C3F68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72160" y="1056694"/>
              <a:ext cx="167640" cy="201168"/>
            </a:xfrm>
            <a:prstGeom prst="rect">
              <a:avLst/>
            </a:prstGeom>
          </p:spPr>
        </p:pic>
        <p:pic>
          <p:nvPicPr>
            <p:cNvPr id="180" name="Picture 179">
              <a:extLst>
                <a:ext uri="{FF2B5EF4-FFF2-40B4-BE49-F238E27FC236}">
                  <a16:creationId xmlns:a16="http://schemas.microsoft.com/office/drawing/2014/main" id="{498511E7-0054-4CDB-B51A-6750A0F7F46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52376" y="1056694"/>
              <a:ext cx="201168" cy="201168"/>
            </a:xfrm>
            <a:prstGeom prst="rect">
              <a:avLst/>
            </a:prstGeom>
          </p:spPr>
        </p:pic>
      </p:grpSp>
      <p:cxnSp>
        <p:nvCxnSpPr>
          <p:cNvPr id="181" name="Elbow Connector 70">
            <a:extLst>
              <a:ext uri="{FF2B5EF4-FFF2-40B4-BE49-F238E27FC236}">
                <a16:creationId xmlns:a16="http://schemas.microsoft.com/office/drawing/2014/main" id="{E1932666-1E79-4A87-A0B7-2ED70B166E3C}"/>
              </a:ext>
            </a:extLst>
          </p:cNvPr>
          <p:cNvCxnSpPr>
            <a:cxnSpLocks/>
            <a:endCxn id="177" idx="2"/>
          </p:cNvCxnSpPr>
          <p:nvPr/>
        </p:nvCxnSpPr>
        <p:spPr>
          <a:xfrm flipV="1">
            <a:off x="4027440" y="1610511"/>
            <a:ext cx="1597" cy="130209"/>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pic>
        <p:nvPicPr>
          <p:cNvPr id="182" name="Picture 181">
            <a:extLst>
              <a:ext uri="{FF2B5EF4-FFF2-40B4-BE49-F238E27FC236}">
                <a16:creationId xmlns:a16="http://schemas.microsoft.com/office/drawing/2014/main" id="{FB2B8918-E04C-450D-BBA6-9C1EC6CD6E1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10165" y="2930933"/>
            <a:ext cx="311810" cy="321869"/>
          </a:xfrm>
          <a:prstGeom prst="rect">
            <a:avLst/>
          </a:prstGeom>
        </p:spPr>
      </p:pic>
      <p:pic>
        <p:nvPicPr>
          <p:cNvPr id="183" name="Picture 182">
            <a:extLst>
              <a:ext uri="{FF2B5EF4-FFF2-40B4-BE49-F238E27FC236}">
                <a16:creationId xmlns:a16="http://schemas.microsoft.com/office/drawing/2014/main" id="{DB56AE4B-491A-4608-B6CA-2E8D0FC3046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24971" y="2930933"/>
            <a:ext cx="311810" cy="321869"/>
          </a:xfrm>
          <a:prstGeom prst="rect">
            <a:avLst/>
          </a:prstGeom>
        </p:spPr>
      </p:pic>
      <p:sp>
        <p:nvSpPr>
          <p:cNvPr id="184" name="Rounded Rectangle 265">
            <a:extLst>
              <a:ext uri="{FF2B5EF4-FFF2-40B4-BE49-F238E27FC236}">
                <a16:creationId xmlns:a16="http://schemas.microsoft.com/office/drawing/2014/main" id="{243AA9A4-27E6-45F4-A48B-8B9B7210D819}"/>
              </a:ext>
            </a:extLst>
          </p:cNvPr>
          <p:cNvSpPr/>
          <p:nvPr/>
        </p:nvSpPr>
        <p:spPr>
          <a:xfrm>
            <a:off x="8657454" y="3495260"/>
            <a:ext cx="1024128" cy="292608"/>
          </a:xfrm>
          <a:prstGeom prst="roundRect">
            <a:avLst>
              <a:gd name="adj" fmla="val 9818"/>
            </a:avLst>
          </a:prstGeom>
          <a:gradFill rotWithShape="1">
            <a:gsLst>
              <a:gs pos="0">
                <a:srgbClr val="AAB3D0">
                  <a:lumMod val="110000"/>
                  <a:satMod val="105000"/>
                  <a:tint val="67000"/>
                </a:srgbClr>
              </a:gs>
              <a:gs pos="50000">
                <a:srgbClr val="AAB3D0">
                  <a:lumMod val="105000"/>
                  <a:satMod val="103000"/>
                  <a:tint val="73000"/>
                </a:srgbClr>
              </a:gs>
              <a:gs pos="100000">
                <a:srgbClr val="AAB3D0">
                  <a:lumMod val="105000"/>
                  <a:satMod val="109000"/>
                  <a:tint val="81000"/>
                </a:srgbClr>
              </a:gs>
            </a:gsLst>
            <a:lin ang="5400000" scaled="0"/>
          </a:gradFill>
          <a:ln w="6350" cap="flat" cmpd="sng" algn="ctr">
            <a:solidFill>
              <a:srgbClr val="AAB3D0"/>
            </a:solidFill>
            <a:prstDash val="solid"/>
            <a:miter lim="800000"/>
          </a:ln>
          <a:effectLst/>
        </p:spPr>
        <p:txBody>
          <a:bodyPr lIns="73152" rIns="73152" anchor="ctr" anchorCtr="1"/>
          <a:lstStyle/>
          <a:p>
            <a:pPr algn="ctr" defTabSz="1463017"/>
            <a:r>
              <a:rPr lang="en-US" sz="1280" kern="0" dirty="0">
                <a:solidFill>
                  <a:srgbClr val="000000"/>
                </a:solidFill>
                <a:latin typeface="Calibri" panose="020F0502020204030204" pitchFamily="34" charset="0"/>
                <a:cs typeface="Calibri" panose="020F0502020204030204" pitchFamily="34" charset="0"/>
              </a:rPr>
              <a:t>Public NACL</a:t>
            </a:r>
          </a:p>
        </p:txBody>
      </p:sp>
      <p:sp>
        <p:nvSpPr>
          <p:cNvPr id="185" name="Rounded Rectangle 266">
            <a:extLst>
              <a:ext uri="{FF2B5EF4-FFF2-40B4-BE49-F238E27FC236}">
                <a16:creationId xmlns:a16="http://schemas.microsoft.com/office/drawing/2014/main" id="{B807B2F5-BE39-4CC8-A21C-C4F02EE92E4F}"/>
              </a:ext>
            </a:extLst>
          </p:cNvPr>
          <p:cNvSpPr/>
          <p:nvPr/>
        </p:nvSpPr>
        <p:spPr>
          <a:xfrm>
            <a:off x="8641722" y="4988873"/>
            <a:ext cx="1024128" cy="292608"/>
          </a:xfrm>
          <a:prstGeom prst="roundRect">
            <a:avLst>
              <a:gd name="adj" fmla="val 9818"/>
            </a:avLst>
          </a:prstGeom>
          <a:gradFill rotWithShape="1">
            <a:gsLst>
              <a:gs pos="0">
                <a:srgbClr val="AAB3D0">
                  <a:lumMod val="110000"/>
                  <a:satMod val="105000"/>
                  <a:tint val="67000"/>
                </a:srgbClr>
              </a:gs>
              <a:gs pos="50000">
                <a:srgbClr val="AAB3D0">
                  <a:lumMod val="105000"/>
                  <a:satMod val="103000"/>
                  <a:tint val="73000"/>
                </a:srgbClr>
              </a:gs>
              <a:gs pos="100000">
                <a:srgbClr val="AAB3D0">
                  <a:lumMod val="105000"/>
                  <a:satMod val="109000"/>
                  <a:tint val="81000"/>
                </a:srgbClr>
              </a:gs>
            </a:gsLst>
            <a:lin ang="5400000" scaled="0"/>
          </a:gradFill>
          <a:ln w="6350" cap="flat" cmpd="sng" algn="ctr">
            <a:solidFill>
              <a:srgbClr val="AAB3D0"/>
            </a:solidFill>
            <a:prstDash val="solid"/>
            <a:miter lim="800000"/>
          </a:ln>
          <a:effectLst/>
        </p:spPr>
        <p:txBody>
          <a:bodyPr lIns="73152" rIns="73152" anchor="ctr" anchorCtr="1"/>
          <a:lstStyle/>
          <a:p>
            <a:pPr algn="ctr" defTabSz="1463017"/>
            <a:r>
              <a:rPr lang="en-US" sz="1280" kern="0" dirty="0">
                <a:solidFill>
                  <a:srgbClr val="000000"/>
                </a:solidFill>
                <a:latin typeface="Calibri" panose="020F0502020204030204" pitchFamily="34" charset="0"/>
                <a:cs typeface="Calibri" panose="020F0502020204030204" pitchFamily="34" charset="0"/>
              </a:rPr>
              <a:t>Appl. NACL</a:t>
            </a:r>
          </a:p>
        </p:txBody>
      </p:sp>
      <p:sp>
        <p:nvSpPr>
          <p:cNvPr id="186" name="Rounded Rectangle 267">
            <a:extLst>
              <a:ext uri="{FF2B5EF4-FFF2-40B4-BE49-F238E27FC236}">
                <a16:creationId xmlns:a16="http://schemas.microsoft.com/office/drawing/2014/main" id="{5668522A-E68B-459C-A109-FD94B9FC9926}"/>
              </a:ext>
            </a:extLst>
          </p:cNvPr>
          <p:cNvSpPr/>
          <p:nvPr/>
        </p:nvSpPr>
        <p:spPr>
          <a:xfrm>
            <a:off x="8688916" y="6387412"/>
            <a:ext cx="1024128" cy="292608"/>
          </a:xfrm>
          <a:prstGeom prst="roundRect">
            <a:avLst>
              <a:gd name="adj" fmla="val 9818"/>
            </a:avLst>
          </a:prstGeom>
          <a:gradFill rotWithShape="1">
            <a:gsLst>
              <a:gs pos="0">
                <a:srgbClr val="AAB3D0">
                  <a:lumMod val="110000"/>
                  <a:satMod val="105000"/>
                  <a:tint val="67000"/>
                </a:srgbClr>
              </a:gs>
              <a:gs pos="50000">
                <a:srgbClr val="AAB3D0">
                  <a:lumMod val="105000"/>
                  <a:satMod val="103000"/>
                  <a:tint val="73000"/>
                </a:srgbClr>
              </a:gs>
              <a:gs pos="100000">
                <a:srgbClr val="AAB3D0">
                  <a:lumMod val="105000"/>
                  <a:satMod val="109000"/>
                  <a:tint val="81000"/>
                </a:srgbClr>
              </a:gs>
            </a:gsLst>
            <a:lin ang="5400000" scaled="0"/>
          </a:gradFill>
          <a:ln w="6350" cap="flat" cmpd="sng" algn="ctr">
            <a:solidFill>
              <a:srgbClr val="AAB3D0"/>
            </a:solidFill>
            <a:prstDash val="solid"/>
            <a:miter lim="800000"/>
          </a:ln>
          <a:effectLst/>
        </p:spPr>
        <p:txBody>
          <a:bodyPr lIns="73152" rIns="73152" anchor="ctr" anchorCtr="1"/>
          <a:lstStyle/>
          <a:p>
            <a:pPr algn="ctr" defTabSz="1463017"/>
            <a:r>
              <a:rPr lang="en-US" sz="1280" kern="0" dirty="0">
                <a:solidFill>
                  <a:srgbClr val="000000"/>
                </a:solidFill>
                <a:latin typeface="Calibri" panose="020F0502020204030204" pitchFamily="34" charset="0"/>
                <a:cs typeface="Calibri" panose="020F0502020204030204" pitchFamily="34" charset="0"/>
              </a:rPr>
              <a:t>Secure NACL</a:t>
            </a:r>
          </a:p>
        </p:txBody>
      </p:sp>
      <p:cxnSp>
        <p:nvCxnSpPr>
          <p:cNvPr id="187" name="Elbow Connector 70">
            <a:extLst>
              <a:ext uri="{FF2B5EF4-FFF2-40B4-BE49-F238E27FC236}">
                <a16:creationId xmlns:a16="http://schemas.microsoft.com/office/drawing/2014/main" id="{C99C042E-215D-45CC-ABA6-37400FF88D5B}"/>
              </a:ext>
            </a:extLst>
          </p:cNvPr>
          <p:cNvCxnSpPr>
            <a:cxnSpLocks/>
            <a:endCxn id="58" idx="1"/>
          </p:cNvCxnSpPr>
          <p:nvPr/>
        </p:nvCxnSpPr>
        <p:spPr>
          <a:xfrm>
            <a:off x="3472936" y="3024363"/>
            <a:ext cx="654367" cy="419049"/>
          </a:xfrm>
          <a:prstGeom prst="curvedConnector3">
            <a:avLst>
              <a:gd name="adj1" fmla="val 50000"/>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88" name="Elbow Connector 70">
            <a:extLst>
              <a:ext uri="{FF2B5EF4-FFF2-40B4-BE49-F238E27FC236}">
                <a16:creationId xmlns:a16="http://schemas.microsoft.com/office/drawing/2014/main" id="{6C578C17-C593-48D4-8BEA-D44AE4461EBA}"/>
              </a:ext>
            </a:extLst>
          </p:cNvPr>
          <p:cNvCxnSpPr>
            <a:cxnSpLocks/>
            <a:endCxn id="57" idx="3"/>
          </p:cNvCxnSpPr>
          <p:nvPr/>
        </p:nvCxnSpPr>
        <p:spPr>
          <a:xfrm rot="10800000" flipV="1">
            <a:off x="6055193" y="3024363"/>
            <a:ext cx="855146" cy="427972"/>
          </a:xfrm>
          <a:prstGeom prst="curvedConnector3">
            <a:avLst>
              <a:gd name="adj1" fmla="val 50000"/>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89" name="Elbow Connector 70">
            <a:extLst>
              <a:ext uri="{FF2B5EF4-FFF2-40B4-BE49-F238E27FC236}">
                <a16:creationId xmlns:a16="http://schemas.microsoft.com/office/drawing/2014/main" id="{CE84913D-A135-4C0F-8EC7-7B2A2CDA48C3}"/>
              </a:ext>
            </a:extLst>
          </p:cNvPr>
          <p:cNvCxnSpPr>
            <a:cxnSpLocks/>
            <a:endCxn id="56" idx="1"/>
          </p:cNvCxnSpPr>
          <p:nvPr/>
        </p:nvCxnSpPr>
        <p:spPr>
          <a:xfrm>
            <a:off x="3472935" y="4711331"/>
            <a:ext cx="827714" cy="409332"/>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90" name="Elbow Connector 70">
            <a:extLst>
              <a:ext uri="{FF2B5EF4-FFF2-40B4-BE49-F238E27FC236}">
                <a16:creationId xmlns:a16="http://schemas.microsoft.com/office/drawing/2014/main" id="{F43158B2-D5A3-4EA8-93D3-3E41427A7AE2}"/>
              </a:ext>
            </a:extLst>
          </p:cNvPr>
          <p:cNvCxnSpPr>
            <a:endCxn id="56" idx="1"/>
          </p:cNvCxnSpPr>
          <p:nvPr/>
        </p:nvCxnSpPr>
        <p:spPr>
          <a:xfrm flipV="1">
            <a:off x="3472935" y="5120663"/>
            <a:ext cx="827714" cy="1014579"/>
          </a:xfrm>
          <a:prstGeom prst="curvedConnector3">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91" name="Elbow Connector 70">
            <a:extLst>
              <a:ext uri="{FF2B5EF4-FFF2-40B4-BE49-F238E27FC236}">
                <a16:creationId xmlns:a16="http://schemas.microsoft.com/office/drawing/2014/main" id="{81C08D5B-204F-449F-B192-0D4EFB83D26D}"/>
              </a:ext>
            </a:extLst>
          </p:cNvPr>
          <p:cNvCxnSpPr>
            <a:cxnSpLocks/>
            <a:stCxn id="56" idx="3"/>
          </p:cNvCxnSpPr>
          <p:nvPr/>
        </p:nvCxnSpPr>
        <p:spPr>
          <a:xfrm>
            <a:off x="6049732" y="5120663"/>
            <a:ext cx="892070" cy="1014579"/>
          </a:xfrm>
          <a:prstGeom prst="curvedConnector3">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192" name="Elbow Connector 70">
            <a:extLst>
              <a:ext uri="{FF2B5EF4-FFF2-40B4-BE49-F238E27FC236}">
                <a16:creationId xmlns:a16="http://schemas.microsoft.com/office/drawing/2014/main" id="{0E14F430-23E0-4326-8D86-8C0621348496}"/>
              </a:ext>
            </a:extLst>
          </p:cNvPr>
          <p:cNvCxnSpPr>
            <a:cxnSpLocks/>
            <a:endCxn id="56" idx="3"/>
          </p:cNvCxnSpPr>
          <p:nvPr/>
        </p:nvCxnSpPr>
        <p:spPr>
          <a:xfrm flipH="1">
            <a:off x="6049732" y="4704252"/>
            <a:ext cx="844877" cy="416411"/>
          </a:xfrm>
          <a:prstGeom prst="straightConnector1">
            <a:avLst/>
          </a:prstGeom>
          <a:ln w="9525">
            <a:solidFill>
              <a:srgbClr val="0070C0"/>
            </a:solidFill>
          </a:ln>
          <a:effectLst/>
        </p:spPr>
        <p:style>
          <a:lnRef idx="2">
            <a:schemeClr val="accent1"/>
          </a:lnRef>
          <a:fillRef idx="0">
            <a:schemeClr val="accent1"/>
          </a:fillRef>
          <a:effectRef idx="1">
            <a:schemeClr val="accent1"/>
          </a:effectRef>
          <a:fontRef idx="minor">
            <a:schemeClr val="tx1"/>
          </a:fontRef>
        </p:style>
      </p:cxnSp>
      <p:pic>
        <p:nvPicPr>
          <p:cNvPr id="113" name="Graphic 112">
            <a:extLst>
              <a:ext uri="{FF2B5EF4-FFF2-40B4-BE49-F238E27FC236}">
                <a16:creationId xmlns:a16="http://schemas.microsoft.com/office/drawing/2014/main" id="{022961B5-A9F1-4C77-9628-968F8C954A3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07444" y="1034814"/>
            <a:ext cx="457200" cy="457200"/>
          </a:xfrm>
          <a:prstGeom prst="rect">
            <a:avLst/>
          </a:prstGeom>
        </p:spPr>
      </p:pic>
      <p:pic>
        <p:nvPicPr>
          <p:cNvPr id="114" name="Graphic 113">
            <a:extLst>
              <a:ext uri="{FF2B5EF4-FFF2-40B4-BE49-F238E27FC236}">
                <a16:creationId xmlns:a16="http://schemas.microsoft.com/office/drawing/2014/main" id="{E66D3D82-A066-4708-9495-786D22BC6FB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14974" y="3911674"/>
            <a:ext cx="274320" cy="274320"/>
          </a:xfrm>
          <a:prstGeom prst="rect">
            <a:avLst/>
          </a:prstGeom>
        </p:spPr>
      </p:pic>
      <p:pic>
        <p:nvPicPr>
          <p:cNvPr id="115" name="Graphic 114">
            <a:extLst>
              <a:ext uri="{FF2B5EF4-FFF2-40B4-BE49-F238E27FC236}">
                <a16:creationId xmlns:a16="http://schemas.microsoft.com/office/drawing/2014/main" id="{0995871F-B19A-439B-BB3E-50B6EF58C93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14974" y="5330772"/>
            <a:ext cx="274320" cy="274320"/>
          </a:xfrm>
          <a:prstGeom prst="rect">
            <a:avLst/>
          </a:prstGeom>
        </p:spPr>
      </p:pic>
      <p:pic>
        <p:nvPicPr>
          <p:cNvPr id="116" name="Graphic 115">
            <a:extLst>
              <a:ext uri="{FF2B5EF4-FFF2-40B4-BE49-F238E27FC236}">
                <a16:creationId xmlns:a16="http://schemas.microsoft.com/office/drawing/2014/main" id="{33E460A9-426B-4FFE-B57F-BE38AE5D8DF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804642" y="5369382"/>
            <a:ext cx="274320" cy="274320"/>
          </a:xfrm>
          <a:prstGeom prst="rect">
            <a:avLst/>
          </a:prstGeom>
        </p:spPr>
      </p:pic>
      <p:pic>
        <p:nvPicPr>
          <p:cNvPr id="117" name="Graphic 116">
            <a:extLst>
              <a:ext uri="{FF2B5EF4-FFF2-40B4-BE49-F238E27FC236}">
                <a16:creationId xmlns:a16="http://schemas.microsoft.com/office/drawing/2014/main" id="{BF56702F-CDB5-4D55-97D4-37A956800D0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804642" y="3896469"/>
            <a:ext cx="274320" cy="274320"/>
          </a:xfrm>
          <a:prstGeom prst="rect">
            <a:avLst/>
          </a:prstGeom>
        </p:spPr>
      </p:pic>
      <p:pic>
        <p:nvPicPr>
          <p:cNvPr id="118" name="Graphic 117">
            <a:extLst>
              <a:ext uri="{FF2B5EF4-FFF2-40B4-BE49-F238E27FC236}">
                <a16:creationId xmlns:a16="http://schemas.microsoft.com/office/drawing/2014/main" id="{73D25B8C-BAAC-4F70-AC74-664079B2300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804642" y="2363025"/>
            <a:ext cx="274320" cy="274320"/>
          </a:xfrm>
          <a:prstGeom prst="rect">
            <a:avLst/>
          </a:prstGeom>
        </p:spPr>
      </p:pic>
      <p:pic>
        <p:nvPicPr>
          <p:cNvPr id="119" name="Graphic 118">
            <a:extLst>
              <a:ext uri="{FF2B5EF4-FFF2-40B4-BE49-F238E27FC236}">
                <a16:creationId xmlns:a16="http://schemas.microsoft.com/office/drawing/2014/main" id="{3DA907E6-554A-4422-80DE-727CB1150A7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14974" y="2363025"/>
            <a:ext cx="274320" cy="274320"/>
          </a:xfrm>
          <a:prstGeom prst="rect">
            <a:avLst/>
          </a:prstGeom>
        </p:spPr>
      </p:pic>
      <p:pic>
        <p:nvPicPr>
          <p:cNvPr id="127" name="Graphic 126">
            <a:extLst>
              <a:ext uri="{FF2B5EF4-FFF2-40B4-BE49-F238E27FC236}">
                <a16:creationId xmlns:a16="http://schemas.microsoft.com/office/drawing/2014/main" id="{2DD33082-0F56-47BB-BC63-84BD7A733A4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90487" y="1901653"/>
            <a:ext cx="330200" cy="330200"/>
          </a:xfrm>
          <a:prstGeom prst="rect">
            <a:avLst/>
          </a:prstGeom>
        </p:spPr>
      </p:pic>
      <p:sp>
        <p:nvSpPr>
          <p:cNvPr id="128" name="Rectangle 127">
            <a:extLst>
              <a:ext uri="{FF2B5EF4-FFF2-40B4-BE49-F238E27FC236}">
                <a16:creationId xmlns:a16="http://schemas.microsoft.com/office/drawing/2014/main" id="{5691D149-A666-40AE-BA18-9B03CE7A6BD0}"/>
              </a:ext>
            </a:extLst>
          </p:cNvPr>
          <p:cNvSpPr/>
          <p:nvPr/>
        </p:nvSpPr>
        <p:spPr>
          <a:xfrm>
            <a:off x="1186861" y="1943130"/>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130" name="TextBox 129">
            <a:extLst>
              <a:ext uri="{FF2B5EF4-FFF2-40B4-BE49-F238E27FC236}">
                <a16:creationId xmlns:a16="http://schemas.microsoft.com/office/drawing/2014/main" id="{5DCC7AD6-D11F-449A-A58F-FD960CEA326A}"/>
              </a:ext>
            </a:extLst>
          </p:cNvPr>
          <p:cNvSpPr txBox="1"/>
          <p:nvPr/>
        </p:nvSpPr>
        <p:spPr>
          <a:xfrm>
            <a:off x="10049491" y="1048085"/>
            <a:ext cx="4296205" cy="6786473"/>
          </a:xfrm>
          <a:prstGeom prst="rect">
            <a:avLst/>
          </a:prstGeom>
          <a:noFill/>
        </p:spPr>
        <p:txBody>
          <a:bodyPr wrap="square" rtlCol="0">
            <a:spAutoFit/>
          </a:bodyPr>
          <a:lstStyle/>
          <a:p>
            <a:pPr marL="182880" indent="-182880" algn="just">
              <a:spcAft>
                <a:spcPts val="600"/>
              </a:spcAft>
              <a:buFont typeface="Arial" panose="020B0604020202020204" pitchFamily="34" charset="0"/>
              <a:buChar char="•"/>
            </a:pPr>
            <a:r>
              <a:rPr lang="en-GB" sz="1600" dirty="0"/>
              <a:t>It is recommended to have a minimum three types of subnet.</a:t>
            </a:r>
          </a:p>
          <a:p>
            <a:pPr marL="182880" indent="-182880" algn="just">
              <a:spcAft>
                <a:spcPts val="600"/>
              </a:spcAft>
              <a:buFont typeface="Arial" panose="020B0604020202020204" pitchFamily="34" charset="0"/>
              <a:buChar char="•"/>
            </a:pPr>
            <a:r>
              <a:rPr lang="en-GB" sz="1600" dirty="0"/>
              <a:t>One is with public (internet) access to deploy webserver, internet facing ELB </a:t>
            </a:r>
          </a:p>
          <a:p>
            <a:pPr marL="182880" indent="-182880" algn="just">
              <a:spcAft>
                <a:spcPts val="600"/>
              </a:spcAft>
              <a:buFont typeface="Arial" panose="020B0604020202020204" pitchFamily="34" charset="0"/>
              <a:buChar char="•"/>
            </a:pPr>
            <a:r>
              <a:rPr lang="en-GB" sz="1600" dirty="0"/>
              <a:t>Application subnet to deploy the application server, middleware or data processing. </a:t>
            </a:r>
          </a:p>
          <a:p>
            <a:pPr marL="182880" indent="-182880" algn="just">
              <a:spcAft>
                <a:spcPts val="600"/>
              </a:spcAft>
              <a:buFont typeface="Arial" panose="020B0604020202020204" pitchFamily="34" charset="0"/>
              <a:buChar char="•"/>
            </a:pPr>
            <a:r>
              <a:rPr lang="en-GB" sz="1600" dirty="0"/>
              <a:t>Secure subnet for database &amp; other secure components. </a:t>
            </a:r>
          </a:p>
          <a:p>
            <a:pPr marL="182880" indent="-182880" algn="just">
              <a:spcAft>
                <a:spcPts val="600"/>
              </a:spcAft>
              <a:buFont typeface="Arial" panose="020B0604020202020204" pitchFamily="34" charset="0"/>
              <a:buChar char="•"/>
            </a:pPr>
            <a:r>
              <a:rPr lang="en-GB" sz="1600" dirty="0"/>
              <a:t>There are different set of policies, security and compliance rules can be applied at the various subnet level.</a:t>
            </a:r>
          </a:p>
          <a:p>
            <a:pPr marL="182880" indent="-182880" algn="just">
              <a:spcAft>
                <a:spcPts val="600"/>
              </a:spcAft>
              <a:buFont typeface="Arial" panose="020B0604020202020204" pitchFamily="34" charset="0"/>
              <a:buChar char="•"/>
            </a:pPr>
            <a:r>
              <a:rPr lang="en-GB" sz="1600" b="1" dirty="0"/>
              <a:t>*</a:t>
            </a:r>
            <a:r>
              <a:rPr lang="en-GB" sz="1600" dirty="0"/>
              <a:t>If there are no dedicated VPC for management, then It is preferred to have a separate subnet for management workloads </a:t>
            </a:r>
          </a:p>
          <a:p>
            <a:pPr marL="182880" indent="-182880" algn="just">
              <a:spcAft>
                <a:spcPts val="600"/>
              </a:spcAft>
              <a:buFont typeface="Arial" panose="020B0604020202020204" pitchFamily="34" charset="0"/>
              <a:buChar char="•"/>
            </a:pPr>
            <a:r>
              <a:rPr lang="en-GB" sz="1600" b="1" dirty="0"/>
              <a:t>*</a:t>
            </a:r>
            <a:r>
              <a:rPr lang="en-GB" sz="1600" dirty="0"/>
              <a:t>If it is a single VPC model, then it is also proposed to have a dedicated subnet for production and Non-Production workloads</a:t>
            </a:r>
          </a:p>
          <a:p>
            <a:pPr marL="182880" indent="-182880" algn="just">
              <a:spcAft>
                <a:spcPts val="600"/>
              </a:spcAft>
              <a:buFont typeface="Arial" panose="020B0604020202020204" pitchFamily="34" charset="0"/>
              <a:buChar char="•"/>
            </a:pPr>
            <a:r>
              <a:rPr lang="en-GB" sz="1600" dirty="0"/>
              <a:t>It is not required to associate the internet gateway for all the subnets that are designated as private. The internet access for these private subnet instance should be exposed through NAT &amp; proxy and the incoming internet traffic should not reach these subnets directly. </a:t>
            </a:r>
          </a:p>
        </p:txBody>
      </p:sp>
    </p:spTree>
    <p:extLst>
      <p:ext uri="{BB962C8B-B14F-4D97-AF65-F5344CB8AC3E}">
        <p14:creationId xmlns:p14="http://schemas.microsoft.com/office/powerpoint/2010/main" val="113981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35"/>
          <p:cNvSpPr txBox="1">
            <a:spLocks noChangeArrowheads="1"/>
          </p:cNvSpPr>
          <p:nvPr/>
        </p:nvSpPr>
        <p:spPr bwMode="auto">
          <a:xfrm>
            <a:off x="2104097" y="1265480"/>
            <a:ext cx="798182"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IAM</a:t>
            </a:r>
          </a:p>
        </p:txBody>
      </p:sp>
      <p:cxnSp>
        <p:nvCxnSpPr>
          <p:cNvPr id="72" name="Straight Arrow Connector 44">
            <a:extLst>
              <a:ext uri="{FF2B5EF4-FFF2-40B4-BE49-F238E27FC236}">
                <a16:creationId xmlns:a16="http://schemas.microsoft.com/office/drawing/2014/main" id="{5A834865-7FA1-4500-ACD1-207A6F4F826A}"/>
              </a:ext>
            </a:extLst>
          </p:cNvPr>
          <p:cNvCxnSpPr>
            <a:cxnSpLocks/>
          </p:cNvCxnSpPr>
          <p:nvPr/>
        </p:nvCxnSpPr>
        <p:spPr>
          <a:xfrm flipH="1" flipV="1">
            <a:off x="1903846" y="3797271"/>
            <a:ext cx="10754" cy="246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44">
            <a:extLst>
              <a:ext uri="{FF2B5EF4-FFF2-40B4-BE49-F238E27FC236}">
                <a16:creationId xmlns:a16="http://schemas.microsoft.com/office/drawing/2014/main" id="{EBF52990-4907-4721-8AF1-997308A8CFEA}"/>
              </a:ext>
            </a:extLst>
          </p:cNvPr>
          <p:cNvCxnSpPr>
            <a:cxnSpLocks/>
            <a:stCxn id="10" idx="3"/>
            <a:endCxn id="125" idx="1"/>
          </p:cNvCxnSpPr>
          <p:nvPr/>
        </p:nvCxnSpPr>
        <p:spPr>
          <a:xfrm flipV="1">
            <a:off x="6883152" y="1946147"/>
            <a:ext cx="1584176" cy="8748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Cloud Connectivity – Development (Singapore)</a:t>
            </a:r>
          </a:p>
        </p:txBody>
      </p:sp>
      <p:sp>
        <p:nvSpPr>
          <p:cNvPr id="7" name="Rounded Rectangle 6"/>
          <p:cNvSpPr/>
          <p:nvPr/>
        </p:nvSpPr>
        <p:spPr>
          <a:xfrm>
            <a:off x="304840" y="1115865"/>
            <a:ext cx="9868185" cy="3174574"/>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sp>
        <p:nvSpPr>
          <p:cNvPr id="10" name="Rounded Rectangle 9"/>
          <p:cNvSpPr/>
          <p:nvPr/>
        </p:nvSpPr>
        <p:spPr>
          <a:xfrm>
            <a:off x="755829" y="1844180"/>
            <a:ext cx="6127323" cy="1953649"/>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18" name="TextBox 35"/>
          <p:cNvSpPr txBox="1">
            <a:spLocks noChangeArrowheads="1"/>
          </p:cNvSpPr>
          <p:nvPr/>
        </p:nvSpPr>
        <p:spPr bwMode="auto">
          <a:xfrm>
            <a:off x="1686503" y="1860933"/>
            <a:ext cx="4525558" cy="369332"/>
          </a:xfrm>
          <a:prstGeom prst="rect">
            <a:avLst/>
          </a:prstGeom>
          <a:noFill/>
          <a:ln w="9525">
            <a:noFill/>
            <a:miter lim="800000"/>
            <a:headEnd/>
            <a:tailEnd/>
          </a:ln>
        </p:spPr>
        <p:txBody>
          <a:bodyPr wrap="square">
            <a:spAutoFit/>
          </a:bodyPr>
          <a:lstStyle/>
          <a:p>
            <a:pPr algn="ctr"/>
            <a:r>
              <a:rPr lang="en-US" sz="1800" b="1" dirty="0">
                <a:latin typeface="Calibri" panose="020F0502020204030204" pitchFamily="34" charset="0"/>
                <a:ea typeface="Verdana" pitchFamily="34" charset="0"/>
                <a:cs typeface="Calibri" panose="020F0502020204030204" pitchFamily="34" charset="0"/>
              </a:rPr>
              <a:t>Management, Production &amp; Non Production</a:t>
            </a:r>
          </a:p>
        </p:txBody>
      </p:sp>
      <p:pic>
        <p:nvPicPr>
          <p:cNvPr id="19" name="Picture 18" descr="S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9652" y="1365192"/>
            <a:ext cx="548640" cy="548640"/>
          </a:xfrm>
          <a:prstGeom prst="rect">
            <a:avLst/>
          </a:prstGeom>
        </p:spPr>
      </p:pic>
      <p:pic>
        <p:nvPicPr>
          <p:cNvPr id="26" name="Picture 25" descr="I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9223" y="1164460"/>
            <a:ext cx="438912" cy="438912"/>
          </a:xfrm>
          <a:prstGeom prst="rect">
            <a:avLst/>
          </a:prstGeom>
        </p:spPr>
      </p:pic>
      <p:sp>
        <p:nvSpPr>
          <p:cNvPr id="85" name="TextBox 35"/>
          <p:cNvSpPr txBox="1">
            <a:spLocks noChangeArrowheads="1"/>
          </p:cNvSpPr>
          <p:nvPr/>
        </p:nvSpPr>
        <p:spPr bwMode="auto">
          <a:xfrm>
            <a:off x="715294" y="1147469"/>
            <a:ext cx="975001"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Singapore</a:t>
            </a:r>
          </a:p>
        </p:txBody>
      </p:sp>
      <p:sp>
        <p:nvSpPr>
          <p:cNvPr id="91" name="TextBox 35"/>
          <p:cNvSpPr txBox="1">
            <a:spLocks noChangeArrowheads="1"/>
          </p:cNvSpPr>
          <p:nvPr/>
        </p:nvSpPr>
        <p:spPr bwMode="auto">
          <a:xfrm>
            <a:off x="9080593" y="1469631"/>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S3</a:t>
            </a:r>
          </a:p>
        </p:txBody>
      </p:sp>
      <p:sp>
        <p:nvSpPr>
          <p:cNvPr id="125" name="Rounded Rectangle 124"/>
          <p:cNvSpPr/>
          <p:nvPr/>
        </p:nvSpPr>
        <p:spPr>
          <a:xfrm>
            <a:off x="8467328" y="1214627"/>
            <a:ext cx="1609482" cy="1463040"/>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grpSp>
        <p:nvGrpSpPr>
          <p:cNvPr id="12" name="Group 11"/>
          <p:cNvGrpSpPr/>
          <p:nvPr/>
        </p:nvGrpSpPr>
        <p:grpSpPr>
          <a:xfrm>
            <a:off x="1009358" y="4919114"/>
            <a:ext cx="1716489" cy="998426"/>
            <a:chOff x="4135667" y="3134680"/>
            <a:chExt cx="740380" cy="503870"/>
          </a:xfrm>
        </p:grpSpPr>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667" y="3134680"/>
              <a:ext cx="740380" cy="503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35"/>
            <p:cNvSpPr txBox="1">
              <a:spLocks noChangeArrowheads="1"/>
            </p:cNvSpPr>
            <p:nvPr/>
          </p:nvSpPr>
          <p:spPr bwMode="auto">
            <a:xfrm>
              <a:off x="4196009" y="3259734"/>
              <a:ext cx="657244" cy="270263"/>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MPLS / VPLS / VPN over Internet</a:t>
              </a:r>
            </a:p>
          </p:txBody>
        </p:sp>
      </p:grpSp>
      <p:sp>
        <p:nvSpPr>
          <p:cNvPr id="48" name="Rounded Rectangle 47"/>
          <p:cNvSpPr/>
          <p:nvPr/>
        </p:nvSpPr>
        <p:spPr>
          <a:xfrm>
            <a:off x="402432" y="6265285"/>
            <a:ext cx="3024336" cy="998427"/>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nchorCtr="0"/>
          <a:lstStyle/>
          <a:p>
            <a:pPr algn="ctr">
              <a:defRPr/>
            </a:pPr>
            <a:r>
              <a:rPr lang="en-US" sz="1440" dirty="0">
                <a:solidFill>
                  <a:schemeClr val="tx1"/>
                </a:solidFill>
                <a:latin typeface="Calibri" panose="020F0502020204030204" pitchFamily="34" charset="0"/>
                <a:cs typeface="Calibri" panose="020F0502020204030204" pitchFamily="34" charset="0"/>
              </a:rPr>
              <a:t>GY DC &amp; Office Location 	</a:t>
            </a:r>
          </a:p>
        </p:txBody>
      </p:sp>
      <p:pic>
        <p:nvPicPr>
          <p:cNvPr id="53"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39942" y="6627761"/>
            <a:ext cx="585216" cy="512066"/>
          </a:xfrm>
          <a:prstGeom prst="rect">
            <a:avLst/>
          </a:prstGeom>
          <a:noFill/>
          <a:ln w="9525">
            <a:solidFill>
              <a:srgbClr val="9BC8EB">
                <a:lumMod val="40000"/>
                <a:lumOff val="6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100" descr="VPN-Gateway-.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0956" y="4000748"/>
            <a:ext cx="548640" cy="548640"/>
          </a:xfrm>
          <a:prstGeom prst="rect">
            <a:avLst/>
          </a:prstGeom>
        </p:spPr>
      </p:pic>
      <p:pic>
        <p:nvPicPr>
          <p:cNvPr id="51" name="Picture 50" descr="Client.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70165" y="6591186"/>
            <a:ext cx="585216" cy="585216"/>
          </a:xfrm>
          <a:prstGeom prst="rect">
            <a:avLst/>
          </a:prstGeom>
        </p:spPr>
      </p:pic>
      <p:sp>
        <p:nvSpPr>
          <p:cNvPr id="52" name="Rounded Rectangle 201">
            <a:extLst>
              <a:ext uri="{FF2B5EF4-FFF2-40B4-BE49-F238E27FC236}">
                <a16:creationId xmlns:a16="http://schemas.microsoft.com/office/drawing/2014/main" id="{58F78179-8117-406E-9703-F2A6593E74C6}"/>
              </a:ext>
            </a:extLst>
          </p:cNvPr>
          <p:cNvSpPr/>
          <p:nvPr/>
        </p:nvSpPr>
        <p:spPr>
          <a:xfrm>
            <a:off x="4869890" y="2716034"/>
            <a:ext cx="1645920" cy="548640"/>
          </a:xfrm>
          <a:prstGeom prst="roundRect">
            <a:avLst>
              <a:gd name="adj" fmla="val 9818"/>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defTabSz="914400"/>
            <a:r>
              <a:rPr lang="en-US" sz="1200" dirty="0">
                <a:solidFill>
                  <a:schemeClr val="tx1"/>
                </a:solidFill>
              </a:rPr>
              <a:t>Public Subnet</a:t>
            </a:r>
          </a:p>
        </p:txBody>
      </p:sp>
      <p:sp>
        <p:nvSpPr>
          <p:cNvPr id="59" name="Rounded Rectangle 201">
            <a:extLst>
              <a:ext uri="{FF2B5EF4-FFF2-40B4-BE49-F238E27FC236}">
                <a16:creationId xmlns:a16="http://schemas.microsoft.com/office/drawing/2014/main" id="{294C22B9-B5A1-4A92-9FA7-FA8E2A4049FA}"/>
              </a:ext>
            </a:extLst>
          </p:cNvPr>
          <p:cNvSpPr/>
          <p:nvPr/>
        </p:nvSpPr>
        <p:spPr>
          <a:xfrm>
            <a:off x="1648282" y="3057630"/>
            <a:ext cx="2103120" cy="548640"/>
          </a:xfrm>
          <a:prstGeom prst="roundRect">
            <a:avLst>
              <a:gd name="adj" fmla="val 9818"/>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algn="ctr" defTabSz="914400"/>
            <a:r>
              <a:rPr lang="en-US" sz="1200" dirty="0">
                <a:solidFill>
                  <a:schemeClr val="tx1"/>
                </a:solidFill>
              </a:rPr>
              <a:t>Application Subnet (Private)</a:t>
            </a:r>
          </a:p>
        </p:txBody>
      </p:sp>
      <p:sp>
        <p:nvSpPr>
          <p:cNvPr id="64" name="Rounded Rectangle 201">
            <a:extLst>
              <a:ext uri="{FF2B5EF4-FFF2-40B4-BE49-F238E27FC236}">
                <a16:creationId xmlns:a16="http://schemas.microsoft.com/office/drawing/2014/main" id="{7B8DED4F-29AD-4E24-A80E-B04CD6E22294}"/>
              </a:ext>
            </a:extLst>
          </p:cNvPr>
          <p:cNvSpPr/>
          <p:nvPr/>
        </p:nvSpPr>
        <p:spPr>
          <a:xfrm>
            <a:off x="1648282" y="2332476"/>
            <a:ext cx="2103120" cy="548640"/>
          </a:xfrm>
          <a:prstGeom prst="roundRect">
            <a:avLst>
              <a:gd name="adj" fmla="val 9818"/>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algn="ctr" defTabSz="914400"/>
            <a:r>
              <a:rPr lang="en-US" sz="1200" dirty="0">
                <a:solidFill>
                  <a:schemeClr val="tx1"/>
                </a:solidFill>
              </a:rPr>
              <a:t>Secured Subnet (Private)</a:t>
            </a:r>
          </a:p>
        </p:txBody>
      </p:sp>
      <p:pic>
        <p:nvPicPr>
          <p:cNvPr id="66" name="Picture 4" descr="https://encrypted-tbn0.gstatic.com/images?q=tbn:ANd9GcRGRnqy8Kg_bAQzlhDTvCws_PvaJlK7mB5RK7GgWma-x4ETV3bgQQ">
            <a:extLst>
              <a:ext uri="{FF2B5EF4-FFF2-40B4-BE49-F238E27FC236}">
                <a16:creationId xmlns:a16="http://schemas.microsoft.com/office/drawing/2014/main" id="{EF32A1F7-902E-420D-979A-80B84ADF1B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4174" y="215151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tableau icon">
            <a:extLst>
              <a:ext uri="{FF2B5EF4-FFF2-40B4-BE49-F238E27FC236}">
                <a16:creationId xmlns:a16="http://schemas.microsoft.com/office/drawing/2014/main" id="{184DB3FE-3B72-4C89-A58C-45FFC966B0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983" y="6531256"/>
            <a:ext cx="1025299" cy="705077"/>
          </a:xfrm>
          <a:prstGeom prst="rect">
            <a:avLst/>
          </a:prstGeom>
          <a:noFill/>
          <a:extLst>
            <a:ext uri="{909E8E84-426E-40DD-AFC4-6F175D3DCCD1}">
              <a14:hiddenFill xmlns:a14="http://schemas.microsoft.com/office/drawing/2010/main">
                <a:solidFill>
                  <a:srgbClr val="FFFFFF"/>
                </a:solidFill>
              </a14:hiddenFill>
            </a:ext>
          </a:extLst>
        </p:spPr>
      </p:pic>
      <p:sp>
        <p:nvSpPr>
          <p:cNvPr id="83" name="Rounded Rectangle 124">
            <a:extLst>
              <a:ext uri="{FF2B5EF4-FFF2-40B4-BE49-F238E27FC236}">
                <a16:creationId xmlns:a16="http://schemas.microsoft.com/office/drawing/2014/main" id="{0D9DB693-43B3-4AB3-9626-F7A53E8C9395}"/>
              </a:ext>
            </a:extLst>
          </p:cNvPr>
          <p:cNvSpPr/>
          <p:nvPr/>
        </p:nvSpPr>
        <p:spPr>
          <a:xfrm>
            <a:off x="8467328" y="2757034"/>
            <a:ext cx="1609482" cy="1463040"/>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cxnSp>
        <p:nvCxnSpPr>
          <p:cNvPr id="96" name="Straight Arrow Connector 44">
            <a:extLst>
              <a:ext uri="{FF2B5EF4-FFF2-40B4-BE49-F238E27FC236}">
                <a16:creationId xmlns:a16="http://schemas.microsoft.com/office/drawing/2014/main" id="{9DF098FC-E5C0-4D27-BDF1-CB953D2DEC83}"/>
              </a:ext>
            </a:extLst>
          </p:cNvPr>
          <p:cNvCxnSpPr>
            <a:cxnSpLocks/>
            <a:stCxn id="59" idx="3"/>
            <a:endCxn id="52" idx="1"/>
          </p:cNvCxnSpPr>
          <p:nvPr/>
        </p:nvCxnSpPr>
        <p:spPr>
          <a:xfrm flipV="1">
            <a:off x="3751402" y="2990354"/>
            <a:ext cx="1118488" cy="3415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8" name="Picture 107" descr="See full size image">
            <a:extLst>
              <a:ext uri="{FF2B5EF4-FFF2-40B4-BE49-F238E27FC236}">
                <a16:creationId xmlns:a16="http://schemas.microsoft.com/office/drawing/2014/main" id="{0A0FF3DC-CDAE-45E8-B654-27FEE2AB792F}"/>
              </a:ext>
            </a:extLst>
          </p:cNvPr>
          <p:cNvPicPr>
            <a:picLocks noChangeAspect="1" noChangeArrowheads="1"/>
          </p:cNvPicPr>
          <p:nvPr/>
        </p:nvPicPr>
        <p:blipFill>
          <a:blip r:embed="rId11" cstate="print">
            <a:duotone>
              <a:schemeClr val="accent1">
                <a:shade val="45000"/>
                <a:satMod val="135000"/>
              </a:schemeClr>
              <a:prstClr val="white"/>
            </a:duotone>
          </a:blip>
          <a:srcRect/>
          <a:stretch>
            <a:fillRect/>
          </a:stretch>
        </p:blipFill>
        <p:spPr bwMode="auto">
          <a:xfrm>
            <a:off x="5010944" y="6834880"/>
            <a:ext cx="517776" cy="592288"/>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noFill/>
            <a:prstDash val="solid"/>
            <a:miter lim="800000"/>
          </a:ln>
          <a:effectLst/>
        </p:spPr>
      </p:pic>
      <p:cxnSp>
        <p:nvCxnSpPr>
          <p:cNvPr id="122" name="Straight Arrow Connector 44">
            <a:extLst>
              <a:ext uri="{FF2B5EF4-FFF2-40B4-BE49-F238E27FC236}">
                <a16:creationId xmlns:a16="http://schemas.microsoft.com/office/drawing/2014/main" id="{1F7EDBC0-DBEF-44F9-A7D2-A34FD8E7CC7C}"/>
              </a:ext>
            </a:extLst>
          </p:cNvPr>
          <p:cNvCxnSpPr>
            <a:cxnSpLocks/>
            <a:stCxn id="108" idx="0"/>
          </p:cNvCxnSpPr>
          <p:nvPr/>
        </p:nvCxnSpPr>
        <p:spPr>
          <a:xfrm flipV="1">
            <a:off x="5269832" y="3774708"/>
            <a:ext cx="0" cy="306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44">
            <a:extLst>
              <a:ext uri="{FF2B5EF4-FFF2-40B4-BE49-F238E27FC236}">
                <a16:creationId xmlns:a16="http://schemas.microsoft.com/office/drawing/2014/main" id="{E0D4DD92-A776-4AC0-898B-FF33DB09F5E5}"/>
              </a:ext>
            </a:extLst>
          </p:cNvPr>
          <p:cNvCxnSpPr>
            <a:cxnSpLocks/>
            <a:stCxn id="52" idx="2"/>
            <a:endCxn id="83" idx="2"/>
          </p:cNvCxnSpPr>
          <p:nvPr/>
        </p:nvCxnSpPr>
        <p:spPr>
          <a:xfrm rot="16200000" flipH="1">
            <a:off x="7004759" y="1952764"/>
            <a:ext cx="955400" cy="3579219"/>
          </a:xfrm>
          <a:prstGeom prst="bentConnector3">
            <a:avLst>
              <a:gd name="adj1" fmla="val 22083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Cloud 103">
            <a:extLst>
              <a:ext uri="{FF2B5EF4-FFF2-40B4-BE49-F238E27FC236}">
                <a16:creationId xmlns:a16="http://schemas.microsoft.com/office/drawing/2014/main" id="{B9627EB7-1D2E-47F0-B562-3BD351F63930}"/>
              </a:ext>
            </a:extLst>
          </p:cNvPr>
          <p:cNvSpPr/>
          <p:nvPr/>
        </p:nvSpPr>
        <p:spPr bwMode="auto">
          <a:xfrm>
            <a:off x="4074840" y="5202888"/>
            <a:ext cx="3935808" cy="430877"/>
          </a:xfrm>
          <a:prstGeom prst="cloud">
            <a:avLst/>
          </a:prstGeom>
          <a:solidFill>
            <a:srgbClr val="CCECFF"/>
          </a:solid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144000" tIns="74880" rIns="144000" bIns="74880" numCol="1" rtlCol="0" anchor="ctr" anchorCtr="0" compatLnSpc="1">
            <a:prstTxWarp prst="textNoShape">
              <a:avLst/>
            </a:prstTxWarp>
          </a:bodyPr>
          <a:lstStyle/>
          <a:p>
            <a:pPr algn="ctr" fontAlgn="base">
              <a:spcBef>
                <a:spcPct val="0"/>
              </a:spcBef>
              <a:spcAft>
                <a:spcPct val="100000"/>
              </a:spcAft>
              <a:buClr>
                <a:schemeClr val="accent1"/>
              </a:buClr>
            </a:pPr>
            <a:r>
              <a:rPr lang="en-US" sz="1600" dirty="0">
                <a:latin typeface="Arial" panose="020B0604020202020204" pitchFamily="34" charset="0"/>
              </a:rPr>
              <a:t>Internet</a:t>
            </a:r>
          </a:p>
        </p:txBody>
      </p:sp>
      <p:sp>
        <p:nvSpPr>
          <p:cNvPr id="98" name="Rounded Rectangle 97"/>
          <p:cNvSpPr/>
          <p:nvPr/>
        </p:nvSpPr>
        <p:spPr>
          <a:xfrm>
            <a:off x="4448726" y="5969747"/>
            <a:ext cx="1647667" cy="592288"/>
          </a:xfrm>
          <a:prstGeom prst="roundRect">
            <a:avLst>
              <a:gd name="adj" fmla="val 9818"/>
            </a:avLst>
          </a:prstGeom>
          <a:solidFill>
            <a:schemeClr val="bg1">
              <a:lumMod val="65000"/>
            </a:schemeClr>
          </a:solidFill>
          <a:ln/>
        </p:spPr>
        <p:style>
          <a:lnRef idx="3">
            <a:schemeClr val="lt1"/>
          </a:lnRef>
          <a:fillRef idx="1">
            <a:schemeClr val="dk1"/>
          </a:fillRef>
          <a:effectRef idx="1">
            <a:schemeClr val="dk1"/>
          </a:effectRef>
          <a:fontRef idx="minor">
            <a:schemeClr val="lt1"/>
          </a:fontRef>
        </p:style>
        <p:txBody>
          <a:bodyPr anchor="ctr"/>
          <a:lstStyle/>
          <a:p>
            <a:pPr algn="ctr"/>
            <a:r>
              <a:rPr lang="en-US" sz="1400" dirty="0">
                <a:solidFill>
                  <a:schemeClr val="bg1"/>
                </a:solidFill>
                <a:ea typeface="Verdana" pitchFamily="34" charset="0"/>
                <a:cs typeface="Calibri" panose="020F0502020204030204" pitchFamily="34" charset="0"/>
              </a:rPr>
              <a:t>Public API  &amp; AWS Console</a:t>
            </a:r>
          </a:p>
        </p:txBody>
      </p:sp>
      <p:pic>
        <p:nvPicPr>
          <p:cNvPr id="41" name="Graphic 40">
            <a:extLst>
              <a:ext uri="{FF2B5EF4-FFF2-40B4-BE49-F238E27FC236}">
                <a16:creationId xmlns:a16="http://schemas.microsoft.com/office/drawing/2014/main" id="{60AC593C-AC57-462A-9FDA-FFAFD83644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5372" y="2073424"/>
            <a:ext cx="457200" cy="457200"/>
          </a:xfrm>
          <a:prstGeom prst="rect">
            <a:avLst/>
          </a:prstGeom>
        </p:spPr>
      </p:pic>
      <p:sp>
        <p:nvSpPr>
          <p:cNvPr id="42" name="TextBox 35">
            <a:extLst>
              <a:ext uri="{FF2B5EF4-FFF2-40B4-BE49-F238E27FC236}">
                <a16:creationId xmlns:a16="http://schemas.microsoft.com/office/drawing/2014/main" id="{D20D1EFA-0BBC-430E-B9CD-85CE0DD991B4}"/>
              </a:ext>
            </a:extLst>
          </p:cNvPr>
          <p:cNvSpPr txBox="1">
            <a:spLocks noChangeArrowheads="1"/>
          </p:cNvSpPr>
          <p:nvPr/>
        </p:nvSpPr>
        <p:spPr bwMode="auto">
          <a:xfrm>
            <a:off x="9080593" y="2056770"/>
            <a:ext cx="996217"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Dynamo</a:t>
            </a:r>
          </a:p>
        </p:txBody>
      </p:sp>
      <p:pic>
        <p:nvPicPr>
          <p:cNvPr id="43" name="Graphic 42">
            <a:extLst>
              <a:ext uri="{FF2B5EF4-FFF2-40B4-BE49-F238E27FC236}">
                <a16:creationId xmlns:a16="http://schemas.microsoft.com/office/drawing/2014/main" id="{D6BF7A5C-FBEB-44AD-92F7-202817E8BA8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45372" y="2885382"/>
            <a:ext cx="457200" cy="457200"/>
          </a:xfrm>
          <a:prstGeom prst="rect">
            <a:avLst/>
          </a:prstGeom>
        </p:spPr>
      </p:pic>
      <p:pic>
        <p:nvPicPr>
          <p:cNvPr id="44" name="Graphic 43">
            <a:extLst>
              <a:ext uri="{FF2B5EF4-FFF2-40B4-BE49-F238E27FC236}">
                <a16:creationId xmlns:a16="http://schemas.microsoft.com/office/drawing/2014/main" id="{15053BEA-ED7E-46B3-B436-90B3FCC9D25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45372" y="3518275"/>
            <a:ext cx="457200" cy="457200"/>
          </a:xfrm>
          <a:prstGeom prst="rect">
            <a:avLst/>
          </a:prstGeom>
        </p:spPr>
      </p:pic>
      <p:sp>
        <p:nvSpPr>
          <p:cNvPr id="45" name="TextBox 35">
            <a:extLst>
              <a:ext uri="{FF2B5EF4-FFF2-40B4-BE49-F238E27FC236}">
                <a16:creationId xmlns:a16="http://schemas.microsoft.com/office/drawing/2014/main" id="{1714B6CE-DF9F-48AE-A3AB-4C3543FB8B49}"/>
              </a:ext>
            </a:extLst>
          </p:cNvPr>
          <p:cNvSpPr txBox="1">
            <a:spLocks noChangeArrowheads="1"/>
          </p:cNvSpPr>
          <p:nvPr/>
        </p:nvSpPr>
        <p:spPr bwMode="auto">
          <a:xfrm>
            <a:off x="9080593" y="2957016"/>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Glue</a:t>
            </a:r>
          </a:p>
        </p:txBody>
      </p:sp>
      <p:sp>
        <p:nvSpPr>
          <p:cNvPr id="50" name="TextBox 35">
            <a:extLst>
              <a:ext uri="{FF2B5EF4-FFF2-40B4-BE49-F238E27FC236}">
                <a16:creationId xmlns:a16="http://schemas.microsoft.com/office/drawing/2014/main" id="{1F21AC73-6BC3-4534-A962-8D3950A6B60B}"/>
              </a:ext>
            </a:extLst>
          </p:cNvPr>
          <p:cNvSpPr txBox="1">
            <a:spLocks noChangeArrowheads="1"/>
          </p:cNvSpPr>
          <p:nvPr/>
        </p:nvSpPr>
        <p:spPr bwMode="auto">
          <a:xfrm>
            <a:off x="9080593" y="3589909"/>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Athena</a:t>
            </a:r>
          </a:p>
        </p:txBody>
      </p:sp>
      <p:pic>
        <p:nvPicPr>
          <p:cNvPr id="54" name="Picture 53">
            <a:extLst>
              <a:ext uri="{FF2B5EF4-FFF2-40B4-BE49-F238E27FC236}">
                <a16:creationId xmlns:a16="http://schemas.microsoft.com/office/drawing/2014/main" id="{9AE79D38-F491-4815-ADC1-27FF4FCB690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44828" y="4182616"/>
            <a:ext cx="321869" cy="337445"/>
          </a:xfrm>
          <a:prstGeom prst="rect">
            <a:avLst/>
          </a:prstGeom>
        </p:spPr>
      </p:pic>
      <p:sp>
        <p:nvSpPr>
          <p:cNvPr id="55" name="TextBox 35">
            <a:extLst>
              <a:ext uri="{FF2B5EF4-FFF2-40B4-BE49-F238E27FC236}">
                <a16:creationId xmlns:a16="http://schemas.microsoft.com/office/drawing/2014/main" id="{947E965E-AA1B-4E7B-BA79-656A2B9B33AD}"/>
              </a:ext>
            </a:extLst>
          </p:cNvPr>
          <p:cNvSpPr txBox="1">
            <a:spLocks noChangeArrowheads="1"/>
          </p:cNvSpPr>
          <p:nvPr/>
        </p:nvSpPr>
        <p:spPr bwMode="auto">
          <a:xfrm>
            <a:off x="7965636" y="5394715"/>
            <a:ext cx="2009354" cy="978729"/>
          </a:xfrm>
          <a:prstGeom prst="rect">
            <a:avLst/>
          </a:prstGeom>
          <a:noFill/>
          <a:ln w="9525">
            <a:noFill/>
            <a:miter lim="800000"/>
            <a:headEnd/>
            <a:tailEnd/>
          </a:ln>
        </p:spPr>
        <p:txBody>
          <a:bodyPr wrap="square">
            <a:spAutoFit/>
          </a:bodyPr>
          <a:lstStyle/>
          <a:p>
            <a:pPr algn="ctr"/>
            <a:r>
              <a:rPr lang="en-US" sz="1440" b="1" dirty="0">
                <a:latin typeface="Calibri" panose="020F0502020204030204" pitchFamily="34" charset="0"/>
                <a:ea typeface="Verdana" pitchFamily="34" charset="0"/>
                <a:cs typeface="Calibri" panose="020F0502020204030204" pitchFamily="34" charset="0"/>
              </a:rPr>
              <a:t>Internet Routable</a:t>
            </a:r>
            <a:r>
              <a:rPr lang="en-US" sz="1440" dirty="0">
                <a:latin typeface="Calibri" panose="020F0502020204030204" pitchFamily="34" charset="0"/>
                <a:ea typeface="Verdana" pitchFamily="34" charset="0"/>
                <a:cs typeface="Calibri" panose="020F0502020204030204" pitchFamily="34" charset="0"/>
              </a:rPr>
              <a:t> (Private subnets has to be routed through Public (NAT Gateway)</a:t>
            </a:r>
          </a:p>
        </p:txBody>
      </p:sp>
      <p:sp>
        <p:nvSpPr>
          <p:cNvPr id="56" name="TextBox 35">
            <a:extLst>
              <a:ext uri="{FF2B5EF4-FFF2-40B4-BE49-F238E27FC236}">
                <a16:creationId xmlns:a16="http://schemas.microsoft.com/office/drawing/2014/main" id="{003569A4-C649-4DDA-88D9-CB036AF69C8D}"/>
              </a:ext>
            </a:extLst>
          </p:cNvPr>
          <p:cNvSpPr txBox="1">
            <a:spLocks noChangeArrowheads="1"/>
          </p:cNvSpPr>
          <p:nvPr/>
        </p:nvSpPr>
        <p:spPr bwMode="auto">
          <a:xfrm>
            <a:off x="6806253" y="2803976"/>
            <a:ext cx="1463040"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VPC End Points</a:t>
            </a:r>
          </a:p>
        </p:txBody>
      </p:sp>
      <p:sp>
        <p:nvSpPr>
          <p:cNvPr id="57" name="TextBox 35">
            <a:extLst>
              <a:ext uri="{FF2B5EF4-FFF2-40B4-BE49-F238E27FC236}">
                <a16:creationId xmlns:a16="http://schemas.microsoft.com/office/drawing/2014/main" id="{DACEE97C-6086-422D-BFC3-2DA41A8ED328}"/>
              </a:ext>
            </a:extLst>
          </p:cNvPr>
          <p:cNvSpPr txBox="1">
            <a:spLocks noChangeArrowheads="1"/>
          </p:cNvSpPr>
          <p:nvPr/>
        </p:nvSpPr>
        <p:spPr bwMode="auto">
          <a:xfrm>
            <a:off x="5476138" y="6886462"/>
            <a:ext cx="2008478" cy="535531"/>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User Interface / Development Interface</a:t>
            </a:r>
          </a:p>
        </p:txBody>
      </p:sp>
      <p:pic>
        <p:nvPicPr>
          <p:cNvPr id="58" name="Graphic 57">
            <a:extLst>
              <a:ext uri="{FF2B5EF4-FFF2-40B4-BE49-F238E27FC236}">
                <a16:creationId xmlns:a16="http://schemas.microsoft.com/office/drawing/2014/main" id="{D18CF5B8-F161-41DD-96B9-C35ED31C743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0408" y="1156347"/>
            <a:ext cx="457200" cy="457200"/>
          </a:xfrm>
          <a:prstGeom prst="rect">
            <a:avLst/>
          </a:prstGeom>
        </p:spPr>
      </p:pic>
      <p:pic>
        <p:nvPicPr>
          <p:cNvPr id="60" name="Graphic 59">
            <a:extLst>
              <a:ext uri="{FF2B5EF4-FFF2-40B4-BE49-F238E27FC236}">
                <a16:creationId xmlns:a16="http://schemas.microsoft.com/office/drawing/2014/main" id="{F9C7DEAB-88D3-44FE-8034-BE64A681178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79354" y="2366985"/>
            <a:ext cx="274320" cy="274320"/>
          </a:xfrm>
          <a:prstGeom prst="rect">
            <a:avLst/>
          </a:prstGeom>
        </p:spPr>
      </p:pic>
      <p:pic>
        <p:nvPicPr>
          <p:cNvPr id="61" name="Graphic 60">
            <a:extLst>
              <a:ext uri="{FF2B5EF4-FFF2-40B4-BE49-F238E27FC236}">
                <a16:creationId xmlns:a16="http://schemas.microsoft.com/office/drawing/2014/main" id="{2FE4F55D-B803-4CC3-8339-200F5055F86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73292" y="3072354"/>
            <a:ext cx="274320" cy="274320"/>
          </a:xfrm>
          <a:prstGeom prst="rect">
            <a:avLst/>
          </a:prstGeom>
        </p:spPr>
      </p:pic>
      <p:pic>
        <p:nvPicPr>
          <p:cNvPr id="62" name="Graphic 61">
            <a:extLst>
              <a:ext uri="{FF2B5EF4-FFF2-40B4-BE49-F238E27FC236}">
                <a16:creationId xmlns:a16="http://schemas.microsoft.com/office/drawing/2014/main" id="{30C56C6B-0438-48A5-ADE6-357A7CA7D46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885733" y="2735192"/>
            <a:ext cx="274320" cy="274320"/>
          </a:xfrm>
          <a:prstGeom prst="rect">
            <a:avLst/>
          </a:prstGeom>
        </p:spPr>
      </p:pic>
      <p:pic>
        <p:nvPicPr>
          <p:cNvPr id="63" name="Graphic 62">
            <a:extLst>
              <a:ext uri="{FF2B5EF4-FFF2-40B4-BE49-F238E27FC236}">
                <a16:creationId xmlns:a16="http://schemas.microsoft.com/office/drawing/2014/main" id="{4B73EAF2-B0AA-45FA-9464-9AFB36105F2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76957" y="1866317"/>
            <a:ext cx="330200" cy="330200"/>
          </a:xfrm>
          <a:prstGeom prst="rect">
            <a:avLst/>
          </a:prstGeom>
        </p:spPr>
      </p:pic>
      <p:sp>
        <p:nvSpPr>
          <p:cNvPr id="65" name="Rectangle 64">
            <a:extLst>
              <a:ext uri="{FF2B5EF4-FFF2-40B4-BE49-F238E27FC236}">
                <a16:creationId xmlns:a16="http://schemas.microsoft.com/office/drawing/2014/main" id="{EB126754-31C3-4033-BF41-830ED4130B30}"/>
              </a:ext>
            </a:extLst>
          </p:cNvPr>
          <p:cNvSpPr/>
          <p:nvPr/>
        </p:nvSpPr>
        <p:spPr>
          <a:xfrm>
            <a:off x="1063978" y="1894387"/>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cxnSp>
        <p:nvCxnSpPr>
          <p:cNvPr id="68" name="Straight Arrow Connector 44">
            <a:extLst>
              <a:ext uri="{FF2B5EF4-FFF2-40B4-BE49-F238E27FC236}">
                <a16:creationId xmlns:a16="http://schemas.microsoft.com/office/drawing/2014/main" id="{072148F3-BBBC-4982-8469-D0174DF3F130}"/>
              </a:ext>
            </a:extLst>
          </p:cNvPr>
          <p:cNvCxnSpPr>
            <a:cxnSpLocks/>
            <a:stCxn id="59" idx="0"/>
            <a:endCxn id="64" idx="2"/>
          </p:cNvCxnSpPr>
          <p:nvPr/>
        </p:nvCxnSpPr>
        <p:spPr>
          <a:xfrm flipV="1">
            <a:off x="2699842" y="2881116"/>
            <a:ext cx="0" cy="17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F99BA3D-6120-4AB5-A5C2-FE5225747E34}"/>
              </a:ext>
            </a:extLst>
          </p:cNvPr>
          <p:cNvSpPr txBox="1"/>
          <p:nvPr/>
        </p:nvSpPr>
        <p:spPr>
          <a:xfrm>
            <a:off x="10483552" y="1230965"/>
            <a:ext cx="3816424" cy="2308324"/>
          </a:xfrm>
          <a:prstGeom prst="rect">
            <a:avLst/>
          </a:prstGeom>
          <a:noFill/>
        </p:spPr>
        <p:txBody>
          <a:bodyPr wrap="square" rtlCol="0">
            <a:spAutoFit/>
          </a:bodyPr>
          <a:lstStyle/>
          <a:p>
            <a:pPr marL="182880" indent="-182880">
              <a:buFont typeface="Arial" panose="020B0604020202020204" pitchFamily="34" charset="0"/>
              <a:buChar char="•"/>
            </a:pPr>
            <a:r>
              <a:rPr lang="en-US" sz="1600" dirty="0">
                <a:solidFill>
                  <a:srgbClr val="C00000"/>
                </a:solidFill>
              </a:rPr>
              <a:t>VPC End point</a:t>
            </a:r>
          </a:p>
          <a:p>
            <a:pPr marL="182880" indent="-182880">
              <a:buFont typeface="Arial" panose="020B0604020202020204" pitchFamily="34" charset="0"/>
              <a:buChar char="•"/>
            </a:pPr>
            <a:r>
              <a:rPr lang="en-US" sz="1600" dirty="0">
                <a:solidFill>
                  <a:srgbClr val="C00000"/>
                </a:solidFill>
              </a:rPr>
              <a:t>Public Routing Services</a:t>
            </a:r>
          </a:p>
          <a:p>
            <a:pPr marL="182880" indent="-182880">
              <a:buFont typeface="Arial" panose="020B0604020202020204" pitchFamily="34" charset="0"/>
              <a:buChar char="•"/>
            </a:pPr>
            <a:r>
              <a:rPr lang="en-US" sz="1600" dirty="0">
                <a:solidFill>
                  <a:srgbClr val="C00000"/>
                </a:solidFill>
              </a:rPr>
              <a:t>Internet Routing for AWS management console &amp; API access</a:t>
            </a:r>
          </a:p>
          <a:p>
            <a:pPr marL="182880" indent="-182880">
              <a:buFont typeface="Arial" panose="020B0604020202020204" pitchFamily="34" charset="0"/>
              <a:buChar char="•"/>
            </a:pPr>
            <a:r>
              <a:rPr lang="en-US" sz="1600" dirty="0">
                <a:solidFill>
                  <a:srgbClr val="C00000"/>
                </a:solidFill>
              </a:rPr>
              <a:t>Need of VPN connection</a:t>
            </a:r>
          </a:p>
          <a:p>
            <a:pPr marL="182880" indent="-182880">
              <a:buFont typeface="Arial" panose="020B0604020202020204" pitchFamily="34" charset="0"/>
              <a:buChar char="•"/>
            </a:pPr>
            <a:r>
              <a:rPr lang="en-US" sz="1600" dirty="0">
                <a:solidFill>
                  <a:srgbClr val="C00000"/>
                </a:solidFill>
              </a:rPr>
              <a:t>Private subnets will go through public subnets</a:t>
            </a:r>
          </a:p>
          <a:p>
            <a:pPr marL="182880" indent="-182880">
              <a:buFont typeface="Arial" panose="020B0604020202020204" pitchFamily="34" charset="0"/>
              <a:buChar char="•"/>
            </a:pPr>
            <a:r>
              <a:rPr lang="en-US" sz="1600" dirty="0">
                <a:solidFill>
                  <a:srgbClr val="C00000"/>
                </a:solidFill>
              </a:rPr>
              <a:t>Tableau should access redshift through VON over internet</a:t>
            </a:r>
          </a:p>
        </p:txBody>
      </p:sp>
    </p:spTree>
    <p:extLst>
      <p:ext uri="{BB962C8B-B14F-4D97-AF65-F5344CB8AC3E}">
        <p14:creationId xmlns:p14="http://schemas.microsoft.com/office/powerpoint/2010/main" val="22156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35"/>
          <p:cNvSpPr txBox="1">
            <a:spLocks noChangeArrowheads="1"/>
          </p:cNvSpPr>
          <p:nvPr/>
        </p:nvSpPr>
        <p:spPr bwMode="auto">
          <a:xfrm>
            <a:off x="2104097" y="1265480"/>
            <a:ext cx="798182"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IAM</a:t>
            </a:r>
          </a:p>
        </p:txBody>
      </p:sp>
      <p:cxnSp>
        <p:nvCxnSpPr>
          <p:cNvPr id="72" name="Straight Arrow Connector 44">
            <a:extLst>
              <a:ext uri="{FF2B5EF4-FFF2-40B4-BE49-F238E27FC236}">
                <a16:creationId xmlns:a16="http://schemas.microsoft.com/office/drawing/2014/main" id="{5A834865-7FA1-4500-ACD1-207A6F4F826A}"/>
              </a:ext>
            </a:extLst>
          </p:cNvPr>
          <p:cNvCxnSpPr>
            <a:cxnSpLocks/>
          </p:cNvCxnSpPr>
          <p:nvPr/>
        </p:nvCxnSpPr>
        <p:spPr>
          <a:xfrm flipH="1" flipV="1">
            <a:off x="1389496" y="3797271"/>
            <a:ext cx="10754" cy="246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44">
            <a:extLst>
              <a:ext uri="{FF2B5EF4-FFF2-40B4-BE49-F238E27FC236}">
                <a16:creationId xmlns:a16="http://schemas.microsoft.com/office/drawing/2014/main" id="{EBF52990-4907-4721-8AF1-997308A8CFEA}"/>
              </a:ext>
            </a:extLst>
          </p:cNvPr>
          <p:cNvCxnSpPr>
            <a:cxnSpLocks/>
            <a:stCxn id="10" idx="3"/>
            <a:endCxn id="125" idx="1"/>
          </p:cNvCxnSpPr>
          <p:nvPr/>
        </p:nvCxnSpPr>
        <p:spPr>
          <a:xfrm flipV="1">
            <a:off x="6883152" y="1946147"/>
            <a:ext cx="1623241" cy="8748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Cloud Connectivity – Production (China)</a:t>
            </a:r>
          </a:p>
        </p:txBody>
      </p:sp>
      <p:sp>
        <p:nvSpPr>
          <p:cNvPr id="7" name="Rounded Rectangle 6"/>
          <p:cNvSpPr/>
          <p:nvPr/>
        </p:nvSpPr>
        <p:spPr>
          <a:xfrm>
            <a:off x="304840" y="1115865"/>
            <a:ext cx="9868185" cy="3174574"/>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sp>
        <p:nvSpPr>
          <p:cNvPr id="10" name="Rounded Rectangle 9"/>
          <p:cNvSpPr/>
          <p:nvPr/>
        </p:nvSpPr>
        <p:spPr>
          <a:xfrm>
            <a:off x="755829" y="1844180"/>
            <a:ext cx="6127323" cy="1953649"/>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18" name="TextBox 35"/>
          <p:cNvSpPr txBox="1">
            <a:spLocks noChangeArrowheads="1"/>
          </p:cNvSpPr>
          <p:nvPr/>
        </p:nvSpPr>
        <p:spPr bwMode="auto">
          <a:xfrm>
            <a:off x="1686503" y="1860933"/>
            <a:ext cx="4525558" cy="369332"/>
          </a:xfrm>
          <a:prstGeom prst="rect">
            <a:avLst/>
          </a:prstGeom>
          <a:noFill/>
          <a:ln w="9525">
            <a:noFill/>
            <a:miter lim="800000"/>
            <a:headEnd/>
            <a:tailEnd/>
          </a:ln>
        </p:spPr>
        <p:txBody>
          <a:bodyPr wrap="square">
            <a:spAutoFit/>
          </a:bodyPr>
          <a:lstStyle/>
          <a:p>
            <a:pPr algn="ctr"/>
            <a:r>
              <a:rPr lang="en-US" sz="1800" b="1" dirty="0">
                <a:latin typeface="Calibri" panose="020F0502020204030204" pitchFamily="34" charset="0"/>
                <a:ea typeface="Verdana" pitchFamily="34" charset="0"/>
                <a:cs typeface="Calibri" panose="020F0502020204030204" pitchFamily="34" charset="0"/>
              </a:rPr>
              <a:t>Management, Production &amp; Non Production</a:t>
            </a:r>
          </a:p>
        </p:txBody>
      </p:sp>
      <p:pic>
        <p:nvPicPr>
          <p:cNvPr id="19" name="Picture 18" descr="S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8717" y="1365192"/>
            <a:ext cx="548640" cy="548640"/>
          </a:xfrm>
          <a:prstGeom prst="rect">
            <a:avLst/>
          </a:prstGeom>
        </p:spPr>
      </p:pic>
      <p:pic>
        <p:nvPicPr>
          <p:cNvPr id="26" name="Picture 25" descr="I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9223" y="1164460"/>
            <a:ext cx="438912" cy="438912"/>
          </a:xfrm>
          <a:prstGeom prst="rect">
            <a:avLst/>
          </a:prstGeom>
        </p:spPr>
      </p:pic>
      <p:sp>
        <p:nvSpPr>
          <p:cNvPr id="85" name="TextBox 35"/>
          <p:cNvSpPr txBox="1">
            <a:spLocks noChangeArrowheads="1"/>
          </p:cNvSpPr>
          <p:nvPr/>
        </p:nvSpPr>
        <p:spPr bwMode="auto">
          <a:xfrm>
            <a:off x="715294" y="1147469"/>
            <a:ext cx="975001"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China</a:t>
            </a:r>
          </a:p>
        </p:txBody>
      </p:sp>
      <p:sp>
        <p:nvSpPr>
          <p:cNvPr id="91" name="TextBox 35"/>
          <p:cNvSpPr txBox="1">
            <a:spLocks noChangeArrowheads="1"/>
          </p:cNvSpPr>
          <p:nvPr/>
        </p:nvSpPr>
        <p:spPr bwMode="auto">
          <a:xfrm>
            <a:off x="9119658" y="1469631"/>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S3</a:t>
            </a:r>
          </a:p>
        </p:txBody>
      </p:sp>
      <p:sp>
        <p:nvSpPr>
          <p:cNvPr id="125" name="Rounded Rectangle 124"/>
          <p:cNvSpPr/>
          <p:nvPr/>
        </p:nvSpPr>
        <p:spPr>
          <a:xfrm>
            <a:off x="8506393" y="1214627"/>
            <a:ext cx="1609482" cy="1463040"/>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grpSp>
        <p:nvGrpSpPr>
          <p:cNvPr id="12" name="Group 11"/>
          <p:cNvGrpSpPr/>
          <p:nvPr/>
        </p:nvGrpSpPr>
        <p:grpSpPr>
          <a:xfrm>
            <a:off x="495008" y="4919114"/>
            <a:ext cx="1716489" cy="998426"/>
            <a:chOff x="4135667" y="3134680"/>
            <a:chExt cx="740380" cy="503870"/>
          </a:xfrm>
        </p:grpSpPr>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667" y="3134680"/>
              <a:ext cx="740380" cy="503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35"/>
            <p:cNvSpPr txBox="1">
              <a:spLocks noChangeArrowheads="1"/>
            </p:cNvSpPr>
            <p:nvPr/>
          </p:nvSpPr>
          <p:spPr bwMode="auto">
            <a:xfrm>
              <a:off x="4196009" y="3259734"/>
              <a:ext cx="657244" cy="270263"/>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MPLS / VPLS / VPN over Internet</a:t>
              </a:r>
            </a:p>
          </p:txBody>
        </p:sp>
      </p:grpSp>
      <p:sp>
        <p:nvSpPr>
          <p:cNvPr id="48" name="Rounded Rectangle 47"/>
          <p:cNvSpPr/>
          <p:nvPr/>
        </p:nvSpPr>
        <p:spPr>
          <a:xfrm>
            <a:off x="283258" y="6208135"/>
            <a:ext cx="2629160" cy="998427"/>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nchorCtr="0"/>
          <a:lstStyle/>
          <a:p>
            <a:pPr algn="ctr">
              <a:defRPr/>
            </a:pPr>
            <a:r>
              <a:rPr lang="en-US" sz="1440" dirty="0">
                <a:solidFill>
                  <a:schemeClr val="tx1"/>
                </a:solidFill>
                <a:latin typeface="Calibri" panose="020F0502020204030204" pitchFamily="34" charset="0"/>
                <a:cs typeface="Calibri" panose="020F0502020204030204" pitchFamily="34" charset="0"/>
              </a:rPr>
              <a:t>GY DC &amp; Office Location 	</a:t>
            </a:r>
          </a:p>
        </p:txBody>
      </p:sp>
      <p:pic>
        <p:nvPicPr>
          <p:cNvPr id="53"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80170" y="6570611"/>
            <a:ext cx="585216" cy="512066"/>
          </a:xfrm>
          <a:prstGeom prst="rect">
            <a:avLst/>
          </a:prstGeom>
          <a:noFill/>
          <a:ln w="9525">
            <a:solidFill>
              <a:srgbClr val="9BC8EB">
                <a:lumMod val="40000"/>
                <a:lumOff val="6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100" descr="VPN-Gateway-.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6606" y="4000748"/>
            <a:ext cx="548640" cy="548640"/>
          </a:xfrm>
          <a:prstGeom prst="rect">
            <a:avLst/>
          </a:prstGeom>
        </p:spPr>
      </p:pic>
      <p:pic>
        <p:nvPicPr>
          <p:cNvPr id="51" name="Picture 50" descr="Client.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55815" y="6534036"/>
            <a:ext cx="585216" cy="585216"/>
          </a:xfrm>
          <a:prstGeom prst="rect">
            <a:avLst/>
          </a:prstGeom>
        </p:spPr>
      </p:pic>
      <p:sp>
        <p:nvSpPr>
          <p:cNvPr id="52" name="Rounded Rectangle 201">
            <a:extLst>
              <a:ext uri="{FF2B5EF4-FFF2-40B4-BE49-F238E27FC236}">
                <a16:creationId xmlns:a16="http://schemas.microsoft.com/office/drawing/2014/main" id="{58F78179-8117-406E-9703-F2A6593E74C6}"/>
              </a:ext>
            </a:extLst>
          </p:cNvPr>
          <p:cNvSpPr/>
          <p:nvPr/>
        </p:nvSpPr>
        <p:spPr>
          <a:xfrm>
            <a:off x="4869889" y="2716034"/>
            <a:ext cx="1941255" cy="548640"/>
          </a:xfrm>
          <a:prstGeom prst="roundRect">
            <a:avLst>
              <a:gd name="adj" fmla="val 9818"/>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defTabSz="914400"/>
            <a:r>
              <a:rPr lang="en-US" sz="1200" dirty="0">
                <a:solidFill>
                  <a:schemeClr val="tx1"/>
                </a:solidFill>
              </a:rPr>
              <a:t>Public Subnet</a:t>
            </a:r>
          </a:p>
        </p:txBody>
      </p:sp>
      <p:sp>
        <p:nvSpPr>
          <p:cNvPr id="59" name="Rounded Rectangle 201">
            <a:extLst>
              <a:ext uri="{FF2B5EF4-FFF2-40B4-BE49-F238E27FC236}">
                <a16:creationId xmlns:a16="http://schemas.microsoft.com/office/drawing/2014/main" id="{294C22B9-B5A1-4A92-9FA7-FA8E2A4049FA}"/>
              </a:ext>
            </a:extLst>
          </p:cNvPr>
          <p:cNvSpPr/>
          <p:nvPr/>
        </p:nvSpPr>
        <p:spPr>
          <a:xfrm>
            <a:off x="1648282" y="3080490"/>
            <a:ext cx="2103120" cy="548640"/>
          </a:xfrm>
          <a:prstGeom prst="roundRect">
            <a:avLst>
              <a:gd name="adj" fmla="val 9818"/>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algn="ctr" defTabSz="914400"/>
            <a:r>
              <a:rPr lang="en-US" sz="1200" dirty="0">
                <a:solidFill>
                  <a:schemeClr val="tx1"/>
                </a:solidFill>
              </a:rPr>
              <a:t>Application Subnet (Private)</a:t>
            </a:r>
          </a:p>
        </p:txBody>
      </p:sp>
      <p:sp>
        <p:nvSpPr>
          <p:cNvPr id="64" name="Rounded Rectangle 201">
            <a:extLst>
              <a:ext uri="{FF2B5EF4-FFF2-40B4-BE49-F238E27FC236}">
                <a16:creationId xmlns:a16="http://schemas.microsoft.com/office/drawing/2014/main" id="{7B8DED4F-29AD-4E24-A80E-B04CD6E22294}"/>
              </a:ext>
            </a:extLst>
          </p:cNvPr>
          <p:cNvSpPr/>
          <p:nvPr/>
        </p:nvSpPr>
        <p:spPr>
          <a:xfrm>
            <a:off x="1648282" y="2275326"/>
            <a:ext cx="2103120" cy="548640"/>
          </a:xfrm>
          <a:prstGeom prst="roundRect">
            <a:avLst>
              <a:gd name="adj" fmla="val 9818"/>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ctr" anchorCtr="0" forceAA="0" compatLnSpc="1">
            <a:prstTxWarp prst="textNoShape">
              <a:avLst/>
            </a:prstTxWarp>
            <a:noAutofit/>
          </a:bodyPr>
          <a:lstStyle/>
          <a:p>
            <a:pPr algn="ctr" defTabSz="914400"/>
            <a:r>
              <a:rPr lang="en-US" sz="1200" dirty="0">
                <a:solidFill>
                  <a:schemeClr val="tx1"/>
                </a:solidFill>
              </a:rPr>
              <a:t>Secured Subnet (Private)</a:t>
            </a:r>
          </a:p>
        </p:txBody>
      </p:sp>
      <p:pic>
        <p:nvPicPr>
          <p:cNvPr id="66" name="Picture 4" descr="https://encrypted-tbn0.gstatic.com/images?q=tbn:ANd9GcRGRnqy8Kg_bAQzlhDTvCws_PvaJlK7mB5RK7GgWma-x4ETV3bgQQ">
            <a:extLst>
              <a:ext uri="{FF2B5EF4-FFF2-40B4-BE49-F238E27FC236}">
                <a16:creationId xmlns:a16="http://schemas.microsoft.com/office/drawing/2014/main" id="{EF32A1F7-902E-420D-979A-80B84ADF1B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0275" y="2153325"/>
            <a:ext cx="362139" cy="36213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tableau icon">
            <a:extLst>
              <a:ext uri="{FF2B5EF4-FFF2-40B4-BE49-F238E27FC236}">
                <a16:creationId xmlns:a16="http://schemas.microsoft.com/office/drawing/2014/main" id="{184DB3FE-3B72-4C89-A58C-45FFC966B0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5072" y="6143232"/>
            <a:ext cx="1025299" cy="705077"/>
          </a:xfrm>
          <a:prstGeom prst="rect">
            <a:avLst/>
          </a:prstGeom>
          <a:noFill/>
          <a:extLst>
            <a:ext uri="{909E8E84-426E-40DD-AFC4-6F175D3DCCD1}">
              <a14:hiddenFill xmlns:a14="http://schemas.microsoft.com/office/drawing/2010/main">
                <a:solidFill>
                  <a:srgbClr val="FFFFFF"/>
                </a:solidFill>
              </a14:hiddenFill>
            </a:ext>
          </a:extLst>
        </p:spPr>
      </p:pic>
      <p:sp>
        <p:nvSpPr>
          <p:cNvPr id="83" name="Rounded Rectangle 124">
            <a:extLst>
              <a:ext uri="{FF2B5EF4-FFF2-40B4-BE49-F238E27FC236}">
                <a16:creationId xmlns:a16="http://schemas.microsoft.com/office/drawing/2014/main" id="{0D9DB693-43B3-4AB3-9626-F7A53E8C9395}"/>
              </a:ext>
            </a:extLst>
          </p:cNvPr>
          <p:cNvSpPr/>
          <p:nvPr/>
        </p:nvSpPr>
        <p:spPr>
          <a:xfrm>
            <a:off x="8506393" y="2757034"/>
            <a:ext cx="1609482" cy="1463040"/>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cxnSp>
        <p:nvCxnSpPr>
          <p:cNvPr id="96" name="Straight Arrow Connector 44">
            <a:extLst>
              <a:ext uri="{FF2B5EF4-FFF2-40B4-BE49-F238E27FC236}">
                <a16:creationId xmlns:a16="http://schemas.microsoft.com/office/drawing/2014/main" id="{9DF098FC-E5C0-4D27-BDF1-CB953D2DEC83}"/>
              </a:ext>
            </a:extLst>
          </p:cNvPr>
          <p:cNvCxnSpPr>
            <a:cxnSpLocks/>
            <a:stCxn id="59" idx="3"/>
            <a:endCxn id="52" idx="1"/>
          </p:cNvCxnSpPr>
          <p:nvPr/>
        </p:nvCxnSpPr>
        <p:spPr>
          <a:xfrm flipV="1">
            <a:off x="3751402" y="2990354"/>
            <a:ext cx="1118487" cy="3644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8" name="Picture 107" descr="See full size image">
            <a:extLst>
              <a:ext uri="{FF2B5EF4-FFF2-40B4-BE49-F238E27FC236}">
                <a16:creationId xmlns:a16="http://schemas.microsoft.com/office/drawing/2014/main" id="{0A0FF3DC-CDAE-45E8-B654-27FEE2AB792F}"/>
              </a:ext>
            </a:extLst>
          </p:cNvPr>
          <p:cNvPicPr>
            <a:picLocks noChangeAspect="1" noChangeArrowheads="1"/>
          </p:cNvPicPr>
          <p:nvPr/>
        </p:nvPicPr>
        <p:blipFill>
          <a:blip r:embed="rId11" cstate="print">
            <a:duotone>
              <a:schemeClr val="accent1">
                <a:shade val="45000"/>
                <a:satMod val="135000"/>
              </a:schemeClr>
              <a:prstClr val="white"/>
            </a:duotone>
          </a:blip>
          <a:srcRect/>
          <a:stretch>
            <a:fillRect/>
          </a:stretch>
        </p:blipFill>
        <p:spPr bwMode="auto">
          <a:xfrm>
            <a:off x="4479454" y="6256021"/>
            <a:ext cx="517776" cy="592288"/>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noFill/>
            <a:prstDash val="solid"/>
            <a:miter lim="800000"/>
          </a:ln>
          <a:effectLst/>
        </p:spPr>
      </p:pic>
      <p:cxnSp>
        <p:nvCxnSpPr>
          <p:cNvPr id="122" name="Straight Arrow Connector 44">
            <a:extLst>
              <a:ext uri="{FF2B5EF4-FFF2-40B4-BE49-F238E27FC236}">
                <a16:creationId xmlns:a16="http://schemas.microsoft.com/office/drawing/2014/main" id="{1F7EDBC0-DBEF-44F9-A7D2-A34FD8E7CC7C}"/>
              </a:ext>
            </a:extLst>
          </p:cNvPr>
          <p:cNvCxnSpPr>
            <a:cxnSpLocks/>
            <a:stCxn id="108" idx="0"/>
          </p:cNvCxnSpPr>
          <p:nvPr/>
        </p:nvCxnSpPr>
        <p:spPr>
          <a:xfrm flipV="1">
            <a:off x="4738342" y="4290439"/>
            <a:ext cx="0" cy="196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44">
            <a:extLst>
              <a:ext uri="{FF2B5EF4-FFF2-40B4-BE49-F238E27FC236}">
                <a16:creationId xmlns:a16="http://schemas.microsoft.com/office/drawing/2014/main" id="{E0D4DD92-A776-4AC0-898B-FF33DB09F5E5}"/>
              </a:ext>
            </a:extLst>
          </p:cNvPr>
          <p:cNvCxnSpPr>
            <a:cxnSpLocks/>
            <a:stCxn id="52" idx="2"/>
            <a:endCxn id="83" idx="2"/>
          </p:cNvCxnSpPr>
          <p:nvPr/>
        </p:nvCxnSpPr>
        <p:spPr>
          <a:xfrm rot="16200000" flipH="1">
            <a:off x="7098125" y="2007065"/>
            <a:ext cx="955400" cy="3470617"/>
          </a:xfrm>
          <a:prstGeom prst="bentConnector3">
            <a:avLst>
              <a:gd name="adj1" fmla="val 172978"/>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Cloud 103">
            <a:extLst>
              <a:ext uri="{FF2B5EF4-FFF2-40B4-BE49-F238E27FC236}">
                <a16:creationId xmlns:a16="http://schemas.microsoft.com/office/drawing/2014/main" id="{B9627EB7-1D2E-47F0-B562-3BD351F63930}"/>
              </a:ext>
            </a:extLst>
          </p:cNvPr>
          <p:cNvSpPr/>
          <p:nvPr/>
        </p:nvSpPr>
        <p:spPr bwMode="auto">
          <a:xfrm>
            <a:off x="3543350" y="4768548"/>
            <a:ext cx="3935808" cy="430877"/>
          </a:xfrm>
          <a:prstGeom prst="cloud">
            <a:avLst/>
          </a:prstGeom>
          <a:solidFill>
            <a:srgbClr val="CCECFF"/>
          </a:solid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144000" tIns="74880" rIns="144000" bIns="74880" numCol="1" rtlCol="0" anchor="ctr" anchorCtr="0" compatLnSpc="1">
            <a:prstTxWarp prst="textNoShape">
              <a:avLst/>
            </a:prstTxWarp>
          </a:bodyPr>
          <a:lstStyle/>
          <a:p>
            <a:pPr algn="ctr" fontAlgn="base">
              <a:spcBef>
                <a:spcPct val="0"/>
              </a:spcBef>
              <a:spcAft>
                <a:spcPct val="100000"/>
              </a:spcAft>
              <a:buClr>
                <a:schemeClr val="accent1"/>
              </a:buClr>
            </a:pPr>
            <a:r>
              <a:rPr lang="en-US" sz="1600" dirty="0">
                <a:latin typeface="Arial" panose="020B0604020202020204" pitchFamily="34" charset="0"/>
              </a:rPr>
              <a:t>Internet</a:t>
            </a:r>
          </a:p>
        </p:txBody>
      </p:sp>
      <p:sp>
        <p:nvSpPr>
          <p:cNvPr id="98" name="Rounded Rectangle 97"/>
          <p:cNvSpPr/>
          <p:nvPr/>
        </p:nvSpPr>
        <p:spPr>
          <a:xfrm>
            <a:off x="4054396" y="5522952"/>
            <a:ext cx="1371600" cy="592288"/>
          </a:xfrm>
          <a:prstGeom prst="roundRect">
            <a:avLst>
              <a:gd name="adj" fmla="val 9818"/>
            </a:avLst>
          </a:prstGeom>
          <a:solidFill>
            <a:schemeClr val="bg1">
              <a:lumMod val="65000"/>
            </a:schemeClr>
          </a:solidFill>
          <a:ln/>
        </p:spPr>
        <p:style>
          <a:lnRef idx="3">
            <a:schemeClr val="lt1"/>
          </a:lnRef>
          <a:fillRef idx="1">
            <a:schemeClr val="dk1"/>
          </a:fillRef>
          <a:effectRef idx="1">
            <a:schemeClr val="dk1"/>
          </a:effectRef>
          <a:fontRef idx="minor">
            <a:schemeClr val="lt1"/>
          </a:fontRef>
        </p:style>
        <p:txBody>
          <a:bodyPr anchor="ctr"/>
          <a:lstStyle/>
          <a:p>
            <a:pPr algn="ctr">
              <a:defRPr/>
            </a:pPr>
            <a:r>
              <a:rPr lang="en-US" sz="1400" dirty="0">
                <a:solidFill>
                  <a:schemeClr val="bg1"/>
                </a:solidFill>
                <a:ea typeface="Verdana" pitchFamily="34" charset="0"/>
                <a:cs typeface="Calibri" panose="020F0502020204030204" pitchFamily="34" charset="0"/>
              </a:rPr>
              <a:t>Public</a:t>
            </a:r>
            <a:r>
              <a:rPr lang="en-US" sz="1400" dirty="0">
                <a:solidFill>
                  <a:schemeClr val="bg1"/>
                </a:solidFill>
                <a:cs typeface="Arial"/>
              </a:rPr>
              <a:t> </a:t>
            </a:r>
            <a:r>
              <a:rPr lang="en-US" sz="1400" dirty="0">
                <a:solidFill>
                  <a:schemeClr val="bg1"/>
                </a:solidFill>
                <a:ea typeface="Verdana" pitchFamily="34" charset="0"/>
                <a:cs typeface="Calibri" panose="020F0502020204030204" pitchFamily="34" charset="0"/>
              </a:rPr>
              <a:t>API  &amp; AWS Console</a:t>
            </a:r>
          </a:p>
        </p:txBody>
      </p:sp>
      <p:pic>
        <p:nvPicPr>
          <p:cNvPr id="41" name="Graphic 40">
            <a:extLst>
              <a:ext uri="{FF2B5EF4-FFF2-40B4-BE49-F238E27FC236}">
                <a16:creationId xmlns:a16="http://schemas.microsoft.com/office/drawing/2014/main" id="{60AC593C-AC57-462A-9FDA-FFAFD83644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84437" y="1985136"/>
            <a:ext cx="457200" cy="457200"/>
          </a:xfrm>
          <a:prstGeom prst="rect">
            <a:avLst/>
          </a:prstGeom>
        </p:spPr>
      </p:pic>
      <p:sp>
        <p:nvSpPr>
          <p:cNvPr id="42" name="TextBox 35">
            <a:extLst>
              <a:ext uri="{FF2B5EF4-FFF2-40B4-BE49-F238E27FC236}">
                <a16:creationId xmlns:a16="http://schemas.microsoft.com/office/drawing/2014/main" id="{D20D1EFA-0BBC-430E-B9CD-85CE0DD991B4}"/>
              </a:ext>
            </a:extLst>
          </p:cNvPr>
          <p:cNvSpPr txBox="1">
            <a:spLocks noChangeArrowheads="1"/>
          </p:cNvSpPr>
          <p:nvPr/>
        </p:nvSpPr>
        <p:spPr bwMode="auto">
          <a:xfrm>
            <a:off x="9119658" y="2056770"/>
            <a:ext cx="996217"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Dynamo</a:t>
            </a:r>
          </a:p>
        </p:txBody>
      </p:sp>
      <p:pic>
        <p:nvPicPr>
          <p:cNvPr id="43" name="Graphic 42">
            <a:extLst>
              <a:ext uri="{FF2B5EF4-FFF2-40B4-BE49-F238E27FC236}">
                <a16:creationId xmlns:a16="http://schemas.microsoft.com/office/drawing/2014/main" id="{D6BF7A5C-FBEB-44AD-92F7-202817E8BA8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84437" y="2885382"/>
            <a:ext cx="457200" cy="457200"/>
          </a:xfrm>
          <a:prstGeom prst="rect">
            <a:avLst/>
          </a:prstGeom>
        </p:spPr>
      </p:pic>
      <p:pic>
        <p:nvPicPr>
          <p:cNvPr id="44" name="Graphic 43">
            <a:extLst>
              <a:ext uri="{FF2B5EF4-FFF2-40B4-BE49-F238E27FC236}">
                <a16:creationId xmlns:a16="http://schemas.microsoft.com/office/drawing/2014/main" id="{15053BEA-ED7E-46B3-B436-90B3FCC9D25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84437" y="3518275"/>
            <a:ext cx="457200" cy="457200"/>
          </a:xfrm>
          <a:prstGeom prst="rect">
            <a:avLst/>
          </a:prstGeom>
        </p:spPr>
      </p:pic>
      <p:sp>
        <p:nvSpPr>
          <p:cNvPr id="45" name="TextBox 35">
            <a:extLst>
              <a:ext uri="{FF2B5EF4-FFF2-40B4-BE49-F238E27FC236}">
                <a16:creationId xmlns:a16="http://schemas.microsoft.com/office/drawing/2014/main" id="{1714B6CE-DF9F-48AE-A3AB-4C3543FB8B49}"/>
              </a:ext>
            </a:extLst>
          </p:cNvPr>
          <p:cNvSpPr txBox="1">
            <a:spLocks noChangeArrowheads="1"/>
          </p:cNvSpPr>
          <p:nvPr/>
        </p:nvSpPr>
        <p:spPr bwMode="auto">
          <a:xfrm>
            <a:off x="9119658" y="2957016"/>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Glue</a:t>
            </a:r>
          </a:p>
        </p:txBody>
      </p:sp>
      <p:sp>
        <p:nvSpPr>
          <p:cNvPr id="50" name="TextBox 35">
            <a:extLst>
              <a:ext uri="{FF2B5EF4-FFF2-40B4-BE49-F238E27FC236}">
                <a16:creationId xmlns:a16="http://schemas.microsoft.com/office/drawing/2014/main" id="{1F21AC73-6BC3-4534-A962-8D3950A6B60B}"/>
              </a:ext>
            </a:extLst>
          </p:cNvPr>
          <p:cNvSpPr txBox="1">
            <a:spLocks noChangeArrowheads="1"/>
          </p:cNvSpPr>
          <p:nvPr/>
        </p:nvSpPr>
        <p:spPr bwMode="auto">
          <a:xfrm>
            <a:off x="9119658" y="3589909"/>
            <a:ext cx="798182" cy="313932"/>
          </a:xfrm>
          <a:prstGeom prst="rect">
            <a:avLst/>
          </a:prstGeom>
          <a:noFill/>
          <a:ln w="9525">
            <a:noFill/>
            <a:miter lim="800000"/>
            <a:headEnd/>
            <a:tailEnd/>
          </a:ln>
        </p:spPr>
        <p:txBody>
          <a:bodyPr wrap="square">
            <a:spAutoFit/>
          </a:bodyPr>
          <a:lstStyle/>
          <a:p>
            <a:r>
              <a:rPr lang="en-US" sz="1440" dirty="0">
                <a:latin typeface="Calibri" panose="020F0502020204030204" pitchFamily="34" charset="0"/>
                <a:ea typeface="Verdana" pitchFamily="34" charset="0"/>
                <a:cs typeface="Calibri" panose="020F0502020204030204" pitchFamily="34" charset="0"/>
              </a:rPr>
              <a:t>Athena</a:t>
            </a:r>
          </a:p>
        </p:txBody>
      </p:sp>
      <p:pic>
        <p:nvPicPr>
          <p:cNvPr id="54" name="Picture 53">
            <a:extLst>
              <a:ext uri="{FF2B5EF4-FFF2-40B4-BE49-F238E27FC236}">
                <a16:creationId xmlns:a16="http://schemas.microsoft.com/office/drawing/2014/main" id="{9AE79D38-F491-4815-ADC1-27FF4FCB690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673166" y="4114115"/>
            <a:ext cx="321869" cy="337445"/>
          </a:xfrm>
          <a:prstGeom prst="rect">
            <a:avLst/>
          </a:prstGeom>
        </p:spPr>
      </p:pic>
      <p:sp>
        <p:nvSpPr>
          <p:cNvPr id="55" name="TextBox 35">
            <a:extLst>
              <a:ext uri="{FF2B5EF4-FFF2-40B4-BE49-F238E27FC236}">
                <a16:creationId xmlns:a16="http://schemas.microsoft.com/office/drawing/2014/main" id="{947E965E-AA1B-4E7B-BA79-656A2B9B33AD}"/>
              </a:ext>
            </a:extLst>
          </p:cNvPr>
          <p:cNvSpPr txBox="1">
            <a:spLocks noChangeArrowheads="1"/>
          </p:cNvSpPr>
          <p:nvPr/>
        </p:nvSpPr>
        <p:spPr bwMode="auto">
          <a:xfrm>
            <a:off x="8435626" y="4945310"/>
            <a:ext cx="2009354" cy="978729"/>
          </a:xfrm>
          <a:prstGeom prst="rect">
            <a:avLst/>
          </a:prstGeom>
          <a:noFill/>
          <a:ln w="9525">
            <a:noFill/>
            <a:miter lim="800000"/>
            <a:headEnd/>
            <a:tailEnd/>
          </a:ln>
        </p:spPr>
        <p:txBody>
          <a:bodyPr wrap="square">
            <a:spAutoFit/>
          </a:bodyPr>
          <a:lstStyle/>
          <a:p>
            <a:pPr algn="ctr"/>
            <a:r>
              <a:rPr lang="en-US" sz="1440" b="1" dirty="0">
                <a:latin typeface="Calibri" panose="020F0502020204030204" pitchFamily="34" charset="0"/>
                <a:ea typeface="Verdana" pitchFamily="34" charset="0"/>
                <a:cs typeface="Calibri" panose="020F0502020204030204" pitchFamily="34" charset="0"/>
              </a:rPr>
              <a:t>Internet Routable</a:t>
            </a:r>
            <a:r>
              <a:rPr lang="en-US" sz="1440" dirty="0">
                <a:latin typeface="Calibri" panose="020F0502020204030204" pitchFamily="34" charset="0"/>
                <a:ea typeface="Verdana" pitchFamily="34" charset="0"/>
                <a:cs typeface="Calibri" panose="020F0502020204030204" pitchFamily="34" charset="0"/>
              </a:rPr>
              <a:t> (Private subnets has to be routed through Public subnet)</a:t>
            </a:r>
          </a:p>
        </p:txBody>
      </p:sp>
      <p:sp>
        <p:nvSpPr>
          <p:cNvPr id="56" name="TextBox 35">
            <a:extLst>
              <a:ext uri="{FF2B5EF4-FFF2-40B4-BE49-F238E27FC236}">
                <a16:creationId xmlns:a16="http://schemas.microsoft.com/office/drawing/2014/main" id="{003569A4-C649-4DDA-88D9-CB036AF69C8D}"/>
              </a:ext>
            </a:extLst>
          </p:cNvPr>
          <p:cNvSpPr txBox="1">
            <a:spLocks noChangeArrowheads="1"/>
          </p:cNvSpPr>
          <p:nvPr/>
        </p:nvSpPr>
        <p:spPr bwMode="auto">
          <a:xfrm>
            <a:off x="7142735" y="1632215"/>
            <a:ext cx="1463040"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VPC End Points</a:t>
            </a:r>
          </a:p>
        </p:txBody>
      </p:sp>
      <p:sp>
        <p:nvSpPr>
          <p:cNvPr id="57" name="TextBox 35">
            <a:extLst>
              <a:ext uri="{FF2B5EF4-FFF2-40B4-BE49-F238E27FC236}">
                <a16:creationId xmlns:a16="http://schemas.microsoft.com/office/drawing/2014/main" id="{DACEE97C-6086-422D-BFC3-2DA41A8ED328}"/>
              </a:ext>
            </a:extLst>
          </p:cNvPr>
          <p:cNvSpPr txBox="1">
            <a:spLocks noChangeArrowheads="1"/>
          </p:cNvSpPr>
          <p:nvPr/>
        </p:nvSpPr>
        <p:spPr bwMode="auto">
          <a:xfrm>
            <a:off x="3769069" y="6741066"/>
            <a:ext cx="2008478" cy="535531"/>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User Interface / Development Interface</a:t>
            </a:r>
          </a:p>
        </p:txBody>
      </p:sp>
      <p:pic>
        <p:nvPicPr>
          <p:cNvPr id="58" name="Graphic 57">
            <a:extLst>
              <a:ext uri="{FF2B5EF4-FFF2-40B4-BE49-F238E27FC236}">
                <a16:creationId xmlns:a16="http://schemas.microsoft.com/office/drawing/2014/main" id="{D18CF5B8-F161-41DD-96B9-C35ED31C743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0408" y="1156347"/>
            <a:ext cx="457200" cy="457200"/>
          </a:xfrm>
          <a:prstGeom prst="rect">
            <a:avLst/>
          </a:prstGeom>
        </p:spPr>
      </p:pic>
      <p:pic>
        <p:nvPicPr>
          <p:cNvPr id="60" name="Graphic 59">
            <a:extLst>
              <a:ext uri="{FF2B5EF4-FFF2-40B4-BE49-F238E27FC236}">
                <a16:creationId xmlns:a16="http://schemas.microsoft.com/office/drawing/2014/main" id="{F9C7DEAB-88D3-44FE-8034-BE64A681178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79354" y="2309835"/>
            <a:ext cx="274320" cy="274320"/>
          </a:xfrm>
          <a:prstGeom prst="rect">
            <a:avLst/>
          </a:prstGeom>
        </p:spPr>
      </p:pic>
      <p:pic>
        <p:nvPicPr>
          <p:cNvPr id="61" name="Graphic 60">
            <a:extLst>
              <a:ext uri="{FF2B5EF4-FFF2-40B4-BE49-F238E27FC236}">
                <a16:creationId xmlns:a16="http://schemas.microsoft.com/office/drawing/2014/main" id="{2FE4F55D-B803-4CC3-8339-200F5055F86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73292" y="3095214"/>
            <a:ext cx="274320" cy="274320"/>
          </a:xfrm>
          <a:prstGeom prst="rect">
            <a:avLst/>
          </a:prstGeom>
        </p:spPr>
      </p:pic>
      <p:pic>
        <p:nvPicPr>
          <p:cNvPr id="62" name="Graphic 61">
            <a:extLst>
              <a:ext uri="{FF2B5EF4-FFF2-40B4-BE49-F238E27FC236}">
                <a16:creationId xmlns:a16="http://schemas.microsoft.com/office/drawing/2014/main" id="{30C56C6B-0438-48A5-ADE6-357A7CA7D46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885733" y="2735192"/>
            <a:ext cx="274320" cy="274320"/>
          </a:xfrm>
          <a:prstGeom prst="rect">
            <a:avLst/>
          </a:prstGeom>
        </p:spPr>
      </p:pic>
      <p:pic>
        <p:nvPicPr>
          <p:cNvPr id="63" name="Graphic 62">
            <a:extLst>
              <a:ext uri="{FF2B5EF4-FFF2-40B4-BE49-F238E27FC236}">
                <a16:creationId xmlns:a16="http://schemas.microsoft.com/office/drawing/2014/main" id="{4B73EAF2-B0AA-45FA-9464-9AFB36105F2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76957" y="1866317"/>
            <a:ext cx="330200" cy="330200"/>
          </a:xfrm>
          <a:prstGeom prst="rect">
            <a:avLst/>
          </a:prstGeom>
        </p:spPr>
      </p:pic>
      <p:sp>
        <p:nvSpPr>
          <p:cNvPr id="65" name="Rectangle 64">
            <a:extLst>
              <a:ext uri="{FF2B5EF4-FFF2-40B4-BE49-F238E27FC236}">
                <a16:creationId xmlns:a16="http://schemas.microsoft.com/office/drawing/2014/main" id="{EB126754-31C3-4033-BF41-830ED4130B30}"/>
              </a:ext>
            </a:extLst>
          </p:cNvPr>
          <p:cNvSpPr/>
          <p:nvPr/>
        </p:nvSpPr>
        <p:spPr>
          <a:xfrm>
            <a:off x="1063978" y="1894387"/>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sp>
        <p:nvSpPr>
          <p:cNvPr id="68" name="TextBox 35">
            <a:extLst>
              <a:ext uri="{FF2B5EF4-FFF2-40B4-BE49-F238E27FC236}">
                <a16:creationId xmlns:a16="http://schemas.microsoft.com/office/drawing/2014/main" id="{17A8BC7C-8934-4602-A4C3-F617820E82F1}"/>
              </a:ext>
            </a:extLst>
          </p:cNvPr>
          <p:cNvSpPr txBox="1">
            <a:spLocks noChangeArrowheads="1"/>
          </p:cNvSpPr>
          <p:nvPr/>
        </p:nvSpPr>
        <p:spPr bwMode="auto">
          <a:xfrm>
            <a:off x="5995035" y="6733740"/>
            <a:ext cx="1371600" cy="313932"/>
          </a:xfrm>
          <a:prstGeom prst="rect">
            <a:avLst/>
          </a:prstGeom>
          <a:noFill/>
          <a:ln w="9525">
            <a:noFill/>
            <a:miter lim="800000"/>
            <a:headEnd/>
            <a:tailEnd/>
          </a:ln>
        </p:spPr>
        <p:txBody>
          <a:bodyPr wrap="square">
            <a:spAutoFit/>
          </a:bodyPr>
          <a:lstStyle/>
          <a:p>
            <a:pPr algn="ctr"/>
            <a:r>
              <a:rPr lang="en-US" sz="1440" dirty="0">
                <a:latin typeface="Calibri" panose="020F0502020204030204" pitchFamily="34" charset="0"/>
                <a:ea typeface="Verdana" pitchFamily="34" charset="0"/>
                <a:cs typeface="Calibri" panose="020F0502020204030204" pitchFamily="34" charset="0"/>
              </a:rPr>
              <a:t>Tableau Online (SaaS)</a:t>
            </a:r>
          </a:p>
        </p:txBody>
      </p:sp>
      <p:cxnSp>
        <p:nvCxnSpPr>
          <p:cNvPr id="70" name="Straight Arrow Connector 44">
            <a:extLst>
              <a:ext uri="{FF2B5EF4-FFF2-40B4-BE49-F238E27FC236}">
                <a16:creationId xmlns:a16="http://schemas.microsoft.com/office/drawing/2014/main" id="{E22566E3-7D0B-41FD-A874-2D2A870E84CA}"/>
              </a:ext>
            </a:extLst>
          </p:cNvPr>
          <p:cNvCxnSpPr>
            <a:cxnSpLocks/>
            <a:stCxn id="67" idx="0"/>
          </p:cNvCxnSpPr>
          <p:nvPr/>
        </p:nvCxnSpPr>
        <p:spPr>
          <a:xfrm flipH="1" flipV="1">
            <a:off x="6647721" y="3264673"/>
            <a:ext cx="1" cy="2878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44">
            <a:extLst>
              <a:ext uri="{FF2B5EF4-FFF2-40B4-BE49-F238E27FC236}">
                <a16:creationId xmlns:a16="http://schemas.microsoft.com/office/drawing/2014/main" id="{33451510-CD96-4219-B7E9-897151334BD3}"/>
              </a:ext>
            </a:extLst>
          </p:cNvPr>
          <p:cNvCxnSpPr>
            <a:cxnSpLocks/>
            <a:stCxn id="59" idx="0"/>
            <a:endCxn id="64" idx="2"/>
          </p:cNvCxnSpPr>
          <p:nvPr/>
        </p:nvCxnSpPr>
        <p:spPr>
          <a:xfrm flipV="1">
            <a:off x="2699842" y="2823966"/>
            <a:ext cx="0" cy="25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DCB889-C82D-4CA1-B8B4-B9FBF3BFBF99}"/>
              </a:ext>
            </a:extLst>
          </p:cNvPr>
          <p:cNvSpPr txBox="1"/>
          <p:nvPr/>
        </p:nvSpPr>
        <p:spPr>
          <a:xfrm>
            <a:off x="10483552" y="1230965"/>
            <a:ext cx="3816424" cy="1077218"/>
          </a:xfrm>
          <a:prstGeom prst="rect">
            <a:avLst/>
          </a:prstGeom>
          <a:noFill/>
        </p:spPr>
        <p:txBody>
          <a:bodyPr wrap="square" rtlCol="0">
            <a:spAutoFit/>
          </a:bodyPr>
          <a:lstStyle/>
          <a:p>
            <a:pPr marL="182880" indent="-182880">
              <a:buFont typeface="Arial" panose="020B0604020202020204" pitchFamily="34" charset="0"/>
              <a:buChar char="•"/>
            </a:pPr>
            <a:r>
              <a:rPr lang="en-US" sz="1600" dirty="0">
                <a:solidFill>
                  <a:srgbClr val="C00000"/>
                </a:solidFill>
              </a:rPr>
              <a:t>Everything else remain same, but here Tableau online access the Redshift over internet routing, redshift has to be exposed in public</a:t>
            </a:r>
          </a:p>
        </p:txBody>
      </p:sp>
    </p:spTree>
    <p:extLst>
      <p:ext uri="{BB962C8B-B14F-4D97-AF65-F5344CB8AC3E}">
        <p14:creationId xmlns:p14="http://schemas.microsoft.com/office/powerpoint/2010/main" val="331746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7" name="Elbow Connector 97">
            <a:extLst>
              <a:ext uri="{FF2B5EF4-FFF2-40B4-BE49-F238E27FC236}">
                <a16:creationId xmlns:a16="http://schemas.microsoft.com/office/drawing/2014/main" id="{7491BFD8-A986-4A01-9E59-E17E93AC80EC}"/>
              </a:ext>
            </a:extLst>
          </p:cNvPr>
          <p:cNvCxnSpPr>
            <a:cxnSpLocks/>
            <a:stCxn id="200" idx="0"/>
            <a:endCxn id="142" idx="2"/>
          </p:cNvCxnSpPr>
          <p:nvPr/>
        </p:nvCxnSpPr>
        <p:spPr bwMode="auto">
          <a:xfrm flipV="1">
            <a:off x="9417289" y="5484859"/>
            <a:ext cx="5611" cy="1419750"/>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191" name="TextBox 35">
            <a:extLst>
              <a:ext uri="{FF2B5EF4-FFF2-40B4-BE49-F238E27FC236}">
                <a16:creationId xmlns:a16="http://schemas.microsoft.com/office/drawing/2014/main" id="{F32CC3DE-2A22-445B-BD4A-431BF30E64C7}"/>
              </a:ext>
            </a:extLst>
          </p:cNvPr>
          <p:cNvSpPr txBox="1">
            <a:spLocks noChangeArrowheads="1"/>
          </p:cNvSpPr>
          <p:nvPr/>
        </p:nvSpPr>
        <p:spPr bwMode="auto">
          <a:xfrm>
            <a:off x="3681960" y="1745392"/>
            <a:ext cx="1404130" cy="461665"/>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Credentials &amp; Privileged Role</a:t>
            </a:r>
          </a:p>
        </p:txBody>
      </p:sp>
      <p:pic>
        <p:nvPicPr>
          <p:cNvPr id="106" name="Picture 105">
            <a:extLst>
              <a:ext uri="{FF2B5EF4-FFF2-40B4-BE49-F238E27FC236}">
                <a16:creationId xmlns:a16="http://schemas.microsoft.com/office/drawing/2014/main" id="{09AAFB42-F8B7-4308-91B7-7AD303EA5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18548" y="1408576"/>
            <a:ext cx="309102" cy="457200"/>
          </a:xfrm>
          <a:prstGeom prst="rect">
            <a:avLst/>
          </a:prstGeom>
        </p:spPr>
      </p:pic>
      <p:cxnSp>
        <p:nvCxnSpPr>
          <p:cNvPr id="187" name="Elbow Connector 97">
            <a:extLst>
              <a:ext uri="{FF2B5EF4-FFF2-40B4-BE49-F238E27FC236}">
                <a16:creationId xmlns:a16="http://schemas.microsoft.com/office/drawing/2014/main" id="{ADAD8170-776B-4E2C-B593-C4714AD96512}"/>
              </a:ext>
            </a:extLst>
          </p:cNvPr>
          <p:cNvCxnSpPr>
            <a:cxnSpLocks/>
            <a:stCxn id="105" idx="3"/>
            <a:endCxn id="186" idx="1"/>
          </p:cNvCxnSpPr>
          <p:nvPr/>
        </p:nvCxnSpPr>
        <p:spPr bwMode="auto">
          <a:xfrm>
            <a:off x="1576608" y="1782970"/>
            <a:ext cx="3483051" cy="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139" name="Rounded Rectangle 76">
            <a:extLst>
              <a:ext uri="{FF2B5EF4-FFF2-40B4-BE49-F238E27FC236}">
                <a16:creationId xmlns:a16="http://schemas.microsoft.com/office/drawing/2014/main" id="{037D0BC9-3BC7-4D42-B735-1399CE431A78}"/>
              </a:ext>
            </a:extLst>
          </p:cNvPr>
          <p:cNvSpPr/>
          <p:nvPr/>
        </p:nvSpPr>
        <p:spPr>
          <a:xfrm>
            <a:off x="6185932" y="270078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161" name="TextBox 35">
            <a:extLst>
              <a:ext uri="{FF2B5EF4-FFF2-40B4-BE49-F238E27FC236}">
                <a16:creationId xmlns:a16="http://schemas.microsoft.com/office/drawing/2014/main" id="{EE2AC302-24AC-478D-BB37-E47FC95D56CB}"/>
              </a:ext>
            </a:extLst>
          </p:cNvPr>
          <p:cNvSpPr txBox="1">
            <a:spLocks noChangeArrowheads="1"/>
          </p:cNvSpPr>
          <p:nvPr/>
        </p:nvSpPr>
        <p:spPr bwMode="auto">
          <a:xfrm>
            <a:off x="7345598" y="3168014"/>
            <a:ext cx="64008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EMR</a:t>
            </a:r>
          </a:p>
        </p:txBody>
      </p:sp>
      <p:sp>
        <p:nvSpPr>
          <p:cNvPr id="169" name="TextBox 35">
            <a:extLst>
              <a:ext uri="{FF2B5EF4-FFF2-40B4-BE49-F238E27FC236}">
                <a16:creationId xmlns:a16="http://schemas.microsoft.com/office/drawing/2014/main" id="{76122AFF-4F8C-45B0-B529-A0CE9D7E4A5D}"/>
              </a:ext>
            </a:extLst>
          </p:cNvPr>
          <p:cNvSpPr txBox="1">
            <a:spLocks noChangeArrowheads="1"/>
          </p:cNvSpPr>
          <p:nvPr/>
        </p:nvSpPr>
        <p:spPr bwMode="auto">
          <a:xfrm>
            <a:off x="6812868" y="2934537"/>
            <a:ext cx="73152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Trigger</a:t>
            </a:r>
          </a:p>
        </p:txBody>
      </p:sp>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Proposed Deployment – Development (Singapore)</a:t>
            </a:r>
          </a:p>
        </p:txBody>
      </p:sp>
      <p:sp>
        <p:nvSpPr>
          <p:cNvPr id="71" name="Rounded Rectangle 1">
            <a:extLst>
              <a:ext uri="{FF2B5EF4-FFF2-40B4-BE49-F238E27FC236}">
                <a16:creationId xmlns:a16="http://schemas.microsoft.com/office/drawing/2014/main" id="{7F5447C0-84EC-4FCE-98C4-C0C8487515A0}"/>
              </a:ext>
            </a:extLst>
          </p:cNvPr>
          <p:cNvSpPr/>
          <p:nvPr/>
        </p:nvSpPr>
        <p:spPr>
          <a:xfrm>
            <a:off x="3142298" y="1011555"/>
            <a:ext cx="10096914" cy="5127977"/>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pic>
        <p:nvPicPr>
          <p:cNvPr id="74" name="Picture 73">
            <a:extLst>
              <a:ext uri="{FF2B5EF4-FFF2-40B4-BE49-F238E27FC236}">
                <a16:creationId xmlns:a16="http://schemas.microsoft.com/office/drawing/2014/main" id="{A8AE257C-F8AF-4A37-BC85-FCF74220C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99" y="1551322"/>
            <a:ext cx="472965" cy="457200"/>
          </a:xfrm>
          <a:prstGeom prst="rect">
            <a:avLst/>
          </a:prstGeom>
        </p:spPr>
      </p:pic>
      <p:cxnSp>
        <p:nvCxnSpPr>
          <p:cNvPr id="75" name="Elbow Connector 97">
            <a:extLst>
              <a:ext uri="{FF2B5EF4-FFF2-40B4-BE49-F238E27FC236}">
                <a16:creationId xmlns:a16="http://schemas.microsoft.com/office/drawing/2014/main" id="{B694F7AE-EBC6-4FB1-9D95-AAB79253E26D}"/>
              </a:ext>
            </a:extLst>
          </p:cNvPr>
          <p:cNvCxnSpPr>
            <a:cxnSpLocks/>
            <a:stCxn id="74" idx="3"/>
            <a:endCxn id="105" idx="1"/>
          </p:cNvCxnSpPr>
          <p:nvPr/>
        </p:nvCxnSpPr>
        <p:spPr bwMode="auto">
          <a:xfrm>
            <a:off x="690464" y="1779922"/>
            <a:ext cx="520384" cy="304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76" name="TextBox 35">
            <a:extLst>
              <a:ext uri="{FF2B5EF4-FFF2-40B4-BE49-F238E27FC236}">
                <a16:creationId xmlns:a16="http://schemas.microsoft.com/office/drawing/2014/main" id="{F69A146D-ECAB-460C-A215-C95FD9FBC694}"/>
              </a:ext>
            </a:extLst>
          </p:cNvPr>
          <p:cNvSpPr txBox="1">
            <a:spLocks noChangeArrowheads="1"/>
          </p:cNvSpPr>
          <p:nvPr/>
        </p:nvSpPr>
        <p:spPr bwMode="auto">
          <a:xfrm>
            <a:off x="3814371" y="2790603"/>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pic>
        <p:nvPicPr>
          <p:cNvPr id="77" name="Picture 76">
            <a:extLst>
              <a:ext uri="{FF2B5EF4-FFF2-40B4-BE49-F238E27FC236}">
                <a16:creationId xmlns:a16="http://schemas.microsoft.com/office/drawing/2014/main" id="{E7CFD089-7561-4C8F-927C-3E44D41C8C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816" y="2996589"/>
            <a:ext cx="365760" cy="379306"/>
          </a:xfrm>
          <a:prstGeom prst="rect">
            <a:avLst/>
          </a:prstGeom>
        </p:spPr>
      </p:pic>
      <p:pic>
        <p:nvPicPr>
          <p:cNvPr id="80" name="Picture 10" descr="Image result for corporate active directory icon">
            <a:extLst>
              <a:ext uri="{FF2B5EF4-FFF2-40B4-BE49-F238E27FC236}">
                <a16:creationId xmlns:a16="http://schemas.microsoft.com/office/drawing/2014/main" id="{9091585B-C3A1-4FE6-9579-E2C931940E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7100" y="1209750"/>
            <a:ext cx="454926"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Elbow Connector 97">
            <a:extLst>
              <a:ext uri="{FF2B5EF4-FFF2-40B4-BE49-F238E27FC236}">
                <a16:creationId xmlns:a16="http://schemas.microsoft.com/office/drawing/2014/main" id="{5B9F5680-7934-4D9A-BBD7-66B1EE8C3A2C}"/>
              </a:ext>
            </a:extLst>
          </p:cNvPr>
          <p:cNvCxnSpPr>
            <a:cxnSpLocks/>
            <a:stCxn id="186" idx="0"/>
            <a:endCxn id="80" idx="1"/>
          </p:cNvCxnSpPr>
          <p:nvPr/>
        </p:nvCxnSpPr>
        <p:spPr bwMode="auto">
          <a:xfrm rot="5400000" flipH="1" flipV="1">
            <a:off x="9388945" y="-2708056"/>
            <a:ext cx="161748" cy="8454561"/>
          </a:xfrm>
          <a:prstGeom prst="bentConnector2">
            <a:avLst/>
          </a:prstGeom>
          <a:ln w="12700">
            <a:solidFill>
              <a:schemeClr val="accent4">
                <a:lumMod val="50000"/>
              </a:schemeClr>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82" name="TextBox 35">
            <a:extLst>
              <a:ext uri="{FF2B5EF4-FFF2-40B4-BE49-F238E27FC236}">
                <a16:creationId xmlns:a16="http://schemas.microsoft.com/office/drawing/2014/main" id="{17ECA882-9887-4654-9C91-4C0C5FB686C7}"/>
              </a:ext>
            </a:extLst>
          </p:cNvPr>
          <p:cNvSpPr txBox="1">
            <a:spLocks noChangeArrowheads="1"/>
          </p:cNvSpPr>
          <p:nvPr/>
        </p:nvSpPr>
        <p:spPr bwMode="auto">
          <a:xfrm>
            <a:off x="13523475" y="1668869"/>
            <a:ext cx="848509" cy="369332"/>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Corporate Directory</a:t>
            </a:r>
          </a:p>
        </p:txBody>
      </p:sp>
      <p:sp>
        <p:nvSpPr>
          <p:cNvPr id="86" name="TextBox 35">
            <a:extLst>
              <a:ext uri="{FF2B5EF4-FFF2-40B4-BE49-F238E27FC236}">
                <a16:creationId xmlns:a16="http://schemas.microsoft.com/office/drawing/2014/main" id="{00623FAF-F239-409C-B41D-37335A7BF6EE}"/>
              </a:ext>
            </a:extLst>
          </p:cNvPr>
          <p:cNvSpPr txBox="1">
            <a:spLocks noChangeArrowheads="1"/>
          </p:cNvSpPr>
          <p:nvPr/>
        </p:nvSpPr>
        <p:spPr bwMode="auto">
          <a:xfrm>
            <a:off x="8375238" y="1236805"/>
            <a:ext cx="26517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Delegated User Identity (SAML, OpenID)</a:t>
            </a:r>
          </a:p>
        </p:txBody>
      </p:sp>
      <p:pic>
        <p:nvPicPr>
          <p:cNvPr id="105" name="Picture 104">
            <a:extLst>
              <a:ext uri="{FF2B5EF4-FFF2-40B4-BE49-F238E27FC236}">
                <a16:creationId xmlns:a16="http://schemas.microsoft.com/office/drawing/2014/main" id="{B285BFC6-E8FB-45A8-BBB5-7AC74EAAD2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0848" y="1600090"/>
            <a:ext cx="365760" cy="365760"/>
          </a:xfrm>
          <a:prstGeom prst="rect">
            <a:avLst/>
          </a:prstGeom>
        </p:spPr>
      </p:pic>
      <p:sp>
        <p:nvSpPr>
          <p:cNvPr id="107" name="TextBox 35">
            <a:extLst>
              <a:ext uri="{FF2B5EF4-FFF2-40B4-BE49-F238E27FC236}">
                <a16:creationId xmlns:a16="http://schemas.microsoft.com/office/drawing/2014/main" id="{CAC287D8-4120-4576-AACC-F9A358A7538D}"/>
              </a:ext>
            </a:extLst>
          </p:cNvPr>
          <p:cNvSpPr txBox="1">
            <a:spLocks noChangeArrowheads="1"/>
          </p:cNvSpPr>
          <p:nvPr/>
        </p:nvSpPr>
        <p:spPr bwMode="auto">
          <a:xfrm>
            <a:off x="793618" y="2017515"/>
            <a:ext cx="125886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Browser Client / API</a:t>
            </a:r>
          </a:p>
        </p:txBody>
      </p:sp>
      <p:sp>
        <p:nvSpPr>
          <p:cNvPr id="109" name="TextBox 35">
            <a:extLst>
              <a:ext uri="{FF2B5EF4-FFF2-40B4-BE49-F238E27FC236}">
                <a16:creationId xmlns:a16="http://schemas.microsoft.com/office/drawing/2014/main" id="{C03DD3B4-81E4-4067-848E-FC25F653271E}"/>
              </a:ext>
            </a:extLst>
          </p:cNvPr>
          <p:cNvSpPr txBox="1">
            <a:spLocks noChangeArrowheads="1"/>
          </p:cNvSpPr>
          <p:nvPr/>
        </p:nvSpPr>
        <p:spPr bwMode="auto">
          <a:xfrm>
            <a:off x="930084" y="1193830"/>
            <a:ext cx="99393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Mobile Device</a:t>
            </a:r>
          </a:p>
        </p:txBody>
      </p:sp>
      <p:cxnSp>
        <p:nvCxnSpPr>
          <p:cNvPr id="111" name="Elbow Connector 97">
            <a:extLst>
              <a:ext uri="{FF2B5EF4-FFF2-40B4-BE49-F238E27FC236}">
                <a16:creationId xmlns:a16="http://schemas.microsoft.com/office/drawing/2014/main" id="{D9DDD0AF-A186-44FC-983A-09FFD35186C9}"/>
              </a:ext>
            </a:extLst>
          </p:cNvPr>
          <p:cNvCxnSpPr>
            <a:cxnSpLocks/>
            <a:stCxn id="105" idx="3"/>
            <a:endCxn id="77" idx="1"/>
          </p:cNvCxnSpPr>
          <p:nvPr/>
        </p:nvCxnSpPr>
        <p:spPr bwMode="auto">
          <a:xfrm>
            <a:off x="1576608" y="1782970"/>
            <a:ext cx="2282208" cy="1403272"/>
          </a:xfrm>
          <a:prstGeom prst="bentConnector3">
            <a:avLst>
              <a:gd name="adj1" fmla="val 50000"/>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18" name="Picture 117">
            <a:extLst>
              <a:ext uri="{FF2B5EF4-FFF2-40B4-BE49-F238E27FC236}">
                <a16:creationId xmlns:a16="http://schemas.microsoft.com/office/drawing/2014/main" id="{B21268D1-83E7-4007-BF5F-A1A2564513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99791" y="1581788"/>
            <a:ext cx="462424" cy="457200"/>
          </a:xfrm>
          <a:prstGeom prst="rect">
            <a:avLst/>
          </a:prstGeom>
        </p:spPr>
      </p:pic>
      <p:sp>
        <p:nvSpPr>
          <p:cNvPr id="121" name="TextBox 35">
            <a:extLst>
              <a:ext uri="{FF2B5EF4-FFF2-40B4-BE49-F238E27FC236}">
                <a16:creationId xmlns:a16="http://schemas.microsoft.com/office/drawing/2014/main" id="{96F92B66-2CB6-47D8-9AEA-A3175E369DFE}"/>
              </a:ext>
            </a:extLst>
          </p:cNvPr>
          <p:cNvSpPr txBox="1">
            <a:spLocks noChangeArrowheads="1"/>
          </p:cNvSpPr>
          <p:nvPr/>
        </p:nvSpPr>
        <p:spPr bwMode="auto">
          <a:xfrm>
            <a:off x="6262357" y="1448146"/>
            <a:ext cx="1844931"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Security Tokens</a:t>
            </a:r>
          </a:p>
        </p:txBody>
      </p:sp>
      <p:cxnSp>
        <p:nvCxnSpPr>
          <p:cNvPr id="124" name="Elbow Connector 97">
            <a:extLst>
              <a:ext uri="{FF2B5EF4-FFF2-40B4-BE49-F238E27FC236}">
                <a16:creationId xmlns:a16="http://schemas.microsoft.com/office/drawing/2014/main" id="{6F11FB72-8EDE-4C4B-A1A4-AE156E549409}"/>
              </a:ext>
            </a:extLst>
          </p:cNvPr>
          <p:cNvCxnSpPr/>
          <p:nvPr/>
        </p:nvCxnSpPr>
        <p:spPr bwMode="auto">
          <a:xfrm>
            <a:off x="6012691" y="1527306"/>
            <a:ext cx="582429" cy="0"/>
          </a:xfrm>
          <a:prstGeom prst="straightConnector1">
            <a:avLst/>
          </a:prstGeom>
          <a:ln w="9525">
            <a:solidFill>
              <a:srgbClr val="44A800"/>
            </a:solidFill>
            <a:headEnd type="triangle"/>
            <a:tailEnd type="none"/>
          </a:ln>
          <a:effectLst/>
          <a:extLst/>
        </p:spPr>
        <p:style>
          <a:lnRef idx="2">
            <a:schemeClr val="accent1"/>
          </a:lnRef>
          <a:fillRef idx="0">
            <a:schemeClr val="accent1"/>
          </a:fillRef>
          <a:effectRef idx="1">
            <a:schemeClr val="accent1"/>
          </a:effectRef>
          <a:fontRef idx="minor">
            <a:schemeClr val="tx1"/>
          </a:fontRef>
        </p:style>
      </p:cxnSp>
      <p:pic>
        <p:nvPicPr>
          <p:cNvPr id="130" name="Graphic 129">
            <a:extLst>
              <a:ext uri="{FF2B5EF4-FFF2-40B4-BE49-F238E27FC236}">
                <a16:creationId xmlns:a16="http://schemas.microsoft.com/office/drawing/2014/main" id="{07171560-3454-4EBF-9D48-2980A3A180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7884" y="1047745"/>
            <a:ext cx="274320" cy="274320"/>
          </a:xfrm>
          <a:prstGeom prst="rect">
            <a:avLst/>
          </a:prstGeom>
        </p:spPr>
      </p:pic>
      <p:sp>
        <p:nvSpPr>
          <p:cNvPr id="137" name="Rounded Rectangle 57">
            <a:extLst>
              <a:ext uri="{FF2B5EF4-FFF2-40B4-BE49-F238E27FC236}">
                <a16:creationId xmlns:a16="http://schemas.microsoft.com/office/drawing/2014/main" id="{87CD4576-C856-4091-A468-3947A4B42525}"/>
              </a:ext>
            </a:extLst>
          </p:cNvPr>
          <p:cNvSpPr/>
          <p:nvPr/>
        </p:nvSpPr>
        <p:spPr>
          <a:xfrm>
            <a:off x="6091065" y="2581325"/>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1</a:t>
            </a:r>
          </a:p>
        </p:txBody>
      </p:sp>
      <p:sp>
        <p:nvSpPr>
          <p:cNvPr id="138" name="Rounded Rectangle 57">
            <a:extLst>
              <a:ext uri="{FF2B5EF4-FFF2-40B4-BE49-F238E27FC236}">
                <a16:creationId xmlns:a16="http://schemas.microsoft.com/office/drawing/2014/main" id="{605ED3FD-1CD6-40DA-BB95-FC3489E14C50}"/>
              </a:ext>
            </a:extLst>
          </p:cNvPr>
          <p:cNvSpPr/>
          <p:nvPr/>
        </p:nvSpPr>
        <p:spPr>
          <a:xfrm>
            <a:off x="6091065" y="4204697"/>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2</a:t>
            </a:r>
          </a:p>
        </p:txBody>
      </p:sp>
      <p:sp>
        <p:nvSpPr>
          <p:cNvPr id="140" name="Rounded Rectangle 76">
            <a:extLst>
              <a:ext uri="{FF2B5EF4-FFF2-40B4-BE49-F238E27FC236}">
                <a16:creationId xmlns:a16="http://schemas.microsoft.com/office/drawing/2014/main" id="{FABDE751-5251-458E-8154-9B8FE6A4E84D}"/>
              </a:ext>
            </a:extLst>
          </p:cNvPr>
          <p:cNvSpPr/>
          <p:nvPr/>
        </p:nvSpPr>
        <p:spPr>
          <a:xfrm>
            <a:off x="6185932" y="429613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141" name="Rounded Rectangle 76">
            <a:extLst>
              <a:ext uri="{FF2B5EF4-FFF2-40B4-BE49-F238E27FC236}">
                <a16:creationId xmlns:a16="http://schemas.microsoft.com/office/drawing/2014/main" id="{1CBAD609-DE72-4021-BBD9-ABC6AD326C5B}"/>
              </a:ext>
            </a:extLst>
          </p:cNvPr>
          <p:cNvSpPr/>
          <p:nvPr/>
        </p:nvSpPr>
        <p:spPr>
          <a:xfrm>
            <a:off x="8396597" y="270078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Secured Subnet</a:t>
            </a:r>
          </a:p>
        </p:txBody>
      </p:sp>
      <p:sp>
        <p:nvSpPr>
          <p:cNvPr id="142" name="Rounded Rectangle 76">
            <a:extLst>
              <a:ext uri="{FF2B5EF4-FFF2-40B4-BE49-F238E27FC236}">
                <a16:creationId xmlns:a16="http://schemas.microsoft.com/office/drawing/2014/main" id="{BE20B865-F051-4971-8509-5861D1E4C0B7}"/>
              </a:ext>
            </a:extLst>
          </p:cNvPr>
          <p:cNvSpPr/>
          <p:nvPr/>
        </p:nvSpPr>
        <p:spPr>
          <a:xfrm>
            <a:off x="8396597" y="429613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Secured Subnet</a:t>
            </a:r>
          </a:p>
        </p:txBody>
      </p:sp>
      <p:sp>
        <p:nvSpPr>
          <p:cNvPr id="143" name="Rounded Rectangle 76">
            <a:extLst>
              <a:ext uri="{FF2B5EF4-FFF2-40B4-BE49-F238E27FC236}">
                <a16:creationId xmlns:a16="http://schemas.microsoft.com/office/drawing/2014/main" id="{9576E695-EF94-4753-8EED-C8659A5462D0}"/>
              </a:ext>
            </a:extLst>
          </p:cNvPr>
          <p:cNvSpPr/>
          <p:nvPr/>
        </p:nvSpPr>
        <p:spPr>
          <a:xfrm>
            <a:off x="10607262" y="270078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sp>
        <p:nvSpPr>
          <p:cNvPr id="144" name="Rounded Rectangle 76">
            <a:extLst>
              <a:ext uri="{FF2B5EF4-FFF2-40B4-BE49-F238E27FC236}">
                <a16:creationId xmlns:a16="http://schemas.microsoft.com/office/drawing/2014/main" id="{D9432195-CC6C-427D-BC76-5F3B2172D446}"/>
              </a:ext>
            </a:extLst>
          </p:cNvPr>
          <p:cNvSpPr/>
          <p:nvPr/>
        </p:nvSpPr>
        <p:spPr>
          <a:xfrm>
            <a:off x="10607262" y="429613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pic>
        <p:nvPicPr>
          <p:cNvPr id="145" name="Graphic 144">
            <a:extLst>
              <a:ext uri="{FF2B5EF4-FFF2-40B4-BE49-F238E27FC236}">
                <a16:creationId xmlns:a16="http://schemas.microsoft.com/office/drawing/2014/main" id="{0889FE9F-E6F0-4D6C-AD3C-5ED38EC499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2723809"/>
            <a:ext cx="228600" cy="228600"/>
          </a:xfrm>
          <a:prstGeom prst="rect">
            <a:avLst/>
          </a:prstGeom>
        </p:spPr>
      </p:pic>
      <p:pic>
        <p:nvPicPr>
          <p:cNvPr id="146" name="Graphic 145">
            <a:extLst>
              <a:ext uri="{FF2B5EF4-FFF2-40B4-BE49-F238E27FC236}">
                <a16:creationId xmlns:a16="http://schemas.microsoft.com/office/drawing/2014/main" id="{36BBF68D-F1B4-47C9-AC10-57C77A25192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2723809"/>
            <a:ext cx="228600" cy="228600"/>
          </a:xfrm>
          <a:prstGeom prst="rect">
            <a:avLst/>
          </a:prstGeom>
        </p:spPr>
      </p:pic>
      <p:pic>
        <p:nvPicPr>
          <p:cNvPr id="148" name="Graphic 147">
            <a:extLst>
              <a:ext uri="{FF2B5EF4-FFF2-40B4-BE49-F238E27FC236}">
                <a16:creationId xmlns:a16="http://schemas.microsoft.com/office/drawing/2014/main" id="{4704C8EA-18A8-4060-8560-BFDD49334F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4296139"/>
            <a:ext cx="228600" cy="228600"/>
          </a:xfrm>
          <a:prstGeom prst="rect">
            <a:avLst/>
          </a:prstGeom>
        </p:spPr>
      </p:pic>
      <p:pic>
        <p:nvPicPr>
          <p:cNvPr id="149" name="Graphic 148">
            <a:extLst>
              <a:ext uri="{FF2B5EF4-FFF2-40B4-BE49-F238E27FC236}">
                <a16:creationId xmlns:a16="http://schemas.microsoft.com/office/drawing/2014/main" id="{D1DD9DE5-1395-42E6-8A12-833FD80D17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4296139"/>
            <a:ext cx="228600" cy="228600"/>
          </a:xfrm>
          <a:prstGeom prst="rect">
            <a:avLst/>
          </a:prstGeom>
        </p:spPr>
      </p:pic>
      <p:pic>
        <p:nvPicPr>
          <p:cNvPr id="150" name="Graphic 149">
            <a:extLst>
              <a:ext uri="{FF2B5EF4-FFF2-40B4-BE49-F238E27FC236}">
                <a16:creationId xmlns:a16="http://schemas.microsoft.com/office/drawing/2014/main" id="{D35AADF6-1FEA-48D7-82B5-56128987B5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2722844"/>
            <a:ext cx="228600" cy="228600"/>
          </a:xfrm>
          <a:prstGeom prst="rect">
            <a:avLst/>
          </a:prstGeom>
        </p:spPr>
      </p:pic>
      <p:pic>
        <p:nvPicPr>
          <p:cNvPr id="151" name="Graphic 150">
            <a:extLst>
              <a:ext uri="{FF2B5EF4-FFF2-40B4-BE49-F238E27FC236}">
                <a16:creationId xmlns:a16="http://schemas.microsoft.com/office/drawing/2014/main" id="{D82DBD56-2F95-492A-9C72-1D55AFFEAA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4315642"/>
            <a:ext cx="228600" cy="228600"/>
          </a:xfrm>
          <a:prstGeom prst="rect">
            <a:avLst/>
          </a:prstGeom>
        </p:spPr>
      </p:pic>
      <p:sp>
        <p:nvSpPr>
          <p:cNvPr id="152" name="Rounded Rectangle 8">
            <a:extLst>
              <a:ext uri="{FF2B5EF4-FFF2-40B4-BE49-F238E27FC236}">
                <a16:creationId xmlns:a16="http://schemas.microsoft.com/office/drawing/2014/main" id="{E5F3A8B9-1756-44E2-ADC5-956DA92DE751}"/>
              </a:ext>
            </a:extLst>
          </p:cNvPr>
          <p:cNvSpPr/>
          <p:nvPr/>
        </p:nvSpPr>
        <p:spPr>
          <a:xfrm>
            <a:off x="5823494" y="2235868"/>
            <a:ext cx="7252345" cy="3615632"/>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pic>
        <p:nvPicPr>
          <p:cNvPr id="153" name="Graphic 152">
            <a:extLst>
              <a:ext uri="{FF2B5EF4-FFF2-40B4-BE49-F238E27FC236}">
                <a16:creationId xmlns:a16="http://schemas.microsoft.com/office/drawing/2014/main" id="{961915CE-4562-4817-8CB9-D5C5F7229AD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38270" y="2242793"/>
            <a:ext cx="228600" cy="228600"/>
          </a:xfrm>
          <a:prstGeom prst="rect">
            <a:avLst/>
          </a:prstGeom>
        </p:spPr>
      </p:pic>
      <p:sp>
        <p:nvSpPr>
          <p:cNvPr id="154" name="Rectangle 153">
            <a:extLst>
              <a:ext uri="{FF2B5EF4-FFF2-40B4-BE49-F238E27FC236}">
                <a16:creationId xmlns:a16="http://schemas.microsoft.com/office/drawing/2014/main" id="{B078A32F-B527-4F51-A6EE-F6289776F2B8}"/>
              </a:ext>
            </a:extLst>
          </p:cNvPr>
          <p:cNvSpPr/>
          <p:nvPr/>
        </p:nvSpPr>
        <p:spPr>
          <a:xfrm>
            <a:off x="6018677" y="2218576"/>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pic>
        <p:nvPicPr>
          <p:cNvPr id="155" name="Picture 154">
            <a:extLst>
              <a:ext uri="{FF2B5EF4-FFF2-40B4-BE49-F238E27FC236}">
                <a16:creationId xmlns:a16="http://schemas.microsoft.com/office/drawing/2014/main" id="{2E576102-31A9-4DD6-92F8-2B64CE26395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45297" y="3040576"/>
            <a:ext cx="279605" cy="290571"/>
          </a:xfrm>
          <a:prstGeom prst="rect">
            <a:avLst/>
          </a:prstGeom>
        </p:spPr>
      </p:pic>
      <p:pic>
        <p:nvPicPr>
          <p:cNvPr id="156" name="Graphic 155">
            <a:extLst>
              <a:ext uri="{FF2B5EF4-FFF2-40B4-BE49-F238E27FC236}">
                <a16:creationId xmlns:a16="http://schemas.microsoft.com/office/drawing/2014/main" id="{49772DAE-EB1D-4515-A0E7-7670639E442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3404517"/>
            <a:ext cx="356194" cy="356194"/>
          </a:xfrm>
          <a:prstGeom prst="rect">
            <a:avLst/>
          </a:prstGeom>
        </p:spPr>
      </p:pic>
      <p:pic>
        <p:nvPicPr>
          <p:cNvPr id="157" name="Graphic 156">
            <a:extLst>
              <a:ext uri="{FF2B5EF4-FFF2-40B4-BE49-F238E27FC236}">
                <a16:creationId xmlns:a16="http://schemas.microsoft.com/office/drawing/2014/main" id="{A6483A87-7F91-48BB-92ED-35B95518C5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11024" y="4939272"/>
            <a:ext cx="478501" cy="478501"/>
          </a:xfrm>
          <a:prstGeom prst="rect">
            <a:avLst/>
          </a:prstGeom>
        </p:spPr>
      </p:pic>
      <p:cxnSp>
        <p:nvCxnSpPr>
          <p:cNvPr id="158" name="Elbow Connector 97">
            <a:extLst>
              <a:ext uri="{FF2B5EF4-FFF2-40B4-BE49-F238E27FC236}">
                <a16:creationId xmlns:a16="http://schemas.microsoft.com/office/drawing/2014/main" id="{DF359F58-5C1E-40A4-B21A-C4E3E608E5D2}"/>
              </a:ext>
            </a:extLst>
          </p:cNvPr>
          <p:cNvCxnSpPr>
            <a:cxnSpLocks/>
            <a:stCxn id="156" idx="1"/>
            <a:endCxn id="77" idx="2"/>
          </p:cNvCxnSpPr>
          <p:nvPr/>
        </p:nvCxnSpPr>
        <p:spPr bwMode="auto">
          <a:xfrm rot="10800000">
            <a:off x="4041696" y="3375896"/>
            <a:ext cx="3227688" cy="206719"/>
          </a:xfrm>
          <a:prstGeom prst="bentConnector2">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59" name="Elbow Connector 97">
            <a:extLst>
              <a:ext uri="{FF2B5EF4-FFF2-40B4-BE49-F238E27FC236}">
                <a16:creationId xmlns:a16="http://schemas.microsoft.com/office/drawing/2014/main" id="{323EC50E-33B5-422D-924C-6819308617DA}"/>
              </a:ext>
            </a:extLst>
          </p:cNvPr>
          <p:cNvCxnSpPr>
            <a:cxnSpLocks/>
            <a:stCxn id="77" idx="3"/>
            <a:endCxn id="155" idx="1"/>
          </p:cNvCxnSpPr>
          <p:nvPr/>
        </p:nvCxnSpPr>
        <p:spPr bwMode="auto">
          <a:xfrm flipV="1">
            <a:off x="4224576" y="3185862"/>
            <a:ext cx="2320721"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60" name="Elbow Connector 97">
            <a:extLst>
              <a:ext uri="{FF2B5EF4-FFF2-40B4-BE49-F238E27FC236}">
                <a16:creationId xmlns:a16="http://schemas.microsoft.com/office/drawing/2014/main" id="{D057D4DC-AAD2-47EF-A0D6-8FAA689DB993}"/>
              </a:ext>
            </a:extLst>
          </p:cNvPr>
          <p:cNvCxnSpPr>
            <a:cxnSpLocks/>
            <a:stCxn id="155" idx="3"/>
            <a:endCxn id="156" idx="0"/>
          </p:cNvCxnSpPr>
          <p:nvPr/>
        </p:nvCxnSpPr>
        <p:spPr bwMode="auto">
          <a:xfrm>
            <a:off x="6824902" y="3185862"/>
            <a:ext cx="622579" cy="218655"/>
          </a:xfrm>
          <a:prstGeom prst="bentConnector2">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163" name="Picture 162">
            <a:extLst>
              <a:ext uri="{FF2B5EF4-FFF2-40B4-BE49-F238E27FC236}">
                <a16:creationId xmlns:a16="http://schemas.microsoft.com/office/drawing/2014/main" id="{85F7C7B2-DC54-4346-BD9A-10E4518D60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8177" y="4667804"/>
            <a:ext cx="279605" cy="290571"/>
          </a:xfrm>
          <a:prstGeom prst="rect">
            <a:avLst/>
          </a:prstGeom>
        </p:spPr>
      </p:pic>
      <p:pic>
        <p:nvPicPr>
          <p:cNvPr id="164" name="Graphic 163">
            <a:extLst>
              <a:ext uri="{FF2B5EF4-FFF2-40B4-BE49-F238E27FC236}">
                <a16:creationId xmlns:a16="http://schemas.microsoft.com/office/drawing/2014/main" id="{D7207AC6-839F-4A77-B659-119DE5DBD9E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4915396"/>
            <a:ext cx="356194" cy="356194"/>
          </a:xfrm>
          <a:prstGeom prst="rect">
            <a:avLst/>
          </a:prstGeom>
        </p:spPr>
      </p:pic>
      <p:sp>
        <p:nvSpPr>
          <p:cNvPr id="165" name="TextBox 35">
            <a:extLst>
              <a:ext uri="{FF2B5EF4-FFF2-40B4-BE49-F238E27FC236}">
                <a16:creationId xmlns:a16="http://schemas.microsoft.com/office/drawing/2014/main" id="{12EE96B8-4071-42A2-907F-D1764078EAEA}"/>
              </a:ext>
            </a:extLst>
          </p:cNvPr>
          <p:cNvSpPr txBox="1">
            <a:spLocks noChangeArrowheads="1"/>
          </p:cNvSpPr>
          <p:nvPr/>
        </p:nvSpPr>
        <p:spPr bwMode="auto">
          <a:xfrm>
            <a:off x="3324223" y="4981937"/>
            <a:ext cx="862285" cy="461665"/>
          </a:xfrm>
          <a:prstGeom prst="rect">
            <a:avLst/>
          </a:prstGeom>
          <a:noFill/>
          <a:ln w="9525">
            <a:noFill/>
            <a:miter lim="800000"/>
            <a:headEnd/>
            <a:tailEnd/>
          </a:ln>
        </p:spPr>
        <p:txBody>
          <a:bodyPr wrap="square">
            <a:spAutoFit/>
          </a:bodyPr>
          <a:lstStyle/>
          <a:p>
            <a:r>
              <a:rPr lang="en-US" sz="1200" dirty="0">
                <a:latin typeface="Calibri" panose="020F0502020204030204" pitchFamily="34" charset="0"/>
                <a:ea typeface="Verdana" pitchFamily="34" charset="0"/>
                <a:cs typeface="Calibri" panose="020F0502020204030204" pitchFamily="34" charset="0"/>
              </a:rPr>
              <a:t>AWS Console</a:t>
            </a:r>
          </a:p>
        </p:txBody>
      </p:sp>
      <p:sp>
        <p:nvSpPr>
          <p:cNvPr id="166" name="TextBox 35">
            <a:extLst>
              <a:ext uri="{FF2B5EF4-FFF2-40B4-BE49-F238E27FC236}">
                <a16:creationId xmlns:a16="http://schemas.microsoft.com/office/drawing/2014/main" id="{02E24D76-BBDE-49A2-86F7-6B60D982ED12}"/>
              </a:ext>
            </a:extLst>
          </p:cNvPr>
          <p:cNvSpPr txBox="1">
            <a:spLocks noChangeArrowheads="1"/>
          </p:cNvSpPr>
          <p:nvPr/>
        </p:nvSpPr>
        <p:spPr bwMode="auto">
          <a:xfrm>
            <a:off x="2400420" y="3165565"/>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Push Files</a:t>
            </a:r>
          </a:p>
        </p:txBody>
      </p:sp>
      <p:sp>
        <p:nvSpPr>
          <p:cNvPr id="167" name="TextBox 35">
            <a:extLst>
              <a:ext uri="{FF2B5EF4-FFF2-40B4-BE49-F238E27FC236}">
                <a16:creationId xmlns:a16="http://schemas.microsoft.com/office/drawing/2014/main" id="{FAF96873-6546-45F0-8C88-10D35C30B4A8}"/>
              </a:ext>
            </a:extLst>
          </p:cNvPr>
          <p:cNvSpPr txBox="1">
            <a:spLocks noChangeArrowheads="1"/>
          </p:cNvSpPr>
          <p:nvPr/>
        </p:nvSpPr>
        <p:spPr bwMode="auto">
          <a:xfrm>
            <a:off x="4083606" y="3357983"/>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Fetch</a:t>
            </a:r>
          </a:p>
        </p:txBody>
      </p:sp>
      <p:sp>
        <p:nvSpPr>
          <p:cNvPr id="168" name="TextBox 35">
            <a:extLst>
              <a:ext uri="{FF2B5EF4-FFF2-40B4-BE49-F238E27FC236}">
                <a16:creationId xmlns:a16="http://schemas.microsoft.com/office/drawing/2014/main" id="{9BFB41CE-D0BE-4E7C-931E-96D9ACD2E2D1}"/>
              </a:ext>
            </a:extLst>
          </p:cNvPr>
          <p:cNvSpPr txBox="1">
            <a:spLocks noChangeArrowheads="1"/>
          </p:cNvSpPr>
          <p:nvPr/>
        </p:nvSpPr>
        <p:spPr bwMode="auto">
          <a:xfrm>
            <a:off x="4562295" y="2934537"/>
            <a:ext cx="1006955"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Event Driven</a:t>
            </a:r>
          </a:p>
        </p:txBody>
      </p:sp>
      <p:pic>
        <p:nvPicPr>
          <p:cNvPr id="172" name="Picture 171" descr="RedShift.png">
            <a:extLst>
              <a:ext uri="{FF2B5EF4-FFF2-40B4-BE49-F238E27FC236}">
                <a16:creationId xmlns:a16="http://schemas.microsoft.com/office/drawing/2014/main" id="{CBEB7685-2AD5-48CD-92E8-373BEFF303E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3274183"/>
            <a:ext cx="365760" cy="365760"/>
          </a:xfrm>
          <a:prstGeom prst="rect">
            <a:avLst/>
          </a:prstGeom>
        </p:spPr>
      </p:pic>
      <p:pic>
        <p:nvPicPr>
          <p:cNvPr id="170" name="Graphic 169">
            <a:extLst>
              <a:ext uri="{FF2B5EF4-FFF2-40B4-BE49-F238E27FC236}">
                <a16:creationId xmlns:a16="http://schemas.microsoft.com/office/drawing/2014/main" id="{73D70330-13B1-4038-B4C2-E0A9D1F2710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3404095"/>
            <a:ext cx="356616" cy="356616"/>
          </a:xfrm>
          <a:prstGeom prst="rect">
            <a:avLst/>
          </a:prstGeom>
        </p:spPr>
      </p:pic>
      <p:cxnSp>
        <p:nvCxnSpPr>
          <p:cNvPr id="173" name="Elbow Connector 97">
            <a:extLst>
              <a:ext uri="{FF2B5EF4-FFF2-40B4-BE49-F238E27FC236}">
                <a16:creationId xmlns:a16="http://schemas.microsoft.com/office/drawing/2014/main" id="{A1C8948C-7400-4ACE-9C6D-1F0156C83EBF}"/>
              </a:ext>
            </a:extLst>
          </p:cNvPr>
          <p:cNvCxnSpPr>
            <a:cxnSpLocks/>
            <a:stCxn id="156" idx="3"/>
            <a:endCxn id="170" idx="1"/>
          </p:cNvCxnSpPr>
          <p:nvPr/>
        </p:nvCxnSpPr>
        <p:spPr bwMode="auto">
          <a:xfrm flipV="1">
            <a:off x="7625578" y="3582403"/>
            <a:ext cx="1509080" cy="211"/>
          </a:xfrm>
          <a:prstGeom prst="straightConnector1">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174" name="Picture 173" descr="RedShift.png">
            <a:extLst>
              <a:ext uri="{FF2B5EF4-FFF2-40B4-BE49-F238E27FC236}">
                <a16:creationId xmlns:a16="http://schemas.microsoft.com/office/drawing/2014/main" id="{B0AA8DEF-1AAD-41E9-B7F3-E307A303002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4775495"/>
            <a:ext cx="365760" cy="365760"/>
          </a:xfrm>
          <a:prstGeom prst="rect">
            <a:avLst/>
          </a:prstGeom>
        </p:spPr>
      </p:pic>
      <p:pic>
        <p:nvPicPr>
          <p:cNvPr id="175" name="Graphic 174">
            <a:extLst>
              <a:ext uri="{FF2B5EF4-FFF2-40B4-BE49-F238E27FC236}">
                <a16:creationId xmlns:a16="http://schemas.microsoft.com/office/drawing/2014/main" id="{6FDC2BD2-A360-4B10-9E14-B0DFEC3DA7A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4914974"/>
            <a:ext cx="356616" cy="356616"/>
          </a:xfrm>
          <a:prstGeom prst="rect">
            <a:avLst/>
          </a:prstGeom>
        </p:spPr>
      </p:pic>
      <p:pic>
        <p:nvPicPr>
          <p:cNvPr id="176" name="Picture 4" descr="https://encrypted-tbn0.gstatic.com/images?q=tbn:ANd9GcRGRnqy8Kg_bAQzlhDTvCws_PvaJlK7mB5RK7GgWma-x4ETV3bgQQ">
            <a:extLst>
              <a:ext uri="{FF2B5EF4-FFF2-40B4-BE49-F238E27FC236}">
                <a16:creationId xmlns:a16="http://schemas.microsoft.com/office/drawing/2014/main" id="{E3711F8D-1EB1-43D3-B889-A68B08A23B4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44346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176">
            <a:extLst>
              <a:ext uri="{FF2B5EF4-FFF2-40B4-BE49-F238E27FC236}">
                <a16:creationId xmlns:a16="http://schemas.microsoft.com/office/drawing/2014/main" id="{BF2147D6-92BD-469D-B1EA-1716FF16B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608" y="4183538"/>
            <a:ext cx="365760" cy="379306"/>
          </a:xfrm>
          <a:prstGeom prst="rect">
            <a:avLst/>
          </a:prstGeom>
        </p:spPr>
      </p:pic>
      <p:cxnSp>
        <p:nvCxnSpPr>
          <p:cNvPr id="179" name="Elbow Connector 97">
            <a:extLst>
              <a:ext uri="{FF2B5EF4-FFF2-40B4-BE49-F238E27FC236}">
                <a16:creationId xmlns:a16="http://schemas.microsoft.com/office/drawing/2014/main" id="{8EFDA1BA-7238-4399-A74F-71DFBE54F7C5}"/>
              </a:ext>
            </a:extLst>
          </p:cNvPr>
          <p:cNvCxnSpPr>
            <a:cxnSpLocks/>
            <a:stCxn id="156" idx="2"/>
            <a:endCxn id="177" idx="0"/>
          </p:cNvCxnSpPr>
          <p:nvPr/>
        </p:nvCxnSpPr>
        <p:spPr bwMode="auto">
          <a:xfrm rot="5400000">
            <a:off x="5538572" y="2274628"/>
            <a:ext cx="422827" cy="3394993"/>
          </a:xfrm>
          <a:prstGeom prst="bentConnector3">
            <a:avLst>
              <a:gd name="adj1" fmla="val 50000"/>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180" name="Picture 4" descr="https://encrypted-tbn0.gstatic.com/images?q=tbn:ANd9GcRGRnqy8Kg_bAQzlhDTvCws_PvaJlK7mB5RK7GgWma-x4ETV3bgQQ">
            <a:extLst>
              <a:ext uri="{FF2B5EF4-FFF2-40B4-BE49-F238E27FC236}">
                <a16:creationId xmlns:a16="http://schemas.microsoft.com/office/drawing/2014/main" id="{3329AF56-67A5-4F3F-9746-C4B7750EFED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8434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35">
            <a:extLst>
              <a:ext uri="{FF2B5EF4-FFF2-40B4-BE49-F238E27FC236}">
                <a16:creationId xmlns:a16="http://schemas.microsoft.com/office/drawing/2014/main" id="{64EDF63B-54F6-4C60-BB3C-4508AEA5BD03}"/>
              </a:ext>
            </a:extLst>
          </p:cNvPr>
          <p:cNvSpPr txBox="1">
            <a:spLocks noChangeArrowheads="1"/>
          </p:cNvSpPr>
          <p:nvPr/>
        </p:nvSpPr>
        <p:spPr bwMode="auto">
          <a:xfrm>
            <a:off x="4090122" y="3928804"/>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182" name="TextBox 35">
            <a:extLst>
              <a:ext uri="{FF2B5EF4-FFF2-40B4-BE49-F238E27FC236}">
                <a16:creationId xmlns:a16="http://schemas.microsoft.com/office/drawing/2014/main" id="{71B2E2C2-7B94-4A90-A013-35ADDDD3B5F1}"/>
              </a:ext>
            </a:extLst>
          </p:cNvPr>
          <p:cNvSpPr txBox="1">
            <a:spLocks noChangeArrowheads="1"/>
          </p:cNvSpPr>
          <p:nvPr/>
        </p:nvSpPr>
        <p:spPr bwMode="auto">
          <a:xfrm>
            <a:off x="8412649" y="3331147"/>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184" name="TextBox 35">
            <a:extLst>
              <a:ext uri="{FF2B5EF4-FFF2-40B4-BE49-F238E27FC236}">
                <a16:creationId xmlns:a16="http://schemas.microsoft.com/office/drawing/2014/main" id="{40FE9080-0CB7-41DA-AE94-01B2AA894C60}"/>
              </a:ext>
            </a:extLst>
          </p:cNvPr>
          <p:cNvSpPr txBox="1">
            <a:spLocks noChangeArrowheads="1"/>
          </p:cNvSpPr>
          <p:nvPr/>
        </p:nvSpPr>
        <p:spPr bwMode="auto">
          <a:xfrm>
            <a:off x="2019523" y="1173439"/>
            <a:ext cx="8229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Internet Routing</a:t>
            </a:r>
          </a:p>
        </p:txBody>
      </p:sp>
      <p:pic>
        <p:nvPicPr>
          <p:cNvPr id="185" name="Graphic 184">
            <a:extLst>
              <a:ext uri="{FF2B5EF4-FFF2-40B4-BE49-F238E27FC236}">
                <a16:creationId xmlns:a16="http://schemas.microsoft.com/office/drawing/2014/main" id="{EE5CB2D8-E657-4810-9CC4-FA0CA729D89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076106" y="1503080"/>
            <a:ext cx="324879" cy="324879"/>
          </a:xfrm>
          <a:prstGeom prst="rect">
            <a:avLst/>
          </a:prstGeom>
        </p:spPr>
      </p:pic>
      <p:pic>
        <p:nvPicPr>
          <p:cNvPr id="186" name="Graphic 185">
            <a:extLst>
              <a:ext uri="{FF2B5EF4-FFF2-40B4-BE49-F238E27FC236}">
                <a16:creationId xmlns:a16="http://schemas.microsoft.com/office/drawing/2014/main" id="{EBEAAB0E-D035-4375-84E0-6EAF4B4940C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059659" y="1600098"/>
            <a:ext cx="365760" cy="365760"/>
          </a:xfrm>
          <a:prstGeom prst="rect">
            <a:avLst/>
          </a:prstGeom>
        </p:spPr>
      </p:pic>
      <p:sp>
        <p:nvSpPr>
          <p:cNvPr id="189" name="TextBox 35">
            <a:extLst>
              <a:ext uri="{FF2B5EF4-FFF2-40B4-BE49-F238E27FC236}">
                <a16:creationId xmlns:a16="http://schemas.microsoft.com/office/drawing/2014/main" id="{160E35A8-E2C0-4668-8DD4-FE4FB539C697}"/>
              </a:ext>
            </a:extLst>
          </p:cNvPr>
          <p:cNvSpPr txBox="1">
            <a:spLocks noChangeArrowheads="1"/>
          </p:cNvSpPr>
          <p:nvPr/>
        </p:nvSpPr>
        <p:spPr bwMode="auto">
          <a:xfrm>
            <a:off x="5385840" y="1704884"/>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IAM</a:t>
            </a:r>
          </a:p>
        </p:txBody>
      </p:sp>
      <p:pic>
        <p:nvPicPr>
          <p:cNvPr id="190" name="Graphic 189">
            <a:extLst>
              <a:ext uri="{FF2B5EF4-FFF2-40B4-BE49-F238E27FC236}">
                <a16:creationId xmlns:a16="http://schemas.microsoft.com/office/drawing/2014/main" id="{BA411808-1AB6-440F-9D7B-9FF4878CA93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419503" y="1529936"/>
            <a:ext cx="274320" cy="274320"/>
          </a:xfrm>
          <a:prstGeom prst="rect">
            <a:avLst/>
          </a:prstGeom>
        </p:spPr>
      </p:pic>
      <p:pic>
        <p:nvPicPr>
          <p:cNvPr id="198" name="Picture 6">
            <a:extLst>
              <a:ext uri="{FF2B5EF4-FFF2-40B4-BE49-F238E27FC236}">
                <a16:creationId xmlns:a16="http://schemas.microsoft.com/office/drawing/2014/main" id="{808766C8-818A-4B71-B2D3-968EA420C295}"/>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9772090" y="6973255"/>
            <a:ext cx="418011" cy="365760"/>
          </a:xfrm>
          <a:prstGeom prst="rect">
            <a:avLst/>
          </a:prstGeom>
          <a:noFill/>
          <a:ln w="9525">
            <a:solidFill>
              <a:srgbClr val="9BC8EB">
                <a:lumMod val="40000"/>
                <a:lumOff val="6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198" descr="Client.png">
            <a:extLst>
              <a:ext uri="{FF2B5EF4-FFF2-40B4-BE49-F238E27FC236}">
                <a16:creationId xmlns:a16="http://schemas.microsoft.com/office/drawing/2014/main" id="{AA060D0E-487B-4F91-BF53-CDFE0545D53E}"/>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0348154" y="6927535"/>
            <a:ext cx="457200" cy="457200"/>
          </a:xfrm>
          <a:prstGeom prst="rect">
            <a:avLst/>
          </a:prstGeom>
        </p:spPr>
      </p:pic>
      <p:pic>
        <p:nvPicPr>
          <p:cNvPr id="200" name="Picture 2" descr="Image result for tableau icon">
            <a:extLst>
              <a:ext uri="{FF2B5EF4-FFF2-40B4-BE49-F238E27FC236}">
                <a16:creationId xmlns:a16="http://schemas.microsoft.com/office/drawing/2014/main" id="{EEE311F2-E1B2-459C-947F-FA9E5F3D4E5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051529" y="6904609"/>
            <a:ext cx="731520" cy="503052"/>
          </a:xfrm>
          <a:prstGeom prst="rect">
            <a:avLst/>
          </a:prstGeom>
          <a:noFill/>
          <a:extLst>
            <a:ext uri="{909E8E84-426E-40DD-AFC4-6F175D3DCCD1}">
              <a14:hiddenFill xmlns:a14="http://schemas.microsoft.com/office/drawing/2010/main">
                <a:solidFill>
                  <a:srgbClr val="FFFFFF"/>
                </a:solidFill>
              </a14:hiddenFill>
            </a:ext>
          </a:extLst>
        </p:spPr>
      </p:pic>
      <p:sp>
        <p:nvSpPr>
          <p:cNvPr id="202" name="Rectangle 201">
            <a:extLst>
              <a:ext uri="{FF2B5EF4-FFF2-40B4-BE49-F238E27FC236}">
                <a16:creationId xmlns:a16="http://schemas.microsoft.com/office/drawing/2014/main" id="{580232F0-DB2F-460A-96CC-67F37838E94E}"/>
              </a:ext>
            </a:extLst>
          </p:cNvPr>
          <p:cNvSpPr/>
          <p:nvPr/>
        </p:nvSpPr>
        <p:spPr>
          <a:xfrm>
            <a:off x="7072888" y="6878506"/>
            <a:ext cx="3931028" cy="574875"/>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5A6B86"/>
                </a:solidFill>
              </a:rPr>
              <a:t>Corporate data center</a:t>
            </a:r>
          </a:p>
        </p:txBody>
      </p:sp>
      <p:pic>
        <p:nvPicPr>
          <p:cNvPr id="203" name="Graphic 202">
            <a:extLst>
              <a:ext uri="{FF2B5EF4-FFF2-40B4-BE49-F238E27FC236}">
                <a16:creationId xmlns:a16="http://schemas.microsoft.com/office/drawing/2014/main" id="{F9D96AEC-C5E9-4116-8811-962529FC3B8F}"/>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093796" y="6878506"/>
            <a:ext cx="330200" cy="330200"/>
          </a:xfrm>
          <a:prstGeom prst="rect">
            <a:avLst/>
          </a:prstGeom>
        </p:spPr>
      </p:pic>
      <p:pic>
        <p:nvPicPr>
          <p:cNvPr id="205" name="Picture 2">
            <a:extLst>
              <a:ext uri="{FF2B5EF4-FFF2-40B4-BE49-F238E27FC236}">
                <a16:creationId xmlns:a16="http://schemas.microsoft.com/office/drawing/2014/main" id="{9653B667-E29E-4B7F-B96A-E51953FBCCA9}"/>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648887" y="6267901"/>
            <a:ext cx="1417879" cy="50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6" name="TextBox 35">
            <a:extLst>
              <a:ext uri="{FF2B5EF4-FFF2-40B4-BE49-F238E27FC236}">
                <a16:creationId xmlns:a16="http://schemas.microsoft.com/office/drawing/2014/main" id="{C0C2F3D3-2A01-4AD5-9A73-47E4FDAC7B04}"/>
              </a:ext>
            </a:extLst>
          </p:cNvPr>
          <p:cNvSpPr txBox="1">
            <a:spLocks noChangeArrowheads="1"/>
          </p:cNvSpPr>
          <p:nvPr/>
        </p:nvSpPr>
        <p:spPr bwMode="auto">
          <a:xfrm>
            <a:off x="8687792" y="6379770"/>
            <a:ext cx="1523747"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VPN over Internet</a:t>
            </a:r>
          </a:p>
        </p:txBody>
      </p:sp>
      <p:sp>
        <p:nvSpPr>
          <p:cNvPr id="211" name="Oval 210">
            <a:extLst>
              <a:ext uri="{FF2B5EF4-FFF2-40B4-BE49-F238E27FC236}">
                <a16:creationId xmlns:a16="http://schemas.microsoft.com/office/drawing/2014/main" id="{067F02AA-754D-4C6B-A2E7-F4CABCC0DF0B}"/>
              </a:ext>
            </a:extLst>
          </p:cNvPr>
          <p:cNvSpPr/>
          <p:nvPr/>
        </p:nvSpPr>
        <p:spPr>
          <a:xfrm>
            <a:off x="3277860" y="1631424"/>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212" name="Oval 211">
            <a:extLst>
              <a:ext uri="{FF2B5EF4-FFF2-40B4-BE49-F238E27FC236}">
                <a16:creationId xmlns:a16="http://schemas.microsoft.com/office/drawing/2014/main" id="{43C3E006-AB50-4121-AA88-B87CF96FF51D}"/>
              </a:ext>
            </a:extLst>
          </p:cNvPr>
          <p:cNvSpPr/>
          <p:nvPr/>
        </p:nvSpPr>
        <p:spPr>
          <a:xfrm>
            <a:off x="3291314" y="3034696"/>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13" name="Oval 212">
            <a:extLst>
              <a:ext uri="{FF2B5EF4-FFF2-40B4-BE49-F238E27FC236}">
                <a16:creationId xmlns:a16="http://schemas.microsoft.com/office/drawing/2014/main" id="{602ECB43-DA1F-40AF-9E4A-E13701C0F217}"/>
              </a:ext>
            </a:extLst>
          </p:cNvPr>
          <p:cNvSpPr/>
          <p:nvPr/>
        </p:nvSpPr>
        <p:spPr>
          <a:xfrm>
            <a:off x="546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14" name="Oval 213">
            <a:extLst>
              <a:ext uri="{FF2B5EF4-FFF2-40B4-BE49-F238E27FC236}">
                <a16:creationId xmlns:a16="http://schemas.microsoft.com/office/drawing/2014/main" id="{9414F8FE-FB39-4B93-A2B3-7047B17B7D9A}"/>
              </a:ext>
            </a:extLst>
          </p:cNvPr>
          <p:cNvSpPr/>
          <p:nvPr/>
        </p:nvSpPr>
        <p:spPr>
          <a:xfrm>
            <a:off x="817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15" name="Oval 214">
            <a:extLst>
              <a:ext uri="{FF2B5EF4-FFF2-40B4-BE49-F238E27FC236}">
                <a16:creationId xmlns:a16="http://schemas.microsoft.com/office/drawing/2014/main" id="{1A7ED4DC-0FBF-4378-80A1-64E0D6D909DB}"/>
              </a:ext>
            </a:extLst>
          </p:cNvPr>
          <p:cNvSpPr/>
          <p:nvPr/>
        </p:nvSpPr>
        <p:spPr>
          <a:xfrm>
            <a:off x="9278127" y="5775619"/>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217" name="TextBox 35">
            <a:extLst>
              <a:ext uri="{FF2B5EF4-FFF2-40B4-BE49-F238E27FC236}">
                <a16:creationId xmlns:a16="http://schemas.microsoft.com/office/drawing/2014/main" id="{284D8FB9-1658-4A2C-B1FB-31A080FC6B11}"/>
              </a:ext>
            </a:extLst>
          </p:cNvPr>
          <p:cNvSpPr txBox="1">
            <a:spLocks noChangeArrowheads="1"/>
          </p:cNvSpPr>
          <p:nvPr/>
        </p:nvSpPr>
        <p:spPr bwMode="auto">
          <a:xfrm>
            <a:off x="3833033" y="4573047"/>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sp>
        <p:nvSpPr>
          <p:cNvPr id="218" name="TextBox 35">
            <a:extLst>
              <a:ext uri="{FF2B5EF4-FFF2-40B4-BE49-F238E27FC236}">
                <a16:creationId xmlns:a16="http://schemas.microsoft.com/office/drawing/2014/main" id="{50891552-7106-495E-9A74-56AFD1B2C286}"/>
              </a:ext>
            </a:extLst>
          </p:cNvPr>
          <p:cNvSpPr txBox="1">
            <a:spLocks noChangeArrowheads="1"/>
          </p:cNvSpPr>
          <p:nvPr/>
        </p:nvSpPr>
        <p:spPr bwMode="auto">
          <a:xfrm>
            <a:off x="9153087" y="3062140"/>
            <a:ext cx="82296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RedShift</a:t>
            </a:r>
          </a:p>
        </p:txBody>
      </p:sp>
      <p:sp>
        <p:nvSpPr>
          <p:cNvPr id="219" name="TextBox 218">
            <a:extLst>
              <a:ext uri="{FF2B5EF4-FFF2-40B4-BE49-F238E27FC236}">
                <a16:creationId xmlns:a16="http://schemas.microsoft.com/office/drawing/2014/main" id="{451592AD-C94B-450C-9755-512C4E37A340}"/>
              </a:ext>
            </a:extLst>
          </p:cNvPr>
          <p:cNvSpPr txBox="1"/>
          <p:nvPr/>
        </p:nvSpPr>
        <p:spPr>
          <a:xfrm>
            <a:off x="210835" y="3573739"/>
            <a:ext cx="2083646" cy="1323439"/>
          </a:xfrm>
          <a:prstGeom prst="rect">
            <a:avLst/>
          </a:prstGeom>
          <a:noFill/>
        </p:spPr>
        <p:txBody>
          <a:bodyPr wrap="square" rtlCol="0">
            <a:spAutoFit/>
          </a:bodyPr>
          <a:lstStyle/>
          <a:p>
            <a:pPr marL="182880" indent="-182880">
              <a:buFont typeface="Arial" panose="020B0604020202020204" pitchFamily="34" charset="0"/>
              <a:buChar char="•"/>
            </a:pPr>
            <a:r>
              <a:rPr lang="en-US" sz="1600" dirty="0">
                <a:solidFill>
                  <a:srgbClr val="C00000"/>
                </a:solidFill>
              </a:rPr>
              <a:t>VON over Internet</a:t>
            </a:r>
          </a:p>
          <a:p>
            <a:pPr marL="182880" indent="-182880">
              <a:buFont typeface="Arial" panose="020B0604020202020204" pitchFamily="34" charset="0"/>
              <a:buChar char="•"/>
            </a:pPr>
            <a:r>
              <a:rPr lang="en-US" sz="1600" dirty="0">
                <a:solidFill>
                  <a:srgbClr val="C00000"/>
                </a:solidFill>
              </a:rPr>
              <a:t>IAM Roles – Both user and API access</a:t>
            </a:r>
          </a:p>
          <a:p>
            <a:pPr marL="182880" indent="-182880">
              <a:buFont typeface="Arial" panose="020B0604020202020204" pitchFamily="34" charset="0"/>
              <a:buChar char="•"/>
            </a:pPr>
            <a:endParaRPr lang="en-US" sz="1600" dirty="0"/>
          </a:p>
        </p:txBody>
      </p:sp>
      <p:cxnSp>
        <p:nvCxnSpPr>
          <p:cNvPr id="220" name="Elbow Connector 97">
            <a:extLst>
              <a:ext uri="{FF2B5EF4-FFF2-40B4-BE49-F238E27FC236}">
                <a16:creationId xmlns:a16="http://schemas.microsoft.com/office/drawing/2014/main" id="{D5FF28C3-198E-481E-A326-746C905C802C}"/>
              </a:ext>
            </a:extLst>
          </p:cNvPr>
          <p:cNvCxnSpPr>
            <a:cxnSpLocks/>
          </p:cNvCxnSpPr>
          <p:nvPr/>
        </p:nvCxnSpPr>
        <p:spPr bwMode="auto">
          <a:xfrm flipV="1">
            <a:off x="12401577" y="324112"/>
            <a:ext cx="1645920" cy="380"/>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221" name="Elbow Connector 97">
            <a:extLst>
              <a:ext uri="{FF2B5EF4-FFF2-40B4-BE49-F238E27FC236}">
                <a16:creationId xmlns:a16="http://schemas.microsoft.com/office/drawing/2014/main" id="{82D1A37A-3600-48FF-B447-27E29F048598}"/>
              </a:ext>
            </a:extLst>
          </p:cNvPr>
          <p:cNvCxnSpPr>
            <a:cxnSpLocks/>
          </p:cNvCxnSpPr>
          <p:nvPr/>
        </p:nvCxnSpPr>
        <p:spPr bwMode="auto">
          <a:xfrm flipV="1">
            <a:off x="12401577" y="536114"/>
            <a:ext cx="1645920"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222" name="TextBox 35">
            <a:extLst>
              <a:ext uri="{FF2B5EF4-FFF2-40B4-BE49-F238E27FC236}">
                <a16:creationId xmlns:a16="http://schemas.microsoft.com/office/drawing/2014/main" id="{B625D63D-8D7F-49A3-8A35-7FC1E9609322}"/>
              </a:ext>
            </a:extLst>
          </p:cNvPr>
          <p:cNvSpPr txBox="1">
            <a:spLocks noChangeArrowheads="1"/>
          </p:cNvSpPr>
          <p:nvPr/>
        </p:nvSpPr>
        <p:spPr bwMode="auto">
          <a:xfrm>
            <a:off x="12807579" y="221884"/>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Prototype</a:t>
            </a:r>
          </a:p>
        </p:txBody>
      </p:sp>
      <p:sp>
        <p:nvSpPr>
          <p:cNvPr id="223" name="TextBox 35">
            <a:extLst>
              <a:ext uri="{FF2B5EF4-FFF2-40B4-BE49-F238E27FC236}">
                <a16:creationId xmlns:a16="http://schemas.microsoft.com/office/drawing/2014/main" id="{38E9A177-1A8A-4564-B64C-AE0BEB884F5D}"/>
              </a:ext>
            </a:extLst>
          </p:cNvPr>
          <p:cNvSpPr txBox="1">
            <a:spLocks noChangeArrowheads="1"/>
          </p:cNvSpPr>
          <p:nvPr/>
        </p:nvSpPr>
        <p:spPr bwMode="auto">
          <a:xfrm>
            <a:off x="12807579" y="431036"/>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Future</a:t>
            </a:r>
          </a:p>
        </p:txBody>
      </p:sp>
    </p:spTree>
    <p:extLst>
      <p:ext uri="{BB962C8B-B14F-4D97-AF65-F5344CB8AC3E}">
        <p14:creationId xmlns:p14="http://schemas.microsoft.com/office/powerpoint/2010/main" val="27435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Proposed Deployment – Production (China) – Option 1</a:t>
            </a:r>
          </a:p>
        </p:txBody>
      </p:sp>
      <p:cxnSp>
        <p:nvCxnSpPr>
          <p:cNvPr id="88" name="Elbow Connector 97">
            <a:extLst>
              <a:ext uri="{FF2B5EF4-FFF2-40B4-BE49-F238E27FC236}">
                <a16:creationId xmlns:a16="http://schemas.microsoft.com/office/drawing/2014/main" id="{F4DE42FB-DADA-40A6-A24D-31A181BDED20}"/>
              </a:ext>
            </a:extLst>
          </p:cNvPr>
          <p:cNvCxnSpPr>
            <a:cxnSpLocks/>
            <a:stCxn id="232" idx="0"/>
            <a:endCxn id="126" idx="2"/>
          </p:cNvCxnSpPr>
          <p:nvPr/>
        </p:nvCxnSpPr>
        <p:spPr bwMode="auto">
          <a:xfrm flipV="1">
            <a:off x="9417289" y="5484859"/>
            <a:ext cx="5611" cy="1282590"/>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89" name="TextBox 35">
            <a:extLst>
              <a:ext uri="{FF2B5EF4-FFF2-40B4-BE49-F238E27FC236}">
                <a16:creationId xmlns:a16="http://schemas.microsoft.com/office/drawing/2014/main" id="{0D1A2A1D-A5DD-4D1D-821C-7C041A5B5282}"/>
              </a:ext>
            </a:extLst>
          </p:cNvPr>
          <p:cNvSpPr txBox="1">
            <a:spLocks noChangeArrowheads="1"/>
          </p:cNvSpPr>
          <p:nvPr/>
        </p:nvSpPr>
        <p:spPr bwMode="auto">
          <a:xfrm>
            <a:off x="3681960" y="1745392"/>
            <a:ext cx="1404130" cy="461665"/>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Credentials &amp; Privileged Role</a:t>
            </a:r>
          </a:p>
        </p:txBody>
      </p:sp>
      <p:pic>
        <p:nvPicPr>
          <p:cNvPr id="90" name="Picture 89">
            <a:extLst>
              <a:ext uri="{FF2B5EF4-FFF2-40B4-BE49-F238E27FC236}">
                <a16:creationId xmlns:a16="http://schemas.microsoft.com/office/drawing/2014/main" id="{2EFABDA6-AD76-41F5-8745-6547DA2D6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18548" y="1408576"/>
            <a:ext cx="309102" cy="457200"/>
          </a:xfrm>
          <a:prstGeom prst="rect">
            <a:avLst/>
          </a:prstGeom>
        </p:spPr>
      </p:pic>
      <p:cxnSp>
        <p:nvCxnSpPr>
          <p:cNvPr id="91" name="Elbow Connector 97">
            <a:extLst>
              <a:ext uri="{FF2B5EF4-FFF2-40B4-BE49-F238E27FC236}">
                <a16:creationId xmlns:a16="http://schemas.microsoft.com/office/drawing/2014/main" id="{C4E95B8D-743B-46C9-9ED8-4ACB1B1E6EFD}"/>
              </a:ext>
            </a:extLst>
          </p:cNvPr>
          <p:cNvCxnSpPr>
            <a:cxnSpLocks/>
            <a:stCxn id="104" idx="3"/>
            <a:endCxn id="227" idx="1"/>
          </p:cNvCxnSpPr>
          <p:nvPr/>
        </p:nvCxnSpPr>
        <p:spPr bwMode="auto">
          <a:xfrm>
            <a:off x="1576608" y="1782970"/>
            <a:ext cx="3483051" cy="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92" name="Rounded Rectangle 76">
            <a:extLst>
              <a:ext uri="{FF2B5EF4-FFF2-40B4-BE49-F238E27FC236}">
                <a16:creationId xmlns:a16="http://schemas.microsoft.com/office/drawing/2014/main" id="{7AB9360E-E380-4A2F-9893-E28DA28C80EC}"/>
              </a:ext>
            </a:extLst>
          </p:cNvPr>
          <p:cNvSpPr/>
          <p:nvPr/>
        </p:nvSpPr>
        <p:spPr>
          <a:xfrm>
            <a:off x="6185932" y="270078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93" name="TextBox 35">
            <a:extLst>
              <a:ext uri="{FF2B5EF4-FFF2-40B4-BE49-F238E27FC236}">
                <a16:creationId xmlns:a16="http://schemas.microsoft.com/office/drawing/2014/main" id="{5976B186-A39E-4FAB-A4EA-9D608E989D9F}"/>
              </a:ext>
            </a:extLst>
          </p:cNvPr>
          <p:cNvSpPr txBox="1">
            <a:spLocks noChangeArrowheads="1"/>
          </p:cNvSpPr>
          <p:nvPr/>
        </p:nvSpPr>
        <p:spPr bwMode="auto">
          <a:xfrm>
            <a:off x="7345598" y="3168014"/>
            <a:ext cx="64008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EMR</a:t>
            </a:r>
          </a:p>
        </p:txBody>
      </p:sp>
      <p:sp>
        <p:nvSpPr>
          <p:cNvPr id="94" name="TextBox 35">
            <a:extLst>
              <a:ext uri="{FF2B5EF4-FFF2-40B4-BE49-F238E27FC236}">
                <a16:creationId xmlns:a16="http://schemas.microsoft.com/office/drawing/2014/main" id="{E211A1F5-2A46-4CFA-9443-2AF096E26D9D}"/>
              </a:ext>
            </a:extLst>
          </p:cNvPr>
          <p:cNvSpPr txBox="1">
            <a:spLocks noChangeArrowheads="1"/>
          </p:cNvSpPr>
          <p:nvPr/>
        </p:nvSpPr>
        <p:spPr bwMode="auto">
          <a:xfrm>
            <a:off x="6812868" y="2934537"/>
            <a:ext cx="73152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Trigger</a:t>
            </a:r>
          </a:p>
        </p:txBody>
      </p:sp>
      <p:sp>
        <p:nvSpPr>
          <p:cNvPr id="95" name="Rounded Rectangle 1">
            <a:extLst>
              <a:ext uri="{FF2B5EF4-FFF2-40B4-BE49-F238E27FC236}">
                <a16:creationId xmlns:a16="http://schemas.microsoft.com/office/drawing/2014/main" id="{755B02DD-FA42-4A98-B105-1986FDD99102}"/>
              </a:ext>
            </a:extLst>
          </p:cNvPr>
          <p:cNvSpPr/>
          <p:nvPr/>
        </p:nvSpPr>
        <p:spPr>
          <a:xfrm>
            <a:off x="3142298" y="1011555"/>
            <a:ext cx="10096914" cy="5127977"/>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pic>
        <p:nvPicPr>
          <p:cNvPr id="96" name="Picture 95">
            <a:extLst>
              <a:ext uri="{FF2B5EF4-FFF2-40B4-BE49-F238E27FC236}">
                <a16:creationId xmlns:a16="http://schemas.microsoft.com/office/drawing/2014/main" id="{B871B5D6-16BB-4EE7-B584-14F718DF7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99" y="1551322"/>
            <a:ext cx="472965" cy="457200"/>
          </a:xfrm>
          <a:prstGeom prst="rect">
            <a:avLst/>
          </a:prstGeom>
        </p:spPr>
      </p:pic>
      <p:cxnSp>
        <p:nvCxnSpPr>
          <p:cNvPr id="97" name="Elbow Connector 97">
            <a:extLst>
              <a:ext uri="{FF2B5EF4-FFF2-40B4-BE49-F238E27FC236}">
                <a16:creationId xmlns:a16="http://schemas.microsoft.com/office/drawing/2014/main" id="{0EB2E5D0-8ACB-41F7-AE05-424F29DB260F}"/>
              </a:ext>
            </a:extLst>
          </p:cNvPr>
          <p:cNvCxnSpPr>
            <a:cxnSpLocks/>
            <a:stCxn id="96" idx="3"/>
            <a:endCxn id="104" idx="1"/>
          </p:cNvCxnSpPr>
          <p:nvPr/>
        </p:nvCxnSpPr>
        <p:spPr bwMode="auto">
          <a:xfrm>
            <a:off x="690464" y="1779922"/>
            <a:ext cx="520384" cy="304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98" name="TextBox 35">
            <a:extLst>
              <a:ext uri="{FF2B5EF4-FFF2-40B4-BE49-F238E27FC236}">
                <a16:creationId xmlns:a16="http://schemas.microsoft.com/office/drawing/2014/main" id="{438FB34E-1A61-43E8-B06B-4495FA3F694A}"/>
              </a:ext>
            </a:extLst>
          </p:cNvPr>
          <p:cNvSpPr txBox="1">
            <a:spLocks noChangeArrowheads="1"/>
          </p:cNvSpPr>
          <p:nvPr/>
        </p:nvSpPr>
        <p:spPr bwMode="auto">
          <a:xfrm>
            <a:off x="3814371" y="2790603"/>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pic>
        <p:nvPicPr>
          <p:cNvPr id="99" name="Picture 98">
            <a:extLst>
              <a:ext uri="{FF2B5EF4-FFF2-40B4-BE49-F238E27FC236}">
                <a16:creationId xmlns:a16="http://schemas.microsoft.com/office/drawing/2014/main" id="{DF18B654-78A5-40F6-93F3-6AD4E5DD0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816" y="2996589"/>
            <a:ext cx="365760" cy="379306"/>
          </a:xfrm>
          <a:prstGeom prst="rect">
            <a:avLst/>
          </a:prstGeom>
        </p:spPr>
      </p:pic>
      <p:pic>
        <p:nvPicPr>
          <p:cNvPr id="100" name="Picture 10" descr="Image result for corporate active directory icon">
            <a:extLst>
              <a:ext uri="{FF2B5EF4-FFF2-40B4-BE49-F238E27FC236}">
                <a16:creationId xmlns:a16="http://schemas.microsoft.com/office/drawing/2014/main" id="{7D296221-DE31-44BB-8DE3-305D4EE1F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7100" y="1209750"/>
            <a:ext cx="454926"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Elbow Connector 97">
            <a:extLst>
              <a:ext uri="{FF2B5EF4-FFF2-40B4-BE49-F238E27FC236}">
                <a16:creationId xmlns:a16="http://schemas.microsoft.com/office/drawing/2014/main" id="{88D68C20-F3BD-4573-81DC-21645B877DFE}"/>
              </a:ext>
            </a:extLst>
          </p:cNvPr>
          <p:cNvCxnSpPr>
            <a:cxnSpLocks/>
            <a:stCxn id="227" idx="0"/>
            <a:endCxn id="100" idx="1"/>
          </p:cNvCxnSpPr>
          <p:nvPr/>
        </p:nvCxnSpPr>
        <p:spPr bwMode="auto">
          <a:xfrm rot="5400000" flipH="1" flipV="1">
            <a:off x="9388945" y="-2708056"/>
            <a:ext cx="161748" cy="8454561"/>
          </a:xfrm>
          <a:prstGeom prst="bentConnector2">
            <a:avLst/>
          </a:prstGeom>
          <a:ln w="12700">
            <a:solidFill>
              <a:schemeClr val="accent4">
                <a:lumMod val="50000"/>
              </a:schemeClr>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102" name="TextBox 35">
            <a:extLst>
              <a:ext uri="{FF2B5EF4-FFF2-40B4-BE49-F238E27FC236}">
                <a16:creationId xmlns:a16="http://schemas.microsoft.com/office/drawing/2014/main" id="{9F37B5DB-CE68-4A18-B1FE-AA90B808AE89}"/>
              </a:ext>
            </a:extLst>
          </p:cNvPr>
          <p:cNvSpPr txBox="1">
            <a:spLocks noChangeArrowheads="1"/>
          </p:cNvSpPr>
          <p:nvPr/>
        </p:nvSpPr>
        <p:spPr bwMode="auto">
          <a:xfrm>
            <a:off x="13523475" y="1668869"/>
            <a:ext cx="848509" cy="369332"/>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Corporate Directory</a:t>
            </a:r>
          </a:p>
        </p:txBody>
      </p:sp>
      <p:sp>
        <p:nvSpPr>
          <p:cNvPr id="103" name="TextBox 35">
            <a:extLst>
              <a:ext uri="{FF2B5EF4-FFF2-40B4-BE49-F238E27FC236}">
                <a16:creationId xmlns:a16="http://schemas.microsoft.com/office/drawing/2014/main" id="{237ABCD7-58CE-4BB8-B5A7-60C674175CD8}"/>
              </a:ext>
            </a:extLst>
          </p:cNvPr>
          <p:cNvSpPr txBox="1">
            <a:spLocks noChangeArrowheads="1"/>
          </p:cNvSpPr>
          <p:nvPr/>
        </p:nvSpPr>
        <p:spPr bwMode="auto">
          <a:xfrm>
            <a:off x="8375238" y="1236805"/>
            <a:ext cx="26517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Delegated User Identity (SAML, OpenID)</a:t>
            </a:r>
          </a:p>
        </p:txBody>
      </p:sp>
      <p:pic>
        <p:nvPicPr>
          <p:cNvPr id="104" name="Picture 103">
            <a:extLst>
              <a:ext uri="{FF2B5EF4-FFF2-40B4-BE49-F238E27FC236}">
                <a16:creationId xmlns:a16="http://schemas.microsoft.com/office/drawing/2014/main" id="{E4388FBA-EEF2-444A-A737-B2F325B9FC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0848" y="1600090"/>
            <a:ext cx="365760" cy="365760"/>
          </a:xfrm>
          <a:prstGeom prst="rect">
            <a:avLst/>
          </a:prstGeom>
        </p:spPr>
      </p:pic>
      <p:sp>
        <p:nvSpPr>
          <p:cNvPr id="108" name="TextBox 35">
            <a:extLst>
              <a:ext uri="{FF2B5EF4-FFF2-40B4-BE49-F238E27FC236}">
                <a16:creationId xmlns:a16="http://schemas.microsoft.com/office/drawing/2014/main" id="{652A1633-A843-4DAA-A3A7-3927627B5742}"/>
              </a:ext>
            </a:extLst>
          </p:cNvPr>
          <p:cNvSpPr txBox="1">
            <a:spLocks noChangeArrowheads="1"/>
          </p:cNvSpPr>
          <p:nvPr/>
        </p:nvSpPr>
        <p:spPr bwMode="auto">
          <a:xfrm>
            <a:off x="793618" y="2017515"/>
            <a:ext cx="125886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Browser Client / API</a:t>
            </a:r>
          </a:p>
        </p:txBody>
      </p:sp>
      <p:sp>
        <p:nvSpPr>
          <p:cNvPr id="112" name="TextBox 35">
            <a:extLst>
              <a:ext uri="{FF2B5EF4-FFF2-40B4-BE49-F238E27FC236}">
                <a16:creationId xmlns:a16="http://schemas.microsoft.com/office/drawing/2014/main" id="{3EE1F7E3-27FE-4302-BC55-8D5A1AE293C9}"/>
              </a:ext>
            </a:extLst>
          </p:cNvPr>
          <p:cNvSpPr txBox="1">
            <a:spLocks noChangeArrowheads="1"/>
          </p:cNvSpPr>
          <p:nvPr/>
        </p:nvSpPr>
        <p:spPr bwMode="auto">
          <a:xfrm>
            <a:off x="930084" y="1193830"/>
            <a:ext cx="99393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Mobile Device</a:t>
            </a:r>
          </a:p>
        </p:txBody>
      </p:sp>
      <p:cxnSp>
        <p:nvCxnSpPr>
          <p:cNvPr id="113" name="Elbow Connector 97">
            <a:extLst>
              <a:ext uri="{FF2B5EF4-FFF2-40B4-BE49-F238E27FC236}">
                <a16:creationId xmlns:a16="http://schemas.microsoft.com/office/drawing/2014/main" id="{B049FACF-B73D-435E-A4B4-ED610223B7D8}"/>
              </a:ext>
            </a:extLst>
          </p:cNvPr>
          <p:cNvCxnSpPr>
            <a:cxnSpLocks/>
            <a:stCxn id="104" idx="3"/>
            <a:endCxn id="99" idx="1"/>
          </p:cNvCxnSpPr>
          <p:nvPr/>
        </p:nvCxnSpPr>
        <p:spPr bwMode="auto">
          <a:xfrm>
            <a:off x="1576608" y="1782970"/>
            <a:ext cx="2282208" cy="1403272"/>
          </a:xfrm>
          <a:prstGeom prst="bentConnector3">
            <a:avLst>
              <a:gd name="adj1" fmla="val 50000"/>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14" name="Picture 113">
            <a:extLst>
              <a:ext uri="{FF2B5EF4-FFF2-40B4-BE49-F238E27FC236}">
                <a16:creationId xmlns:a16="http://schemas.microsoft.com/office/drawing/2014/main" id="{330BC6A4-7E3B-4CF6-9FF2-7A357ABBF5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8454" y="6301167"/>
            <a:ext cx="462424" cy="457200"/>
          </a:xfrm>
          <a:prstGeom prst="rect">
            <a:avLst/>
          </a:prstGeom>
        </p:spPr>
      </p:pic>
      <p:sp>
        <p:nvSpPr>
          <p:cNvPr id="115" name="TextBox 35">
            <a:extLst>
              <a:ext uri="{FF2B5EF4-FFF2-40B4-BE49-F238E27FC236}">
                <a16:creationId xmlns:a16="http://schemas.microsoft.com/office/drawing/2014/main" id="{5D37B1C6-64E9-47FD-BDAC-B853BF4A872F}"/>
              </a:ext>
            </a:extLst>
          </p:cNvPr>
          <p:cNvSpPr txBox="1">
            <a:spLocks noChangeArrowheads="1"/>
          </p:cNvSpPr>
          <p:nvPr/>
        </p:nvSpPr>
        <p:spPr bwMode="auto">
          <a:xfrm>
            <a:off x="6262357" y="1448146"/>
            <a:ext cx="1844931"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Security Tokens</a:t>
            </a:r>
          </a:p>
        </p:txBody>
      </p:sp>
      <p:cxnSp>
        <p:nvCxnSpPr>
          <p:cNvPr id="116" name="Elbow Connector 97">
            <a:extLst>
              <a:ext uri="{FF2B5EF4-FFF2-40B4-BE49-F238E27FC236}">
                <a16:creationId xmlns:a16="http://schemas.microsoft.com/office/drawing/2014/main" id="{D759AAFB-A522-4D0D-AE4F-79D4A96C4439}"/>
              </a:ext>
            </a:extLst>
          </p:cNvPr>
          <p:cNvCxnSpPr/>
          <p:nvPr/>
        </p:nvCxnSpPr>
        <p:spPr bwMode="auto">
          <a:xfrm>
            <a:off x="6012691" y="1527306"/>
            <a:ext cx="582429" cy="0"/>
          </a:xfrm>
          <a:prstGeom prst="straightConnector1">
            <a:avLst/>
          </a:prstGeom>
          <a:ln w="9525">
            <a:solidFill>
              <a:srgbClr val="44A800"/>
            </a:solidFill>
            <a:headEnd type="triangle"/>
            <a:tailEnd type="none"/>
          </a:ln>
          <a:effectLst/>
          <a:extLst/>
        </p:spPr>
        <p:style>
          <a:lnRef idx="2">
            <a:schemeClr val="accent1"/>
          </a:lnRef>
          <a:fillRef idx="0">
            <a:schemeClr val="accent1"/>
          </a:fillRef>
          <a:effectRef idx="1">
            <a:schemeClr val="accent1"/>
          </a:effectRef>
          <a:fontRef idx="minor">
            <a:schemeClr val="tx1"/>
          </a:fontRef>
        </p:style>
      </p:cxnSp>
      <p:pic>
        <p:nvPicPr>
          <p:cNvPr id="117" name="Graphic 116">
            <a:extLst>
              <a:ext uri="{FF2B5EF4-FFF2-40B4-BE49-F238E27FC236}">
                <a16:creationId xmlns:a16="http://schemas.microsoft.com/office/drawing/2014/main" id="{8A91EBD4-BFEB-4947-A1B9-0E41FF4BF0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7884" y="1047745"/>
            <a:ext cx="274320" cy="274320"/>
          </a:xfrm>
          <a:prstGeom prst="rect">
            <a:avLst/>
          </a:prstGeom>
        </p:spPr>
      </p:pic>
      <p:sp>
        <p:nvSpPr>
          <p:cNvPr id="119" name="Rounded Rectangle 57">
            <a:extLst>
              <a:ext uri="{FF2B5EF4-FFF2-40B4-BE49-F238E27FC236}">
                <a16:creationId xmlns:a16="http://schemas.microsoft.com/office/drawing/2014/main" id="{99A23D14-4900-4DE3-9333-FC151EDE608E}"/>
              </a:ext>
            </a:extLst>
          </p:cNvPr>
          <p:cNvSpPr/>
          <p:nvPr/>
        </p:nvSpPr>
        <p:spPr>
          <a:xfrm>
            <a:off x="6091065" y="2581325"/>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1</a:t>
            </a:r>
          </a:p>
        </p:txBody>
      </p:sp>
      <p:sp>
        <p:nvSpPr>
          <p:cNvPr id="122" name="Rounded Rectangle 57">
            <a:extLst>
              <a:ext uri="{FF2B5EF4-FFF2-40B4-BE49-F238E27FC236}">
                <a16:creationId xmlns:a16="http://schemas.microsoft.com/office/drawing/2014/main" id="{2B061D66-78C2-41D2-B0C8-2FD802311BC8}"/>
              </a:ext>
            </a:extLst>
          </p:cNvPr>
          <p:cNvSpPr/>
          <p:nvPr/>
        </p:nvSpPr>
        <p:spPr>
          <a:xfrm>
            <a:off x="6091065" y="4204697"/>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2</a:t>
            </a:r>
          </a:p>
        </p:txBody>
      </p:sp>
      <p:sp>
        <p:nvSpPr>
          <p:cNvPr id="123" name="Rounded Rectangle 76">
            <a:extLst>
              <a:ext uri="{FF2B5EF4-FFF2-40B4-BE49-F238E27FC236}">
                <a16:creationId xmlns:a16="http://schemas.microsoft.com/office/drawing/2014/main" id="{31B6DB09-0AFC-4ECF-8D9A-87B8CC922D98}"/>
              </a:ext>
            </a:extLst>
          </p:cNvPr>
          <p:cNvSpPr/>
          <p:nvPr/>
        </p:nvSpPr>
        <p:spPr>
          <a:xfrm>
            <a:off x="6185932" y="429613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125" name="Rounded Rectangle 76">
            <a:extLst>
              <a:ext uri="{FF2B5EF4-FFF2-40B4-BE49-F238E27FC236}">
                <a16:creationId xmlns:a16="http://schemas.microsoft.com/office/drawing/2014/main" id="{2D2BB559-2F68-4F17-BC11-8FFD6B089ECE}"/>
              </a:ext>
            </a:extLst>
          </p:cNvPr>
          <p:cNvSpPr/>
          <p:nvPr/>
        </p:nvSpPr>
        <p:spPr>
          <a:xfrm>
            <a:off x="8396597" y="270078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defTabSz="914400"/>
            <a:r>
              <a:rPr lang="en-US" sz="1200" dirty="0">
                <a:solidFill>
                  <a:schemeClr val="tx1"/>
                </a:solidFill>
              </a:rPr>
              <a:t>Secured Subnet (Public)</a:t>
            </a:r>
          </a:p>
        </p:txBody>
      </p:sp>
      <p:sp>
        <p:nvSpPr>
          <p:cNvPr id="126" name="Rounded Rectangle 76">
            <a:extLst>
              <a:ext uri="{FF2B5EF4-FFF2-40B4-BE49-F238E27FC236}">
                <a16:creationId xmlns:a16="http://schemas.microsoft.com/office/drawing/2014/main" id="{E264A69C-6C74-4FA4-BAF9-3471EC47A02D}"/>
              </a:ext>
            </a:extLst>
          </p:cNvPr>
          <p:cNvSpPr/>
          <p:nvPr/>
        </p:nvSpPr>
        <p:spPr>
          <a:xfrm>
            <a:off x="8396597" y="429613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defTabSz="914400"/>
            <a:r>
              <a:rPr lang="en-US" sz="1200" dirty="0">
                <a:solidFill>
                  <a:schemeClr val="tx1"/>
                </a:solidFill>
              </a:rPr>
              <a:t>Secured Subnet (Public)</a:t>
            </a:r>
          </a:p>
        </p:txBody>
      </p:sp>
      <p:sp>
        <p:nvSpPr>
          <p:cNvPr id="127" name="Rounded Rectangle 76">
            <a:extLst>
              <a:ext uri="{FF2B5EF4-FFF2-40B4-BE49-F238E27FC236}">
                <a16:creationId xmlns:a16="http://schemas.microsoft.com/office/drawing/2014/main" id="{B5A6286F-FDF9-4512-83C4-712FB003F037}"/>
              </a:ext>
            </a:extLst>
          </p:cNvPr>
          <p:cNvSpPr/>
          <p:nvPr/>
        </p:nvSpPr>
        <p:spPr>
          <a:xfrm>
            <a:off x="10607262" y="270078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sp>
        <p:nvSpPr>
          <p:cNvPr id="128" name="Rounded Rectangle 76">
            <a:extLst>
              <a:ext uri="{FF2B5EF4-FFF2-40B4-BE49-F238E27FC236}">
                <a16:creationId xmlns:a16="http://schemas.microsoft.com/office/drawing/2014/main" id="{8C5A9B99-F0A2-486C-AC22-001B8D4672E6}"/>
              </a:ext>
            </a:extLst>
          </p:cNvPr>
          <p:cNvSpPr/>
          <p:nvPr/>
        </p:nvSpPr>
        <p:spPr>
          <a:xfrm>
            <a:off x="10607262" y="429613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pic>
        <p:nvPicPr>
          <p:cNvPr id="129" name="Graphic 128">
            <a:extLst>
              <a:ext uri="{FF2B5EF4-FFF2-40B4-BE49-F238E27FC236}">
                <a16:creationId xmlns:a16="http://schemas.microsoft.com/office/drawing/2014/main" id="{87B6042C-53EE-49CD-A8B3-3B57071D40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2723809"/>
            <a:ext cx="228600" cy="228600"/>
          </a:xfrm>
          <a:prstGeom prst="rect">
            <a:avLst/>
          </a:prstGeom>
        </p:spPr>
      </p:pic>
      <p:pic>
        <p:nvPicPr>
          <p:cNvPr id="131" name="Graphic 130">
            <a:extLst>
              <a:ext uri="{FF2B5EF4-FFF2-40B4-BE49-F238E27FC236}">
                <a16:creationId xmlns:a16="http://schemas.microsoft.com/office/drawing/2014/main" id="{423728E7-B59C-40DB-B819-29B7DD3ED70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2723809"/>
            <a:ext cx="228600" cy="228600"/>
          </a:xfrm>
          <a:prstGeom prst="rect">
            <a:avLst/>
          </a:prstGeom>
        </p:spPr>
      </p:pic>
      <p:pic>
        <p:nvPicPr>
          <p:cNvPr id="132" name="Graphic 131">
            <a:extLst>
              <a:ext uri="{FF2B5EF4-FFF2-40B4-BE49-F238E27FC236}">
                <a16:creationId xmlns:a16="http://schemas.microsoft.com/office/drawing/2014/main" id="{2E2C8CAA-3244-4CB4-B0FE-A980519975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4296139"/>
            <a:ext cx="228600" cy="228600"/>
          </a:xfrm>
          <a:prstGeom prst="rect">
            <a:avLst/>
          </a:prstGeom>
        </p:spPr>
      </p:pic>
      <p:pic>
        <p:nvPicPr>
          <p:cNvPr id="133" name="Graphic 132">
            <a:extLst>
              <a:ext uri="{FF2B5EF4-FFF2-40B4-BE49-F238E27FC236}">
                <a16:creationId xmlns:a16="http://schemas.microsoft.com/office/drawing/2014/main" id="{F3B11A02-BE8F-4098-94B6-7B4704D0A4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4296139"/>
            <a:ext cx="228600" cy="228600"/>
          </a:xfrm>
          <a:prstGeom prst="rect">
            <a:avLst/>
          </a:prstGeom>
        </p:spPr>
      </p:pic>
      <p:pic>
        <p:nvPicPr>
          <p:cNvPr id="134" name="Graphic 133">
            <a:extLst>
              <a:ext uri="{FF2B5EF4-FFF2-40B4-BE49-F238E27FC236}">
                <a16:creationId xmlns:a16="http://schemas.microsoft.com/office/drawing/2014/main" id="{F90600A6-6ADF-4AB9-8B2A-AB9E6047FBC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2722844"/>
            <a:ext cx="228600" cy="228600"/>
          </a:xfrm>
          <a:prstGeom prst="rect">
            <a:avLst/>
          </a:prstGeom>
        </p:spPr>
      </p:pic>
      <p:pic>
        <p:nvPicPr>
          <p:cNvPr id="135" name="Graphic 134">
            <a:extLst>
              <a:ext uri="{FF2B5EF4-FFF2-40B4-BE49-F238E27FC236}">
                <a16:creationId xmlns:a16="http://schemas.microsoft.com/office/drawing/2014/main" id="{62146B82-A7AD-4B9B-89FA-F3D48CFFCDD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4315642"/>
            <a:ext cx="228600" cy="228600"/>
          </a:xfrm>
          <a:prstGeom prst="rect">
            <a:avLst/>
          </a:prstGeom>
        </p:spPr>
      </p:pic>
      <p:sp>
        <p:nvSpPr>
          <p:cNvPr id="136" name="Rounded Rectangle 8">
            <a:extLst>
              <a:ext uri="{FF2B5EF4-FFF2-40B4-BE49-F238E27FC236}">
                <a16:creationId xmlns:a16="http://schemas.microsoft.com/office/drawing/2014/main" id="{680DB8EC-5F10-454B-96EC-F099C7E8DF90}"/>
              </a:ext>
            </a:extLst>
          </p:cNvPr>
          <p:cNvSpPr/>
          <p:nvPr/>
        </p:nvSpPr>
        <p:spPr>
          <a:xfrm>
            <a:off x="5823494" y="2235868"/>
            <a:ext cx="7252345" cy="3615632"/>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pic>
        <p:nvPicPr>
          <p:cNvPr id="147" name="Graphic 146">
            <a:extLst>
              <a:ext uri="{FF2B5EF4-FFF2-40B4-BE49-F238E27FC236}">
                <a16:creationId xmlns:a16="http://schemas.microsoft.com/office/drawing/2014/main" id="{B0709C06-B8AD-451D-BA54-A0239F9D1B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38270" y="2242793"/>
            <a:ext cx="228600" cy="228600"/>
          </a:xfrm>
          <a:prstGeom prst="rect">
            <a:avLst/>
          </a:prstGeom>
        </p:spPr>
      </p:pic>
      <p:sp>
        <p:nvSpPr>
          <p:cNvPr id="162" name="Rectangle 161">
            <a:extLst>
              <a:ext uri="{FF2B5EF4-FFF2-40B4-BE49-F238E27FC236}">
                <a16:creationId xmlns:a16="http://schemas.microsoft.com/office/drawing/2014/main" id="{B244283D-FA85-454E-BFA3-1E1F719C9FBB}"/>
              </a:ext>
            </a:extLst>
          </p:cNvPr>
          <p:cNvSpPr/>
          <p:nvPr/>
        </p:nvSpPr>
        <p:spPr>
          <a:xfrm>
            <a:off x="6018677" y="2218576"/>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pic>
        <p:nvPicPr>
          <p:cNvPr id="171" name="Picture 170">
            <a:extLst>
              <a:ext uri="{FF2B5EF4-FFF2-40B4-BE49-F238E27FC236}">
                <a16:creationId xmlns:a16="http://schemas.microsoft.com/office/drawing/2014/main" id="{CA19B261-6AE6-4BE8-A1A4-9E9BC4E14A5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45297" y="3040576"/>
            <a:ext cx="279605" cy="290571"/>
          </a:xfrm>
          <a:prstGeom prst="rect">
            <a:avLst/>
          </a:prstGeom>
        </p:spPr>
      </p:pic>
      <p:pic>
        <p:nvPicPr>
          <p:cNvPr id="178" name="Graphic 177">
            <a:extLst>
              <a:ext uri="{FF2B5EF4-FFF2-40B4-BE49-F238E27FC236}">
                <a16:creationId xmlns:a16="http://schemas.microsoft.com/office/drawing/2014/main" id="{F1C15652-06E0-402B-817B-AB2B4B7AB1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3404517"/>
            <a:ext cx="356194" cy="356194"/>
          </a:xfrm>
          <a:prstGeom prst="rect">
            <a:avLst/>
          </a:prstGeom>
        </p:spPr>
      </p:pic>
      <p:pic>
        <p:nvPicPr>
          <p:cNvPr id="188" name="Graphic 187">
            <a:extLst>
              <a:ext uri="{FF2B5EF4-FFF2-40B4-BE49-F238E27FC236}">
                <a16:creationId xmlns:a16="http://schemas.microsoft.com/office/drawing/2014/main" id="{B8A8DD7B-3F91-4A5C-9841-85FD338C88C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11024" y="4939272"/>
            <a:ext cx="478501" cy="478501"/>
          </a:xfrm>
          <a:prstGeom prst="rect">
            <a:avLst/>
          </a:prstGeom>
        </p:spPr>
      </p:pic>
      <p:cxnSp>
        <p:nvCxnSpPr>
          <p:cNvPr id="192" name="Elbow Connector 97">
            <a:extLst>
              <a:ext uri="{FF2B5EF4-FFF2-40B4-BE49-F238E27FC236}">
                <a16:creationId xmlns:a16="http://schemas.microsoft.com/office/drawing/2014/main" id="{1591C87C-BEB9-4823-AD1B-AB705421C100}"/>
              </a:ext>
            </a:extLst>
          </p:cNvPr>
          <p:cNvCxnSpPr>
            <a:cxnSpLocks/>
            <a:stCxn id="178" idx="1"/>
            <a:endCxn id="99" idx="2"/>
          </p:cNvCxnSpPr>
          <p:nvPr/>
        </p:nvCxnSpPr>
        <p:spPr bwMode="auto">
          <a:xfrm rot="10800000">
            <a:off x="4041696" y="3375896"/>
            <a:ext cx="3227688" cy="206719"/>
          </a:xfrm>
          <a:prstGeom prst="bentConnector2">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93" name="Elbow Connector 97">
            <a:extLst>
              <a:ext uri="{FF2B5EF4-FFF2-40B4-BE49-F238E27FC236}">
                <a16:creationId xmlns:a16="http://schemas.microsoft.com/office/drawing/2014/main" id="{19DE32BB-9D97-4172-BC3A-A4C6E85E903E}"/>
              </a:ext>
            </a:extLst>
          </p:cNvPr>
          <p:cNvCxnSpPr>
            <a:cxnSpLocks/>
            <a:stCxn id="99" idx="3"/>
            <a:endCxn id="171" idx="1"/>
          </p:cNvCxnSpPr>
          <p:nvPr/>
        </p:nvCxnSpPr>
        <p:spPr bwMode="auto">
          <a:xfrm flipV="1">
            <a:off x="4224576" y="3185862"/>
            <a:ext cx="2320721"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94" name="Elbow Connector 97">
            <a:extLst>
              <a:ext uri="{FF2B5EF4-FFF2-40B4-BE49-F238E27FC236}">
                <a16:creationId xmlns:a16="http://schemas.microsoft.com/office/drawing/2014/main" id="{C8A5B71D-571A-4CF8-80CB-C7D886DAB4DC}"/>
              </a:ext>
            </a:extLst>
          </p:cNvPr>
          <p:cNvCxnSpPr>
            <a:cxnSpLocks/>
            <a:stCxn id="171" idx="3"/>
            <a:endCxn id="178" idx="0"/>
          </p:cNvCxnSpPr>
          <p:nvPr/>
        </p:nvCxnSpPr>
        <p:spPr bwMode="auto">
          <a:xfrm>
            <a:off x="6824902" y="3185862"/>
            <a:ext cx="622579" cy="218655"/>
          </a:xfrm>
          <a:prstGeom prst="bentConnector2">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601EEEA0-7A92-4A47-9123-AFDD686991A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8177" y="4667804"/>
            <a:ext cx="279605" cy="290571"/>
          </a:xfrm>
          <a:prstGeom prst="rect">
            <a:avLst/>
          </a:prstGeom>
        </p:spPr>
      </p:pic>
      <p:pic>
        <p:nvPicPr>
          <p:cNvPr id="196" name="Graphic 195">
            <a:extLst>
              <a:ext uri="{FF2B5EF4-FFF2-40B4-BE49-F238E27FC236}">
                <a16:creationId xmlns:a16="http://schemas.microsoft.com/office/drawing/2014/main" id="{A75243CF-9C6D-4A40-9F57-8DC59C79AF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4915396"/>
            <a:ext cx="356194" cy="356194"/>
          </a:xfrm>
          <a:prstGeom prst="rect">
            <a:avLst/>
          </a:prstGeom>
        </p:spPr>
      </p:pic>
      <p:sp>
        <p:nvSpPr>
          <p:cNvPr id="201" name="TextBox 35">
            <a:extLst>
              <a:ext uri="{FF2B5EF4-FFF2-40B4-BE49-F238E27FC236}">
                <a16:creationId xmlns:a16="http://schemas.microsoft.com/office/drawing/2014/main" id="{D6AFCF59-8ED5-4A71-8D3E-D7891632089B}"/>
              </a:ext>
            </a:extLst>
          </p:cNvPr>
          <p:cNvSpPr txBox="1">
            <a:spLocks noChangeArrowheads="1"/>
          </p:cNvSpPr>
          <p:nvPr/>
        </p:nvSpPr>
        <p:spPr bwMode="auto">
          <a:xfrm>
            <a:off x="2400420" y="3165565"/>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Push Files</a:t>
            </a:r>
          </a:p>
        </p:txBody>
      </p:sp>
      <p:sp>
        <p:nvSpPr>
          <p:cNvPr id="204" name="TextBox 35">
            <a:extLst>
              <a:ext uri="{FF2B5EF4-FFF2-40B4-BE49-F238E27FC236}">
                <a16:creationId xmlns:a16="http://schemas.microsoft.com/office/drawing/2014/main" id="{A3C26BCA-1F5E-4B04-A33A-028933893B40}"/>
              </a:ext>
            </a:extLst>
          </p:cNvPr>
          <p:cNvSpPr txBox="1">
            <a:spLocks noChangeArrowheads="1"/>
          </p:cNvSpPr>
          <p:nvPr/>
        </p:nvSpPr>
        <p:spPr bwMode="auto">
          <a:xfrm>
            <a:off x="4083606" y="3357983"/>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Fetch</a:t>
            </a:r>
          </a:p>
        </p:txBody>
      </p:sp>
      <p:sp>
        <p:nvSpPr>
          <p:cNvPr id="208" name="TextBox 35">
            <a:extLst>
              <a:ext uri="{FF2B5EF4-FFF2-40B4-BE49-F238E27FC236}">
                <a16:creationId xmlns:a16="http://schemas.microsoft.com/office/drawing/2014/main" id="{18AE75E5-9AF9-48C1-A2D5-920F8A29E0B5}"/>
              </a:ext>
            </a:extLst>
          </p:cNvPr>
          <p:cNvSpPr txBox="1">
            <a:spLocks noChangeArrowheads="1"/>
          </p:cNvSpPr>
          <p:nvPr/>
        </p:nvSpPr>
        <p:spPr bwMode="auto">
          <a:xfrm>
            <a:off x="4562295" y="2934537"/>
            <a:ext cx="1006955"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Event Driven</a:t>
            </a:r>
          </a:p>
        </p:txBody>
      </p:sp>
      <p:pic>
        <p:nvPicPr>
          <p:cNvPr id="209" name="Picture 208" descr="RedShift.png">
            <a:extLst>
              <a:ext uri="{FF2B5EF4-FFF2-40B4-BE49-F238E27FC236}">
                <a16:creationId xmlns:a16="http://schemas.microsoft.com/office/drawing/2014/main" id="{4A110695-440D-4C99-AFA3-08AA143FF50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3274183"/>
            <a:ext cx="365760" cy="365760"/>
          </a:xfrm>
          <a:prstGeom prst="rect">
            <a:avLst/>
          </a:prstGeom>
        </p:spPr>
      </p:pic>
      <p:pic>
        <p:nvPicPr>
          <p:cNvPr id="210" name="Graphic 209">
            <a:extLst>
              <a:ext uri="{FF2B5EF4-FFF2-40B4-BE49-F238E27FC236}">
                <a16:creationId xmlns:a16="http://schemas.microsoft.com/office/drawing/2014/main" id="{B905DA47-E9B0-4434-AD2F-EE52A1B79EB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3404095"/>
            <a:ext cx="356616" cy="356616"/>
          </a:xfrm>
          <a:prstGeom prst="rect">
            <a:avLst/>
          </a:prstGeom>
        </p:spPr>
      </p:pic>
      <p:cxnSp>
        <p:nvCxnSpPr>
          <p:cNvPr id="216" name="Elbow Connector 97">
            <a:extLst>
              <a:ext uri="{FF2B5EF4-FFF2-40B4-BE49-F238E27FC236}">
                <a16:creationId xmlns:a16="http://schemas.microsoft.com/office/drawing/2014/main" id="{878C429A-212D-41D0-8827-65CFD8EDD327}"/>
              </a:ext>
            </a:extLst>
          </p:cNvPr>
          <p:cNvCxnSpPr>
            <a:cxnSpLocks/>
            <a:stCxn id="178" idx="3"/>
            <a:endCxn id="210" idx="1"/>
          </p:cNvCxnSpPr>
          <p:nvPr/>
        </p:nvCxnSpPr>
        <p:spPr bwMode="auto">
          <a:xfrm flipV="1">
            <a:off x="7625578" y="3582403"/>
            <a:ext cx="1509080" cy="211"/>
          </a:xfrm>
          <a:prstGeom prst="straightConnector1">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217" name="Picture 216" descr="RedShift.png">
            <a:extLst>
              <a:ext uri="{FF2B5EF4-FFF2-40B4-BE49-F238E27FC236}">
                <a16:creationId xmlns:a16="http://schemas.microsoft.com/office/drawing/2014/main" id="{4A6F4544-5B3A-4AF7-8BA8-DF77724163B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4775495"/>
            <a:ext cx="365760" cy="365760"/>
          </a:xfrm>
          <a:prstGeom prst="rect">
            <a:avLst/>
          </a:prstGeom>
        </p:spPr>
      </p:pic>
      <p:pic>
        <p:nvPicPr>
          <p:cNvPr id="218" name="Graphic 217">
            <a:extLst>
              <a:ext uri="{FF2B5EF4-FFF2-40B4-BE49-F238E27FC236}">
                <a16:creationId xmlns:a16="http://schemas.microsoft.com/office/drawing/2014/main" id="{FF239450-089D-4864-87C7-0B97C5888AF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4914974"/>
            <a:ext cx="356616" cy="356616"/>
          </a:xfrm>
          <a:prstGeom prst="rect">
            <a:avLst/>
          </a:prstGeom>
        </p:spPr>
      </p:pic>
      <p:pic>
        <p:nvPicPr>
          <p:cNvPr id="219" name="Picture 4" descr="https://encrypted-tbn0.gstatic.com/images?q=tbn:ANd9GcRGRnqy8Kg_bAQzlhDTvCws_PvaJlK7mB5RK7GgWma-x4ETV3bgQQ">
            <a:extLst>
              <a:ext uri="{FF2B5EF4-FFF2-40B4-BE49-F238E27FC236}">
                <a16:creationId xmlns:a16="http://schemas.microsoft.com/office/drawing/2014/main" id="{2060E536-D030-4C6E-A480-524BC8F8D3F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44346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19">
            <a:extLst>
              <a:ext uri="{FF2B5EF4-FFF2-40B4-BE49-F238E27FC236}">
                <a16:creationId xmlns:a16="http://schemas.microsoft.com/office/drawing/2014/main" id="{341C4647-921D-4190-8BF4-190AB99B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608" y="4183538"/>
            <a:ext cx="365760" cy="379306"/>
          </a:xfrm>
          <a:prstGeom prst="rect">
            <a:avLst/>
          </a:prstGeom>
        </p:spPr>
      </p:pic>
      <p:cxnSp>
        <p:nvCxnSpPr>
          <p:cNvPr id="221" name="Elbow Connector 97">
            <a:extLst>
              <a:ext uri="{FF2B5EF4-FFF2-40B4-BE49-F238E27FC236}">
                <a16:creationId xmlns:a16="http://schemas.microsoft.com/office/drawing/2014/main" id="{DF9B4078-C4E5-42ED-8C56-B47C7CABE31F}"/>
              </a:ext>
            </a:extLst>
          </p:cNvPr>
          <p:cNvCxnSpPr>
            <a:cxnSpLocks/>
            <a:stCxn id="178" idx="2"/>
            <a:endCxn id="220" idx="0"/>
          </p:cNvCxnSpPr>
          <p:nvPr/>
        </p:nvCxnSpPr>
        <p:spPr bwMode="auto">
          <a:xfrm rot="5400000">
            <a:off x="5538572" y="2274628"/>
            <a:ext cx="422827" cy="3394993"/>
          </a:xfrm>
          <a:prstGeom prst="bentConnector3">
            <a:avLst>
              <a:gd name="adj1" fmla="val 50000"/>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222" name="Picture 4" descr="https://encrypted-tbn0.gstatic.com/images?q=tbn:ANd9GcRGRnqy8Kg_bAQzlhDTvCws_PvaJlK7mB5RK7GgWma-x4ETV3bgQQ">
            <a:extLst>
              <a:ext uri="{FF2B5EF4-FFF2-40B4-BE49-F238E27FC236}">
                <a16:creationId xmlns:a16="http://schemas.microsoft.com/office/drawing/2014/main" id="{793C4BFD-770F-4624-81AB-65DCBDE46C1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8434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23" name="TextBox 35">
            <a:extLst>
              <a:ext uri="{FF2B5EF4-FFF2-40B4-BE49-F238E27FC236}">
                <a16:creationId xmlns:a16="http://schemas.microsoft.com/office/drawing/2014/main" id="{74DF11BD-5957-4E2E-816E-B96BC6CDB91C}"/>
              </a:ext>
            </a:extLst>
          </p:cNvPr>
          <p:cNvSpPr txBox="1">
            <a:spLocks noChangeArrowheads="1"/>
          </p:cNvSpPr>
          <p:nvPr/>
        </p:nvSpPr>
        <p:spPr bwMode="auto">
          <a:xfrm>
            <a:off x="4090122" y="3928804"/>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224" name="TextBox 35">
            <a:extLst>
              <a:ext uri="{FF2B5EF4-FFF2-40B4-BE49-F238E27FC236}">
                <a16:creationId xmlns:a16="http://schemas.microsoft.com/office/drawing/2014/main" id="{432911C0-9423-4B11-A064-EAF79E017BB8}"/>
              </a:ext>
            </a:extLst>
          </p:cNvPr>
          <p:cNvSpPr txBox="1">
            <a:spLocks noChangeArrowheads="1"/>
          </p:cNvSpPr>
          <p:nvPr/>
        </p:nvSpPr>
        <p:spPr bwMode="auto">
          <a:xfrm>
            <a:off x="8412649" y="3331147"/>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225" name="TextBox 35">
            <a:extLst>
              <a:ext uri="{FF2B5EF4-FFF2-40B4-BE49-F238E27FC236}">
                <a16:creationId xmlns:a16="http://schemas.microsoft.com/office/drawing/2014/main" id="{E191E3B7-4102-4B5C-9387-3D7A429ACA34}"/>
              </a:ext>
            </a:extLst>
          </p:cNvPr>
          <p:cNvSpPr txBox="1">
            <a:spLocks noChangeArrowheads="1"/>
          </p:cNvSpPr>
          <p:nvPr/>
        </p:nvSpPr>
        <p:spPr bwMode="auto">
          <a:xfrm>
            <a:off x="2019523" y="1173439"/>
            <a:ext cx="8229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Internet Routing</a:t>
            </a:r>
          </a:p>
        </p:txBody>
      </p:sp>
      <p:pic>
        <p:nvPicPr>
          <p:cNvPr id="226" name="Graphic 225">
            <a:extLst>
              <a:ext uri="{FF2B5EF4-FFF2-40B4-BE49-F238E27FC236}">
                <a16:creationId xmlns:a16="http://schemas.microsoft.com/office/drawing/2014/main" id="{19CF7F80-CB80-4DF0-AE5E-72FA1C7478C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076106" y="1503080"/>
            <a:ext cx="324879" cy="324879"/>
          </a:xfrm>
          <a:prstGeom prst="rect">
            <a:avLst/>
          </a:prstGeom>
        </p:spPr>
      </p:pic>
      <p:pic>
        <p:nvPicPr>
          <p:cNvPr id="227" name="Graphic 226">
            <a:extLst>
              <a:ext uri="{FF2B5EF4-FFF2-40B4-BE49-F238E27FC236}">
                <a16:creationId xmlns:a16="http://schemas.microsoft.com/office/drawing/2014/main" id="{D4F0FCF1-6C4E-45BB-B2C7-6DA26267FAD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059659" y="1600098"/>
            <a:ext cx="365760" cy="365760"/>
          </a:xfrm>
          <a:prstGeom prst="rect">
            <a:avLst/>
          </a:prstGeom>
        </p:spPr>
      </p:pic>
      <p:sp>
        <p:nvSpPr>
          <p:cNvPr id="228" name="TextBox 35">
            <a:extLst>
              <a:ext uri="{FF2B5EF4-FFF2-40B4-BE49-F238E27FC236}">
                <a16:creationId xmlns:a16="http://schemas.microsoft.com/office/drawing/2014/main" id="{D5232A80-6EA4-4C68-947D-00DB9E4FA32F}"/>
              </a:ext>
            </a:extLst>
          </p:cNvPr>
          <p:cNvSpPr txBox="1">
            <a:spLocks noChangeArrowheads="1"/>
          </p:cNvSpPr>
          <p:nvPr/>
        </p:nvSpPr>
        <p:spPr bwMode="auto">
          <a:xfrm>
            <a:off x="5385840" y="1704884"/>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IAM</a:t>
            </a:r>
          </a:p>
        </p:txBody>
      </p:sp>
      <p:pic>
        <p:nvPicPr>
          <p:cNvPr id="229" name="Graphic 228">
            <a:extLst>
              <a:ext uri="{FF2B5EF4-FFF2-40B4-BE49-F238E27FC236}">
                <a16:creationId xmlns:a16="http://schemas.microsoft.com/office/drawing/2014/main" id="{23353122-FC30-4F1D-A523-8622BBECA54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419503" y="1529936"/>
            <a:ext cx="274320" cy="274320"/>
          </a:xfrm>
          <a:prstGeom prst="rect">
            <a:avLst/>
          </a:prstGeom>
        </p:spPr>
      </p:pic>
      <p:pic>
        <p:nvPicPr>
          <p:cNvPr id="230" name="Picture 6">
            <a:extLst>
              <a:ext uri="{FF2B5EF4-FFF2-40B4-BE49-F238E27FC236}">
                <a16:creationId xmlns:a16="http://schemas.microsoft.com/office/drawing/2014/main" id="{00444C13-AF69-4CFF-97B3-EC1B101AAA37}"/>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7494122" y="6783551"/>
            <a:ext cx="418011" cy="365760"/>
          </a:xfrm>
          <a:prstGeom prst="rect">
            <a:avLst/>
          </a:prstGeom>
          <a:noFill/>
          <a:ln w="9525">
            <a:solidFill>
              <a:srgbClr val="9BC8EB">
                <a:lumMod val="40000"/>
                <a:lumOff val="6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230" descr="Client.png">
            <a:extLst>
              <a:ext uri="{FF2B5EF4-FFF2-40B4-BE49-F238E27FC236}">
                <a16:creationId xmlns:a16="http://schemas.microsoft.com/office/drawing/2014/main" id="{6F866829-3067-48CD-BDD2-6C41FF80197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070186" y="6737831"/>
            <a:ext cx="457200" cy="457200"/>
          </a:xfrm>
          <a:prstGeom prst="rect">
            <a:avLst/>
          </a:prstGeom>
        </p:spPr>
      </p:pic>
      <p:pic>
        <p:nvPicPr>
          <p:cNvPr id="232" name="Picture 2" descr="Image result for tableau icon">
            <a:extLst>
              <a:ext uri="{FF2B5EF4-FFF2-40B4-BE49-F238E27FC236}">
                <a16:creationId xmlns:a16="http://schemas.microsoft.com/office/drawing/2014/main" id="{939C8B55-F7C6-4BCE-BE93-5D15D42597F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051529" y="6767449"/>
            <a:ext cx="731520" cy="503052"/>
          </a:xfrm>
          <a:prstGeom prst="rect">
            <a:avLst/>
          </a:prstGeom>
          <a:noFill/>
          <a:extLst>
            <a:ext uri="{909E8E84-426E-40DD-AFC4-6F175D3DCCD1}">
              <a14:hiddenFill xmlns:a14="http://schemas.microsoft.com/office/drawing/2010/main">
                <a:solidFill>
                  <a:srgbClr val="FFFFFF"/>
                </a:solidFill>
              </a14:hiddenFill>
            </a:ext>
          </a:extLst>
        </p:spPr>
      </p:pic>
      <p:sp>
        <p:nvSpPr>
          <p:cNvPr id="233" name="Rectangle 232">
            <a:extLst>
              <a:ext uri="{FF2B5EF4-FFF2-40B4-BE49-F238E27FC236}">
                <a16:creationId xmlns:a16="http://schemas.microsoft.com/office/drawing/2014/main" id="{908FC889-9DEB-4707-A648-37BBC120974F}"/>
              </a:ext>
            </a:extLst>
          </p:cNvPr>
          <p:cNvSpPr/>
          <p:nvPr/>
        </p:nvSpPr>
        <p:spPr>
          <a:xfrm>
            <a:off x="4794920" y="6688802"/>
            <a:ext cx="3931028" cy="574875"/>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5A6B86"/>
                </a:solidFill>
              </a:rPr>
              <a:t>Corporate data center</a:t>
            </a:r>
          </a:p>
        </p:txBody>
      </p:sp>
      <p:pic>
        <p:nvPicPr>
          <p:cNvPr id="234" name="Graphic 233">
            <a:extLst>
              <a:ext uri="{FF2B5EF4-FFF2-40B4-BE49-F238E27FC236}">
                <a16:creationId xmlns:a16="http://schemas.microsoft.com/office/drawing/2014/main" id="{2FC08BD3-C734-4B65-B682-D1151A5FBF6B}"/>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815828" y="6688802"/>
            <a:ext cx="330200" cy="330200"/>
          </a:xfrm>
          <a:prstGeom prst="rect">
            <a:avLst/>
          </a:prstGeom>
        </p:spPr>
      </p:pic>
      <p:sp>
        <p:nvSpPr>
          <p:cNvPr id="237" name="Oval 236">
            <a:extLst>
              <a:ext uri="{FF2B5EF4-FFF2-40B4-BE49-F238E27FC236}">
                <a16:creationId xmlns:a16="http://schemas.microsoft.com/office/drawing/2014/main" id="{10151EE2-1883-4683-996E-A796FDF598F4}"/>
              </a:ext>
            </a:extLst>
          </p:cNvPr>
          <p:cNvSpPr/>
          <p:nvPr/>
        </p:nvSpPr>
        <p:spPr>
          <a:xfrm>
            <a:off x="3277860" y="1631424"/>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238" name="Oval 237">
            <a:extLst>
              <a:ext uri="{FF2B5EF4-FFF2-40B4-BE49-F238E27FC236}">
                <a16:creationId xmlns:a16="http://schemas.microsoft.com/office/drawing/2014/main" id="{B5D9D528-BA39-49C1-A679-F40DA05013B4}"/>
              </a:ext>
            </a:extLst>
          </p:cNvPr>
          <p:cNvSpPr/>
          <p:nvPr/>
        </p:nvSpPr>
        <p:spPr>
          <a:xfrm>
            <a:off x="3291314" y="3034696"/>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39" name="Oval 238">
            <a:extLst>
              <a:ext uri="{FF2B5EF4-FFF2-40B4-BE49-F238E27FC236}">
                <a16:creationId xmlns:a16="http://schemas.microsoft.com/office/drawing/2014/main" id="{8E5BE4E2-F42A-4544-860F-AE7B3A0729D1}"/>
              </a:ext>
            </a:extLst>
          </p:cNvPr>
          <p:cNvSpPr/>
          <p:nvPr/>
        </p:nvSpPr>
        <p:spPr>
          <a:xfrm>
            <a:off x="546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40" name="Oval 239">
            <a:extLst>
              <a:ext uri="{FF2B5EF4-FFF2-40B4-BE49-F238E27FC236}">
                <a16:creationId xmlns:a16="http://schemas.microsoft.com/office/drawing/2014/main" id="{555170EA-D9D3-41E2-89D9-1E0C603808DA}"/>
              </a:ext>
            </a:extLst>
          </p:cNvPr>
          <p:cNvSpPr/>
          <p:nvPr/>
        </p:nvSpPr>
        <p:spPr>
          <a:xfrm>
            <a:off x="817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41" name="Oval 240">
            <a:extLst>
              <a:ext uri="{FF2B5EF4-FFF2-40B4-BE49-F238E27FC236}">
                <a16:creationId xmlns:a16="http://schemas.microsoft.com/office/drawing/2014/main" id="{7829BBF0-2197-4CD9-8CC6-B4E1EA6D47FB}"/>
              </a:ext>
            </a:extLst>
          </p:cNvPr>
          <p:cNvSpPr/>
          <p:nvPr/>
        </p:nvSpPr>
        <p:spPr>
          <a:xfrm>
            <a:off x="9278127" y="5775619"/>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242" name="TextBox 35">
            <a:extLst>
              <a:ext uri="{FF2B5EF4-FFF2-40B4-BE49-F238E27FC236}">
                <a16:creationId xmlns:a16="http://schemas.microsoft.com/office/drawing/2014/main" id="{6287EF23-DEB7-4C88-92B6-43B02B79EDC2}"/>
              </a:ext>
            </a:extLst>
          </p:cNvPr>
          <p:cNvSpPr txBox="1">
            <a:spLocks noChangeArrowheads="1"/>
          </p:cNvSpPr>
          <p:nvPr/>
        </p:nvSpPr>
        <p:spPr bwMode="auto">
          <a:xfrm>
            <a:off x="3833033" y="4573047"/>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sp>
        <p:nvSpPr>
          <p:cNvPr id="243" name="TextBox 35">
            <a:extLst>
              <a:ext uri="{FF2B5EF4-FFF2-40B4-BE49-F238E27FC236}">
                <a16:creationId xmlns:a16="http://schemas.microsoft.com/office/drawing/2014/main" id="{B6697F51-8FBB-4E10-8B03-525C456250D7}"/>
              </a:ext>
            </a:extLst>
          </p:cNvPr>
          <p:cNvSpPr txBox="1">
            <a:spLocks noChangeArrowheads="1"/>
          </p:cNvSpPr>
          <p:nvPr/>
        </p:nvSpPr>
        <p:spPr bwMode="auto">
          <a:xfrm>
            <a:off x="9578310" y="6911892"/>
            <a:ext cx="1258866" cy="184666"/>
          </a:xfrm>
          <a:prstGeom prst="rect">
            <a:avLst/>
          </a:prstGeom>
          <a:noFill/>
          <a:ln w="9525">
            <a:noFill/>
            <a:miter lim="800000"/>
            <a:headEnd/>
            <a:tailEnd/>
          </a:ln>
        </p:spPr>
        <p:txBody>
          <a:bodyPr wrap="square" lIns="0" tIns="0" rIns="0" bIns="0">
            <a:spAutoFit/>
          </a:bodyPr>
          <a:lstStyle/>
          <a:p>
            <a:r>
              <a:rPr lang="en-US" sz="1200" dirty="0">
                <a:latin typeface="Calibri" panose="020F0502020204030204" pitchFamily="34" charset="0"/>
                <a:ea typeface="Verdana" pitchFamily="34" charset="0"/>
                <a:cs typeface="Calibri" panose="020F0502020204030204" pitchFamily="34" charset="0"/>
              </a:rPr>
              <a:t>Tableau Online</a:t>
            </a:r>
          </a:p>
        </p:txBody>
      </p:sp>
      <p:sp>
        <p:nvSpPr>
          <p:cNvPr id="244" name="TextBox 35">
            <a:extLst>
              <a:ext uri="{FF2B5EF4-FFF2-40B4-BE49-F238E27FC236}">
                <a16:creationId xmlns:a16="http://schemas.microsoft.com/office/drawing/2014/main" id="{9E83E577-E85A-4E71-BA38-74C9075FB65A}"/>
              </a:ext>
            </a:extLst>
          </p:cNvPr>
          <p:cNvSpPr txBox="1">
            <a:spLocks noChangeArrowheads="1"/>
          </p:cNvSpPr>
          <p:nvPr/>
        </p:nvSpPr>
        <p:spPr bwMode="auto">
          <a:xfrm>
            <a:off x="9153087" y="3062140"/>
            <a:ext cx="82296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RedShift</a:t>
            </a:r>
          </a:p>
        </p:txBody>
      </p:sp>
      <p:sp>
        <p:nvSpPr>
          <p:cNvPr id="245" name="TextBox 35">
            <a:extLst>
              <a:ext uri="{FF2B5EF4-FFF2-40B4-BE49-F238E27FC236}">
                <a16:creationId xmlns:a16="http://schemas.microsoft.com/office/drawing/2014/main" id="{83F3D433-1D9A-4CA6-9B2D-20923BF65E28}"/>
              </a:ext>
            </a:extLst>
          </p:cNvPr>
          <p:cNvSpPr txBox="1">
            <a:spLocks noChangeArrowheads="1"/>
          </p:cNvSpPr>
          <p:nvPr/>
        </p:nvSpPr>
        <p:spPr bwMode="auto">
          <a:xfrm>
            <a:off x="3324223" y="4981937"/>
            <a:ext cx="862285" cy="461665"/>
          </a:xfrm>
          <a:prstGeom prst="rect">
            <a:avLst/>
          </a:prstGeom>
          <a:noFill/>
          <a:ln w="9525">
            <a:noFill/>
            <a:miter lim="800000"/>
            <a:headEnd/>
            <a:tailEnd/>
          </a:ln>
        </p:spPr>
        <p:txBody>
          <a:bodyPr wrap="square">
            <a:spAutoFit/>
          </a:bodyPr>
          <a:lstStyle/>
          <a:p>
            <a:r>
              <a:rPr lang="en-US" sz="1200" dirty="0">
                <a:latin typeface="Calibri" panose="020F0502020204030204" pitchFamily="34" charset="0"/>
                <a:ea typeface="Verdana" pitchFamily="34" charset="0"/>
                <a:cs typeface="Calibri" panose="020F0502020204030204" pitchFamily="34" charset="0"/>
              </a:rPr>
              <a:t>AWS Console</a:t>
            </a:r>
          </a:p>
        </p:txBody>
      </p:sp>
      <p:sp>
        <p:nvSpPr>
          <p:cNvPr id="246" name="TextBox 245">
            <a:extLst>
              <a:ext uri="{FF2B5EF4-FFF2-40B4-BE49-F238E27FC236}">
                <a16:creationId xmlns:a16="http://schemas.microsoft.com/office/drawing/2014/main" id="{767A34B8-0287-4A0D-B323-23E09BE7F937}"/>
              </a:ext>
            </a:extLst>
          </p:cNvPr>
          <p:cNvSpPr txBox="1"/>
          <p:nvPr/>
        </p:nvSpPr>
        <p:spPr>
          <a:xfrm>
            <a:off x="210835" y="3573739"/>
            <a:ext cx="2083646" cy="338554"/>
          </a:xfrm>
          <a:prstGeom prst="rect">
            <a:avLst/>
          </a:prstGeom>
          <a:noFill/>
        </p:spPr>
        <p:txBody>
          <a:bodyPr wrap="square" rtlCol="0">
            <a:spAutoFit/>
          </a:bodyPr>
          <a:lstStyle/>
          <a:p>
            <a:pPr marL="182880" indent="-182880">
              <a:buFont typeface="Arial" panose="020B0604020202020204" pitchFamily="34" charset="0"/>
              <a:buChar char="•"/>
            </a:pPr>
            <a:r>
              <a:rPr lang="en-US" sz="1600" dirty="0"/>
              <a:t>xx</a:t>
            </a:r>
          </a:p>
        </p:txBody>
      </p:sp>
      <p:cxnSp>
        <p:nvCxnSpPr>
          <p:cNvPr id="247" name="Elbow Connector 97">
            <a:extLst>
              <a:ext uri="{FF2B5EF4-FFF2-40B4-BE49-F238E27FC236}">
                <a16:creationId xmlns:a16="http://schemas.microsoft.com/office/drawing/2014/main" id="{DDAE9D64-2F3F-44A7-B583-12276034B9D4}"/>
              </a:ext>
            </a:extLst>
          </p:cNvPr>
          <p:cNvCxnSpPr>
            <a:cxnSpLocks/>
          </p:cNvCxnSpPr>
          <p:nvPr/>
        </p:nvCxnSpPr>
        <p:spPr bwMode="auto">
          <a:xfrm flipV="1">
            <a:off x="12401577" y="324112"/>
            <a:ext cx="1645920" cy="380"/>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248" name="Elbow Connector 97">
            <a:extLst>
              <a:ext uri="{FF2B5EF4-FFF2-40B4-BE49-F238E27FC236}">
                <a16:creationId xmlns:a16="http://schemas.microsoft.com/office/drawing/2014/main" id="{44C30204-7C70-4627-AFAB-D8A4B935A84E}"/>
              </a:ext>
            </a:extLst>
          </p:cNvPr>
          <p:cNvCxnSpPr>
            <a:cxnSpLocks/>
          </p:cNvCxnSpPr>
          <p:nvPr/>
        </p:nvCxnSpPr>
        <p:spPr bwMode="auto">
          <a:xfrm flipV="1">
            <a:off x="12401577" y="536114"/>
            <a:ext cx="1645920"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249" name="TextBox 35">
            <a:extLst>
              <a:ext uri="{FF2B5EF4-FFF2-40B4-BE49-F238E27FC236}">
                <a16:creationId xmlns:a16="http://schemas.microsoft.com/office/drawing/2014/main" id="{12291F12-9BB9-446F-8140-441A433926C1}"/>
              </a:ext>
            </a:extLst>
          </p:cNvPr>
          <p:cNvSpPr txBox="1">
            <a:spLocks noChangeArrowheads="1"/>
          </p:cNvSpPr>
          <p:nvPr/>
        </p:nvSpPr>
        <p:spPr bwMode="auto">
          <a:xfrm>
            <a:off x="12807579" y="221884"/>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Prototype</a:t>
            </a:r>
          </a:p>
        </p:txBody>
      </p:sp>
      <p:sp>
        <p:nvSpPr>
          <p:cNvPr id="250" name="TextBox 35">
            <a:extLst>
              <a:ext uri="{FF2B5EF4-FFF2-40B4-BE49-F238E27FC236}">
                <a16:creationId xmlns:a16="http://schemas.microsoft.com/office/drawing/2014/main" id="{6F633F4C-F686-41C2-8548-B81E7DED6989}"/>
              </a:ext>
            </a:extLst>
          </p:cNvPr>
          <p:cNvSpPr txBox="1">
            <a:spLocks noChangeArrowheads="1"/>
          </p:cNvSpPr>
          <p:nvPr/>
        </p:nvSpPr>
        <p:spPr bwMode="auto">
          <a:xfrm>
            <a:off x="12807579" y="431036"/>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Future</a:t>
            </a:r>
          </a:p>
        </p:txBody>
      </p:sp>
    </p:spTree>
    <p:extLst>
      <p:ext uri="{BB962C8B-B14F-4D97-AF65-F5344CB8AC3E}">
        <p14:creationId xmlns:p14="http://schemas.microsoft.com/office/powerpoint/2010/main" val="127506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9" y="327721"/>
            <a:ext cx="13436954" cy="686469"/>
          </a:xfrm>
        </p:spPr>
        <p:txBody>
          <a:bodyPr vert="horz" lIns="146298" tIns="73149" rIns="146298" bIns="73149" rtlCol="0" anchor="ctr" anchorCtr="0">
            <a:normAutofit/>
          </a:bodyPr>
          <a:lstStyle/>
          <a:p>
            <a:r>
              <a:rPr lang="en-US" sz="2880" dirty="0"/>
              <a:t>Proposed Deployment – Production (China) – Option 2</a:t>
            </a:r>
          </a:p>
        </p:txBody>
      </p:sp>
      <p:cxnSp>
        <p:nvCxnSpPr>
          <p:cNvPr id="88" name="Elbow Connector 97">
            <a:extLst>
              <a:ext uri="{FF2B5EF4-FFF2-40B4-BE49-F238E27FC236}">
                <a16:creationId xmlns:a16="http://schemas.microsoft.com/office/drawing/2014/main" id="{F4DE42FB-DADA-40A6-A24D-31A181BDED20}"/>
              </a:ext>
            </a:extLst>
          </p:cNvPr>
          <p:cNvCxnSpPr>
            <a:cxnSpLocks/>
            <a:stCxn id="232" idx="0"/>
            <a:endCxn id="4" idx="2"/>
          </p:cNvCxnSpPr>
          <p:nvPr/>
        </p:nvCxnSpPr>
        <p:spPr bwMode="auto">
          <a:xfrm flipV="1">
            <a:off x="11633093" y="5327576"/>
            <a:ext cx="15618" cy="1439873"/>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89" name="TextBox 35">
            <a:extLst>
              <a:ext uri="{FF2B5EF4-FFF2-40B4-BE49-F238E27FC236}">
                <a16:creationId xmlns:a16="http://schemas.microsoft.com/office/drawing/2014/main" id="{0D1A2A1D-A5DD-4D1D-821C-7C041A5B5282}"/>
              </a:ext>
            </a:extLst>
          </p:cNvPr>
          <p:cNvSpPr txBox="1">
            <a:spLocks noChangeArrowheads="1"/>
          </p:cNvSpPr>
          <p:nvPr/>
        </p:nvSpPr>
        <p:spPr bwMode="auto">
          <a:xfrm>
            <a:off x="3681960" y="1745392"/>
            <a:ext cx="1404130" cy="461665"/>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Credentials &amp; Privileged Role</a:t>
            </a:r>
          </a:p>
        </p:txBody>
      </p:sp>
      <p:pic>
        <p:nvPicPr>
          <p:cNvPr id="90" name="Picture 89">
            <a:extLst>
              <a:ext uri="{FF2B5EF4-FFF2-40B4-BE49-F238E27FC236}">
                <a16:creationId xmlns:a16="http://schemas.microsoft.com/office/drawing/2014/main" id="{2EFABDA6-AD76-41F5-8745-6547DA2D6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18548" y="1408576"/>
            <a:ext cx="309102" cy="457200"/>
          </a:xfrm>
          <a:prstGeom prst="rect">
            <a:avLst/>
          </a:prstGeom>
        </p:spPr>
      </p:pic>
      <p:cxnSp>
        <p:nvCxnSpPr>
          <p:cNvPr id="91" name="Elbow Connector 97">
            <a:extLst>
              <a:ext uri="{FF2B5EF4-FFF2-40B4-BE49-F238E27FC236}">
                <a16:creationId xmlns:a16="http://schemas.microsoft.com/office/drawing/2014/main" id="{C4E95B8D-743B-46C9-9ED8-4ACB1B1E6EFD}"/>
              </a:ext>
            </a:extLst>
          </p:cNvPr>
          <p:cNvCxnSpPr>
            <a:cxnSpLocks/>
            <a:stCxn id="104" idx="3"/>
            <a:endCxn id="227" idx="1"/>
          </p:cNvCxnSpPr>
          <p:nvPr/>
        </p:nvCxnSpPr>
        <p:spPr bwMode="auto">
          <a:xfrm>
            <a:off x="1576608" y="1782970"/>
            <a:ext cx="3483051" cy="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92" name="Rounded Rectangle 76">
            <a:extLst>
              <a:ext uri="{FF2B5EF4-FFF2-40B4-BE49-F238E27FC236}">
                <a16:creationId xmlns:a16="http://schemas.microsoft.com/office/drawing/2014/main" id="{7AB9360E-E380-4A2F-9893-E28DA28C80EC}"/>
              </a:ext>
            </a:extLst>
          </p:cNvPr>
          <p:cNvSpPr/>
          <p:nvPr/>
        </p:nvSpPr>
        <p:spPr>
          <a:xfrm>
            <a:off x="6185932" y="270078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93" name="TextBox 35">
            <a:extLst>
              <a:ext uri="{FF2B5EF4-FFF2-40B4-BE49-F238E27FC236}">
                <a16:creationId xmlns:a16="http://schemas.microsoft.com/office/drawing/2014/main" id="{5976B186-A39E-4FAB-A4EA-9D608E989D9F}"/>
              </a:ext>
            </a:extLst>
          </p:cNvPr>
          <p:cNvSpPr txBox="1">
            <a:spLocks noChangeArrowheads="1"/>
          </p:cNvSpPr>
          <p:nvPr/>
        </p:nvSpPr>
        <p:spPr bwMode="auto">
          <a:xfrm>
            <a:off x="7345598" y="3168014"/>
            <a:ext cx="64008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EMR</a:t>
            </a:r>
          </a:p>
        </p:txBody>
      </p:sp>
      <p:sp>
        <p:nvSpPr>
          <p:cNvPr id="94" name="TextBox 35">
            <a:extLst>
              <a:ext uri="{FF2B5EF4-FFF2-40B4-BE49-F238E27FC236}">
                <a16:creationId xmlns:a16="http://schemas.microsoft.com/office/drawing/2014/main" id="{E211A1F5-2A46-4CFA-9443-2AF096E26D9D}"/>
              </a:ext>
            </a:extLst>
          </p:cNvPr>
          <p:cNvSpPr txBox="1">
            <a:spLocks noChangeArrowheads="1"/>
          </p:cNvSpPr>
          <p:nvPr/>
        </p:nvSpPr>
        <p:spPr bwMode="auto">
          <a:xfrm>
            <a:off x="6812868" y="2934537"/>
            <a:ext cx="73152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Trigger</a:t>
            </a:r>
          </a:p>
        </p:txBody>
      </p:sp>
      <p:sp>
        <p:nvSpPr>
          <p:cNvPr id="95" name="Rounded Rectangle 1">
            <a:extLst>
              <a:ext uri="{FF2B5EF4-FFF2-40B4-BE49-F238E27FC236}">
                <a16:creationId xmlns:a16="http://schemas.microsoft.com/office/drawing/2014/main" id="{755B02DD-FA42-4A98-B105-1986FDD99102}"/>
              </a:ext>
            </a:extLst>
          </p:cNvPr>
          <p:cNvSpPr/>
          <p:nvPr/>
        </p:nvSpPr>
        <p:spPr>
          <a:xfrm>
            <a:off x="3142298" y="1011555"/>
            <a:ext cx="10096914" cy="5127977"/>
          </a:xfrm>
          <a:prstGeom prst="rect">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60" dirty="0">
              <a:solidFill>
                <a:schemeClr val="tx1"/>
              </a:solidFill>
              <a:latin typeface="Arial"/>
              <a:cs typeface="Arial"/>
            </a:endParaRPr>
          </a:p>
        </p:txBody>
      </p:sp>
      <p:pic>
        <p:nvPicPr>
          <p:cNvPr id="96" name="Picture 95">
            <a:extLst>
              <a:ext uri="{FF2B5EF4-FFF2-40B4-BE49-F238E27FC236}">
                <a16:creationId xmlns:a16="http://schemas.microsoft.com/office/drawing/2014/main" id="{B871B5D6-16BB-4EE7-B584-14F718DF7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99" y="1551322"/>
            <a:ext cx="472965" cy="457200"/>
          </a:xfrm>
          <a:prstGeom prst="rect">
            <a:avLst/>
          </a:prstGeom>
        </p:spPr>
      </p:pic>
      <p:cxnSp>
        <p:nvCxnSpPr>
          <p:cNvPr id="97" name="Elbow Connector 97">
            <a:extLst>
              <a:ext uri="{FF2B5EF4-FFF2-40B4-BE49-F238E27FC236}">
                <a16:creationId xmlns:a16="http://schemas.microsoft.com/office/drawing/2014/main" id="{0EB2E5D0-8ACB-41F7-AE05-424F29DB260F}"/>
              </a:ext>
            </a:extLst>
          </p:cNvPr>
          <p:cNvCxnSpPr>
            <a:cxnSpLocks/>
            <a:stCxn id="96" idx="3"/>
            <a:endCxn id="104" idx="1"/>
          </p:cNvCxnSpPr>
          <p:nvPr/>
        </p:nvCxnSpPr>
        <p:spPr bwMode="auto">
          <a:xfrm>
            <a:off x="690464" y="1779922"/>
            <a:ext cx="520384" cy="3048"/>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98" name="TextBox 35">
            <a:extLst>
              <a:ext uri="{FF2B5EF4-FFF2-40B4-BE49-F238E27FC236}">
                <a16:creationId xmlns:a16="http://schemas.microsoft.com/office/drawing/2014/main" id="{438FB34E-1A61-43E8-B06B-4495FA3F694A}"/>
              </a:ext>
            </a:extLst>
          </p:cNvPr>
          <p:cNvSpPr txBox="1">
            <a:spLocks noChangeArrowheads="1"/>
          </p:cNvSpPr>
          <p:nvPr/>
        </p:nvSpPr>
        <p:spPr bwMode="auto">
          <a:xfrm>
            <a:off x="3814371" y="2790603"/>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pic>
        <p:nvPicPr>
          <p:cNvPr id="99" name="Picture 98">
            <a:extLst>
              <a:ext uri="{FF2B5EF4-FFF2-40B4-BE49-F238E27FC236}">
                <a16:creationId xmlns:a16="http://schemas.microsoft.com/office/drawing/2014/main" id="{DF18B654-78A5-40F6-93F3-6AD4E5DD0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816" y="2996589"/>
            <a:ext cx="365760" cy="379306"/>
          </a:xfrm>
          <a:prstGeom prst="rect">
            <a:avLst/>
          </a:prstGeom>
        </p:spPr>
      </p:pic>
      <p:pic>
        <p:nvPicPr>
          <p:cNvPr id="100" name="Picture 10" descr="Image result for corporate active directory icon">
            <a:extLst>
              <a:ext uri="{FF2B5EF4-FFF2-40B4-BE49-F238E27FC236}">
                <a16:creationId xmlns:a16="http://schemas.microsoft.com/office/drawing/2014/main" id="{7D296221-DE31-44BB-8DE3-305D4EE1F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7100" y="1209750"/>
            <a:ext cx="454926"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Elbow Connector 97">
            <a:extLst>
              <a:ext uri="{FF2B5EF4-FFF2-40B4-BE49-F238E27FC236}">
                <a16:creationId xmlns:a16="http://schemas.microsoft.com/office/drawing/2014/main" id="{88D68C20-F3BD-4573-81DC-21645B877DFE}"/>
              </a:ext>
            </a:extLst>
          </p:cNvPr>
          <p:cNvCxnSpPr>
            <a:cxnSpLocks/>
            <a:stCxn id="227" idx="0"/>
            <a:endCxn id="100" idx="1"/>
          </p:cNvCxnSpPr>
          <p:nvPr/>
        </p:nvCxnSpPr>
        <p:spPr bwMode="auto">
          <a:xfrm rot="5400000" flipH="1" flipV="1">
            <a:off x="9388945" y="-2708056"/>
            <a:ext cx="161748" cy="8454561"/>
          </a:xfrm>
          <a:prstGeom prst="bentConnector2">
            <a:avLst/>
          </a:prstGeom>
          <a:ln w="12700">
            <a:solidFill>
              <a:schemeClr val="accent4">
                <a:lumMod val="50000"/>
              </a:schemeClr>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102" name="TextBox 35">
            <a:extLst>
              <a:ext uri="{FF2B5EF4-FFF2-40B4-BE49-F238E27FC236}">
                <a16:creationId xmlns:a16="http://schemas.microsoft.com/office/drawing/2014/main" id="{9F37B5DB-CE68-4A18-B1FE-AA90B808AE89}"/>
              </a:ext>
            </a:extLst>
          </p:cNvPr>
          <p:cNvSpPr txBox="1">
            <a:spLocks noChangeArrowheads="1"/>
          </p:cNvSpPr>
          <p:nvPr/>
        </p:nvSpPr>
        <p:spPr bwMode="auto">
          <a:xfrm>
            <a:off x="13523475" y="1668869"/>
            <a:ext cx="848509" cy="369332"/>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Corporate Directory</a:t>
            </a:r>
          </a:p>
        </p:txBody>
      </p:sp>
      <p:sp>
        <p:nvSpPr>
          <p:cNvPr id="103" name="TextBox 35">
            <a:extLst>
              <a:ext uri="{FF2B5EF4-FFF2-40B4-BE49-F238E27FC236}">
                <a16:creationId xmlns:a16="http://schemas.microsoft.com/office/drawing/2014/main" id="{237ABCD7-58CE-4BB8-B5A7-60C674175CD8}"/>
              </a:ext>
            </a:extLst>
          </p:cNvPr>
          <p:cNvSpPr txBox="1">
            <a:spLocks noChangeArrowheads="1"/>
          </p:cNvSpPr>
          <p:nvPr/>
        </p:nvSpPr>
        <p:spPr bwMode="auto">
          <a:xfrm>
            <a:off x="8375238" y="1236805"/>
            <a:ext cx="26517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Delegated User Identity (SAML, OpenID)</a:t>
            </a:r>
          </a:p>
        </p:txBody>
      </p:sp>
      <p:pic>
        <p:nvPicPr>
          <p:cNvPr id="104" name="Picture 103">
            <a:extLst>
              <a:ext uri="{FF2B5EF4-FFF2-40B4-BE49-F238E27FC236}">
                <a16:creationId xmlns:a16="http://schemas.microsoft.com/office/drawing/2014/main" id="{E4388FBA-EEF2-444A-A737-B2F325B9FC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0848" y="1600090"/>
            <a:ext cx="365760" cy="365760"/>
          </a:xfrm>
          <a:prstGeom prst="rect">
            <a:avLst/>
          </a:prstGeom>
        </p:spPr>
      </p:pic>
      <p:sp>
        <p:nvSpPr>
          <p:cNvPr id="108" name="TextBox 35">
            <a:extLst>
              <a:ext uri="{FF2B5EF4-FFF2-40B4-BE49-F238E27FC236}">
                <a16:creationId xmlns:a16="http://schemas.microsoft.com/office/drawing/2014/main" id="{652A1633-A843-4DAA-A3A7-3927627B5742}"/>
              </a:ext>
            </a:extLst>
          </p:cNvPr>
          <p:cNvSpPr txBox="1">
            <a:spLocks noChangeArrowheads="1"/>
          </p:cNvSpPr>
          <p:nvPr/>
        </p:nvSpPr>
        <p:spPr bwMode="auto">
          <a:xfrm>
            <a:off x="793618" y="2017515"/>
            <a:ext cx="125886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Browser Client / API</a:t>
            </a:r>
          </a:p>
        </p:txBody>
      </p:sp>
      <p:sp>
        <p:nvSpPr>
          <p:cNvPr id="112" name="TextBox 35">
            <a:extLst>
              <a:ext uri="{FF2B5EF4-FFF2-40B4-BE49-F238E27FC236}">
                <a16:creationId xmlns:a16="http://schemas.microsoft.com/office/drawing/2014/main" id="{3EE1F7E3-27FE-4302-BC55-8D5A1AE293C9}"/>
              </a:ext>
            </a:extLst>
          </p:cNvPr>
          <p:cNvSpPr txBox="1">
            <a:spLocks noChangeArrowheads="1"/>
          </p:cNvSpPr>
          <p:nvPr/>
        </p:nvSpPr>
        <p:spPr bwMode="auto">
          <a:xfrm>
            <a:off x="930084" y="1193830"/>
            <a:ext cx="993936"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Mobile Device</a:t>
            </a:r>
          </a:p>
        </p:txBody>
      </p:sp>
      <p:cxnSp>
        <p:nvCxnSpPr>
          <p:cNvPr id="113" name="Elbow Connector 97">
            <a:extLst>
              <a:ext uri="{FF2B5EF4-FFF2-40B4-BE49-F238E27FC236}">
                <a16:creationId xmlns:a16="http://schemas.microsoft.com/office/drawing/2014/main" id="{B049FACF-B73D-435E-A4B4-ED610223B7D8}"/>
              </a:ext>
            </a:extLst>
          </p:cNvPr>
          <p:cNvCxnSpPr>
            <a:cxnSpLocks/>
            <a:stCxn id="104" idx="3"/>
            <a:endCxn id="99" idx="1"/>
          </p:cNvCxnSpPr>
          <p:nvPr/>
        </p:nvCxnSpPr>
        <p:spPr bwMode="auto">
          <a:xfrm>
            <a:off x="1576608" y="1782970"/>
            <a:ext cx="2282208" cy="1403272"/>
          </a:xfrm>
          <a:prstGeom prst="bentConnector3">
            <a:avLst>
              <a:gd name="adj1" fmla="val 50000"/>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pic>
        <p:nvPicPr>
          <p:cNvPr id="114" name="Picture 113">
            <a:extLst>
              <a:ext uri="{FF2B5EF4-FFF2-40B4-BE49-F238E27FC236}">
                <a16:creationId xmlns:a16="http://schemas.microsoft.com/office/drawing/2014/main" id="{330BC6A4-7E3B-4CF6-9FF2-7A357ABBF5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4258" y="6301167"/>
            <a:ext cx="462424" cy="457200"/>
          </a:xfrm>
          <a:prstGeom prst="rect">
            <a:avLst/>
          </a:prstGeom>
        </p:spPr>
      </p:pic>
      <p:sp>
        <p:nvSpPr>
          <p:cNvPr id="115" name="TextBox 35">
            <a:extLst>
              <a:ext uri="{FF2B5EF4-FFF2-40B4-BE49-F238E27FC236}">
                <a16:creationId xmlns:a16="http://schemas.microsoft.com/office/drawing/2014/main" id="{5D37B1C6-64E9-47FD-BDAC-B853BF4A872F}"/>
              </a:ext>
            </a:extLst>
          </p:cNvPr>
          <p:cNvSpPr txBox="1">
            <a:spLocks noChangeArrowheads="1"/>
          </p:cNvSpPr>
          <p:nvPr/>
        </p:nvSpPr>
        <p:spPr bwMode="auto">
          <a:xfrm>
            <a:off x="6262357" y="1448146"/>
            <a:ext cx="1844931"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Security Tokens</a:t>
            </a:r>
          </a:p>
        </p:txBody>
      </p:sp>
      <p:cxnSp>
        <p:nvCxnSpPr>
          <p:cNvPr id="116" name="Elbow Connector 97">
            <a:extLst>
              <a:ext uri="{FF2B5EF4-FFF2-40B4-BE49-F238E27FC236}">
                <a16:creationId xmlns:a16="http://schemas.microsoft.com/office/drawing/2014/main" id="{D759AAFB-A522-4D0D-AE4F-79D4A96C4439}"/>
              </a:ext>
            </a:extLst>
          </p:cNvPr>
          <p:cNvCxnSpPr/>
          <p:nvPr/>
        </p:nvCxnSpPr>
        <p:spPr bwMode="auto">
          <a:xfrm>
            <a:off x="6012691" y="1527306"/>
            <a:ext cx="582429" cy="0"/>
          </a:xfrm>
          <a:prstGeom prst="straightConnector1">
            <a:avLst/>
          </a:prstGeom>
          <a:ln w="9525">
            <a:solidFill>
              <a:srgbClr val="44A800"/>
            </a:solidFill>
            <a:headEnd type="triangle"/>
            <a:tailEnd type="none"/>
          </a:ln>
          <a:effectLst/>
          <a:extLst/>
        </p:spPr>
        <p:style>
          <a:lnRef idx="2">
            <a:schemeClr val="accent1"/>
          </a:lnRef>
          <a:fillRef idx="0">
            <a:schemeClr val="accent1"/>
          </a:fillRef>
          <a:effectRef idx="1">
            <a:schemeClr val="accent1"/>
          </a:effectRef>
          <a:fontRef idx="minor">
            <a:schemeClr val="tx1"/>
          </a:fontRef>
        </p:style>
      </p:cxnSp>
      <p:pic>
        <p:nvPicPr>
          <p:cNvPr id="117" name="Graphic 116">
            <a:extLst>
              <a:ext uri="{FF2B5EF4-FFF2-40B4-BE49-F238E27FC236}">
                <a16:creationId xmlns:a16="http://schemas.microsoft.com/office/drawing/2014/main" id="{8A91EBD4-BFEB-4947-A1B9-0E41FF4BF0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7884" y="1047745"/>
            <a:ext cx="274320" cy="274320"/>
          </a:xfrm>
          <a:prstGeom prst="rect">
            <a:avLst/>
          </a:prstGeom>
        </p:spPr>
      </p:pic>
      <p:sp>
        <p:nvSpPr>
          <p:cNvPr id="119" name="Rounded Rectangle 57">
            <a:extLst>
              <a:ext uri="{FF2B5EF4-FFF2-40B4-BE49-F238E27FC236}">
                <a16:creationId xmlns:a16="http://schemas.microsoft.com/office/drawing/2014/main" id="{99A23D14-4900-4DE3-9333-FC151EDE608E}"/>
              </a:ext>
            </a:extLst>
          </p:cNvPr>
          <p:cNvSpPr/>
          <p:nvPr/>
        </p:nvSpPr>
        <p:spPr>
          <a:xfrm>
            <a:off x="6091065" y="2581325"/>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1</a:t>
            </a:r>
          </a:p>
        </p:txBody>
      </p:sp>
      <p:sp>
        <p:nvSpPr>
          <p:cNvPr id="122" name="Rounded Rectangle 57">
            <a:extLst>
              <a:ext uri="{FF2B5EF4-FFF2-40B4-BE49-F238E27FC236}">
                <a16:creationId xmlns:a16="http://schemas.microsoft.com/office/drawing/2014/main" id="{2B061D66-78C2-41D2-B0C8-2FD802311BC8}"/>
              </a:ext>
            </a:extLst>
          </p:cNvPr>
          <p:cNvSpPr/>
          <p:nvPr/>
        </p:nvSpPr>
        <p:spPr>
          <a:xfrm>
            <a:off x="6091065" y="4204697"/>
            <a:ext cx="6655904" cy="155448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r" defTabSz="914400"/>
            <a:r>
              <a:rPr lang="en-US" sz="1200" kern="0" dirty="0">
                <a:solidFill>
                  <a:srgbClr val="007CBC"/>
                </a:solidFill>
                <a:latin typeface="Arial" panose="020B0604020202020204"/>
              </a:rPr>
              <a:t>AZ 2</a:t>
            </a:r>
          </a:p>
        </p:txBody>
      </p:sp>
      <p:sp>
        <p:nvSpPr>
          <p:cNvPr id="123" name="Rounded Rectangle 76">
            <a:extLst>
              <a:ext uri="{FF2B5EF4-FFF2-40B4-BE49-F238E27FC236}">
                <a16:creationId xmlns:a16="http://schemas.microsoft.com/office/drawing/2014/main" id="{31B6DB09-0AFC-4ECF-8D9A-87B8CC922D98}"/>
              </a:ext>
            </a:extLst>
          </p:cNvPr>
          <p:cNvSpPr/>
          <p:nvPr/>
        </p:nvSpPr>
        <p:spPr>
          <a:xfrm>
            <a:off x="6185932" y="429613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Application Subnet</a:t>
            </a:r>
          </a:p>
        </p:txBody>
      </p:sp>
      <p:sp>
        <p:nvSpPr>
          <p:cNvPr id="125" name="Rounded Rectangle 76">
            <a:extLst>
              <a:ext uri="{FF2B5EF4-FFF2-40B4-BE49-F238E27FC236}">
                <a16:creationId xmlns:a16="http://schemas.microsoft.com/office/drawing/2014/main" id="{2D2BB559-2F68-4F17-BC11-8FFD6B089ECE}"/>
              </a:ext>
            </a:extLst>
          </p:cNvPr>
          <p:cNvSpPr/>
          <p:nvPr/>
        </p:nvSpPr>
        <p:spPr>
          <a:xfrm>
            <a:off x="8396597" y="270078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Secured Subnet</a:t>
            </a:r>
          </a:p>
        </p:txBody>
      </p:sp>
      <p:sp>
        <p:nvSpPr>
          <p:cNvPr id="126" name="Rounded Rectangle 76">
            <a:extLst>
              <a:ext uri="{FF2B5EF4-FFF2-40B4-BE49-F238E27FC236}">
                <a16:creationId xmlns:a16="http://schemas.microsoft.com/office/drawing/2014/main" id="{E264A69C-6C74-4FA4-BAF9-3471EC47A02D}"/>
              </a:ext>
            </a:extLst>
          </p:cNvPr>
          <p:cNvSpPr/>
          <p:nvPr/>
        </p:nvSpPr>
        <p:spPr>
          <a:xfrm>
            <a:off x="8396597" y="4296139"/>
            <a:ext cx="2052605" cy="118872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Secured Subnet</a:t>
            </a:r>
          </a:p>
        </p:txBody>
      </p:sp>
      <p:sp>
        <p:nvSpPr>
          <p:cNvPr id="127" name="Rounded Rectangle 76">
            <a:extLst>
              <a:ext uri="{FF2B5EF4-FFF2-40B4-BE49-F238E27FC236}">
                <a16:creationId xmlns:a16="http://schemas.microsoft.com/office/drawing/2014/main" id="{B5A6286F-FDF9-4512-83C4-712FB003F037}"/>
              </a:ext>
            </a:extLst>
          </p:cNvPr>
          <p:cNvSpPr/>
          <p:nvPr/>
        </p:nvSpPr>
        <p:spPr>
          <a:xfrm>
            <a:off x="10607262" y="270078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sp>
        <p:nvSpPr>
          <p:cNvPr id="128" name="Rounded Rectangle 76">
            <a:extLst>
              <a:ext uri="{FF2B5EF4-FFF2-40B4-BE49-F238E27FC236}">
                <a16:creationId xmlns:a16="http://schemas.microsoft.com/office/drawing/2014/main" id="{8C5A9B99-F0A2-486C-AC22-001B8D4672E6}"/>
              </a:ext>
            </a:extLst>
          </p:cNvPr>
          <p:cNvSpPr/>
          <p:nvPr/>
        </p:nvSpPr>
        <p:spPr>
          <a:xfrm>
            <a:off x="10607262" y="4296139"/>
            <a:ext cx="2052605" cy="118872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r>
              <a:rPr lang="en-US" sz="1200" dirty="0">
                <a:solidFill>
                  <a:schemeClr val="tx1"/>
                </a:solidFill>
              </a:rPr>
              <a:t>Public Subnet</a:t>
            </a:r>
          </a:p>
        </p:txBody>
      </p:sp>
      <p:pic>
        <p:nvPicPr>
          <p:cNvPr id="129" name="Graphic 128">
            <a:extLst>
              <a:ext uri="{FF2B5EF4-FFF2-40B4-BE49-F238E27FC236}">
                <a16:creationId xmlns:a16="http://schemas.microsoft.com/office/drawing/2014/main" id="{87B6042C-53EE-49CD-A8B3-3B57071D40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2723809"/>
            <a:ext cx="228600" cy="228600"/>
          </a:xfrm>
          <a:prstGeom prst="rect">
            <a:avLst/>
          </a:prstGeom>
        </p:spPr>
      </p:pic>
      <p:pic>
        <p:nvPicPr>
          <p:cNvPr id="131" name="Graphic 130">
            <a:extLst>
              <a:ext uri="{FF2B5EF4-FFF2-40B4-BE49-F238E27FC236}">
                <a16:creationId xmlns:a16="http://schemas.microsoft.com/office/drawing/2014/main" id="{423728E7-B59C-40DB-B819-29B7DD3ED70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2723809"/>
            <a:ext cx="228600" cy="228600"/>
          </a:xfrm>
          <a:prstGeom prst="rect">
            <a:avLst/>
          </a:prstGeom>
        </p:spPr>
      </p:pic>
      <p:pic>
        <p:nvPicPr>
          <p:cNvPr id="132" name="Graphic 131">
            <a:extLst>
              <a:ext uri="{FF2B5EF4-FFF2-40B4-BE49-F238E27FC236}">
                <a16:creationId xmlns:a16="http://schemas.microsoft.com/office/drawing/2014/main" id="{2E2C8CAA-3244-4CB4-B0FE-A980519975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4296" y="4296139"/>
            <a:ext cx="228600" cy="228600"/>
          </a:xfrm>
          <a:prstGeom prst="rect">
            <a:avLst/>
          </a:prstGeom>
        </p:spPr>
      </p:pic>
      <p:pic>
        <p:nvPicPr>
          <p:cNvPr id="133" name="Graphic 132">
            <a:extLst>
              <a:ext uri="{FF2B5EF4-FFF2-40B4-BE49-F238E27FC236}">
                <a16:creationId xmlns:a16="http://schemas.microsoft.com/office/drawing/2014/main" id="{F3B11A02-BE8F-4098-94B6-7B4704D0A4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1144" y="4296139"/>
            <a:ext cx="228600" cy="228600"/>
          </a:xfrm>
          <a:prstGeom prst="rect">
            <a:avLst/>
          </a:prstGeom>
        </p:spPr>
      </p:pic>
      <p:pic>
        <p:nvPicPr>
          <p:cNvPr id="134" name="Graphic 133">
            <a:extLst>
              <a:ext uri="{FF2B5EF4-FFF2-40B4-BE49-F238E27FC236}">
                <a16:creationId xmlns:a16="http://schemas.microsoft.com/office/drawing/2014/main" id="{F90600A6-6ADF-4AB9-8B2A-AB9E6047FBC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2722844"/>
            <a:ext cx="228600" cy="228600"/>
          </a:xfrm>
          <a:prstGeom prst="rect">
            <a:avLst/>
          </a:prstGeom>
        </p:spPr>
      </p:pic>
      <p:pic>
        <p:nvPicPr>
          <p:cNvPr id="135" name="Graphic 134">
            <a:extLst>
              <a:ext uri="{FF2B5EF4-FFF2-40B4-BE49-F238E27FC236}">
                <a16:creationId xmlns:a16="http://schemas.microsoft.com/office/drawing/2014/main" id="{62146B82-A7AD-4B9B-89FA-F3D48CFFCDD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36459" y="4315642"/>
            <a:ext cx="228600" cy="228600"/>
          </a:xfrm>
          <a:prstGeom prst="rect">
            <a:avLst/>
          </a:prstGeom>
        </p:spPr>
      </p:pic>
      <p:sp>
        <p:nvSpPr>
          <p:cNvPr id="136" name="Rounded Rectangle 8">
            <a:extLst>
              <a:ext uri="{FF2B5EF4-FFF2-40B4-BE49-F238E27FC236}">
                <a16:creationId xmlns:a16="http://schemas.microsoft.com/office/drawing/2014/main" id="{680DB8EC-5F10-454B-96EC-F099C7E8DF90}"/>
              </a:ext>
            </a:extLst>
          </p:cNvPr>
          <p:cNvSpPr/>
          <p:nvPr/>
        </p:nvSpPr>
        <p:spPr>
          <a:xfrm>
            <a:off x="5823494" y="2235868"/>
            <a:ext cx="7252345" cy="3615632"/>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400"/>
            <a:endParaRPr lang="en-US" sz="1200" kern="0" dirty="0">
              <a:ln w="0"/>
              <a:solidFill>
                <a:srgbClr val="1D8900"/>
              </a:solidFill>
              <a:latin typeface="Arial" panose="020B0604020202020204"/>
            </a:endParaRPr>
          </a:p>
        </p:txBody>
      </p:sp>
      <p:pic>
        <p:nvPicPr>
          <p:cNvPr id="147" name="Graphic 146">
            <a:extLst>
              <a:ext uri="{FF2B5EF4-FFF2-40B4-BE49-F238E27FC236}">
                <a16:creationId xmlns:a16="http://schemas.microsoft.com/office/drawing/2014/main" id="{B0709C06-B8AD-451D-BA54-A0239F9D1B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38270" y="2242793"/>
            <a:ext cx="228600" cy="228600"/>
          </a:xfrm>
          <a:prstGeom prst="rect">
            <a:avLst/>
          </a:prstGeom>
        </p:spPr>
      </p:pic>
      <p:sp>
        <p:nvSpPr>
          <p:cNvPr id="162" name="Rectangle 161">
            <a:extLst>
              <a:ext uri="{FF2B5EF4-FFF2-40B4-BE49-F238E27FC236}">
                <a16:creationId xmlns:a16="http://schemas.microsoft.com/office/drawing/2014/main" id="{B244283D-FA85-454E-BFA3-1E1F719C9FBB}"/>
              </a:ext>
            </a:extLst>
          </p:cNvPr>
          <p:cNvSpPr/>
          <p:nvPr/>
        </p:nvSpPr>
        <p:spPr>
          <a:xfrm>
            <a:off x="6018677" y="2218576"/>
            <a:ext cx="500458" cy="276999"/>
          </a:xfrm>
          <a:prstGeom prst="rect">
            <a:avLst/>
          </a:prstGeom>
        </p:spPr>
        <p:txBody>
          <a:bodyPr wrap="none">
            <a:spAutoFit/>
          </a:bodyPr>
          <a:lstStyle/>
          <a:p>
            <a:r>
              <a:rPr lang="en-US" sz="1200" kern="0" dirty="0">
                <a:ln w="0"/>
                <a:solidFill>
                  <a:srgbClr val="1D8900"/>
                </a:solidFill>
              </a:rPr>
              <a:t>VPC</a:t>
            </a:r>
            <a:endParaRPr lang="en-US" sz="1200" dirty="0"/>
          </a:p>
        </p:txBody>
      </p:sp>
      <p:pic>
        <p:nvPicPr>
          <p:cNvPr id="171" name="Picture 170">
            <a:extLst>
              <a:ext uri="{FF2B5EF4-FFF2-40B4-BE49-F238E27FC236}">
                <a16:creationId xmlns:a16="http://schemas.microsoft.com/office/drawing/2014/main" id="{CA19B261-6AE6-4BE8-A1A4-9E9BC4E14A5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45297" y="3040576"/>
            <a:ext cx="279605" cy="290571"/>
          </a:xfrm>
          <a:prstGeom prst="rect">
            <a:avLst/>
          </a:prstGeom>
        </p:spPr>
      </p:pic>
      <p:pic>
        <p:nvPicPr>
          <p:cNvPr id="178" name="Graphic 177">
            <a:extLst>
              <a:ext uri="{FF2B5EF4-FFF2-40B4-BE49-F238E27FC236}">
                <a16:creationId xmlns:a16="http://schemas.microsoft.com/office/drawing/2014/main" id="{F1C15652-06E0-402B-817B-AB2B4B7AB1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3404517"/>
            <a:ext cx="356194" cy="356194"/>
          </a:xfrm>
          <a:prstGeom prst="rect">
            <a:avLst/>
          </a:prstGeom>
        </p:spPr>
      </p:pic>
      <p:pic>
        <p:nvPicPr>
          <p:cNvPr id="188" name="Graphic 187">
            <a:extLst>
              <a:ext uri="{FF2B5EF4-FFF2-40B4-BE49-F238E27FC236}">
                <a16:creationId xmlns:a16="http://schemas.microsoft.com/office/drawing/2014/main" id="{B8A8DD7B-3F91-4A5C-9841-85FD338C88C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11024" y="4939272"/>
            <a:ext cx="478501" cy="478501"/>
          </a:xfrm>
          <a:prstGeom prst="rect">
            <a:avLst/>
          </a:prstGeom>
        </p:spPr>
      </p:pic>
      <p:cxnSp>
        <p:nvCxnSpPr>
          <p:cNvPr id="192" name="Elbow Connector 97">
            <a:extLst>
              <a:ext uri="{FF2B5EF4-FFF2-40B4-BE49-F238E27FC236}">
                <a16:creationId xmlns:a16="http://schemas.microsoft.com/office/drawing/2014/main" id="{1591C87C-BEB9-4823-AD1B-AB705421C100}"/>
              </a:ext>
            </a:extLst>
          </p:cNvPr>
          <p:cNvCxnSpPr>
            <a:cxnSpLocks/>
            <a:stCxn id="178" idx="1"/>
            <a:endCxn id="99" idx="2"/>
          </p:cNvCxnSpPr>
          <p:nvPr/>
        </p:nvCxnSpPr>
        <p:spPr bwMode="auto">
          <a:xfrm rot="10800000">
            <a:off x="4041696" y="3375896"/>
            <a:ext cx="3227688" cy="206719"/>
          </a:xfrm>
          <a:prstGeom prst="bentConnector2">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93" name="Elbow Connector 97">
            <a:extLst>
              <a:ext uri="{FF2B5EF4-FFF2-40B4-BE49-F238E27FC236}">
                <a16:creationId xmlns:a16="http://schemas.microsoft.com/office/drawing/2014/main" id="{19DE32BB-9D97-4172-BC3A-A4C6E85E903E}"/>
              </a:ext>
            </a:extLst>
          </p:cNvPr>
          <p:cNvCxnSpPr>
            <a:cxnSpLocks/>
            <a:stCxn id="99" idx="3"/>
            <a:endCxn id="171" idx="1"/>
          </p:cNvCxnSpPr>
          <p:nvPr/>
        </p:nvCxnSpPr>
        <p:spPr bwMode="auto">
          <a:xfrm flipV="1">
            <a:off x="4224576" y="3185862"/>
            <a:ext cx="2320721"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94" name="Elbow Connector 97">
            <a:extLst>
              <a:ext uri="{FF2B5EF4-FFF2-40B4-BE49-F238E27FC236}">
                <a16:creationId xmlns:a16="http://schemas.microsoft.com/office/drawing/2014/main" id="{C8A5B71D-571A-4CF8-80CB-C7D886DAB4DC}"/>
              </a:ext>
            </a:extLst>
          </p:cNvPr>
          <p:cNvCxnSpPr>
            <a:cxnSpLocks/>
            <a:stCxn id="171" idx="3"/>
            <a:endCxn id="178" idx="0"/>
          </p:cNvCxnSpPr>
          <p:nvPr/>
        </p:nvCxnSpPr>
        <p:spPr bwMode="auto">
          <a:xfrm>
            <a:off x="6824902" y="3185862"/>
            <a:ext cx="622579" cy="218655"/>
          </a:xfrm>
          <a:prstGeom prst="bentConnector2">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601EEEA0-7A92-4A47-9123-AFDD686991A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8177" y="4667804"/>
            <a:ext cx="279605" cy="290571"/>
          </a:xfrm>
          <a:prstGeom prst="rect">
            <a:avLst/>
          </a:prstGeom>
        </p:spPr>
      </p:pic>
      <p:pic>
        <p:nvPicPr>
          <p:cNvPr id="196" name="Graphic 195">
            <a:extLst>
              <a:ext uri="{FF2B5EF4-FFF2-40B4-BE49-F238E27FC236}">
                <a16:creationId xmlns:a16="http://schemas.microsoft.com/office/drawing/2014/main" id="{A75243CF-9C6D-4A40-9F57-8DC59C79AF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269384" y="4915396"/>
            <a:ext cx="356194" cy="356194"/>
          </a:xfrm>
          <a:prstGeom prst="rect">
            <a:avLst/>
          </a:prstGeom>
        </p:spPr>
      </p:pic>
      <p:sp>
        <p:nvSpPr>
          <p:cNvPr id="201" name="TextBox 35">
            <a:extLst>
              <a:ext uri="{FF2B5EF4-FFF2-40B4-BE49-F238E27FC236}">
                <a16:creationId xmlns:a16="http://schemas.microsoft.com/office/drawing/2014/main" id="{D6AFCF59-8ED5-4A71-8D3E-D7891632089B}"/>
              </a:ext>
            </a:extLst>
          </p:cNvPr>
          <p:cNvSpPr txBox="1">
            <a:spLocks noChangeArrowheads="1"/>
          </p:cNvSpPr>
          <p:nvPr/>
        </p:nvSpPr>
        <p:spPr bwMode="auto">
          <a:xfrm>
            <a:off x="2400420" y="3165565"/>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Push Files</a:t>
            </a:r>
          </a:p>
        </p:txBody>
      </p:sp>
      <p:sp>
        <p:nvSpPr>
          <p:cNvPr id="204" name="TextBox 35">
            <a:extLst>
              <a:ext uri="{FF2B5EF4-FFF2-40B4-BE49-F238E27FC236}">
                <a16:creationId xmlns:a16="http://schemas.microsoft.com/office/drawing/2014/main" id="{A3C26BCA-1F5E-4B04-A33A-028933893B40}"/>
              </a:ext>
            </a:extLst>
          </p:cNvPr>
          <p:cNvSpPr txBox="1">
            <a:spLocks noChangeArrowheads="1"/>
          </p:cNvSpPr>
          <p:nvPr/>
        </p:nvSpPr>
        <p:spPr bwMode="auto">
          <a:xfrm>
            <a:off x="4083606" y="3357983"/>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Fetch</a:t>
            </a:r>
          </a:p>
        </p:txBody>
      </p:sp>
      <p:sp>
        <p:nvSpPr>
          <p:cNvPr id="208" name="TextBox 35">
            <a:extLst>
              <a:ext uri="{FF2B5EF4-FFF2-40B4-BE49-F238E27FC236}">
                <a16:creationId xmlns:a16="http://schemas.microsoft.com/office/drawing/2014/main" id="{18AE75E5-9AF9-48C1-A2D5-920F8A29E0B5}"/>
              </a:ext>
            </a:extLst>
          </p:cNvPr>
          <p:cNvSpPr txBox="1">
            <a:spLocks noChangeArrowheads="1"/>
          </p:cNvSpPr>
          <p:nvPr/>
        </p:nvSpPr>
        <p:spPr bwMode="auto">
          <a:xfrm>
            <a:off x="4562295" y="2934537"/>
            <a:ext cx="1006955"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Event Driven</a:t>
            </a:r>
          </a:p>
        </p:txBody>
      </p:sp>
      <p:pic>
        <p:nvPicPr>
          <p:cNvPr id="209" name="Picture 208" descr="RedShift.png">
            <a:extLst>
              <a:ext uri="{FF2B5EF4-FFF2-40B4-BE49-F238E27FC236}">
                <a16:creationId xmlns:a16="http://schemas.microsoft.com/office/drawing/2014/main" id="{4A110695-440D-4C99-AFA3-08AA143FF50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3274183"/>
            <a:ext cx="365760" cy="365760"/>
          </a:xfrm>
          <a:prstGeom prst="rect">
            <a:avLst/>
          </a:prstGeom>
        </p:spPr>
      </p:pic>
      <p:pic>
        <p:nvPicPr>
          <p:cNvPr id="210" name="Graphic 209">
            <a:extLst>
              <a:ext uri="{FF2B5EF4-FFF2-40B4-BE49-F238E27FC236}">
                <a16:creationId xmlns:a16="http://schemas.microsoft.com/office/drawing/2014/main" id="{B905DA47-E9B0-4434-AD2F-EE52A1B79EB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3404095"/>
            <a:ext cx="356616" cy="356616"/>
          </a:xfrm>
          <a:prstGeom prst="rect">
            <a:avLst/>
          </a:prstGeom>
        </p:spPr>
      </p:pic>
      <p:cxnSp>
        <p:nvCxnSpPr>
          <p:cNvPr id="216" name="Elbow Connector 97">
            <a:extLst>
              <a:ext uri="{FF2B5EF4-FFF2-40B4-BE49-F238E27FC236}">
                <a16:creationId xmlns:a16="http://schemas.microsoft.com/office/drawing/2014/main" id="{878C429A-212D-41D0-8827-65CFD8EDD327}"/>
              </a:ext>
            </a:extLst>
          </p:cNvPr>
          <p:cNvCxnSpPr>
            <a:cxnSpLocks/>
            <a:stCxn id="178" idx="3"/>
            <a:endCxn id="210" idx="1"/>
          </p:cNvCxnSpPr>
          <p:nvPr/>
        </p:nvCxnSpPr>
        <p:spPr bwMode="auto">
          <a:xfrm flipV="1">
            <a:off x="7625578" y="3582403"/>
            <a:ext cx="1509080" cy="211"/>
          </a:xfrm>
          <a:prstGeom prst="straightConnector1">
            <a:avLst/>
          </a:prstGeom>
          <a:ln w="9525">
            <a:solidFill>
              <a:srgbClr val="0070C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217" name="Picture 216" descr="RedShift.png">
            <a:extLst>
              <a:ext uri="{FF2B5EF4-FFF2-40B4-BE49-F238E27FC236}">
                <a16:creationId xmlns:a16="http://schemas.microsoft.com/office/drawing/2014/main" id="{4A6F4544-5B3A-4AF7-8BA8-DF77724163B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57827" y="4775495"/>
            <a:ext cx="365760" cy="365760"/>
          </a:xfrm>
          <a:prstGeom prst="rect">
            <a:avLst/>
          </a:prstGeom>
        </p:spPr>
      </p:pic>
      <p:pic>
        <p:nvPicPr>
          <p:cNvPr id="218" name="Graphic 217">
            <a:extLst>
              <a:ext uri="{FF2B5EF4-FFF2-40B4-BE49-F238E27FC236}">
                <a16:creationId xmlns:a16="http://schemas.microsoft.com/office/drawing/2014/main" id="{FF239450-089D-4864-87C7-0B97C5888AF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34658" y="4914974"/>
            <a:ext cx="356616" cy="356616"/>
          </a:xfrm>
          <a:prstGeom prst="rect">
            <a:avLst/>
          </a:prstGeom>
        </p:spPr>
      </p:pic>
      <p:pic>
        <p:nvPicPr>
          <p:cNvPr id="219" name="Picture 4" descr="https://encrypted-tbn0.gstatic.com/images?q=tbn:ANd9GcRGRnqy8Kg_bAQzlhDTvCws_PvaJlK7mB5RK7GgWma-x4ETV3bgQQ">
            <a:extLst>
              <a:ext uri="{FF2B5EF4-FFF2-40B4-BE49-F238E27FC236}">
                <a16:creationId xmlns:a16="http://schemas.microsoft.com/office/drawing/2014/main" id="{2060E536-D030-4C6E-A480-524BC8F8D3F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44346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19">
            <a:extLst>
              <a:ext uri="{FF2B5EF4-FFF2-40B4-BE49-F238E27FC236}">
                <a16:creationId xmlns:a16="http://schemas.microsoft.com/office/drawing/2014/main" id="{341C4647-921D-4190-8BF4-190AB99B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608" y="4183538"/>
            <a:ext cx="365760" cy="379306"/>
          </a:xfrm>
          <a:prstGeom prst="rect">
            <a:avLst/>
          </a:prstGeom>
        </p:spPr>
      </p:pic>
      <p:cxnSp>
        <p:nvCxnSpPr>
          <p:cNvPr id="221" name="Elbow Connector 97">
            <a:extLst>
              <a:ext uri="{FF2B5EF4-FFF2-40B4-BE49-F238E27FC236}">
                <a16:creationId xmlns:a16="http://schemas.microsoft.com/office/drawing/2014/main" id="{DF9B4078-C4E5-42ED-8C56-B47C7CABE31F}"/>
              </a:ext>
            </a:extLst>
          </p:cNvPr>
          <p:cNvCxnSpPr>
            <a:cxnSpLocks/>
            <a:stCxn id="178" idx="2"/>
            <a:endCxn id="220" idx="0"/>
          </p:cNvCxnSpPr>
          <p:nvPr/>
        </p:nvCxnSpPr>
        <p:spPr bwMode="auto">
          <a:xfrm rot="5400000">
            <a:off x="5538572" y="2274628"/>
            <a:ext cx="422827" cy="3394993"/>
          </a:xfrm>
          <a:prstGeom prst="bentConnector3">
            <a:avLst>
              <a:gd name="adj1" fmla="val 50000"/>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pic>
        <p:nvPicPr>
          <p:cNvPr id="222" name="Picture 4" descr="https://encrypted-tbn0.gstatic.com/images?q=tbn:ANd9GcRGRnqy8Kg_bAQzlhDTvCws_PvaJlK7mB5RK7GgWma-x4ETV3bgQQ">
            <a:extLst>
              <a:ext uri="{FF2B5EF4-FFF2-40B4-BE49-F238E27FC236}">
                <a16:creationId xmlns:a16="http://schemas.microsoft.com/office/drawing/2014/main" id="{793C4BFD-770F-4624-81AB-65DCBDE46C1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60613" y="38434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223" name="TextBox 35">
            <a:extLst>
              <a:ext uri="{FF2B5EF4-FFF2-40B4-BE49-F238E27FC236}">
                <a16:creationId xmlns:a16="http://schemas.microsoft.com/office/drawing/2014/main" id="{74DF11BD-5957-4E2E-816E-B96BC6CDB91C}"/>
              </a:ext>
            </a:extLst>
          </p:cNvPr>
          <p:cNvSpPr txBox="1">
            <a:spLocks noChangeArrowheads="1"/>
          </p:cNvSpPr>
          <p:nvPr/>
        </p:nvSpPr>
        <p:spPr bwMode="auto">
          <a:xfrm>
            <a:off x="4090122" y="3928804"/>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224" name="TextBox 35">
            <a:extLst>
              <a:ext uri="{FF2B5EF4-FFF2-40B4-BE49-F238E27FC236}">
                <a16:creationId xmlns:a16="http://schemas.microsoft.com/office/drawing/2014/main" id="{432911C0-9423-4B11-A064-EAF79E017BB8}"/>
              </a:ext>
            </a:extLst>
          </p:cNvPr>
          <p:cNvSpPr txBox="1">
            <a:spLocks noChangeArrowheads="1"/>
          </p:cNvSpPr>
          <p:nvPr/>
        </p:nvSpPr>
        <p:spPr bwMode="auto">
          <a:xfrm>
            <a:off x="8321209" y="3365437"/>
            <a:ext cx="808183"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Output</a:t>
            </a:r>
          </a:p>
        </p:txBody>
      </p:sp>
      <p:sp>
        <p:nvSpPr>
          <p:cNvPr id="225" name="TextBox 35">
            <a:extLst>
              <a:ext uri="{FF2B5EF4-FFF2-40B4-BE49-F238E27FC236}">
                <a16:creationId xmlns:a16="http://schemas.microsoft.com/office/drawing/2014/main" id="{E191E3B7-4102-4B5C-9387-3D7A429ACA34}"/>
              </a:ext>
            </a:extLst>
          </p:cNvPr>
          <p:cNvSpPr txBox="1">
            <a:spLocks noChangeArrowheads="1"/>
          </p:cNvSpPr>
          <p:nvPr/>
        </p:nvSpPr>
        <p:spPr bwMode="auto">
          <a:xfrm>
            <a:off x="2019523" y="1173439"/>
            <a:ext cx="822960"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Internet Routing</a:t>
            </a:r>
          </a:p>
        </p:txBody>
      </p:sp>
      <p:pic>
        <p:nvPicPr>
          <p:cNvPr id="226" name="Graphic 225">
            <a:extLst>
              <a:ext uri="{FF2B5EF4-FFF2-40B4-BE49-F238E27FC236}">
                <a16:creationId xmlns:a16="http://schemas.microsoft.com/office/drawing/2014/main" id="{19CF7F80-CB80-4DF0-AE5E-72FA1C7478C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076106" y="1503080"/>
            <a:ext cx="324879" cy="324879"/>
          </a:xfrm>
          <a:prstGeom prst="rect">
            <a:avLst/>
          </a:prstGeom>
        </p:spPr>
      </p:pic>
      <p:pic>
        <p:nvPicPr>
          <p:cNvPr id="227" name="Graphic 226">
            <a:extLst>
              <a:ext uri="{FF2B5EF4-FFF2-40B4-BE49-F238E27FC236}">
                <a16:creationId xmlns:a16="http://schemas.microsoft.com/office/drawing/2014/main" id="{D4F0FCF1-6C4E-45BB-B2C7-6DA26267FAD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059659" y="1600098"/>
            <a:ext cx="365760" cy="365760"/>
          </a:xfrm>
          <a:prstGeom prst="rect">
            <a:avLst/>
          </a:prstGeom>
        </p:spPr>
      </p:pic>
      <p:sp>
        <p:nvSpPr>
          <p:cNvPr id="228" name="TextBox 35">
            <a:extLst>
              <a:ext uri="{FF2B5EF4-FFF2-40B4-BE49-F238E27FC236}">
                <a16:creationId xmlns:a16="http://schemas.microsoft.com/office/drawing/2014/main" id="{D5232A80-6EA4-4C68-947D-00DB9E4FA32F}"/>
              </a:ext>
            </a:extLst>
          </p:cNvPr>
          <p:cNvSpPr txBox="1">
            <a:spLocks noChangeArrowheads="1"/>
          </p:cNvSpPr>
          <p:nvPr/>
        </p:nvSpPr>
        <p:spPr bwMode="auto">
          <a:xfrm>
            <a:off x="5385840" y="1704884"/>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IAM</a:t>
            </a:r>
          </a:p>
        </p:txBody>
      </p:sp>
      <p:pic>
        <p:nvPicPr>
          <p:cNvPr id="229" name="Graphic 228">
            <a:extLst>
              <a:ext uri="{FF2B5EF4-FFF2-40B4-BE49-F238E27FC236}">
                <a16:creationId xmlns:a16="http://schemas.microsoft.com/office/drawing/2014/main" id="{23353122-FC30-4F1D-A523-8622BBECA54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419503" y="1529936"/>
            <a:ext cx="274320" cy="274320"/>
          </a:xfrm>
          <a:prstGeom prst="rect">
            <a:avLst/>
          </a:prstGeom>
        </p:spPr>
      </p:pic>
      <p:pic>
        <p:nvPicPr>
          <p:cNvPr id="230" name="Picture 6">
            <a:extLst>
              <a:ext uri="{FF2B5EF4-FFF2-40B4-BE49-F238E27FC236}">
                <a16:creationId xmlns:a16="http://schemas.microsoft.com/office/drawing/2014/main" id="{00444C13-AF69-4CFF-97B3-EC1B101AAA37}"/>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7494122" y="6783551"/>
            <a:ext cx="418011" cy="365760"/>
          </a:xfrm>
          <a:prstGeom prst="rect">
            <a:avLst/>
          </a:prstGeom>
          <a:noFill/>
          <a:ln w="9525">
            <a:solidFill>
              <a:srgbClr val="9BC8EB">
                <a:lumMod val="40000"/>
                <a:lumOff val="60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230" descr="Client.png">
            <a:extLst>
              <a:ext uri="{FF2B5EF4-FFF2-40B4-BE49-F238E27FC236}">
                <a16:creationId xmlns:a16="http://schemas.microsoft.com/office/drawing/2014/main" id="{6F866829-3067-48CD-BDD2-6C41FF80197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070186" y="6737831"/>
            <a:ext cx="457200" cy="457200"/>
          </a:xfrm>
          <a:prstGeom prst="rect">
            <a:avLst/>
          </a:prstGeom>
        </p:spPr>
      </p:pic>
      <p:pic>
        <p:nvPicPr>
          <p:cNvPr id="232" name="Picture 2" descr="Image result for tableau icon">
            <a:extLst>
              <a:ext uri="{FF2B5EF4-FFF2-40B4-BE49-F238E27FC236}">
                <a16:creationId xmlns:a16="http://schemas.microsoft.com/office/drawing/2014/main" id="{939C8B55-F7C6-4BCE-BE93-5D15D42597F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267333" y="6767449"/>
            <a:ext cx="731520" cy="503052"/>
          </a:xfrm>
          <a:prstGeom prst="rect">
            <a:avLst/>
          </a:prstGeom>
          <a:noFill/>
          <a:extLst>
            <a:ext uri="{909E8E84-426E-40DD-AFC4-6F175D3DCCD1}">
              <a14:hiddenFill xmlns:a14="http://schemas.microsoft.com/office/drawing/2010/main">
                <a:solidFill>
                  <a:srgbClr val="FFFFFF"/>
                </a:solidFill>
              </a14:hiddenFill>
            </a:ext>
          </a:extLst>
        </p:spPr>
      </p:pic>
      <p:sp>
        <p:nvSpPr>
          <p:cNvPr id="233" name="Rectangle 232">
            <a:extLst>
              <a:ext uri="{FF2B5EF4-FFF2-40B4-BE49-F238E27FC236}">
                <a16:creationId xmlns:a16="http://schemas.microsoft.com/office/drawing/2014/main" id="{908FC889-9DEB-4707-A648-37BBC120974F}"/>
              </a:ext>
            </a:extLst>
          </p:cNvPr>
          <p:cNvSpPr/>
          <p:nvPr/>
        </p:nvSpPr>
        <p:spPr>
          <a:xfrm>
            <a:off x="4794920" y="6688802"/>
            <a:ext cx="3931028" cy="574875"/>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5A6B86"/>
                </a:solidFill>
              </a:rPr>
              <a:t>Corporate data center</a:t>
            </a:r>
          </a:p>
        </p:txBody>
      </p:sp>
      <p:pic>
        <p:nvPicPr>
          <p:cNvPr id="234" name="Graphic 233">
            <a:extLst>
              <a:ext uri="{FF2B5EF4-FFF2-40B4-BE49-F238E27FC236}">
                <a16:creationId xmlns:a16="http://schemas.microsoft.com/office/drawing/2014/main" id="{2FC08BD3-C734-4B65-B682-D1151A5FBF6B}"/>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815828" y="6688802"/>
            <a:ext cx="330200" cy="330200"/>
          </a:xfrm>
          <a:prstGeom prst="rect">
            <a:avLst/>
          </a:prstGeom>
        </p:spPr>
      </p:pic>
      <p:sp>
        <p:nvSpPr>
          <p:cNvPr id="237" name="Oval 236">
            <a:extLst>
              <a:ext uri="{FF2B5EF4-FFF2-40B4-BE49-F238E27FC236}">
                <a16:creationId xmlns:a16="http://schemas.microsoft.com/office/drawing/2014/main" id="{10151EE2-1883-4683-996E-A796FDF598F4}"/>
              </a:ext>
            </a:extLst>
          </p:cNvPr>
          <p:cNvSpPr/>
          <p:nvPr/>
        </p:nvSpPr>
        <p:spPr>
          <a:xfrm>
            <a:off x="3277860" y="1631424"/>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238" name="Oval 237">
            <a:extLst>
              <a:ext uri="{FF2B5EF4-FFF2-40B4-BE49-F238E27FC236}">
                <a16:creationId xmlns:a16="http://schemas.microsoft.com/office/drawing/2014/main" id="{B5D9D528-BA39-49C1-A679-F40DA05013B4}"/>
              </a:ext>
            </a:extLst>
          </p:cNvPr>
          <p:cNvSpPr/>
          <p:nvPr/>
        </p:nvSpPr>
        <p:spPr>
          <a:xfrm>
            <a:off x="3291314" y="3034696"/>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39" name="Oval 238">
            <a:extLst>
              <a:ext uri="{FF2B5EF4-FFF2-40B4-BE49-F238E27FC236}">
                <a16:creationId xmlns:a16="http://schemas.microsoft.com/office/drawing/2014/main" id="{8E5BE4E2-F42A-4544-860F-AE7B3A0729D1}"/>
              </a:ext>
            </a:extLst>
          </p:cNvPr>
          <p:cNvSpPr/>
          <p:nvPr/>
        </p:nvSpPr>
        <p:spPr>
          <a:xfrm>
            <a:off x="546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40" name="Oval 239">
            <a:extLst>
              <a:ext uri="{FF2B5EF4-FFF2-40B4-BE49-F238E27FC236}">
                <a16:creationId xmlns:a16="http://schemas.microsoft.com/office/drawing/2014/main" id="{555170EA-D9D3-41E2-89D9-1E0C603808DA}"/>
              </a:ext>
            </a:extLst>
          </p:cNvPr>
          <p:cNvSpPr/>
          <p:nvPr/>
        </p:nvSpPr>
        <p:spPr>
          <a:xfrm>
            <a:off x="8175451" y="3432381"/>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41" name="Oval 240">
            <a:extLst>
              <a:ext uri="{FF2B5EF4-FFF2-40B4-BE49-F238E27FC236}">
                <a16:creationId xmlns:a16="http://schemas.microsoft.com/office/drawing/2014/main" id="{7829BBF0-2197-4CD9-8CC6-B4E1EA6D47FB}"/>
              </a:ext>
            </a:extLst>
          </p:cNvPr>
          <p:cNvSpPr/>
          <p:nvPr/>
        </p:nvSpPr>
        <p:spPr>
          <a:xfrm>
            <a:off x="11493931" y="5775619"/>
            <a:ext cx="289546" cy="289546"/>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242" name="TextBox 35">
            <a:extLst>
              <a:ext uri="{FF2B5EF4-FFF2-40B4-BE49-F238E27FC236}">
                <a16:creationId xmlns:a16="http://schemas.microsoft.com/office/drawing/2014/main" id="{6287EF23-DEB7-4C88-92B6-43B02B79EDC2}"/>
              </a:ext>
            </a:extLst>
          </p:cNvPr>
          <p:cNvSpPr txBox="1">
            <a:spLocks noChangeArrowheads="1"/>
          </p:cNvSpPr>
          <p:nvPr/>
        </p:nvSpPr>
        <p:spPr bwMode="auto">
          <a:xfrm>
            <a:off x="3833033" y="4573047"/>
            <a:ext cx="438912" cy="184666"/>
          </a:xfrm>
          <a:prstGeom prst="rect">
            <a:avLst/>
          </a:prstGeom>
          <a:no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S3</a:t>
            </a:r>
          </a:p>
        </p:txBody>
      </p:sp>
      <p:sp>
        <p:nvSpPr>
          <p:cNvPr id="243" name="TextBox 35">
            <a:extLst>
              <a:ext uri="{FF2B5EF4-FFF2-40B4-BE49-F238E27FC236}">
                <a16:creationId xmlns:a16="http://schemas.microsoft.com/office/drawing/2014/main" id="{B6697F51-8FBB-4E10-8B03-525C456250D7}"/>
              </a:ext>
            </a:extLst>
          </p:cNvPr>
          <p:cNvSpPr txBox="1">
            <a:spLocks noChangeArrowheads="1"/>
          </p:cNvSpPr>
          <p:nvPr/>
        </p:nvSpPr>
        <p:spPr bwMode="auto">
          <a:xfrm>
            <a:off x="11794114" y="6911892"/>
            <a:ext cx="1258866" cy="184666"/>
          </a:xfrm>
          <a:prstGeom prst="rect">
            <a:avLst/>
          </a:prstGeom>
          <a:noFill/>
          <a:ln w="9525">
            <a:noFill/>
            <a:miter lim="800000"/>
            <a:headEnd/>
            <a:tailEnd/>
          </a:ln>
        </p:spPr>
        <p:txBody>
          <a:bodyPr wrap="square" lIns="0" tIns="0" rIns="0" bIns="0">
            <a:spAutoFit/>
          </a:bodyPr>
          <a:lstStyle/>
          <a:p>
            <a:r>
              <a:rPr lang="en-US" sz="1200" dirty="0">
                <a:latin typeface="Calibri" panose="020F0502020204030204" pitchFamily="34" charset="0"/>
                <a:ea typeface="Verdana" pitchFamily="34" charset="0"/>
                <a:cs typeface="Calibri" panose="020F0502020204030204" pitchFamily="34" charset="0"/>
              </a:rPr>
              <a:t>Tableau Online</a:t>
            </a:r>
          </a:p>
        </p:txBody>
      </p:sp>
      <p:pic>
        <p:nvPicPr>
          <p:cNvPr id="4" name="Picture 3">
            <a:extLst>
              <a:ext uri="{FF2B5EF4-FFF2-40B4-BE49-F238E27FC236}">
                <a16:creationId xmlns:a16="http://schemas.microsoft.com/office/drawing/2014/main" id="{2153278B-1AE5-4AA4-820B-AF1B633BA47F}"/>
              </a:ext>
            </a:extLst>
          </p:cNvPr>
          <p:cNvPicPr>
            <a:picLocks noChangeAspect="1"/>
          </p:cNvPicPr>
          <p:nvPr/>
        </p:nvPicPr>
        <p:blipFill>
          <a:blip r:embed="rId37"/>
          <a:stretch>
            <a:fillRect/>
          </a:stretch>
        </p:blipFill>
        <p:spPr>
          <a:xfrm flipH="1">
            <a:off x="11420111" y="4869070"/>
            <a:ext cx="457200" cy="458506"/>
          </a:xfrm>
          <a:prstGeom prst="rect">
            <a:avLst/>
          </a:prstGeom>
        </p:spPr>
      </p:pic>
      <p:pic>
        <p:nvPicPr>
          <p:cNvPr id="87" name="Picture 86">
            <a:extLst>
              <a:ext uri="{FF2B5EF4-FFF2-40B4-BE49-F238E27FC236}">
                <a16:creationId xmlns:a16="http://schemas.microsoft.com/office/drawing/2014/main" id="{938FC516-A72D-4B4B-9C64-B09B90BC8EB5}"/>
              </a:ext>
            </a:extLst>
          </p:cNvPr>
          <p:cNvPicPr>
            <a:picLocks noChangeAspect="1"/>
          </p:cNvPicPr>
          <p:nvPr/>
        </p:nvPicPr>
        <p:blipFill>
          <a:blip r:embed="rId37"/>
          <a:stretch>
            <a:fillRect/>
          </a:stretch>
        </p:blipFill>
        <p:spPr>
          <a:xfrm flipH="1">
            <a:off x="11374391" y="3094989"/>
            <a:ext cx="457200" cy="458506"/>
          </a:xfrm>
          <a:prstGeom prst="rect">
            <a:avLst/>
          </a:prstGeom>
        </p:spPr>
      </p:pic>
      <p:cxnSp>
        <p:nvCxnSpPr>
          <p:cNvPr id="105" name="Elbow Connector 97">
            <a:extLst>
              <a:ext uri="{FF2B5EF4-FFF2-40B4-BE49-F238E27FC236}">
                <a16:creationId xmlns:a16="http://schemas.microsoft.com/office/drawing/2014/main" id="{81996733-3E15-41F9-87A0-60F959E7C415}"/>
              </a:ext>
            </a:extLst>
          </p:cNvPr>
          <p:cNvCxnSpPr>
            <a:cxnSpLocks/>
            <a:stCxn id="4" idx="3"/>
            <a:endCxn id="218" idx="3"/>
          </p:cNvCxnSpPr>
          <p:nvPr/>
        </p:nvCxnSpPr>
        <p:spPr bwMode="auto">
          <a:xfrm flipH="1" flipV="1">
            <a:off x="9491274" y="5093282"/>
            <a:ext cx="1928837" cy="5041"/>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sp>
        <p:nvSpPr>
          <p:cNvPr id="106" name="TextBox 35">
            <a:extLst>
              <a:ext uri="{FF2B5EF4-FFF2-40B4-BE49-F238E27FC236}">
                <a16:creationId xmlns:a16="http://schemas.microsoft.com/office/drawing/2014/main" id="{41D7FE57-9872-41D8-A624-C2B0F47A4CB1}"/>
              </a:ext>
            </a:extLst>
          </p:cNvPr>
          <p:cNvSpPr txBox="1">
            <a:spLocks noChangeArrowheads="1"/>
          </p:cNvSpPr>
          <p:nvPr/>
        </p:nvSpPr>
        <p:spPr bwMode="auto">
          <a:xfrm>
            <a:off x="11532137" y="4656601"/>
            <a:ext cx="1073624" cy="461665"/>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SSH / Reverse Proxy</a:t>
            </a:r>
          </a:p>
        </p:txBody>
      </p:sp>
      <p:sp>
        <p:nvSpPr>
          <p:cNvPr id="107" name="TextBox 35">
            <a:extLst>
              <a:ext uri="{FF2B5EF4-FFF2-40B4-BE49-F238E27FC236}">
                <a16:creationId xmlns:a16="http://schemas.microsoft.com/office/drawing/2014/main" id="{7AA0DCAC-C3C5-4CF6-9A50-E430E8D0ED2D}"/>
              </a:ext>
            </a:extLst>
          </p:cNvPr>
          <p:cNvSpPr txBox="1">
            <a:spLocks noChangeArrowheads="1"/>
          </p:cNvSpPr>
          <p:nvPr/>
        </p:nvSpPr>
        <p:spPr bwMode="auto">
          <a:xfrm>
            <a:off x="9153087" y="3062140"/>
            <a:ext cx="822960" cy="276999"/>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ea typeface="Verdana" pitchFamily="34" charset="0"/>
                <a:cs typeface="Calibri" panose="020F0502020204030204" pitchFamily="34" charset="0"/>
              </a:rPr>
              <a:t>RedShift</a:t>
            </a:r>
          </a:p>
        </p:txBody>
      </p:sp>
      <p:sp>
        <p:nvSpPr>
          <p:cNvPr id="109" name="TextBox 35">
            <a:extLst>
              <a:ext uri="{FF2B5EF4-FFF2-40B4-BE49-F238E27FC236}">
                <a16:creationId xmlns:a16="http://schemas.microsoft.com/office/drawing/2014/main" id="{B932A914-C1F1-4214-9F9B-2E5C2BE62C35}"/>
              </a:ext>
            </a:extLst>
          </p:cNvPr>
          <p:cNvSpPr txBox="1">
            <a:spLocks noChangeArrowheads="1"/>
          </p:cNvSpPr>
          <p:nvPr/>
        </p:nvSpPr>
        <p:spPr bwMode="auto">
          <a:xfrm>
            <a:off x="3324223" y="4981937"/>
            <a:ext cx="862285" cy="461665"/>
          </a:xfrm>
          <a:prstGeom prst="rect">
            <a:avLst/>
          </a:prstGeom>
          <a:noFill/>
          <a:ln w="9525">
            <a:noFill/>
            <a:miter lim="800000"/>
            <a:headEnd/>
            <a:tailEnd/>
          </a:ln>
        </p:spPr>
        <p:txBody>
          <a:bodyPr wrap="square">
            <a:spAutoFit/>
          </a:bodyPr>
          <a:lstStyle/>
          <a:p>
            <a:r>
              <a:rPr lang="en-US" sz="1200" dirty="0">
                <a:latin typeface="Calibri" panose="020F0502020204030204" pitchFamily="34" charset="0"/>
                <a:ea typeface="Verdana" pitchFamily="34" charset="0"/>
                <a:cs typeface="Calibri" panose="020F0502020204030204" pitchFamily="34" charset="0"/>
              </a:rPr>
              <a:t>AWS Console</a:t>
            </a:r>
          </a:p>
        </p:txBody>
      </p:sp>
      <p:sp>
        <p:nvSpPr>
          <p:cNvPr id="110" name="TextBox 109">
            <a:extLst>
              <a:ext uri="{FF2B5EF4-FFF2-40B4-BE49-F238E27FC236}">
                <a16:creationId xmlns:a16="http://schemas.microsoft.com/office/drawing/2014/main" id="{C233F5FA-EDA2-494B-B884-E8FB582AF25A}"/>
              </a:ext>
            </a:extLst>
          </p:cNvPr>
          <p:cNvSpPr txBox="1"/>
          <p:nvPr/>
        </p:nvSpPr>
        <p:spPr>
          <a:xfrm>
            <a:off x="210835" y="3573739"/>
            <a:ext cx="2083646" cy="338554"/>
          </a:xfrm>
          <a:prstGeom prst="rect">
            <a:avLst/>
          </a:prstGeom>
          <a:noFill/>
        </p:spPr>
        <p:txBody>
          <a:bodyPr wrap="square" rtlCol="0">
            <a:spAutoFit/>
          </a:bodyPr>
          <a:lstStyle/>
          <a:p>
            <a:pPr marL="182880" indent="-182880">
              <a:buFont typeface="Arial" panose="020B0604020202020204" pitchFamily="34" charset="0"/>
              <a:buChar char="•"/>
            </a:pPr>
            <a:r>
              <a:rPr lang="en-US" sz="1600" dirty="0"/>
              <a:t>xx</a:t>
            </a:r>
          </a:p>
        </p:txBody>
      </p:sp>
      <p:cxnSp>
        <p:nvCxnSpPr>
          <p:cNvPr id="111" name="Elbow Connector 97">
            <a:extLst>
              <a:ext uri="{FF2B5EF4-FFF2-40B4-BE49-F238E27FC236}">
                <a16:creationId xmlns:a16="http://schemas.microsoft.com/office/drawing/2014/main" id="{8A24165D-439B-4A05-B8CB-2DF0C882A34E}"/>
              </a:ext>
            </a:extLst>
          </p:cNvPr>
          <p:cNvCxnSpPr>
            <a:cxnSpLocks/>
          </p:cNvCxnSpPr>
          <p:nvPr/>
        </p:nvCxnSpPr>
        <p:spPr bwMode="auto">
          <a:xfrm flipV="1">
            <a:off x="12401577" y="324112"/>
            <a:ext cx="1645920" cy="380"/>
          </a:xfrm>
          <a:prstGeom prst="straightConnector1">
            <a:avLst/>
          </a:prstGeom>
          <a:ln w="9525">
            <a:solidFill>
              <a:srgbClr val="0070C0"/>
            </a:solidFill>
            <a:tailEnd type="triangle"/>
          </a:ln>
          <a:effectLst/>
          <a:extLst/>
        </p:spPr>
        <p:style>
          <a:lnRef idx="2">
            <a:schemeClr val="accent1"/>
          </a:lnRef>
          <a:fillRef idx="0">
            <a:schemeClr val="accent1"/>
          </a:fillRef>
          <a:effectRef idx="1">
            <a:schemeClr val="accent1"/>
          </a:effectRef>
          <a:fontRef idx="minor">
            <a:schemeClr val="tx1"/>
          </a:fontRef>
        </p:style>
      </p:cxnSp>
      <p:cxnSp>
        <p:nvCxnSpPr>
          <p:cNvPr id="118" name="Elbow Connector 97">
            <a:extLst>
              <a:ext uri="{FF2B5EF4-FFF2-40B4-BE49-F238E27FC236}">
                <a16:creationId xmlns:a16="http://schemas.microsoft.com/office/drawing/2014/main" id="{4A96579C-7EC5-4EF7-B843-B7EB751FEAF5}"/>
              </a:ext>
            </a:extLst>
          </p:cNvPr>
          <p:cNvCxnSpPr>
            <a:cxnSpLocks/>
          </p:cNvCxnSpPr>
          <p:nvPr/>
        </p:nvCxnSpPr>
        <p:spPr bwMode="auto">
          <a:xfrm flipV="1">
            <a:off x="12401577" y="536114"/>
            <a:ext cx="1645920" cy="380"/>
          </a:xfrm>
          <a:prstGeom prst="straightConnector1">
            <a:avLst/>
          </a:prstGeom>
          <a:ln w="9525">
            <a:solidFill>
              <a:srgbClr val="00B050"/>
            </a:solidFill>
            <a:prstDash val="solid"/>
            <a:tailEnd type="triangle"/>
          </a:ln>
          <a:effectLst/>
          <a:extLst/>
        </p:spPr>
        <p:style>
          <a:lnRef idx="2">
            <a:schemeClr val="accent1"/>
          </a:lnRef>
          <a:fillRef idx="0">
            <a:schemeClr val="accent1"/>
          </a:fillRef>
          <a:effectRef idx="1">
            <a:schemeClr val="accent1"/>
          </a:effectRef>
          <a:fontRef idx="minor">
            <a:schemeClr val="tx1"/>
          </a:fontRef>
        </p:style>
      </p:cxnSp>
      <p:sp>
        <p:nvSpPr>
          <p:cNvPr id="120" name="TextBox 35">
            <a:extLst>
              <a:ext uri="{FF2B5EF4-FFF2-40B4-BE49-F238E27FC236}">
                <a16:creationId xmlns:a16="http://schemas.microsoft.com/office/drawing/2014/main" id="{A16F35E1-2B3B-4880-8E62-12657DEF4290}"/>
              </a:ext>
            </a:extLst>
          </p:cNvPr>
          <p:cNvSpPr txBox="1">
            <a:spLocks noChangeArrowheads="1"/>
          </p:cNvSpPr>
          <p:nvPr/>
        </p:nvSpPr>
        <p:spPr bwMode="auto">
          <a:xfrm>
            <a:off x="12807579" y="221884"/>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Prototype</a:t>
            </a:r>
          </a:p>
        </p:txBody>
      </p:sp>
      <p:sp>
        <p:nvSpPr>
          <p:cNvPr id="121" name="TextBox 35">
            <a:extLst>
              <a:ext uri="{FF2B5EF4-FFF2-40B4-BE49-F238E27FC236}">
                <a16:creationId xmlns:a16="http://schemas.microsoft.com/office/drawing/2014/main" id="{7E5F1B4A-FF7F-4AC3-A88A-EC27371DD1CE}"/>
              </a:ext>
            </a:extLst>
          </p:cNvPr>
          <p:cNvSpPr txBox="1">
            <a:spLocks noChangeArrowheads="1"/>
          </p:cNvSpPr>
          <p:nvPr/>
        </p:nvSpPr>
        <p:spPr bwMode="auto">
          <a:xfrm>
            <a:off x="12807579" y="431036"/>
            <a:ext cx="822960" cy="184666"/>
          </a:xfrm>
          <a:prstGeom prst="rect">
            <a:avLst/>
          </a:prstGeom>
          <a:solidFill>
            <a:schemeClr val="bg1"/>
          </a:solidFill>
          <a:ln w="9525">
            <a:noFill/>
            <a:miter lim="800000"/>
            <a:headEnd/>
            <a:tailEnd/>
          </a:ln>
        </p:spPr>
        <p:txBody>
          <a:bodyPr wrap="square" lIns="0" tIns="0" rIns="0" bIns="0">
            <a:spAutoFit/>
          </a:bodyPr>
          <a:lstStyle/>
          <a:p>
            <a:pPr algn="ctr"/>
            <a:r>
              <a:rPr lang="en-US" sz="1200" dirty="0">
                <a:latin typeface="Calibri" panose="020F0502020204030204" pitchFamily="34" charset="0"/>
                <a:ea typeface="Verdana" pitchFamily="34" charset="0"/>
                <a:cs typeface="Calibri" panose="020F0502020204030204" pitchFamily="34" charset="0"/>
              </a:rPr>
              <a:t>Future</a:t>
            </a:r>
          </a:p>
        </p:txBody>
      </p:sp>
    </p:spTree>
    <p:extLst>
      <p:ext uri="{BB962C8B-B14F-4D97-AF65-F5344CB8AC3E}">
        <p14:creationId xmlns:p14="http://schemas.microsoft.com/office/powerpoint/2010/main" val="420940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Blank.potx" id="{EB184E62-6941-4679-BC06-21FBDA04CD10}" vid="{2A27C656-BF89-497A-BE81-03AF87752C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_dlc_DocId xmlns="71c5aaf6-e6ce-465b-b873-5148d2a4c105">QUITPQSI23L4-1762202953-217</_dlc_DocId>
    <_dlc_DocIdUrl xmlns="71c5aaf6-e6ce-465b-b873-5148d2a4c105">
      <Url>https://nokia.sharepoint.com/sites/rpf_dxc/_layouts/15/DocIdRedir.aspx?ID=QUITPQSI23L4-1762202953-217</Url>
      <Description>QUITPQSI23L4-1762202953-217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B0F3A98BC42DC4BAA2555588CB08929" ma:contentTypeVersion="11" ma:contentTypeDescription="Create a new document." ma:contentTypeScope="" ma:versionID="2a1700dd870e03fe8ffd021d63529d22">
  <xsd:schema xmlns:xsd="http://www.w3.org/2001/XMLSchema" xmlns:xs="http://www.w3.org/2001/XMLSchema" xmlns:p="http://schemas.microsoft.com/office/2006/metadata/properties" xmlns:ns2="71c5aaf6-e6ce-465b-b873-5148d2a4c105" xmlns:ns3="aac73277-08c3-4e0d-825d-d7497d037df7" xmlns:ns4="cc5445a2-426c-4827-b2e7-5beca93b62a5" targetNamespace="http://schemas.microsoft.com/office/2006/metadata/properties" ma:root="true" ma:fieldsID="5818abc6d2ffe9a366d559cd1e9b1549" ns2:_="" ns3:_="" ns4:_="">
    <xsd:import namespace="71c5aaf6-e6ce-465b-b873-5148d2a4c105"/>
    <xsd:import namespace="aac73277-08c3-4e0d-825d-d7497d037df7"/>
    <xsd:import namespace="cc5445a2-426c-4827-b2e7-5beca93b62a5"/>
    <xsd:element name="properties">
      <xsd:complexType>
        <xsd:sequence>
          <xsd:element name="documentManagement">
            <xsd:complexType>
              <xsd:all>
                <xsd:element ref="ns2:_dlc_DocId" minOccurs="0"/>
                <xsd:element ref="ns2:_dlc_DocIdUrl" minOccurs="0"/>
                <xsd:element ref="ns2:_dlc_DocIdPersistId" minOccurs="0"/>
                <xsd:element ref="ns2:HideFromDelve" minOccurs="0"/>
                <xsd:element ref="ns3:SharedWithDetails" minOccurs="0"/>
                <xsd:element ref="ns3:SharedWithUser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ac73277-08c3-4e0d-825d-d7497d037df7"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c5445a2-426c-4827-b2e7-5beca93b62a5" elementFormDefault="qualified">
    <xsd:import namespace="http://schemas.microsoft.com/office/2006/documentManagement/types"/>
    <xsd:import namespace="http://schemas.microsoft.com/office/infopath/2007/PartnerControls"/>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FE37E60-22E8-4C3A-BFE2-872FCD2D5A1E}">
  <ds:schemaRefs>
    <ds:schemaRef ds:uri="http://schemas.microsoft.com/sharepoint/v3/contenttype/forms"/>
  </ds:schemaRefs>
</ds:datastoreItem>
</file>

<file path=customXml/itemProps2.xml><?xml version="1.0" encoding="utf-8"?>
<ds:datastoreItem xmlns:ds="http://schemas.openxmlformats.org/officeDocument/2006/customXml" ds:itemID="{1AA8CD49-AE6C-44B7-B92E-C63EE267EA1D}">
  <ds:schemaRefs>
    <ds:schemaRef ds:uri="http://purl.org/dc/terms/"/>
    <ds:schemaRef ds:uri="aac73277-08c3-4e0d-825d-d7497d037df7"/>
    <ds:schemaRef ds:uri="71c5aaf6-e6ce-465b-b873-5148d2a4c105"/>
    <ds:schemaRef ds:uri="http://schemas.microsoft.com/office/2006/documentManagement/types"/>
    <ds:schemaRef ds:uri="http://schemas.openxmlformats.org/package/2006/metadata/core-properties"/>
    <ds:schemaRef ds:uri="http://purl.org/dc/elements/1.1/"/>
    <ds:schemaRef ds:uri="http://purl.org/dc/dcmitype/"/>
    <ds:schemaRef ds:uri="cc5445a2-426c-4827-b2e7-5beca93b62a5"/>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4143CF3-07A1-4FF0-A1D1-17FE48B47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aac73277-08c3-4e0d-825d-d7497d037df7"/>
    <ds:schemaRef ds:uri="cc5445a2-426c-4827-b2e7-5beca93b62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0592C1A-B940-4A8F-B56B-0CB4787E53F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1183</Words>
  <Application>Microsoft Office PowerPoint</Application>
  <PresentationFormat>Custom</PresentationFormat>
  <Paragraphs>278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Verdana</vt:lpstr>
      <vt:lpstr>3_DXC</vt:lpstr>
      <vt:lpstr>DXC GoodYear   XX – AWS Design &amp; Architecture (Proposed)</vt:lpstr>
      <vt:lpstr>VPC Design Approach - Multi VPC Model</vt:lpstr>
      <vt:lpstr>VPC Subnet Design Approach– Distribution for High Availability</vt:lpstr>
      <vt:lpstr>VPC Subnet Design Approach - Public, Private &amp; Secured Subnets</vt:lpstr>
      <vt:lpstr>Cloud Connectivity – Development (Singapore)</vt:lpstr>
      <vt:lpstr>Cloud Connectivity – Production (China)</vt:lpstr>
      <vt:lpstr>Proposed Deployment – Development (Singapore)</vt:lpstr>
      <vt:lpstr>Proposed Deployment – Production (China) – Option 1</vt:lpstr>
      <vt:lpstr>Proposed Deployment – Production (China) – Option 2</vt:lpstr>
      <vt:lpstr>PowerPoint Presentation</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NOKIA + DXC  Accelerating Digital Transformation Together  In response to RfP for IT Infrastructure and Application Management Services</dc:title>
  <dc:subject/>
  <dc:creator/>
  <cp:keywords/>
  <dc:description/>
  <cp:lastModifiedBy/>
  <cp:revision>2</cp:revision>
  <dcterms:created xsi:type="dcterms:W3CDTF">2018-04-16T14:53:28Z</dcterms:created>
  <dcterms:modified xsi:type="dcterms:W3CDTF">2019-04-09T12:49:29Z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0x010100FB0F3A98BC42DC4BAA2555588CB08929</vt:lpwstr>
  </property>
  <property fmtid="{D5CDD505-2E9C-101B-9397-08002B2CF9AE}" pid="3" name="_dlc_DocIdItemGuid">
    <vt:lpwstr>92a18dbf-8103-494f-9656-48ee50311cfd</vt:lpwstr>
  </property>
</Properties>
</file>