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5"/>
  </p:notesMasterIdLst>
  <p:sldIdLst>
    <p:sldId id="256" r:id="rId2"/>
    <p:sldId id="269" r:id="rId3"/>
    <p:sldId id="272" r:id="rId4"/>
    <p:sldId id="271" r:id="rId5"/>
    <p:sldId id="273" r:id="rId6"/>
    <p:sldId id="285" r:id="rId7"/>
    <p:sldId id="274" r:id="rId8"/>
    <p:sldId id="280" r:id="rId9"/>
    <p:sldId id="276" r:id="rId10"/>
    <p:sldId id="275" r:id="rId11"/>
    <p:sldId id="277" r:id="rId12"/>
    <p:sldId id="284" r:id="rId13"/>
    <p:sldId id="286" r:id="rId14"/>
    <p:sldId id="279" r:id="rId15"/>
    <p:sldId id="281" r:id="rId16"/>
    <p:sldId id="282" r:id="rId17"/>
    <p:sldId id="283" r:id="rId18"/>
    <p:sldId id="287" r:id="rId19"/>
    <p:sldId id="288" r:id="rId20"/>
    <p:sldId id="289" r:id="rId21"/>
    <p:sldId id="290" r:id="rId22"/>
    <p:sldId id="291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00"/>
    <a:srgbClr val="FFC0CB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323" autoAdjust="0"/>
  </p:normalViewPr>
  <p:slideViewPr>
    <p:cSldViewPr snapToGrid="0">
      <p:cViewPr>
        <p:scale>
          <a:sx n="90" d="100"/>
          <a:sy n="90" d="100"/>
        </p:scale>
        <p:origin x="1494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9130C-0692-48E0-8E9B-F4BF20BD74A5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A1AEE-7B88-4923-821C-5F3B41AC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0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1433"/>
            <a:ext cx="9144000" cy="1398530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5538"/>
            <a:ext cx="9144000" cy="1398530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4950693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fld id="{448A05A9-4227-4179-A18F-2ACB0A462277}" type="datetime1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FD33E-E01E-4AE8-90FA-1734FAF3FA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B74A-E98A-429C-A8D0-E21F954F91D9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111F7-A28D-4114-B89B-F57CF47865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5F22-FBF1-45CB-922F-3122AA512852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5C680-BC75-49E2-B878-C943E33B69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0D893A-B5B9-4710-BEEF-CABAA963A7AB}"/>
              </a:ext>
            </a:extLst>
          </p:cNvPr>
          <p:cNvSpPr/>
          <p:nvPr userDrawn="1"/>
        </p:nvSpPr>
        <p:spPr>
          <a:xfrm>
            <a:off x="0" y="1690688"/>
            <a:ext cx="12192000" cy="4351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D62C-FB6B-4C92-9914-FBF515C43F80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D2737D-EC1E-43F6-80F5-B44D499558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D06E-8A6B-4FED-81CE-C67BD58B5713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7F403-CC04-412E-BE0E-E318CD788C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9429FC-8584-43A1-96BA-7E9B8D060267}"/>
              </a:ext>
            </a:extLst>
          </p:cNvPr>
          <p:cNvSpPr/>
          <p:nvPr userDrawn="1"/>
        </p:nvSpPr>
        <p:spPr>
          <a:xfrm>
            <a:off x="0" y="1690688"/>
            <a:ext cx="12192000" cy="4351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D430-EBC6-4662-9570-4B16CBE3D8DA}" type="datetime1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6C47D5-0736-4A59-BF1F-CE0A8BCE74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632A6F-D611-4826-966D-037DFE62C1A2}"/>
              </a:ext>
            </a:extLst>
          </p:cNvPr>
          <p:cNvSpPr/>
          <p:nvPr userDrawn="1"/>
        </p:nvSpPr>
        <p:spPr>
          <a:xfrm>
            <a:off x="0" y="1690688"/>
            <a:ext cx="12192000" cy="4351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41F3-AD46-446C-AA26-E8464E51BF6D}" type="datetime1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B9AAE2-D7E1-4C96-861D-E9B4B5D2C7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4D41-4D5D-4499-A617-874A9E84A2BD}" type="datetime1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2106C-11A3-4066-A362-1BF3AB53AF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1871-073C-4DF3-9380-17902BD69C52}" type="datetime1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30225-0076-467F-A5EB-0D497C5C6F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1826A3-3C82-495E-A879-EE7A75544C9E}"/>
              </a:ext>
            </a:extLst>
          </p:cNvPr>
          <p:cNvSpPr/>
          <p:nvPr userDrawn="1"/>
        </p:nvSpPr>
        <p:spPr>
          <a:xfrm>
            <a:off x="5611813" y="0"/>
            <a:ext cx="6580186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04" y="2378075"/>
            <a:ext cx="4736205" cy="1600200"/>
          </a:xfrm>
        </p:spPr>
        <p:txBody>
          <a:bodyPr anchor="b">
            <a:no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987425"/>
            <a:ext cx="56581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466E-9BA6-46F1-9E4B-A92648A13B37}" type="datetime1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DBF9D5-C812-4258-8E7B-F47324DCA2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263" y="853621"/>
            <a:ext cx="482187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729E-9A8B-478D-85F2-0DD472AC3829}" type="datetime1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BF93D-4C76-4BDF-B5B8-5E652286BF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E1CC05-9A2B-4014-BF82-56EC609955E6}"/>
              </a:ext>
            </a:extLst>
          </p:cNvPr>
          <p:cNvSpPr/>
          <p:nvPr userDrawn="1"/>
        </p:nvSpPr>
        <p:spPr>
          <a:xfrm>
            <a:off x="5611813" y="0"/>
            <a:ext cx="6580186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74900D1-B675-44EB-9817-D717723A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463" y="2378075"/>
            <a:ext cx="4736205" cy="1600200"/>
          </a:xfrm>
        </p:spPr>
        <p:txBody>
          <a:bodyPr anchor="b">
            <a:no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6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40F3-8F68-49AA-8E36-1AED98A9C146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006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FF660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8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320087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G2M Insight for Investment in Cab Firm</a:t>
            </a:r>
          </a:p>
          <a:p>
            <a:endParaRPr lang="en-US" sz="4000" dirty="0"/>
          </a:p>
          <a:p>
            <a:r>
              <a:rPr lang="en-US" sz="2800" b="1" dirty="0"/>
              <a:t>August 2023</a:t>
            </a:r>
          </a:p>
          <a:p>
            <a:r>
              <a:rPr lang="en-US" sz="2800" dirty="0"/>
              <a:t>Siobhan Hwang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Ride Analysis 	</a:t>
            </a:r>
            <a:r>
              <a:rPr lang="en-US" sz="4400" dirty="0"/>
              <a:t>Percent Change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041143" y="6311900"/>
            <a:ext cx="410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Exploratory Data Analysis (EDA)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C6327D-8636-4968-BD36-BC7D67C988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10960" y="1763545"/>
            <a:ext cx="6468209" cy="42595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35FE8D-1D7D-4C79-B1FE-78F76F1DBF86}"/>
              </a:ext>
            </a:extLst>
          </p:cNvPr>
          <p:cNvSpPr txBox="1"/>
          <p:nvPr/>
        </p:nvSpPr>
        <p:spPr>
          <a:xfrm>
            <a:off x="3667357" y="2994423"/>
            <a:ext cx="1002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 bars for 2016 because that is where the data starts.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E2DDE3-E325-4569-B262-014D126C603C}"/>
              </a:ext>
            </a:extLst>
          </p:cNvPr>
          <p:cNvSpPr txBox="1"/>
          <p:nvPr/>
        </p:nvSpPr>
        <p:spPr>
          <a:xfrm>
            <a:off x="5573719" y="2109627"/>
            <a:ext cx="60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29A529-2126-49F8-B43A-BD2A04E312A5}"/>
              </a:ext>
            </a:extLst>
          </p:cNvPr>
          <p:cNvSpPr txBox="1"/>
          <p:nvPr/>
        </p:nvSpPr>
        <p:spPr>
          <a:xfrm>
            <a:off x="6069019" y="2305545"/>
            <a:ext cx="60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6E035C-7E04-4236-A4B1-E20B89888B94}"/>
              </a:ext>
            </a:extLst>
          </p:cNvPr>
          <p:cNvSpPr txBox="1"/>
          <p:nvPr/>
        </p:nvSpPr>
        <p:spPr>
          <a:xfrm>
            <a:off x="7522680" y="4841082"/>
            <a:ext cx="60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1B62A1-D710-4AC7-9A8C-EAC3299F095B}"/>
              </a:ext>
            </a:extLst>
          </p:cNvPr>
          <p:cNvSpPr txBox="1"/>
          <p:nvPr/>
        </p:nvSpPr>
        <p:spPr>
          <a:xfrm>
            <a:off x="8047288" y="4905147"/>
            <a:ext cx="60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-4%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3BC641-F855-4536-9525-862BAEA5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1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Ride Analysis 	</a:t>
            </a:r>
            <a:r>
              <a:rPr lang="en-US" sz="4400" dirty="0"/>
              <a:t>City Totals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041143" y="6311900"/>
            <a:ext cx="410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Exploratory Data Analysis (EDA)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61930-0C51-435B-8AA8-2AE6835E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568"/>
            <a:ext cx="9012115" cy="430871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62071E-B8D2-4FAB-AD04-F8A4CD209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569" y="1839090"/>
            <a:ext cx="3241430" cy="201194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Top Yellow Cab Cities</a:t>
            </a:r>
          </a:p>
          <a:p>
            <a:pPr marL="404813" indent="-290513">
              <a:buFont typeface="+mj-lt"/>
              <a:buAutoNum type="arabicPeriod"/>
            </a:pPr>
            <a:r>
              <a:rPr lang="en-US" dirty="0"/>
              <a:t>New York, NY</a:t>
            </a:r>
          </a:p>
          <a:p>
            <a:pPr marL="404813" indent="-290513">
              <a:buFont typeface="+mj-lt"/>
              <a:buAutoNum type="arabicPeriod"/>
            </a:pPr>
            <a:r>
              <a:rPr lang="en-US" dirty="0"/>
              <a:t>Chicago, IL</a:t>
            </a:r>
          </a:p>
          <a:p>
            <a:pPr marL="404813" indent="-290513">
              <a:buFont typeface="+mj-lt"/>
              <a:buAutoNum type="arabicPeriod"/>
            </a:pPr>
            <a:r>
              <a:rPr lang="en-US" dirty="0"/>
              <a:t>Los Angeles, CA</a:t>
            </a:r>
          </a:p>
          <a:p>
            <a:pPr marL="404813" indent="-290513">
              <a:buFont typeface="+mj-lt"/>
              <a:buAutoNum type="arabicPeriod"/>
            </a:pPr>
            <a:r>
              <a:rPr lang="en-US" dirty="0"/>
              <a:t>Washington DC</a:t>
            </a:r>
          </a:p>
          <a:p>
            <a:pPr marL="404813" indent="-290513">
              <a:buFont typeface="+mj-lt"/>
              <a:buAutoNum type="arabicPeriod"/>
            </a:pPr>
            <a:r>
              <a:rPr lang="en-US" dirty="0"/>
              <a:t>Boston, MA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D0E22AD-736F-4651-93B4-C9DE90704312}"/>
              </a:ext>
            </a:extLst>
          </p:cNvPr>
          <p:cNvSpPr txBox="1">
            <a:spLocks/>
          </p:cNvSpPr>
          <p:nvPr/>
        </p:nvSpPr>
        <p:spPr>
          <a:xfrm>
            <a:off x="9012115" y="3851031"/>
            <a:ext cx="3241430" cy="2011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6600"/>
                </a:solidFill>
              </a:rPr>
              <a:t>Top Pink Cab Cities</a:t>
            </a:r>
          </a:p>
          <a:p>
            <a:pPr marL="404813" indent="-290513">
              <a:buFont typeface="+mj-lt"/>
              <a:buAutoNum type="arabicPeriod"/>
            </a:pPr>
            <a:r>
              <a:rPr lang="en-US" dirty="0"/>
              <a:t>Los Angeles, CA</a:t>
            </a:r>
          </a:p>
          <a:p>
            <a:pPr marL="404813" indent="-290513">
              <a:buFont typeface="+mj-lt"/>
              <a:buAutoNum type="arabicPeriod"/>
            </a:pPr>
            <a:r>
              <a:rPr lang="en-US" dirty="0"/>
              <a:t>New York, NY</a:t>
            </a:r>
          </a:p>
          <a:p>
            <a:pPr marL="404813" indent="-290513">
              <a:buFont typeface="+mj-lt"/>
              <a:buAutoNum type="arabicPeriod"/>
            </a:pPr>
            <a:r>
              <a:rPr lang="en-US" dirty="0"/>
              <a:t>San Diego, CA</a:t>
            </a:r>
          </a:p>
          <a:p>
            <a:pPr marL="404813" indent="-290513">
              <a:buFont typeface="+mj-lt"/>
              <a:buAutoNum type="arabicPeriod"/>
            </a:pPr>
            <a:r>
              <a:rPr lang="en-US" dirty="0"/>
              <a:t>Chicago, IL</a:t>
            </a:r>
          </a:p>
          <a:p>
            <a:pPr marL="404813" indent="-290513">
              <a:buFont typeface="+mj-lt"/>
              <a:buAutoNum type="arabicPeriod"/>
            </a:pPr>
            <a:r>
              <a:rPr lang="en-US" dirty="0"/>
              <a:t>Boston, 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5728DC-D022-47FA-B397-BF87A302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8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4" y="240284"/>
            <a:ext cx="3468624" cy="1325563"/>
          </a:xfrm>
        </p:spPr>
        <p:txBody>
          <a:bodyPr>
            <a:normAutofit fontScale="90000"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Ride Analysis 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041143" y="6311900"/>
            <a:ext cx="410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Exploratory Data Analysis 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B7D1B-A29B-4700-8A6A-94F76314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B5FA7B-E477-40C7-9C8B-0F2B242FBC85}"/>
              </a:ext>
            </a:extLst>
          </p:cNvPr>
          <p:cNvSpPr/>
          <p:nvPr/>
        </p:nvSpPr>
        <p:spPr>
          <a:xfrm>
            <a:off x="3422973" y="0"/>
            <a:ext cx="8769027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962180-501E-4DE6-9460-7FA4E89F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973" y="194564"/>
            <a:ext cx="8769218" cy="6071616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801E5EA-1F12-4592-A961-802DF2B9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9169"/>
            <a:ext cx="2057400" cy="42625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1943100" algn="r"/>
              </a:tabLst>
            </a:pPr>
            <a:r>
              <a:rPr lang="en-US" b="1" dirty="0">
                <a:solidFill>
                  <a:srgbClr val="FF6600"/>
                </a:solidFill>
              </a:rPr>
              <a:t>Yellow Cab Majority Cities</a:t>
            </a:r>
          </a:p>
          <a:p>
            <a:pPr marL="347663" indent="-233363">
              <a:buFont typeface="+mj-lt"/>
              <a:buAutoNum type="arabicPeriod"/>
              <a:tabLst>
                <a:tab pos="1943100" algn="r"/>
              </a:tabLst>
            </a:pPr>
            <a:r>
              <a:rPr lang="en-US" dirty="0"/>
              <a:t>Washington DC	</a:t>
            </a:r>
          </a:p>
          <a:p>
            <a:pPr marL="347663" indent="-233363">
              <a:buFont typeface="+mj-lt"/>
              <a:buAutoNum type="arabicPeriod"/>
              <a:tabLst>
                <a:tab pos="1943100" algn="r"/>
              </a:tabLst>
            </a:pPr>
            <a:r>
              <a:rPr lang="en-US" dirty="0"/>
              <a:t>New York, NY	</a:t>
            </a:r>
          </a:p>
          <a:p>
            <a:pPr marL="347663" indent="-233363">
              <a:buFont typeface="+mj-lt"/>
              <a:buAutoNum type="arabicPeriod"/>
              <a:tabLst>
                <a:tab pos="1943100" algn="r"/>
              </a:tabLst>
            </a:pPr>
            <a:r>
              <a:rPr lang="en-US" dirty="0"/>
              <a:t>Chicago, IL	</a:t>
            </a:r>
          </a:p>
          <a:p>
            <a:pPr marL="347663" indent="-233363">
              <a:buFont typeface="+mj-lt"/>
              <a:buAutoNum type="arabicPeriod"/>
              <a:tabLst>
                <a:tab pos="1943100" algn="r"/>
              </a:tabLst>
            </a:pPr>
            <a:r>
              <a:rPr lang="en-US" dirty="0"/>
              <a:t>Boston, MA	</a:t>
            </a:r>
          </a:p>
          <a:p>
            <a:pPr marL="347663" indent="-233363">
              <a:buFont typeface="+mj-lt"/>
              <a:buAutoNum type="arabicPeriod"/>
              <a:tabLst>
                <a:tab pos="1943100" algn="r"/>
              </a:tabLst>
            </a:pPr>
            <a:r>
              <a:rPr lang="en-US" dirty="0"/>
              <a:t>Dallas, TX	</a:t>
            </a:r>
          </a:p>
          <a:p>
            <a:pPr marL="347663" indent="-233363">
              <a:buFont typeface="+mj-lt"/>
              <a:buAutoNum type="arabicPeriod"/>
              <a:tabLst>
                <a:tab pos="1943100" algn="r"/>
              </a:tabLst>
            </a:pPr>
            <a:r>
              <a:rPr lang="en-US" dirty="0"/>
              <a:t>Atlanta, GA 	</a:t>
            </a:r>
          </a:p>
          <a:p>
            <a:pPr marL="347663" indent="-233363">
              <a:buFont typeface="+mj-lt"/>
              <a:buAutoNum type="arabicPeriod"/>
              <a:tabLst>
                <a:tab pos="1943100" algn="r"/>
              </a:tabLst>
            </a:pPr>
            <a:r>
              <a:rPr lang="en-US" dirty="0"/>
              <a:t>Miami, FL	</a:t>
            </a:r>
          </a:p>
          <a:p>
            <a:pPr marL="347663" indent="-233363">
              <a:buFont typeface="+mj-lt"/>
              <a:buAutoNum type="arabicPeriod"/>
              <a:tabLst>
                <a:tab pos="1943100" algn="r"/>
              </a:tabLst>
            </a:pPr>
            <a:r>
              <a:rPr lang="en-US" dirty="0"/>
              <a:t>Seattle, WA	</a:t>
            </a:r>
          </a:p>
          <a:p>
            <a:pPr marL="347663" indent="-233363">
              <a:buFont typeface="+mj-lt"/>
              <a:buAutoNum type="arabicPeriod"/>
              <a:tabLst>
                <a:tab pos="1943100" algn="r"/>
              </a:tabLst>
            </a:pPr>
            <a:r>
              <a:rPr lang="en-US" dirty="0"/>
              <a:t>Denver, CO	</a:t>
            </a:r>
          </a:p>
          <a:p>
            <a:pPr marL="347663" indent="-233363">
              <a:buFont typeface="+mj-lt"/>
              <a:buAutoNum type="arabicPeriod"/>
              <a:tabLst>
                <a:tab pos="1943100" algn="r"/>
              </a:tabLst>
            </a:pPr>
            <a:r>
              <a:rPr lang="en-US" dirty="0"/>
              <a:t>Orange County	</a:t>
            </a:r>
          </a:p>
          <a:p>
            <a:pPr marL="347663" indent="-233363">
              <a:buFont typeface="+mj-lt"/>
              <a:buAutoNum type="arabicPeriod"/>
              <a:tabLst>
                <a:tab pos="1943100" algn="r"/>
              </a:tabLst>
            </a:pPr>
            <a:r>
              <a:rPr lang="en-US" dirty="0"/>
              <a:t>Austin, TX	</a:t>
            </a:r>
          </a:p>
          <a:p>
            <a:pPr marL="347663" indent="-233363">
              <a:buFont typeface="+mj-lt"/>
              <a:buAutoNum type="arabicPeriod"/>
              <a:tabLst>
                <a:tab pos="1943100" algn="r"/>
              </a:tabLst>
            </a:pPr>
            <a:r>
              <a:rPr lang="en-US" dirty="0"/>
              <a:t>Tucson, AZ	</a:t>
            </a:r>
          </a:p>
          <a:p>
            <a:pPr marL="347663" indent="-233363">
              <a:buFont typeface="+mj-lt"/>
              <a:buAutoNum type="arabicPeriod"/>
              <a:tabLst>
                <a:tab pos="1943100" algn="r"/>
              </a:tabLst>
            </a:pPr>
            <a:r>
              <a:rPr lang="en-US" dirty="0"/>
              <a:t>Los Angeles, CA	</a:t>
            </a:r>
          </a:p>
          <a:p>
            <a:pPr marL="347663" indent="-233363">
              <a:buFont typeface="+mj-lt"/>
              <a:buAutoNum type="arabicPeriod"/>
              <a:tabLst>
                <a:tab pos="1943100" algn="r"/>
              </a:tabLst>
            </a:pPr>
            <a:r>
              <a:rPr lang="en-US" dirty="0"/>
              <a:t>Phoenix, AZ	</a:t>
            </a:r>
          </a:p>
          <a:p>
            <a:pPr marL="347663" indent="-233363">
              <a:buFont typeface="+mj-lt"/>
              <a:buAutoNum type="arabicPeriod"/>
              <a:tabLst>
                <a:tab pos="1943100" algn="r"/>
              </a:tabLst>
            </a:pPr>
            <a:r>
              <a:rPr lang="en-US" dirty="0"/>
              <a:t>Silicon Valley	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4C9024E-BCE5-44D1-A169-7F53CCD40843}"/>
              </a:ext>
            </a:extLst>
          </p:cNvPr>
          <p:cNvSpPr txBox="1">
            <a:spLocks/>
          </p:cNvSpPr>
          <p:nvPr/>
        </p:nvSpPr>
        <p:spPr>
          <a:xfrm>
            <a:off x="1584063" y="2423029"/>
            <a:ext cx="1838910" cy="201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300" b="1" dirty="0">
                <a:solidFill>
                  <a:srgbClr val="FF6600"/>
                </a:solidFill>
              </a:rPr>
              <a:t>Pink Cab Majority Cities</a:t>
            </a:r>
          </a:p>
          <a:p>
            <a:pPr marL="284163" indent="-169863">
              <a:buFont typeface="+mj-lt"/>
              <a:buAutoNum type="arabicPeriod"/>
              <a:tabLst>
                <a:tab pos="1943100" algn="r"/>
              </a:tabLst>
            </a:pPr>
            <a:r>
              <a:rPr lang="en-US" sz="1300" dirty="0"/>
              <a:t>Nashville, TN	</a:t>
            </a:r>
          </a:p>
          <a:p>
            <a:pPr marL="284163" indent="-169863">
              <a:buFont typeface="+mj-lt"/>
              <a:buAutoNum type="arabicPeriod"/>
              <a:tabLst>
                <a:tab pos="1943100" algn="r"/>
              </a:tabLst>
            </a:pPr>
            <a:r>
              <a:rPr lang="en-US" sz="1300" dirty="0"/>
              <a:t>Sacramento, CA	</a:t>
            </a:r>
          </a:p>
          <a:p>
            <a:pPr marL="284163" indent="-169863">
              <a:buFont typeface="+mj-lt"/>
              <a:buAutoNum type="arabicPeriod"/>
              <a:tabLst>
                <a:tab pos="1943100" algn="r"/>
              </a:tabLst>
            </a:pPr>
            <a:r>
              <a:rPr lang="en-US" sz="1300" dirty="0"/>
              <a:t>San Diego, CA	</a:t>
            </a:r>
          </a:p>
          <a:p>
            <a:pPr marL="284163" indent="-169863">
              <a:buFont typeface="+mj-lt"/>
              <a:buAutoNum type="arabicPeriod"/>
              <a:tabLst>
                <a:tab pos="1943100" algn="r"/>
              </a:tabLst>
            </a:pPr>
            <a:r>
              <a:rPr lang="en-US" sz="1300" dirty="0"/>
              <a:t>Pittsburgh, PA	</a:t>
            </a:r>
          </a:p>
        </p:txBody>
      </p:sp>
    </p:spTree>
    <p:extLst>
      <p:ext uri="{BB962C8B-B14F-4D97-AF65-F5344CB8AC3E}">
        <p14:creationId xmlns:p14="http://schemas.microsoft.com/office/powerpoint/2010/main" val="394386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C761-8951-4775-93CB-98EE232C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D3F9-E5E4-47DF-B045-3F82E746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42029"/>
            <a:ext cx="5658197" cy="3573942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>
                <a:hlinkClick r:id="rId2" action="ppaction://hlinksldjump"/>
              </a:rPr>
              <a:t>Total Customers by Company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hlinkClick r:id="rId3" action="ppaction://hlinksldjump"/>
              </a:rPr>
              <a:t>Distribution of Age by Gender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hlinkClick r:id="rId4" action="ppaction://hlinksldjump"/>
              </a:rPr>
              <a:t>Distribution of Monthly Income by Age Group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hlinkClick r:id="rId5" action="ppaction://hlinksldjump"/>
              </a:rPr>
              <a:t>Percentage of Multiple-Ride Customers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EB5A-F44F-4751-887E-3745E6A0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56E8C9-4DE4-4777-9C01-D15E00FFCE7C}"/>
              </a:ext>
            </a:extLst>
          </p:cNvPr>
          <p:cNvSpPr/>
          <p:nvPr/>
        </p:nvSpPr>
        <p:spPr>
          <a:xfrm>
            <a:off x="1526543" y="6356350"/>
            <a:ext cx="410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424118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Customer Analysis 	</a:t>
            </a:r>
            <a:r>
              <a:rPr lang="en-US" sz="4400" dirty="0"/>
              <a:t>Total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041143" y="6311900"/>
            <a:ext cx="410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Exploratory Data Analysis (EDA)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19E4CA-17BF-4E2D-AA0C-0DC24A8D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3" y="1834063"/>
            <a:ext cx="6801799" cy="4096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D5CD67-32EC-4E16-BDDF-CD1F56DA1FE2}"/>
              </a:ext>
            </a:extLst>
          </p:cNvPr>
          <p:cNvSpPr txBox="1"/>
          <p:nvPr/>
        </p:nvSpPr>
        <p:spPr>
          <a:xfrm>
            <a:off x="5574641" y="2703576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39,896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A8A25-BC42-48DA-A27F-C0C4C169C803}"/>
              </a:ext>
            </a:extLst>
          </p:cNvPr>
          <p:cNvSpPr txBox="1"/>
          <p:nvPr/>
        </p:nvSpPr>
        <p:spPr>
          <a:xfrm>
            <a:off x="4572318" y="4470091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32,330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D5A6508-9D34-4F2E-B164-E7E66831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330" y="1989352"/>
            <a:ext cx="4839391" cy="37196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Noteworthy Points</a:t>
            </a:r>
          </a:p>
          <a:p>
            <a:pPr marL="341313" indent="-227013"/>
            <a:r>
              <a:rPr lang="en-US" dirty="0"/>
              <a:t>Yellow Cab has about 23.4% more customers than Pink Cab.</a:t>
            </a:r>
          </a:p>
          <a:p>
            <a:pPr marL="341313" indent="-227013"/>
            <a:r>
              <a:rPr lang="en-US" dirty="0"/>
              <a:t> According to previously included data*, Yellow Cab also consistently services more than 76% of total rides per year.</a:t>
            </a:r>
          </a:p>
          <a:p>
            <a:pPr marL="341313" indent="-227013"/>
            <a:endParaRPr lang="en-US" dirty="0"/>
          </a:p>
          <a:p>
            <a:pPr marL="114300" indent="0" algn="r">
              <a:buNone/>
            </a:pPr>
            <a:r>
              <a:rPr lang="en-US" sz="1700" dirty="0"/>
              <a:t>* </a:t>
            </a:r>
            <a:r>
              <a:rPr lang="en-US" sz="1700" dirty="0">
                <a:hlinkClick r:id="rId3" action="ppaction://hlinksldjump"/>
              </a:rPr>
              <a:t>Percentage by Year</a:t>
            </a:r>
            <a:endParaRPr lang="en-US" sz="17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C79A9C-D7B8-437C-8C66-9CB42091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7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Customer Analysis 	</a:t>
            </a:r>
            <a:r>
              <a:rPr lang="en-US" sz="4400" dirty="0"/>
              <a:t>Age-Gender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041143" y="6311900"/>
            <a:ext cx="410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Exploratory Data Analysis (EDA)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C79A9C-D7B8-437C-8C66-9CB42091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02F18-EE12-4626-AF08-B47D8CA13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8120"/>
            <a:ext cx="5486095" cy="429802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1D0AF3-59E6-4B94-AECA-3376A57D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5" y="2007289"/>
            <a:ext cx="4839391" cy="3719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Interpretation</a:t>
            </a:r>
          </a:p>
          <a:p>
            <a:pPr marL="341313" indent="-227013"/>
            <a:r>
              <a:rPr lang="en-US" dirty="0"/>
              <a:t>Both Yellow Cab and Pink Cab have very similar demographics in their customers when looking at age and gender.</a:t>
            </a:r>
          </a:p>
          <a:p>
            <a:pPr marL="341313" indent="-227013"/>
            <a:r>
              <a:rPr lang="en-US" dirty="0"/>
              <a:t> The mean age of customer for both companies is 35.</a:t>
            </a:r>
          </a:p>
          <a:p>
            <a:pPr marL="341313" indent="-2270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77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Customer Analysis 	</a:t>
            </a:r>
            <a:r>
              <a:rPr lang="en-US" sz="4400" dirty="0"/>
              <a:t>Age-Income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041143" y="6311900"/>
            <a:ext cx="410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Exploratory Data Analysis (EDA)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C79A9C-D7B8-437C-8C66-9CB42091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1D0AF3-59E6-4B94-AECA-3376A57D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809" y="1998145"/>
            <a:ext cx="4839391" cy="37196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Interpretation</a:t>
            </a:r>
          </a:p>
          <a:p>
            <a:pPr marL="341313" indent="-227013"/>
            <a:r>
              <a:rPr lang="en-US" dirty="0"/>
              <a:t>Both Yellow Cab and Pink Cab have very similar distribution of wealth across their customer base.</a:t>
            </a:r>
          </a:p>
          <a:p>
            <a:pPr marL="341313" indent="-227013"/>
            <a:r>
              <a:rPr lang="en-US" dirty="0"/>
              <a:t>The highest earning group is 50-year-olds with a monthly average of 15,400-15,600 USD.</a:t>
            </a:r>
          </a:p>
          <a:p>
            <a:pPr marL="341313" indent="-227013"/>
            <a:r>
              <a:rPr lang="en-US" dirty="0"/>
              <a:t>The lowest earning group is teenagers with a monthly average of 14,700-14,800 USD. </a:t>
            </a:r>
          </a:p>
          <a:p>
            <a:pPr marL="341313" indent="-227013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8125A-5625-462D-AD97-4918AD839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47" y="1744159"/>
            <a:ext cx="5558761" cy="425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9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Customer Analysis 	</a:t>
            </a:r>
            <a:r>
              <a:rPr lang="en-US" sz="4400" dirty="0"/>
              <a:t>Multiple Rides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041143" y="6311900"/>
            <a:ext cx="410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Exploratory Data Analysis (EDA)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C79A9C-D7B8-437C-8C66-9CB42091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1D0AF3-59E6-4B94-AECA-3376A57D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21" y="1966737"/>
            <a:ext cx="4839391" cy="37196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Trends</a:t>
            </a:r>
          </a:p>
          <a:p>
            <a:pPr marL="341313" indent="-227013"/>
            <a:r>
              <a:rPr lang="en-US" dirty="0"/>
              <a:t>Yellow Cab had multiple transactions from roughly 60% of their customers per year.</a:t>
            </a:r>
          </a:p>
          <a:p>
            <a:pPr marL="341313" indent="-227013"/>
            <a:r>
              <a:rPr lang="en-US" dirty="0"/>
              <a:t>Pink Cab had multiple transactions from less than 40% of their customers per year.</a:t>
            </a:r>
          </a:p>
          <a:p>
            <a:pPr marL="341313" indent="-227013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B7CC5-0D9B-402E-A6A0-265FDABE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09" y="1723227"/>
            <a:ext cx="5836084" cy="429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A011-4FE7-40A7-9B70-C37A8355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5DFA-3804-46BB-B074-32FE0DF9D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156748"/>
            <a:ext cx="5658197" cy="2042854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>
                <a:hlinkClick r:id="rId2" action="ppaction://hlinksldjump"/>
              </a:rPr>
              <a:t>Total by Year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hlinkClick r:id="rId3" action="ppaction://hlinksldjump"/>
              </a:rPr>
              <a:t>Average Cost per Ride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hlinkClick r:id="rId3" action="ppaction://hlinksldjump"/>
              </a:rPr>
              <a:t>Average Profit per Ride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57E91-2E64-48D4-96E5-BAEBE6C4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A8DC8-9DF3-4947-ABA9-D39B3CC28DA6}"/>
              </a:ext>
            </a:extLst>
          </p:cNvPr>
          <p:cNvSpPr/>
          <p:nvPr/>
        </p:nvSpPr>
        <p:spPr>
          <a:xfrm>
            <a:off x="1526543" y="6356350"/>
            <a:ext cx="410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Exploratory Data Analysis (EDA)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EACF23-EFE3-4E33-971E-BD89DDEB946F}"/>
              </a:ext>
            </a:extLst>
          </p:cNvPr>
          <p:cNvSpPr/>
          <p:nvPr/>
        </p:nvSpPr>
        <p:spPr>
          <a:xfrm>
            <a:off x="534760" y="3930428"/>
            <a:ext cx="4542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All figures in USD</a:t>
            </a:r>
          </a:p>
        </p:txBody>
      </p:sp>
    </p:spTree>
    <p:extLst>
      <p:ext uri="{BB962C8B-B14F-4D97-AF65-F5344CB8AC3E}">
        <p14:creationId xmlns:p14="http://schemas.microsoft.com/office/powerpoint/2010/main" val="539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13DF-B0CE-4A8B-A53C-4538F27D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10916" cy="1325563"/>
          </a:xfrm>
        </p:spPr>
        <p:txBody>
          <a:bodyPr/>
          <a:lstStyle/>
          <a:p>
            <a:pPr>
              <a:tabLst>
                <a:tab pos="9834563" algn="r"/>
              </a:tabLst>
            </a:pPr>
            <a:r>
              <a:rPr lang="en-US" dirty="0"/>
              <a:t>Profit Analysis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7D6DF-CC99-4966-AEA8-D5E4EC4E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B0B98-0A6F-4595-AFCC-213BBCC22C75}"/>
              </a:ext>
            </a:extLst>
          </p:cNvPr>
          <p:cNvSpPr/>
          <p:nvPr/>
        </p:nvSpPr>
        <p:spPr>
          <a:xfrm>
            <a:off x="4041143" y="6311900"/>
            <a:ext cx="410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Exploratory Data Analysis (EDA)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73B65-329F-4D6C-B874-F66C602B8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6297785" cy="4336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5611D-3083-4C87-8FC6-789B2A5B8BD6}"/>
              </a:ext>
            </a:extLst>
          </p:cNvPr>
          <p:cNvSpPr txBox="1"/>
          <p:nvPr/>
        </p:nvSpPr>
        <p:spPr>
          <a:xfrm>
            <a:off x="2831505" y="4840512"/>
            <a:ext cx="118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2,033,655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55CF7-849B-474E-80AD-46D141969663}"/>
              </a:ext>
            </a:extLst>
          </p:cNvPr>
          <p:cNvSpPr txBox="1"/>
          <p:nvPr/>
        </p:nvSpPr>
        <p:spPr>
          <a:xfrm>
            <a:off x="1112577" y="4900284"/>
            <a:ext cx="118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1,713,511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9CEFF-8FD7-4A77-B429-1C3C59081F45}"/>
              </a:ext>
            </a:extLst>
          </p:cNvPr>
          <p:cNvSpPr txBox="1"/>
          <p:nvPr/>
        </p:nvSpPr>
        <p:spPr>
          <a:xfrm>
            <a:off x="4575278" y="4914943"/>
            <a:ext cx="118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1,560,162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A8B42-E051-4848-8228-09FADA31A21B}"/>
              </a:ext>
            </a:extLst>
          </p:cNvPr>
          <p:cNvSpPr txBox="1"/>
          <p:nvPr/>
        </p:nvSpPr>
        <p:spPr>
          <a:xfrm>
            <a:off x="1472380" y="2714305"/>
            <a:ext cx="130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13,927,000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6AFEE-C192-406A-B797-8F2E90F5C568}"/>
              </a:ext>
            </a:extLst>
          </p:cNvPr>
          <p:cNvSpPr txBox="1"/>
          <p:nvPr/>
        </p:nvSpPr>
        <p:spPr>
          <a:xfrm>
            <a:off x="3207369" y="2250018"/>
            <a:ext cx="130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16,575,980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E8CD5-7CC9-4CEF-9B49-E2713E26A159}"/>
              </a:ext>
            </a:extLst>
          </p:cNvPr>
          <p:cNvSpPr txBox="1"/>
          <p:nvPr/>
        </p:nvSpPr>
        <p:spPr>
          <a:xfrm>
            <a:off x="4949293" y="2789053"/>
            <a:ext cx="130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13,517,400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20559A-3468-4BC7-B8C5-BE160050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51" y="1690688"/>
            <a:ext cx="5860896" cy="43361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E483084-029E-460D-A0A4-9858A4A7C43C}"/>
              </a:ext>
            </a:extLst>
          </p:cNvPr>
          <p:cNvSpPr/>
          <p:nvPr/>
        </p:nvSpPr>
        <p:spPr>
          <a:xfrm>
            <a:off x="7583857" y="136525"/>
            <a:ext cx="376994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400" dirty="0">
                <a:solidFill>
                  <a:srgbClr val="FF6600"/>
                </a:solidFill>
              </a:rPr>
              <a:t>Total by Year</a:t>
            </a:r>
          </a:p>
          <a:p>
            <a:pPr algn="r"/>
            <a:r>
              <a:rPr lang="en-US" sz="4400" dirty="0">
                <a:solidFill>
                  <a:srgbClr val="FF6600"/>
                </a:solidFill>
              </a:rPr>
              <a:t>Percent Change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5B6D85-51FF-4630-9C1F-977E988F198F}"/>
              </a:ext>
            </a:extLst>
          </p:cNvPr>
          <p:cNvSpPr txBox="1"/>
          <p:nvPr/>
        </p:nvSpPr>
        <p:spPr>
          <a:xfrm>
            <a:off x="7269003" y="2758725"/>
            <a:ext cx="1002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 bars for 2016 because that is where the data starts.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991DAF-0646-4EB1-90B1-7C4BFB5A373E}"/>
              </a:ext>
            </a:extLst>
          </p:cNvPr>
          <p:cNvSpPr txBox="1"/>
          <p:nvPr/>
        </p:nvSpPr>
        <p:spPr>
          <a:xfrm rot="19548542">
            <a:off x="9033644" y="3144179"/>
            <a:ext cx="81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18.7%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35C40F-18DE-4361-A8A2-C25C41644688}"/>
              </a:ext>
            </a:extLst>
          </p:cNvPr>
          <p:cNvSpPr txBox="1"/>
          <p:nvPr/>
        </p:nvSpPr>
        <p:spPr>
          <a:xfrm rot="19548542">
            <a:off x="9455123" y="3079559"/>
            <a:ext cx="102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19.02%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B56F76-9553-43B6-94A3-97F32D0D9300}"/>
              </a:ext>
            </a:extLst>
          </p:cNvPr>
          <p:cNvSpPr txBox="1"/>
          <p:nvPr/>
        </p:nvSpPr>
        <p:spPr>
          <a:xfrm rot="19058789">
            <a:off x="10732479" y="3148383"/>
            <a:ext cx="85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-23.3%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8FA95F-D2AD-4D39-9854-FB2BF0416D39}"/>
              </a:ext>
            </a:extLst>
          </p:cNvPr>
          <p:cNvSpPr txBox="1"/>
          <p:nvPr/>
        </p:nvSpPr>
        <p:spPr>
          <a:xfrm rot="19058789">
            <a:off x="11159881" y="3143121"/>
            <a:ext cx="8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-18.5%</a:t>
            </a:r>
          </a:p>
        </p:txBody>
      </p:sp>
    </p:spTree>
    <p:extLst>
      <p:ext uri="{BB962C8B-B14F-4D97-AF65-F5344CB8AC3E}">
        <p14:creationId xmlns:p14="http://schemas.microsoft.com/office/powerpoint/2010/main" val="195906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5E83-C838-4A87-A48C-4991559D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30C7-D4BB-48B1-8803-8390EFDA6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5" y="1687512"/>
            <a:ext cx="5465712" cy="34829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6600"/>
                </a:solidFill>
                <a:hlinkClick r:id="rId2" action="ppaction://hlinksldjump"/>
              </a:rPr>
              <a:t>Objective Statement</a:t>
            </a:r>
            <a:endParaRPr lang="en-US" dirty="0">
              <a:solidFill>
                <a:srgbClr val="FF66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6600"/>
                </a:solidFill>
                <a:hlinkClick r:id="rId3" action="ppaction://hlinksldjump"/>
              </a:rPr>
              <a:t>Candidate Summary</a:t>
            </a:r>
            <a:endParaRPr lang="en-US" dirty="0">
              <a:solidFill>
                <a:srgbClr val="FF66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6600"/>
                </a:solidFill>
                <a:hlinkClick r:id="rId4" action="ppaction://hlinksldjump"/>
              </a:rPr>
              <a:t>Approach</a:t>
            </a:r>
            <a:endParaRPr lang="en-US" dirty="0">
              <a:solidFill>
                <a:srgbClr val="FF66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6600"/>
                </a:solidFill>
                <a:hlinkClick r:id="rId5" action="ppaction://hlinksldjump"/>
              </a:rPr>
              <a:t>Exploratory Data Analysis (EDA)</a:t>
            </a:r>
            <a:endParaRPr lang="en-US" dirty="0">
              <a:solidFill>
                <a:srgbClr val="FF66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6600"/>
                </a:solidFill>
                <a:hlinkClick r:id="rId6" action="ppaction://hlinksldjump"/>
              </a:rPr>
              <a:t>EDA Summary</a:t>
            </a:r>
            <a:endParaRPr lang="en-US" dirty="0">
              <a:solidFill>
                <a:srgbClr val="FF66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6600"/>
                </a:solidFill>
                <a:hlinkClick r:id="rId7" action="ppaction://hlinksldjump"/>
              </a:rPr>
              <a:t>Recommendation</a:t>
            </a: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509C7-045B-46DA-BB28-C7A5DBFF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13DF-B0CE-4A8B-A53C-4538F27D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834563" algn="r"/>
              </a:tabLst>
            </a:pPr>
            <a:r>
              <a:rPr lang="en-US" dirty="0"/>
              <a:t>Profit Analysis	</a:t>
            </a:r>
            <a:r>
              <a:rPr lang="en-US" sz="4400" dirty="0"/>
              <a:t>Average per Ride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7D6DF-CC99-4966-AEA8-D5E4EC4E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B0B98-0A6F-4595-AFCC-213BBCC22C75}"/>
              </a:ext>
            </a:extLst>
          </p:cNvPr>
          <p:cNvSpPr/>
          <p:nvPr/>
        </p:nvSpPr>
        <p:spPr>
          <a:xfrm>
            <a:off x="4041143" y="6311900"/>
            <a:ext cx="410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Exploratory Data Analysis (EDA)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4DF13-851E-4181-98DD-D1EBFDFE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813" y="1690687"/>
            <a:ext cx="5801091" cy="4285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A96E13-2757-4F05-8D3D-563BEA9C128A}"/>
              </a:ext>
            </a:extLst>
          </p:cNvPr>
          <p:cNvSpPr txBox="1"/>
          <p:nvPr/>
        </p:nvSpPr>
        <p:spPr>
          <a:xfrm>
            <a:off x="7531542" y="4181597"/>
            <a:ext cx="130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62.65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681674-5D63-4528-A2E3-7C4509B0339E}"/>
              </a:ext>
            </a:extLst>
          </p:cNvPr>
          <p:cNvSpPr txBox="1"/>
          <p:nvPr/>
        </p:nvSpPr>
        <p:spPr>
          <a:xfrm>
            <a:off x="10104619" y="2102979"/>
            <a:ext cx="130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160.26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63A183-4068-4E42-B41B-1ED1A75B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7"/>
            <a:ext cx="5807578" cy="42852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A7FBE6-1059-46F2-99A9-4A9E479C2D61}"/>
              </a:ext>
            </a:extLst>
          </p:cNvPr>
          <p:cNvSpPr txBox="1"/>
          <p:nvPr/>
        </p:nvSpPr>
        <p:spPr>
          <a:xfrm>
            <a:off x="1274949" y="4224129"/>
            <a:ext cx="130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248.15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EB1B6-0FDA-4477-84EF-DD3C677D05DD}"/>
              </a:ext>
            </a:extLst>
          </p:cNvPr>
          <p:cNvSpPr txBox="1"/>
          <p:nvPr/>
        </p:nvSpPr>
        <p:spPr>
          <a:xfrm>
            <a:off x="3848026" y="2145511"/>
            <a:ext cx="130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297.92</a:t>
            </a:r>
          </a:p>
        </p:txBody>
      </p:sp>
    </p:spTree>
    <p:extLst>
      <p:ext uri="{BB962C8B-B14F-4D97-AF65-F5344CB8AC3E}">
        <p14:creationId xmlns:p14="http://schemas.microsoft.com/office/powerpoint/2010/main" val="175655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F673-96FD-4D25-811E-B9E1B244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B2EA-ED2B-44AC-A75D-EE7ACBC23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36526"/>
            <a:ext cx="5658197" cy="6219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6600"/>
                </a:solidFill>
              </a:rPr>
              <a:t>Rides</a:t>
            </a:r>
          </a:p>
          <a:p>
            <a:r>
              <a:rPr lang="en-US" sz="1600" dirty="0"/>
              <a:t>Yellow Cab serviced the most rides in all categories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6600"/>
                </a:solidFill>
              </a:rPr>
              <a:t>Cities</a:t>
            </a:r>
          </a:p>
          <a:p>
            <a:r>
              <a:rPr lang="en-US" sz="1600" dirty="0"/>
              <a:t>Yellow Cab dominated the market in over 70% of cities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6600"/>
                </a:solidFill>
              </a:rPr>
              <a:t>Customers</a:t>
            </a:r>
          </a:p>
          <a:p>
            <a:r>
              <a:rPr lang="en-US" sz="1600" dirty="0"/>
              <a:t>Yellow Cab had roughly 7.5k more customers, 23% more than Pink Cab.</a:t>
            </a:r>
          </a:p>
          <a:p>
            <a:r>
              <a:rPr lang="en-US" sz="1600" dirty="0"/>
              <a:t>Yellow Cab serviced about 76% more rides per year than Pink Cab.</a:t>
            </a:r>
          </a:p>
          <a:p>
            <a:r>
              <a:rPr lang="en-US" sz="1600" dirty="0"/>
              <a:t>Age, gender, and monthly income distributions are comparable for both companies.</a:t>
            </a:r>
          </a:p>
          <a:p>
            <a:r>
              <a:rPr lang="en-US" sz="1600" dirty="0"/>
              <a:t>About 60% of Yellow Cab customers have multiple rides each year, whereas less than 40% of Pink Cab customers have multiple rides a year.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6600"/>
                </a:solidFill>
              </a:rPr>
              <a:t>Profit</a:t>
            </a:r>
          </a:p>
          <a:p>
            <a:r>
              <a:rPr lang="en-US" sz="1600" dirty="0"/>
              <a:t>Yellow Cab had more total profits by far per year.</a:t>
            </a:r>
          </a:p>
          <a:p>
            <a:r>
              <a:rPr lang="en-US" sz="1600" dirty="0"/>
              <a:t>Yellow Cab’s average cost per ride is about $50 more than Pink Cab’s.</a:t>
            </a:r>
          </a:p>
          <a:p>
            <a:r>
              <a:rPr lang="en-US" sz="1600" dirty="0"/>
              <a:t>Yellow Cab’s average profit per ride is about $100 more than Pink Cab’s.</a:t>
            </a:r>
          </a:p>
          <a:p>
            <a:r>
              <a:rPr lang="en-US" sz="1600" dirty="0"/>
              <a:t>Pink Cab’s profits decreased by 23.3% in 2018, whereas Yellow Cab’s profits decreased by 18.5%.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070E2-61E1-4FEB-8768-CB458229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8B18-293E-4A86-99BD-9658C678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13341-0B5D-4A91-A37F-9E22319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821BB1-6818-4B42-ACF1-A6315F821E73}"/>
              </a:ext>
            </a:extLst>
          </p:cNvPr>
          <p:cNvSpPr txBox="1">
            <a:spLocks/>
          </p:cNvSpPr>
          <p:nvPr/>
        </p:nvSpPr>
        <p:spPr>
          <a:xfrm>
            <a:off x="838200" y="3360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rgbClr val="FF6600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ct val="20000"/>
              </a:lnSpc>
            </a:pPr>
            <a:r>
              <a:rPr lang="en-US" sz="115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Yellow Cab</a:t>
            </a:r>
          </a:p>
        </p:txBody>
      </p:sp>
    </p:spTree>
    <p:extLst>
      <p:ext uri="{BB962C8B-B14F-4D97-AF65-F5344CB8AC3E}">
        <p14:creationId xmlns:p14="http://schemas.microsoft.com/office/powerpoint/2010/main" val="880699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91989-1D37-47CC-9648-6C57C37E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D317CC-AC18-42C2-AE11-C4630E96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52D4-6B94-4190-A761-DF43E271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5A2-9E79-4E74-863F-EC6E80CB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en-US" b="1" dirty="0">
                <a:solidFill>
                  <a:srgbClr val="FF6600"/>
                </a:solidFill>
              </a:rPr>
              <a:t>Investor: </a:t>
            </a:r>
            <a:r>
              <a:rPr lang="en-US" dirty="0"/>
              <a:t>XYZ 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b="1" dirty="0">
                <a:solidFill>
                  <a:srgbClr val="FF6600"/>
                </a:solidFill>
              </a:rPr>
              <a:t>Purpose: </a:t>
            </a:r>
            <a:r>
              <a:rPr lang="en-US" dirty="0"/>
              <a:t>G2M strategy for investment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b="1" dirty="0">
                <a:solidFill>
                  <a:srgbClr val="FF6600"/>
                </a:solidFill>
              </a:rPr>
              <a:t>Candidates: </a:t>
            </a:r>
            <a:r>
              <a:rPr lang="en-US" dirty="0"/>
              <a:t>Yellow Cab, Pink Cab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b="1" dirty="0">
                <a:solidFill>
                  <a:srgbClr val="FF6600"/>
                </a:solidFill>
              </a:rPr>
              <a:t>Intended Result: </a:t>
            </a:r>
            <a:r>
              <a:rPr lang="en-US" dirty="0"/>
              <a:t>Recommend investment in one of the candidates based on historical 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5BCA-FE43-4FE6-B65C-B5EDB971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0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6FEC-C990-4BAA-9FF0-14D64A92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Candidate Summary </a:t>
            </a:r>
            <a:r>
              <a:rPr lang="en-US" sz="4900" dirty="0"/>
              <a:t>2016-2018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19D6FEA-3702-4D13-8709-B5A1D176ADD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0281960"/>
              </p:ext>
            </p:extLst>
          </p:nvPr>
        </p:nvGraphicFramePr>
        <p:xfrm>
          <a:off x="597877" y="1791078"/>
          <a:ext cx="11005545" cy="40538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7015">
                  <a:extLst>
                    <a:ext uri="{9D8B030D-6E8A-4147-A177-3AD203B41FA5}">
                      <a16:colId xmlns:a16="http://schemas.microsoft.com/office/drawing/2014/main" val="787527037"/>
                    </a:ext>
                  </a:extLst>
                </a:gridCol>
                <a:gridCol w="4269011">
                  <a:extLst>
                    <a:ext uri="{9D8B030D-6E8A-4147-A177-3AD203B41FA5}">
                      <a16:colId xmlns:a16="http://schemas.microsoft.com/office/drawing/2014/main" val="1140893704"/>
                    </a:ext>
                  </a:extLst>
                </a:gridCol>
                <a:gridCol w="4239519">
                  <a:extLst>
                    <a:ext uri="{9D8B030D-6E8A-4147-A177-3AD203B41FA5}">
                      <a16:colId xmlns:a16="http://schemas.microsoft.com/office/drawing/2014/main" val="1259637677"/>
                    </a:ext>
                  </a:extLst>
                </a:gridCol>
              </a:tblGrid>
              <a:tr h="6019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Yellow Cab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Pink Cab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01586"/>
                  </a:ext>
                </a:extLst>
              </a:tr>
              <a:tr h="601991">
                <a:tc>
                  <a:txBody>
                    <a:bodyPr/>
                    <a:lstStyle/>
                    <a:p>
                      <a:r>
                        <a:rPr lang="en-US" sz="2000" dirty="0"/>
                        <a:t>Average Yearly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14,673,460.00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1,769,109.33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766919"/>
                  </a:ext>
                </a:extLst>
              </a:tr>
              <a:tr h="601991">
                <a:tc>
                  <a:txBody>
                    <a:bodyPr/>
                    <a:lstStyle/>
                    <a:p>
                      <a:r>
                        <a:rPr lang="en-US" sz="2000" dirty="0"/>
                        <a:t>Total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39,896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32,330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893111"/>
                  </a:ext>
                </a:extLst>
              </a:tr>
              <a:tr h="601991">
                <a:tc>
                  <a:txBody>
                    <a:bodyPr/>
                    <a:lstStyle/>
                    <a:p>
                      <a:r>
                        <a:rPr lang="en-US" sz="2000" dirty="0"/>
                        <a:t>Total Rides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27,4681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84,711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140587"/>
                  </a:ext>
                </a:extLst>
              </a:tr>
              <a:tr h="601991">
                <a:tc>
                  <a:txBody>
                    <a:bodyPr/>
                    <a:lstStyle/>
                    <a:p>
                      <a:r>
                        <a:rPr lang="en-US" sz="2000" dirty="0"/>
                        <a:t>Top Cities </a:t>
                      </a:r>
                      <a:br>
                        <a:rPr lang="en-US" sz="2400" dirty="0"/>
                      </a:br>
                      <a:r>
                        <a:rPr lang="en-US" sz="1800" dirty="0"/>
                        <a:t>(Total Rides)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1. New York, NY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2. Chicago, 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1. Los Angeles, CA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2. New York, 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886921"/>
                  </a:ext>
                </a:extLst>
              </a:tr>
              <a:tr h="601991">
                <a:tc>
                  <a:txBody>
                    <a:bodyPr/>
                    <a:lstStyle/>
                    <a:p>
                      <a:r>
                        <a:rPr lang="en-US" sz="2000" dirty="0"/>
                        <a:t>Top Cities</a:t>
                      </a:r>
                      <a:br>
                        <a:rPr lang="en-US" sz="2000" dirty="0"/>
                      </a:br>
                      <a:r>
                        <a:rPr lang="en-US" sz="1800" dirty="0"/>
                        <a:t>(% Total Customers)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7338" indent="-287338" algn="l">
                        <a:buAutoNum type="arabicPeriod"/>
                      </a:pPr>
                      <a:r>
                        <a:rPr lang="en-US" sz="2400" dirty="0"/>
                        <a:t>Washington DC</a:t>
                      </a:r>
                    </a:p>
                    <a:p>
                      <a:pPr marL="287338" indent="-287338" algn="l">
                        <a:buAutoNum type="arabicPeriod"/>
                      </a:pPr>
                      <a:r>
                        <a:rPr lang="en-US" sz="2400" dirty="0"/>
                        <a:t>New York, 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1. Nashville, TN</a:t>
                      </a:r>
                    </a:p>
                    <a:p>
                      <a:pPr algn="l"/>
                      <a:r>
                        <a:rPr lang="en-US" sz="2400" dirty="0"/>
                        <a:t>2. Sacramento, 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87472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2CD4D-4516-4FEE-B1BF-4EDA83D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9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D6B9-260C-487D-BDEB-88F90959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2440110"/>
            <a:ext cx="4736205" cy="1032852"/>
          </a:xfrm>
        </p:spPr>
        <p:txBody>
          <a:bodyPr/>
          <a:lstStyle/>
          <a:p>
            <a:pPr>
              <a:lnSpc>
                <a:spcPct val="0"/>
              </a:lnSpc>
            </a:pPr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8CB7-04F6-4BB4-B4BB-7FFC01F3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677" y="465993"/>
            <a:ext cx="5898519" cy="60139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5486400" algn="r"/>
              </a:tabLst>
            </a:pPr>
            <a:r>
              <a:rPr lang="en-US" sz="3300" b="1" dirty="0">
                <a:solidFill>
                  <a:srgbClr val="FF6600"/>
                </a:solidFill>
              </a:rPr>
              <a:t>Available Data	</a:t>
            </a:r>
            <a:r>
              <a:rPr lang="en-US" sz="2600" b="1" dirty="0">
                <a:solidFill>
                  <a:srgbClr val="FF6600"/>
                </a:solidFill>
              </a:rPr>
              <a:t>359,352 Data Points</a:t>
            </a:r>
            <a:endParaRPr lang="en-US" sz="3300" b="1" dirty="0">
              <a:solidFill>
                <a:srgbClr val="FF6600"/>
              </a:solidFill>
            </a:endParaRPr>
          </a:p>
          <a:p>
            <a:pPr marL="914400"/>
            <a:r>
              <a:rPr lang="en-US" dirty="0"/>
              <a:t>Transaction IDs</a:t>
            </a:r>
          </a:p>
          <a:p>
            <a:pPr marL="914400"/>
            <a:r>
              <a:rPr lang="en-US" dirty="0"/>
              <a:t>Cities of Service</a:t>
            </a:r>
          </a:p>
          <a:p>
            <a:pPr marL="1371600" lvl="2"/>
            <a:r>
              <a:rPr lang="en-US" dirty="0"/>
              <a:t>Population</a:t>
            </a:r>
          </a:p>
          <a:p>
            <a:pPr marL="1371600" lvl="2"/>
            <a:r>
              <a:rPr lang="en-US" dirty="0"/>
              <a:t>Total Cab Users</a:t>
            </a:r>
          </a:p>
          <a:p>
            <a:pPr marL="914400"/>
            <a:r>
              <a:rPr lang="en-US" dirty="0"/>
              <a:t>Customer Information</a:t>
            </a:r>
          </a:p>
          <a:p>
            <a:pPr marL="1371600" lvl="2"/>
            <a:r>
              <a:rPr lang="en-US" dirty="0"/>
              <a:t>Customer ID</a:t>
            </a:r>
          </a:p>
          <a:p>
            <a:pPr marL="1371600" lvl="2"/>
            <a:r>
              <a:rPr lang="en-US" dirty="0"/>
              <a:t>Gender</a:t>
            </a:r>
          </a:p>
          <a:p>
            <a:pPr marL="1371600" lvl="2"/>
            <a:r>
              <a:rPr lang="en-US" dirty="0"/>
              <a:t>Age</a:t>
            </a:r>
          </a:p>
          <a:p>
            <a:pPr marL="1371600" lvl="2"/>
            <a:r>
              <a:rPr lang="en-US" dirty="0"/>
              <a:t>Monthly Income</a:t>
            </a:r>
          </a:p>
          <a:p>
            <a:pPr marL="914400"/>
            <a:r>
              <a:rPr lang="en-US" dirty="0"/>
              <a:t>Ride Information</a:t>
            </a:r>
          </a:p>
          <a:p>
            <a:pPr marL="1371600" lvl="2"/>
            <a:r>
              <a:rPr lang="en-US" dirty="0"/>
              <a:t>Date of Travel</a:t>
            </a:r>
          </a:p>
          <a:p>
            <a:pPr marL="1371600" lvl="2"/>
            <a:r>
              <a:rPr lang="en-US" dirty="0"/>
              <a:t>Kilometers Travelled</a:t>
            </a:r>
          </a:p>
          <a:p>
            <a:pPr marL="1371600" lvl="2"/>
            <a:r>
              <a:rPr lang="en-US" dirty="0"/>
              <a:t>Price Charged</a:t>
            </a:r>
          </a:p>
          <a:p>
            <a:pPr marL="1371600" lvl="2"/>
            <a:r>
              <a:rPr lang="en-US" dirty="0"/>
              <a:t>Cost of Trip</a:t>
            </a:r>
          </a:p>
          <a:p>
            <a:pPr marL="1371600" lvl="2"/>
            <a:r>
              <a:rPr lang="en-US" dirty="0"/>
              <a:t>Payment Method</a:t>
            </a:r>
          </a:p>
          <a:p>
            <a:pPr marL="1371600" lvl="2"/>
            <a:r>
              <a:rPr lang="en-US" dirty="0"/>
              <a:t>Profit (=Price-Cost)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52F46-9453-4535-9BD9-AE4728365292}"/>
              </a:ext>
            </a:extLst>
          </p:cNvPr>
          <p:cNvSpPr/>
          <p:nvPr/>
        </p:nvSpPr>
        <p:spPr>
          <a:xfrm>
            <a:off x="534760" y="3472962"/>
            <a:ext cx="45422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Statistically manipulate the available data to provide visual insight into the candidates’ history from 2016-2018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E3322-A62E-46A2-BA57-85D9EE82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3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52D4-6B94-4190-A761-DF43E271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5A2-9E79-4E74-863F-EC6E80CB6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991" y="987425"/>
            <a:ext cx="5964937" cy="487362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en-US" dirty="0">
                <a:hlinkClick r:id="rId2" action="ppaction://hlinksldjump"/>
              </a:rPr>
              <a:t>Total Rides by Company</a:t>
            </a:r>
            <a:endParaRPr lang="en-US" dirty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dirty="0">
                <a:hlinkClick r:id="rId2" action="ppaction://hlinksldjump"/>
              </a:rPr>
              <a:t>Total Rides by Company per Year</a:t>
            </a:r>
            <a:endParaRPr lang="en-US" dirty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dirty="0">
                <a:hlinkClick r:id="rId3" action="ppaction://hlinksldjump"/>
              </a:rPr>
              <a:t>Percent of Total Rides by Year</a:t>
            </a:r>
            <a:endParaRPr lang="en-US" dirty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dirty="0">
                <a:hlinkClick r:id="rId4" action="ppaction://hlinksldjump"/>
              </a:rPr>
              <a:t>Total Rides by Company per Month</a:t>
            </a:r>
            <a:endParaRPr lang="en-US" dirty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dirty="0">
                <a:hlinkClick r:id="rId5" action="ppaction://hlinksldjump"/>
              </a:rPr>
              <a:t>Percent Change in Total by Year</a:t>
            </a:r>
            <a:endParaRPr lang="en-US" dirty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dirty="0">
                <a:hlinkClick r:id="rId6" action="ppaction://hlinksldjump"/>
              </a:rPr>
              <a:t>Total Rides by City</a:t>
            </a:r>
            <a:endParaRPr lang="en-US" dirty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dirty="0">
                <a:hlinkClick r:id="rId7" action="ppaction://hlinksldjump"/>
              </a:rPr>
              <a:t>Percent of Total Rides by City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5BCA-FE43-4FE6-B65C-B5EDB971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EB396-3EF2-4B4D-97EC-A64B4C220F44}"/>
              </a:ext>
            </a:extLst>
          </p:cNvPr>
          <p:cNvSpPr/>
          <p:nvPr/>
        </p:nvSpPr>
        <p:spPr>
          <a:xfrm>
            <a:off x="1526543" y="6356350"/>
            <a:ext cx="410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211573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601200" algn="r"/>
              </a:tabLst>
            </a:pPr>
            <a:r>
              <a:rPr lang="en-US" dirty="0"/>
              <a:t>Ride Analysis	</a:t>
            </a:r>
            <a:r>
              <a:rPr lang="en-US" sz="4400" dirty="0"/>
              <a:t>Total &amp; Year Total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3867E9-BB6C-4F98-A748-DE751AB3F5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4446" y="1853052"/>
            <a:ext cx="4967654" cy="411908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AF089F6-360D-4869-92BB-0F80B40054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72100" y="1853052"/>
            <a:ext cx="6551480" cy="41190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041143" y="6311900"/>
            <a:ext cx="410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99292-31EC-4B0A-A1F9-DF562B5EE5D0}"/>
              </a:ext>
            </a:extLst>
          </p:cNvPr>
          <p:cNvSpPr txBox="1"/>
          <p:nvPr/>
        </p:nvSpPr>
        <p:spPr>
          <a:xfrm>
            <a:off x="1582615" y="2306010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274,681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634B6C-2C91-44FB-A7DC-092B55BED23F}"/>
              </a:ext>
            </a:extLst>
          </p:cNvPr>
          <p:cNvSpPr txBox="1"/>
          <p:nvPr/>
        </p:nvSpPr>
        <p:spPr>
          <a:xfrm>
            <a:off x="3640016" y="4271445"/>
            <a:ext cx="99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84,711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D5D72-D33E-44CF-9A10-4FD94F4672B6}"/>
              </a:ext>
            </a:extLst>
          </p:cNvPr>
          <p:cNvSpPr txBox="1"/>
          <p:nvPr/>
        </p:nvSpPr>
        <p:spPr>
          <a:xfrm rot="19424074">
            <a:off x="6406232" y="4456112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25,080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A6320-2EDE-4252-97A0-CB03D809ABD8}"/>
              </a:ext>
            </a:extLst>
          </p:cNvPr>
          <p:cNvSpPr txBox="1"/>
          <p:nvPr/>
        </p:nvSpPr>
        <p:spPr>
          <a:xfrm rot="19424074">
            <a:off x="6919546" y="2589743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82,239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E001D-3E9E-4199-9308-770C60D91556}"/>
              </a:ext>
            </a:extLst>
          </p:cNvPr>
          <p:cNvSpPr txBox="1"/>
          <p:nvPr/>
        </p:nvSpPr>
        <p:spPr>
          <a:xfrm rot="19424074">
            <a:off x="8297543" y="4293470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30,321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35FE8D-1D7D-4C79-B1FE-78F76F1DBF86}"/>
              </a:ext>
            </a:extLst>
          </p:cNvPr>
          <p:cNvSpPr txBox="1"/>
          <p:nvPr/>
        </p:nvSpPr>
        <p:spPr>
          <a:xfrm rot="19424074">
            <a:off x="8810857" y="2127557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98,189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22E93-DC32-48B6-9FDF-B1323E737214}"/>
              </a:ext>
            </a:extLst>
          </p:cNvPr>
          <p:cNvSpPr txBox="1"/>
          <p:nvPr/>
        </p:nvSpPr>
        <p:spPr>
          <a:xfrm rot="19424074">
            <a:off x="10204257" y="4309237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29,310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CEF48-F3AF-428B-99FC-CA6293D245B1}"/>
              </a:ext>
            </a:extLst>
          </p:cNvPr>
          <p:cNvSpPr txBox="1"/>
          <p:nvPr/>
        </p:nvSpPr>
        <p:spPr>
          <a:xfrm rot="19424074">
            <a:off x="10717571" y="2190612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94,253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Ride Analysis 	</a:t>
            </a:r>
            <a:r>
              <a:rPr lang="en-US" sz="4400" dirty="0"/>
              <a:t>Percentage by Year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041143" y="6311900"/>
            <a:ext cx="410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Exploratory Data Analysis (EDA)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E7530-002D-4B4D-AD86-5C857BD9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91" y="1708673"/>
            <a:ext cx="6716018" cy="43187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923577-DE35-4490-8FD8-FA50BE886417}"/>
              </a:ext>
            </a:extLst>
          </p:cNvPr>
          <p:cNvSpPr txBox="1"/>
          <p:nvPr/>
        </p:nvSpPr>
        <p:spPr>
          <a:xfrm>
            <a:off x="3935896" y="4923125"/>
            <a:ext cx="7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23.3%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4847D-3D47-4260-8D82-3EF00FEF54E7}"/>
              </a:ext>
            </a:extLst>
          </p:cNvPr>
          <p:cNvSpPr txBox="1"/>
          <p:nvPr/>
        </p:nvSpPr>
        <p:spPr>
          <a:xfrm>
            <a:off x="3935896" y="3270708"/>
            <a:ext cx="7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76.6%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242AB-59C9-4E30-A074-4FE6AE32CA59}"/>
              </a:ext>
            </a:extLst>
          </p:cNvPr>
          <p:cNvSpPr txBox="1"/>
          <p:nvPr/>
        </p:nvSpPr>
        <p:spPr>
          <a:xfrm>
            <a:off x="5944701" y="4923125"/>
            <a:ext cx="7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23.6%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FCA29F-F318-45D9-AA3B-4DB15F859B52}"/>
              </a:ext>
            </a:extLst>
          </p:cNvPr>
          <p:cNvSpPr txBox="1"/>
          <p:nvPr/>
        </p:nvSpPr>
        <p:spPr>
          <a:xfrm>
            <a:off x="5944701" y="3270708"/>
            <a:ext cx="7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76.4%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347E0C-2E50-4C3E-8F71-E4A135A96C8B}"/>
              </a:ext>
            </a:extLst>
          </p:cNvPr>
          <p:cNvSpPr txBox="1"/>
          <p:nvPr/>
        </p:nvSpPr>
        <p:spPr>
          <a:xfrm>
            <a:off x="7988138" y="4923125"/>
            <a:ext cx="7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23.7%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1BF077-9478-41D4-8573-17583BD73FD7}"/>
              </a:ext>
            </a:extLst>
          </p:cNvPr>
          <p:cNvSpPr txBox="1"/>
          <p:nvPr/>
        </p:nvSpPr>
        <p:spPr>
          <a:xfrm>
            <a:off x="7988138" y="3270708"/>
            <a:ext cx="7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76.2%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39542-DB0C-4C35-AFB2-E9B056D2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3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601200" algn="r"/>
              </a:tabLst>
            </a:pPr>
            <a:r>
              <a:rPr lang="en-US" dirty="0"/>
              <a:t>Ride Analysis	</a:t>
            </a:r>
            <a:r>
              <a:rPr lang="en-US" sz="4400" dirty="0"/>
              <a:t>Total per Month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041143" y="6311900"/>
            <a:ext cx="410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Exploratory Data Analysis (EDA)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913F1B-533B-45DC-A4A2-E41505886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41" y="1482327"/>
            <a:ext cx="8191859" cy="472289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1BD8E8-8B82-40D1-A34A-A00B02288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82" y="1846386"/>
            <a:ext cx="3802660" cy="40356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6600"/>
                </a:solidFill>
              </a:rPr>
              <a:t>Trends</a:t>
            </a:r>
          </a:p>
          <a:p>
            <a:pPr marL="342900"/>
            <a:r>
              <a:rPr lang="en-US" dirty="0"/>
              <a:t>Changes in number of rides by month follow a similar pattern irrespective of company</a:t>
            </a:r>
          </a:p>
          <a:p>
            <a:pPr marL="342900"/>
            <a:r>
              <a:rPr lang="en-US" dirty="0"/>
              <a:t>December consistently sees the most rides serviced for Yellow Cab over all years and for Pink Cab in 2016 and 2017.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222A5-F110-4ADF-AE01-DF545A85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F5AAF8C4-CB39-41F3-AB96-3061E808E4CB}" vid="{18E9773B-F818-45C3-A2D2-29993BAD94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1008</TotalTime>
  <Words>1000</Words>
  <Application>Microsoft Office PowerPoint</Application>
  <PresentationFormat>Widescreen</PresentationFormat>
  <Paragraphs>230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Agenda</vt:lpstr>
      <vt:lpstr>Objective Statement</vt:lpstr>
      <vt:lpstr>Candidate Summary 2016-2018</vt:lpstr>
      <vt:lpstr>Approach</vt:lpstr>
      <vt:lpstr>Ride Analysis</vt:lpstr>
      <vt:lpstr>Ride Analysis Total &amp; Year Total</vt:lpstr>
      <vt:lpstr>Ride Analysis  Percentage by Year</vt:lpstr>
      <vt:lpstr>Ride Analysis Total per Month</vt:lpstr>
      <vt:lpstr>Ride Analysis  Percent Change</vt:lpstr>
      <vt:lpstr>Ride Analysis  City Totals</vt:lpstr>
      <vt:lpstr>Ride Analysis  </vt:lpstr>
      <vt:lpstr>Customer Analysis</vt:lpstr>
      <vt:lpstr>Customer Analysis  Total</vt:lpstr>
      <vt:lpstr>Customer Analysis  Age-Gender</vt:lpstr>
      <vt:lpstr>Customer Analysis  Age-Income</vt:lpstr>
      <vt:lpstr>Customer Analysis  Multiple Rides</vt:lpstr>
      <vt:lpstr>Profit Analysis</vt:lpstr>
      <vt:lpstr>Profit Analysis </vt:lpstr>
      <vt:lpstr>Profit Analysis Average per Ride</vt:lpstr>
      <vt:lpstr>EDA Summary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Hwang</dc:creator>
  <cp:lastModifiedBy>Siobhan Hwang</cp:lastModifiedBy>
  <cp:revision>61</cp:revision>
  <dcterms:created xsi:type="dcterms:W3CDTF">2023-08-19T14:48:29Z</dcterms:created>
  <dcterms:modified xsi:type="dcterms:W3CDTF">2023-08-20T18:13:56Z</dcterms:modified>
</cp:coreProperties>
</file>