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FF1AD9-E43B-46EB-B219-AE73710A4DB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1111465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FF1AD9-E43B-46EB-B219-AE73710A4DBE}"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82083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FF1AD9-E43B-46EB-B219-AE73710A4DBE}"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2029401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FF1AD9-E43B-46EB-B219-AE73710A4DBE}"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A0BC4-E9A0-4FB8-9DC0-01BA95AADB9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0610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FF1AD9-E43B-46EB-B219-AE73710A4DBE}"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2295623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FF1AD9-E43B-46EB-B219-AE73710A4DBE}" type="datetimeFigureOut">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2244446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FF1AD9-E43B-46EB-B219-AE73710A4DBE}" type="datetimeFigureOut">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395152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F1AD9-E43B-46EB-B219-AE73710A4DB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4131975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F1AD9-E43B-46EB-B219-AE73710A4DB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172644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F1AD9-E43B-46EB-B219-AE73710A4DB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40416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F1AD9-E43B-46EB-B219-AE73710A4DB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3420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FF1AD9-E43B-46EB-B219-AE73710A4DBE}"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425395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FF1AD9-E43B-46EB-B219-AE73710A4DBE}" type="datetimeFigureOut">
              <a:rPr lang="en-US" smtClean="0"/>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3753360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FF1AD9-E43B-46EB-B219-AE73710A4DBE}" type="datetimeFigureOut">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400265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CFF1AD9-E43B-46EB-B219-AE73710A4DBE}" type="datetimeFigureOut">
              <a:rPr lang="en-US" smtClean="0"/>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379852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FF1AD9-E43B-46EB-B219-AE73710A4DBE}"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1084251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FF1AD9-E43B-46EB-B219-AE73710A4DBE}"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A0BC4-E9A0-4FB8-9DC0-01BA95AADB9C}" type="slidenum">
              <a:rPr lang="en-US" smtClean="0"/>
              <a:t>‹#›</a:t>
            </a:fld>
            <a:endParaRPr lang="en-US"/>
          </a:p>
        </p:txBody>
      </p:sp>
    </p:spTree>
    <p:extLst>
      <p:ext uri="{BB962C8B-B14F-4D97-AF65-F5344CB8AC3E}">
        <p14:creationId xmlns:p14="http://schemas.microsoft.com/office/powerpoint/2010/main" val="177059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CFF1AD9-E43B-46EB-B219-AE73710A4DBE}" type="datetimeFigureOut">
              <a:rPr lang="en-US" smtClean="0"/>
              <a:t>5/19/2021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4CA0BC4-E9A0-4FB8-9DC0-01BA95AADB9C}" type="slidenum">
              <a:rPr lang="en-US" smtClean="0"/>
              <a:t>‹#›</a:t>
            </a:fld>
            <a:endParaRPr lang="en-US"/>
          </a:p>
        </p:txBody>
      </p:sp>
    </p:spTree>
    <p:extLst>
      <p:ext uri="{BB962C8B-B14F-4D97-AF65-F5344CB8AC3E}">
        <p14:creationId xmlns:p14="http://schemas.microsoft.com/office/powerpoint/2010/main" val="258188425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7C9E-E8DB-4DA7-936E-DF10C4A92F70}"/>
              </a:ext>
            </a:extLst>
          </p:cNvPr>
          <p:cNvSpPr>
            <a:spLocks noGrp="1"/>
          </p:cNvSpPr>
          <p:nvPr>
            <p:ph type="ctrTitle"/>
          </p:nvPr>
        </p:nvSpPr>
        <p:spPr>
          <a:xfrm>
            <a:off x="233362" y="557214"/>
            <a:ext cx="11725275" cy="2085974"/>
          </a:xfrm>
        </p:spPr>
        <p:txBody>
          <a:bodyPr>
            <a:normAutofit/>
          </a:bodyPr>
          <a:lstStyle/>
          <a:p>
            <a:pPr marL="0" marR="0" algn="l">
              <a:lnSpc>
                <a:spcPts val="3375"/>
              </a:lnSpc>
              <a:spcBef>
                <a:spcPts val="0"/>
              </a:spcBef>
              <a:spcAft>
                <a:spcPts val="0"/>
              </a:spcAft>
            </a:pPr>
            <a:r>
              <a:rPr lang="en-US" sz="4400" b="1" u="sng" kern="0" dirty="0">
                <a:solidFill>
                  <a:srgbClr val="000000"/>
                </a:solidFill>
                <a:effectLst/>
                <a:latin typeface="Algerian" panose="04020705040A02060702" pitchFamily="82" charset="0"/>
                <a:ea typeface="Times New Roman" panose="02020603050405020304" pitchFamily="18" charset="0"/>
                <a:cs typeface="Times New Roman" panose="02020603050405020304" pitchFamily="18" charset="0"/>
              </a:rPr>
              <a:t>Interfacing 16×2 LCD with Raspberry Pi</a:t>
            </a:r>
            <a:br>
              <a:rPr lang="en-US" sz="3600" b="1" u="sng" kern="0" dirty="0">
                <a:solidFill>
                  <a:srgbClr val="365F91"/>
                </a:solidFill>
                <a:effectLst/>
                <a:latin typeface="Arial Black" panose="020B0A04020102020204" pitchFamily="34" charset="0"/>
                <a:ea typeface="Times New Roman" panose="02020603050405020304" pitchFamily="18" charset="0"/>
                <a:cs typeface="Times New Roman" panose="02020603050405020304" pitchFamily="18" charset="0"/>
              </a:rPr>
            </a:br>
            <a:endParaRPr lang="en-US" sz="3600" u="sng" dirty="0">
              <a:latin typeface="Arial Black" panose="020B0A04020102020204" pitchFamily="34" charset="0"/>
            </a:endParaRPr>
          </a:p>
        </p:txBody>
      </p:sp>
      <p:sp>
        <p:nvSpPr>
          <p:cNvPr id="3" name="Subtitle 2">
            <a:extLst>
              <a:ext uri="{FF2B5EF4-FFF2-40B4-BE49-F238E27FC236}">
                <a16:creationId xmlns:a16="http://schemas.microsoft.com/office/drawing/2014/main" id="{3826E91F-66A0-4C91-8369-C21B5E68EB26}"/>
              </a:ext>
            </a:extLst>
          </p:cNvPr>
          <p:cNvSpPr>
            <a:spLocks noGrp="1"/>
          </p:cNvSpPr>
          <p:nvPr>
            <p:ph type="subTitle" idx="1"/>
          </p:nvPr>
        </p:nvSpPr>
        <p:spPr>
          <a:xfrm>
            <a:off x="1076325" y="2714624"/>
            <a:ext cx="4038600" cy="2752725"/>
          </a:xfrm>
        </p:spPr>
        <p:txBody>
          <a:bodyPr/>
          <a:lstStyle/>
          <a:p>
            <a:pPr algn="l"/>
            <a:r>
              <a:rPr lang="en-US" dirty="0">
                <a:solidFill>
                  <a:schemeClr val="tx1"/>
                </a:solidFill>
                <a:latin typeface="Arial Black" panose="020B0A04020102020204" charset="0"/>
                <a:cs typeface="Arial Black" panose="020B0A04020102020204" charset="0"/>
              </a:rPr>
              <a:t>BY-</a:t>
            </a:r>
          </a:p>
          <a:p>
            <a:pPr algn="l"/>
            <a:r>
              <a:rPr lang="en-US" dirty="0">
                <a:solidFill>
                  <a:schemeClr val="tx1"/>
                </a:solidFill>
                <a:latin typeface="Arial Black" panose="020B0A04020102020204" charset="0"/>
                <a:cs typeface="Arial Black" panose="020B0A04020102020204" charset="0"/>
              </a:rPr>
              <a:t> IFTEKAR ANSARI-B445</a:t>
            </a:r>
          </a:p>
          <a:p>
            <a:pPr algn="l"/>
            <a:r>
              <a:rPr lang="en-US" dirty="0">
                <a:solidFill>
                  <a:schemeClr val="tx1"/>
                </a:solidFill>
                <a:latin typeface="Arial Black" panose="020B0A04020102020204" charset="0"/>
                <a:cs typeface="Arial Black" panose="020B0A04020102020204" charset="0"/>
              </a:rPr>
              <a:t>SUNIL GAIKAWAD-B446</a:t>
            </a:r>
          </a:p>
          <a:p>
            <a:pPr algn="l"/>
            <a:r>
              <a:rPr lang="en-US" dirty="0">
                <a:solidFill>
                  <a:schemeClr val="tx1"/>
                </a:solidFill>
                <a:latin typeface="Arial Black" panose="020B0A04020102020204" charset="0"/>
                <a:cs typeface="Arial Black" panose="020B0A04020102020204" charset="0"/>
              </a:rPr>
              <a:t>ABHAY PAROCHA –B452</a:t>
            </a:r>
          </a:p>
          <a:p>
            <a:pPr algn="l"/>
            <a:r>
              <a:rPr lang="en-US" dirty="0">
                <a:solidFill>
                  <a:schemeClr val="tx1"/>
                </a:solidFill>
                <a:latin typeface="Arial Black" panose="020B0A04020102020204" charset="0"/>
                <a:cs typeface="Arial Black" panose="020B0A04020102020204" charset="0"/>
              </a:rPr>
              <a:t>SHIVAM YADAV- B455</a:t>
            </a:r>
          </a:p>
          <a:p>
            <a:endParaRPr lang="en-US" dirty="0"/>
          </a:p>
        </p:txBody>
      </p:sp>
    </p:spTree>
    <p:extLst>
      <p:ext uri="{BB962C8B-B14F-4D97-AF65-F5344CB8AC3E}">
        <p14:creationId xmlns:p14="http://schemas.microsoft.com/office/powerpoint/2010/main" val="31432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5E0985-A033-4CEE-B7A5-0FC9B2828B27}"/>
              </a:ext>
            </a:extLst>
          </p:cNvPr>
          <p:cNvSpPr>
            <a:spLocks noGrp="1"/>
          </p:cNvSpPr>
          <p:nvPr>
            <p:ph type="title"/>
          </p:nvPr>
        </p:nvSpPr>
        <p:spPr>
          <a:xfrm>
            <a:off x="913775" y="2239861"/>
            <a:ext cx="10364451" cy="1686187"/>
          </a:xfrm>
        </p:spPr>
        <p:txBody>
          <a:bodyPr>
            <a:normAutofit/>
          </a:bodyPr>
          <a:lstStyle/>
          <a:p>
            <a:r>
              <a:rPr lang="en-US" sz="6600" b="1" u="sng" dirty="0">
                <a:latin typeface="Algerian" panose="04020705040A02060702" pitchFamily="82" charset="0"/>
              </a:rPr>
              <a:t>thankyou</a:t>
            </a:r>
          </a:p>
        </p:txBody>
      </p:sp>
    </p:spTree>
    <p:extLst>
      <p:ext uri="{BB962C8B-B14F-4D97-AF65-F5344CB8AC3E}">
        <p14:creationId xmlns:p14="http://schemas.microsoft.com/office/powerpoint/2010/main" val="147175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FAAA-3CF7-41DA-8D2C-673DC6122EBF}"/>
              </a:ext>
            </a:extLst>
          </p:cNvPr>
          <p:cNvSpPr>
            <a:spLocks noGrp="1"/>
          </p:cNvSpPr>
          <p:nvPr>
            <p:ph type="title"/>
          </p:nvPr>
        </p:nvSpPr>
        <p:spPr>
          <a:xfrm>
            <a:off x="913775" y="618517"/>
            <a:ext cx="10364451" cy="981683"/>
          </a:xfrm>
        </p:spPr>
        <p:txBody>
          <a:bodyPr>
            <a:normAutofit/>
          </a:bodyPr>
          <a:lstStyle/>
          <a:p>
            <a:r>
              <a:rPr lang="en-US" sz="4800" b="1" u="sng" dirty="0">
                <a:latin typeface="Algerian" panose="04020705040A02060702" pitchFamily="82" charset="0"/>
              </a:rPr>
              <a:t>ABSTRACT</a:t>
            </a:r>
          </a:p>
        </p:txBody>
      </p:sp>
      <p:sp>
        <p:nvSpPr>
          <p:cNvPr id="3" name="Content Placeholder 2">
            <a:extLst>
              <a:ext uri="{FF2B5EF4-FFF2-40B4-BE49-F238E27FC236}">
                <a16:creationId xmlns:a16="http://schemas.microsoft.com/office/drawing/2014/main" id="{E806A1A5-1EAF-420F-A9C1-0EE4150BC5FC}"/>
              </a:ext>
            </a:extLst>
          </p:cNvPr>
          <p:cNvSpPr>
            <a:spLocks noGrp="1"/>
          </p:cNvSpPr>
          <p:nvPr>
            <p:ph sz="quarter" idx="13"/>
          </p:nvPr>
        </p:nvSpPr>
        <p:spPr>
          <a:xfrm>
            <a:off x="1022831" y="1779864"/>
            <a:ext cx="10363826" cy="3810000"/>
          </a:xfrm>
        </p:spPr>
        <p:txBody>
          <a:bodyPr>
            <a:normAutofit/>
          </a:bodyPr>
          <a:lstStyle/>
          <a:p>
            <a:pPr marL="0" marR="0" indent="0">
              <a:lnSpc>
                <a:spcPct val="150000"/>
              </a:lnSpc>
              <a:spcBef>
                <a:spcPts val="0"/>
              </a:spcBef>
              <a:spcAft>
                <a:spcPts val="0"/>
              </a:spcAft>
              <a:buNone/>
            </a:pPr>
            <a:r>
              <a:rPr lang="en-US"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In this project, you can see all the steps for Interfacing a 16×2 LCD with Raspberry Pi like circuit diagram, components, working, Python Program and explanation of the code. Even though the Raspberry Pi computer is capable of doing many tasks, it doesn’t have a display for implementing it in simple projects. A 16×2 Alphanumeric Character LCD Display is a very important types of display for displaying some basic and vital information.</a:t>
            </a: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00155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9543-2405-4077-8E1D-456C20672B23}"/>
              </a:ext>
            </a:extLst>
          </p:cNvPr>
          <p:cNvSpPr>
            <a:spLocks noGrp="1"/>
          </p:cNvSpPr>
          <p:nvPr>
            <p:ph type="title"/>
          </p:nvPr>
        </p:nvSpPr>
        <p:spPr/>
        <p:txBody>
          <a:bodyPr>
            <a:normAutofit/>
          </a:bodyPr>
          <a:lstStyle/>
          <a:p>
            <a:r>
              <a:rPr lang="en-US" sz="4800" b="1" u="sng"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1C9F507A-30DB-4C33-8795-119F15EFCEDB}"/>
              </a:ext>
            </a:extLst>
          </p:cNvPr>
          <p:cNvSpPr>
            <a:spLocks noGrp="1"/>
          </p:cNvSpPr>
          <p:nvPr>
            <p:ph sz="quarter" idx="13"/>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lcd display plays a vital role in any project, it helps in displaying the values of many sensors and other stuffs too. But in this project ,we had used raspberry pi to interface with the 16*2 lcd display using python language to get the desired output.</a:t>
            </a:r>
          </a:p>
        </p:txBody>
      </p:sp>
    </p:spTree>
    <p:extLst>
      <p:ext uri="{BB962C8B-B14F-4D97-AF65-F5344CB8AC3E}">
        <p14:creationId xmlns:p14="http://schemas.microsoft.com/office/powerpoint/2010/main" val="373668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C7CC-67BE-4424-A765-66C580B47804}"/>
              </a:ext>
            </a:extLst>
          </p:cNvPr>
          <p:cNvSpPr>
            <a:spLocks noGrp="1"/>
          </p:cNvSpPr>
          <p:nvPr>
            <p:ph type="title"/>
          </p:nvPr>
        </p:nvSpPr>
        <p:spPr/>
        <p:txBody>
          <a:bodyPr>
            <a:normAutofit/>
          </a:bodyPr>
          <a:lstStyle/>
          <a:p>
            <a:r>
              <a:rPr lang="en-US" sz="4800" b="1" u="sng" dirty="0">
                <a:latin typeface="Algerian" panose="04020705040A02060702" pitchFamily="82" charset="0"/>
              </a:rPr>
              <a:t>COMPONENTS</a:t>
            </a:r>
          </a:p>
        </p:txBody>
      </p:sp>
      <p:sp>
        <p:nvSpPr>
          <p:cNvPr id="3" name="Content Placeholder 2">
            <a:extLst>
              <a:ext uri="{FF2B5EF4-FFF2-40B4-BE49-F238E27FC236}">
                <a16:creationId xmlns:a16="http://schemas.microsoft.com/office/drawing/2014/main" id="{B53E0976-2801-4199-ADAA-21DD1B6E6D32}"/>
              </a:ext>
            </a:extLst>
          </p:cNvPr>
          <p:cNvSpPr>
            <a:spLocks noGrp="1"/>
          </p:cNvSpPr>
          <p:nvPr>
            <p:ph sz="quarter" idx="13"/>
          </p:nvPr>
        </p:nvSpPr>
        <p:spPr>
          <a:xfrm>
            <a:off x="913774" y="1946246"/>
            <a:ext cx="10363826" cy="3844953"/>
          </a:xfrm>
        </p:spPr>
        <p:txBody>
          <a:bodyPr/>
          <a:lstStyle/>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rPr>
              <a:t>Raspberry Pi 3 Model B (any Raspberry Pi)</a:t>
            </a:r>
            <a:endParaRPr lang="en-US" dirty="0">
              <a:solidFill>
                <a:srgbClr val="34444C"/>
              </a:solidFill>
              <a:effectLst/>
              <a:latin typeface="Arial" panose="020B0604020202020204" pitchFamily="34" charset="0"/>
              <a:ea typeface="Arial" panose="020B0604020202020204" pitchFamily="34"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rPr>
              <a:t>16 x 2 LCD Module</a:t>
            </a:r>
            <a:endParaRPr lang="en-US" dirty="0">
              <a:solidFill>
                <a:srgbClr val="34444C"/>
              </a:solidFill>
              <a:effectLst/>
              <a:latin typeface="Arial" panose="020B0604020202020204" pitchFamily="34" charset="0"/>
              <a:ea typeface="Arial" panose="020B0604020202020204" pitchFamily="34"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rPr>
              <a:t>10 KΩ Potentiometer</a:t>
            </a:r>
            <a:endParaRPr lang="en-US" dirty="0">
              <a:solidFill>
                <a:srgbClr val="34444C"/>
              </a:solidFill>
              <a:effectLst/>
              <a:latin typeface="Arial" panose="020B0604020202020204" pitchFamily="34" charset="0"/>
              <a:ea typeface="Arial" panose="020B0604020202020204" pitchFamily="34"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rPr>
              <a:t>Mini Breadboard</a:t>
            </a:r>
            <a:endParaRPr lang="en-US" dirty="0">
              <a:solidFill>
                <a:srgbClr val="34444C"/>
              </a:solidFill>
              <a:effectLst/>
              <a:latin typeface="Arial" panose="020B0604020202020204" pitchFamily="34" charset="0"/>
              <a:ea typeface="Arial" panose="020B0604020202020204" pitchFamily="34"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rPr>
              <a:t>Connecting wires (Jumper wires)</a:t>
            </a:r>
            <a:endParaRPr lang="en-US" dirty="0">
              <a:solidFill>
                <a:srgbClr val="34444C"/>
              </a:solidFill>
              <a:effectLst/>
              <a:latin typeface="Arial" panose="020B0604020202020204" pitchFamily="34" charset="0"/>
              <a:ea typeface="Arial" panose="020B0604020202020204" pitchFamily="34"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rPr>
              <a:t>5V – 2A Power Supply</a:t>
            </a:r>
            <a:endParaRPr lang="en-US" dirty="0">
              <a:solidFill>
                <a:srgbClr val="34444C"/>
              </a:solidFill>
              <a:effectLst/>
              <a:latin typeface="Arial" panose="020B0604020202020204" pitchFamily="34" charset="0"/>
              <a:ea typeface="Arial" panose="020B0604020202020204" pitchFamily="34"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dirty="0">
                <a:solidFill>
                  <a:srgbClr val="000000"/>
                </a:solidFill>
                <a:effectLst/>
                <a:latin typeface="Times New Roman" panose="02020603050405020304" pitchFamily="18" charset="0"/>
                <a:ea typeface="Times New Roman" panose="02020603050405020304" pitchFamily="18" charset="0"/>
              </a:rPr>
              <a:t>Miscellaneous (Computer, Ethernet Cable, etc.</a:t>
            </a:r>
            <a:endParaRPr lang="en-US" dirty="0">
              <a:solidFill>
                <a:srgbClr val="34444C"/>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59717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15D8-39D0-43C2-8CCF-6777F3319305}"/>
              </a:ext>
            </a:extLst>
          </p:cNvPr>
          <p:cNvSpPr>
            <a:spLocks noGrp="1"/>
          </p:cNvSpPr>
          <p:nvPr>
            <p:ph type="title"/>
          </p:nvPr>
        </p:nvSpPr>
        <p:spPr>
          <a:xfrm>
            <a:off x="913775" y="618517"/>
            <a:ext cx="10364451" cy="810233"/>
          </a:xfrm>
        </p:spPr>
        <p:txBody>
          <a:bodyPr>
            <a:normAutofit/>
          </a:bodyPr>
          <a:lstStyle/>
          <a:p>
            <a:r>
              <a:rPr lang="en-US" sz="4800" b="1" u="sng" dirty="0">
                <a:latin typeface="Algerian" panose="04020705040A02060702" pitchFamily="82" charset="0"/>
              </a:rPr>
              <a:t>CIRCUIT DIAGRAM</a:t>
            </a:r>
          </a:p>
        </p:txBody>
      </p:sp>
      <p:pic>
        <p:nvPicPr>
          <p:cNvPr id="4" name="Content Placeholder 3">
            <a:extLst>
              <a:ext uri="{FF2B5EF4-FFF2-40B4-BE49-F238E27FC236}">
                <a16:creationId xmlns:a16="http://schemas.microsoft.com/office/drawing/2014/main" id="{87445085-DD77-4192-ABC1-A8CF95F3086A}"/>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838325" y="1428750"/>
            <a:ext cx="7743825" cy="5191125"/>
          </a:xfrm>
          <a:prstGeom prst="rect">
            <a:avLst/>
          </a:prstGeom>
          <a:ln>
            <a:solidFill>
              <a:schemeClr val="tx1"/>
            </a:solidFill>
          </a:ln>
        </p:spPr>
      </p:pic>
    </p:spTree>
    <p:extLst>
      <p:ext uri="{BB962C8B-B14F-4D97-AF65-F5344CB8AC3E}">
        <p14:creationId xmlns:p14="http://schemas.microsoft.com/office/powerpoint/2010/main" val="2640049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89B0-CE7A-4750-9522-65F4C7052CB5}"/>
              </a:ext>
            </a:extLst>
          </p:cNvPr>
          <p:cNvSpPr>
            <a:spLocks noGrp="1"/>
          </p:cNvSpPr>
          <p:nvPr>
            <p:ph type="title"/>
          </p:nvPr>
        </p:nvSpPr>
        <p:spPr>
          <a:xfrm>
            <a:off x="913775" y="618517"/>
            <a:ext cx="10364451" cy="886433"/>
          </a:xfrm>
        </p:spPr>
        <p:txBody>
          <a:bodyPr>
            <a:normAutofit/>
          </a:bodyPr>
          <a:lstStyle/>
          <a:p>
            <a:r>
              <a:rPr lang="en-US" sz="4800" b="1" u="sng" dirty="0">
                <a:latin typeface="Algerian" panose="04020705040A02060702" pitchFamily="82" charset="0"/>
              </a:rPr>
              <a:t>WORKING</a:t>
            </a:r>
          </a:p>
        </p:txBody>
      </p:sp>
      <p:sp>
        <p:nvSpPr>
          <p:cNvPr id="3" name="Content Placeholder 2">
            <a:extLst>
              <a:ext uri="{FF2B5EF4-FFF2-40B4-BE49-F238E27FC236}">
                <a16:creationId xmlns:a16="http://schemas.microsoft.com/office/drawing/2014/main" id="{186FA602-906C-427B-B5A4-EEB642117019}"/>
              </a:ext>
            </a:extLst>
          </p:cNvPr>
          <p:cNvSpPr>
            <a:spLocks noGrp="1"/>
          </p:cNvSpPr>
          <p:nvPr>
            <p:ph sz="quarter" idx="13"/>
          </p:nvPr>
        </p:nvSpPr>
        <p:spPr>
          <a:xfrm>
            <a:off x="913774" y="1771650"/>
            <a:ext cx="10363826" cy="4210050"/>
          </a:xfrm>
        </p:spPr>
        <p:txBody>
          <a:bodyPr>
            <a:normAutofit fontScale="77500" lnSpcReduction="20000"/>
          </a:bodyPr>
          <a:lstStyle/>
          <a:p>
            <a:pPr marL="0" marR="0">
              <a:lnSpc>
                <a:spcPct val="150000"/>
              </a:lnSpc>
              <a:spcBef>
                <a:spcPts val="0"/>
              </a:spcBef>
              <a:spcAft>
                <a:spcPts val="0"/>
              </a:spcAft>
            </a:pPr>
            <a:r>
              <a:rPr lang="en-US" sz="1800" dirty="0">
                <a:solidFill>
                  <a:srgbClr val="000000"/>
                </a:solidFill>
                <a:effectLst/>
                <a:latin typeface="Times New Roman" panose="02020603050405020304" pitchFamily="18" charset="0"/>
                <a:ea typeface="Arial" panose="020B0604020202020204" pitchFamily="34" charset="0"/>
              </a:rPr>
              <a:t>The working of project for Interfacing 16×2 LCD with Raspberry Pi is very simple. After making the connections as per the circuit diagram, login to your Raspberry Pi using SSH Client like Putty in Windows.</a:t>
            </a:r>
            <a:endParaRPr lang="en-US" sz="1800" dirty="0">
              <a:effectLst/>
              <a:latin typeface="Arial" panose="020B0604020202020204" pitchFamily="34" charset="0"/>
              <a:ea typeface="Arial" panose="020B0604020202020204" pitchFamily="34" charset="0"/>
            </a:endParaRPr>
          </a:p>
          <a:p>
            <a:pPr marL="0" marR="0" indent="0">
              <a:lnSpc>
                <a:spcPct val="150000"/>
              </a:lnSpc>
              <a:spcBef>
                <a:spcPts val="0"/>
              </a:spcBef>
              <a:spcAft>
                <a:spcPts val="0"/>
              </a:spcAft>
              <a:buNone/>
            </a:pPr>
            <a:r>
              <a:rPr lang="en-US" sz="1800" dirty="0">
                <a:solidFill>
                  <a:srgbClr val="000000"/>
                </a:solidFill>
                <a:effectLst/>
                <a:latin typeface="Times New Roman" panose="02020603050405020304" pitchFamily="18"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0" marR="0">
              <a:lnSpc>
                <a:spcPct val="150000"/>
              </a:lnSpc>
              <a:spcBef>
                <a:spcPts val="0"/>
              </a:spcBef>
              <a:spcAft>
                <a:spcPts val="0"/>
              </a:spcAft>
            </a:pPr>
            <a:r>
              <a:rPr lang="en-US" sz="1800" dirty="0">
                <a:solidFill>
                  <a:srgbClr val="000000"/>
                </a:solidFill>
                <a:effectLst/>
                <a:latin typeface="Times New Roman" panose="02020603050405020304" pitchFamily="18" charset="0"/>
                <a:ea typeface="Arial" panose="020B0604020202020204" pitchFamily="34" charset="0"/>
              </a:rPr>
              <a:t>Alternatively, you can use software like Proteus. (NOTE: I’ve used Proteus Software for accessing the Simulation of Raspberry Pi’s Desktop on my personal computer). I’ve created a folder named “</a:t>
            </a:r>
            <a:r>
              <a:rPr lang="en-US" sz="1800" dirty="0" err="1">
                <a:solidFill>
                  <a:srgbClr val="000000"/>
                </a:solidFill>
                <a:effectLst/>
                <a:latin typeface="Times New Roman" panose="02020603050405020304" pitchFamily="18" charset="0"/>
                <a:ea typeface="Arial" panose="020B0604020202020204" pitchFamily="34" charset="0"/>
              </a:rPr>
              <a:t>lcd_rpi</a:t>
            </a:r>
            <a:r>
              <a:rPr lang="en-US" sz="1800" dirty="0">
                <a:solidFill>
                  <a:srgbClr val="000000"/>
                </a:solidFill>
                <a:effectLst/>
                <a:latin typeface="Times New Roman" panose="02020603050405020304" pitchFamily="18" charset="0"/>
                <a:ea typeface="Arial" panose="020B0604020202020204" pitchFamily="34" charset="0"/>
              </a:rPr>
              <a:t>” on the desktop of the Raspberry Pi. So, I’ll be saving my Python Program for Interfacing 16 x 2 LCD with Raspberry Pi in this folder.</a:t>
            </a:r>
            <a:endParaRPr lang="en-US" sz="1800" dirty="0">
              <a:latin typeface="Arial" panose="020B0604020202020204" pitchFamily="34" charset="0"/>
              <a:ea typeface="Arial" panose="020B0604020202020204" pitchFamily="34" charset="0"/>
            </a:endParaRPr>
          </a:p>
          <a:p>
            <a:pPr marL="0" marR="0" indent="0">
              <a:lnSpc>
                <a:spcPct val="150000"/>
              </a:lnSpc>
              <a:spcBef>
                <a:spcPts val="0"/>
              </a:spcBef>
              <a:spcAft>
                <a:spcPts val="0"/>
              </a:spcAft>
              <a:buNone/>
            </a:pPr>
            <a:r>
              <a:rPr lang="en-US" sz="1800" dirty="0">
                <a:solidFill>
                  <a:srgbClr val="000000"/>
                </a:solidFill>
                <a:effectLst/>
                <a:latin typeface="Times New Roman" panose="02020603050405020304" pitchFamily="18"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0" marR="0">
              <a:lnSpc>
                <a:spcPct val="150000"/>
              </a:lnSpc>
              <a:spcBef>
                <a:spcPts val="0"/>
              </a:spcBef>
              <a:spcAft>
                <a:spcPts val="2400"/>
              </a:spcAft>
            </a:pPr>
            <a:r>
              <a:rPr lang="en-US" sz="1800" dirty="0">
                <a:solidFill>
                  <a:srgbClr val="000000"/>
                </a:solidFill>
                <a:effectLst/>
                <a:latin typeface="Times New Roman" panose="02020603050405020304" pitchFamily="18" charset="0"/>
                <a:ea typeface="Times New Roman" panose="02020603050405020304" pitchFamily="18" charset="0"/>
              </a:rPr>
              <a:t>Using “cd” commands in the terminal, change to this directory. After that, open an empty Python file with name “lcdPi.py” using the following command in the terminal. Now, copy the above code and paste it in the editor. It is important to properly use the Tab characters as they help in grouping the instructions in Python.</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1837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021B-BB4A-4FE9-980D-1789DEA08BF7}"/>
              </a:ext>
            </a:extLst>
          </p:cNvPr>
          <p:cNvSpPr>
            <a:spLocks noGrp="1"/>
          </p:cNvSpPr>
          <p:nvPr>
            <p:ph type="title"/>
          </p:nvPr>
        </p:nvSpPr>
        <p:spPr>
          <a:xfrm>
            <a:off x="913775" y="618518"/>
            <a:ext cx="10364451" cy="648308"/>
          </a:xfrm>
        </p:spPr>
        <p:txBody>
          <a:bodyPr>
            <a:noAutofit/>
          </a:bodyPr>
          <a:lstStyle/>
          <a:p>
            <a:r>
              <a:rPr lang="en-US" sz="4800" b="1" u="sng" dirty="0">
                <a:latin typeface="Algerian" panose="04020705040A02060702" pitchFamily="82" charset="0"/>
              </a:rPr>
              <a:t>code</a:t>
            </a:r>
          </a:p>
        </p:txBody>
      </p:sp>
      <p:pic>
        <p:nvPicPr>
          <p:cNvPr id="9" name="Content Placeholder 8">
            <a:extLst>
              <a:ext uri="{FF2B5EF4-FFF2-40B4-BE49-F238E27FC236}">
                <a16:creationId xmlns:a16="http://schemas.microsoft.com/office/drawing/2014/main" id="{8922D3D0-D698-4851-8933-C329C2AEDF5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14449" y="1266825"/>
            <a:ext cx="6543675" cy="5295899"/>
          </a:xfrm>
        </p:spPr>
      </p:pic>
      <p:pic>
        <p:nvPicPr>
          <p:cNvPr id="11" name="Picture 10">
            <a:extLst>
              <a:ext uri="{FF2B5EF4-FFF2-40B4-BE49-F238E27FC236}">
                <a16:creationId xmlns:a16="http://schemas.microsoft.com/office/drawing/2014/main" id="{1BF8FB0A-7EC3-4D7A-A02E-367BBD3F3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125" y="1266824"/>
            <a:ext cx="3267075" cy="5295899"/>
          </a:xfrm>
          <a:prstGeom prst="rect">
            <a:avLst/>
          </a:prstGeom>
        </p:spPr>
      </p:pic>
    </p:spTree>
    <p:extLst>
      <p:ext uri="{BB962C8B-B14F-4D97-AF65-F5344CB8AC3E}">
        <p14:creationId xmlns:p14="http://schemas.microsoft.com/office/powerpoint/2010/main" val="142818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CAB7-455C-44AD-B3A3-995B470DCD38}"/>
              </a:ext>
            </a:extLst>
          </p:cNvPr>
          <p:cNvSpPr>
            <a:spLocks noGrp="1"/>
          </p:cNvSpPr>
          <p:nvPr>
            <p:ph type="title"/>
          </p:nvPr>
        </p:nvSpPr>
        <p:spPr>
          <a:xfrm>
            <a:off x="913775" y="618518"/>
            <a:ext cx="10364451" cy="972158"/>
          </a:xfrm>
        </p:spPr>
        <p:txBody>
          <a:bodyPr>
            <a:normAutofit/>
          </a:bodyPr>
          <a:lstStyle/>
          <a:p>
            <a:r>
              <a:rPr lang="en-US" sz="4800" b="1" u="sng" dirty="0">
                <a:latin typeface="Algerian" panose="04020705040A02060702" pitchFamily="82" charset="0"/>
              </a:rPr>
              <a:t>LIMITATIONS</a:t>
            </a:r>
          </a:p>
        </p:txBody>
      </p:sp>
      <p:sp>
        <p:nvSpPr>
          <p:cNvPr id="3" name="Content Placeholder 2">
            <a:extLst>
              <a:ext uri="{FF2B5EF4-FFF2-40B4-BE49-F238E27FC236}">
                <a16:creationId xmlns:a16="http://schemas.microsoft.com/office/drawing/2014/main" id="{42B8387B-C71A-48A5-A340-CCA86A8052AE}"/>
              </a:ext>
            </a:extLst>
          </p:cNvPr>
          <p:cNvSpPr>
            <a:spLocks noGrp="1"/>
          </p:cNvSpPr>
          <p:nvPr>
            <p:ph sz="quarter" idx="13"/>
          </p:nvPr>
        </p:nvSpPr>
        <p:spPr>
          <a:xfrm>
            <a:off x="913774" y="1828800"/>
            <a:ext cx="10363826" cy="3962399"/>
          </a:xfrm>
        </p:spPr>
        <p:txBody>
          <a:bodyPr/>
          <a:lstStyle/>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Arial" panose="020B0604020202020204" pitchFamily="34" charset="0"/>
              </a:rPr>
              <a:t>The 16×2 LCD Module can only display simple alphanumeric characters.</a:t>
            </a: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endParaRPr lang="en-US" sz="1800" dirty="0">
              <a:effectLst/>
              <a:latin typeface="Arial" panose="020B0604020202020204" pitchFamily="34" charset="0"/>
              <a:ea typeface="Arial" panose="020B0604020202020204" pitchFamily="34"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Arial" panose="020B0604020202020204" pitchFamily="34" charset="0"/>
              </a:rPr>
              <a:t>Even though some special characters and custom characters can be displayed, information which is graphic intensive cannot be displayed.</a:t>
            </a:r>
            <a:endParaRPr lang="en-US" sz="1800" dirty="0">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5299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3E27-3D92-4B0F-8B0F-A7D650256088}"/>
              </a:ext>
            </a:extLst>
          </p:cNvPr>
          <p:cNvSpPr>
            <a:spLocks noGrp="1"/>
          </p:cNvSpPr>
          <p:nvPr>
            <p:ph type="title"/>
          </p:nvPr>
        </p:nvSpPr>
        <p:spPr/>
        <p:txBody>
          <a:bodyPr>
            <a:normAutofit/>
          </a:bodyPr>
          <a:lstStyle/>
          <a:p>
            <a:r>
              <a:rPr lang="en-US" sz="4800" b="1" u="sng" dirty="0">
                <a:effectLst/>
                <a:latin typeface="Algerian" panose="04020705040A02060702" pitchFamily="82" charset="0"/>
                <a:ea typeface="Arial" panose="020B0604020202020204" pitchFamily="34" charset="0"/>
              </a:rPr>
              <a:t>APPLICATION</a:t>
            </a:r>
            <a:endParaRPr lang="en-US" sz="4800" b="1"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4465DEA9-9307-4131-88D8-A1D1C8369B06}"/>
              </a:ext>
            </a:extLst>
          </p:cNvPr>
          <p:cNvSpPr>
            <a:spLocks noGrp="1"/>
          </p:cNvSpPr>
          <p:nvPr>
            <p:ph sz="quarter" idx="13"/>
          </p:nvPr>
        </p:nvSpPr>
        <p:spPr>
          <a:xfrm>
            <a:off x="913774" y="2028826"/>
            <a:ext cx="10363826" cy="3762374"/>
          </a:xfrm>
        </p:spPr>
        <p:txBody>
          <a:bodyPr/>
          <a:lstStyle/>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Arial" panose="020B0604020202020204" pitchFamily="34" charset="0"/>
              </a:rPr>
              <a:t>By interfacing 16×2 LCD with Raspberry Pi, we can have a simple display option for our raspberry Pi which can display some basic information like Date, Time, Status of a GPIO Pin, etc.</a:t>
            </a:r>
          </a:p>
          <a:p>
            <a:pPr marL="0" marR="0" lvl="0" indent="0" fontAlgn="base">
              <a:lnSpc>
                <a:spcPct val="150000"/>
              </a:lnSpc>
              <a:spcBef>
                <a:spcPts val="0"/>
              </a:spcBef>
              <a:spcAft>
                <a:spcPts val="0"/>
              </a:spcAft>
              <a:buSzPts val="1000"/>
              <a:buNone/>
              <a:tabLst>
                <a:tab pos="457200" algn="l"/>
              </a:tabLst>
            </a:pPr>
            <a:endParaRPr lang="en-US" sz="1800" dirty="0">
              <a:solidFill>
                <a:srgbClr val="34444C"/>
              </a:solidFill>
              <a:effectLst/>
              <a:latin typeface="Arial" panose="020B0604020202020204" pitchFamily="34" charset="0"/>
              <a:ea typeface="Arial" panose="020B0604020202020204" pitchFamily="34"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Arial" panose="020B0604020202020204" pitchFamily="34" charset="0"/>
              </a:rPr>
              <a:t>Many simple and complex application of Raspberry Pi like weather station, temperature control, robotic vehicles, etc. needs this small 16×2 LCD Display.</a:t>
            </a:r>
            <a:endParaRPr lang="en-US" sz="1800" dirty="0">
              <a:solidFill>
                <a:srgbClr val="34444C"/>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68145002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42</TotalTime>
  <Words>474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Arial Black</vt:lpstr>
      <vt:lpstr>Symbol</vt:lpstr>
      <vt:lpstr>Times New Roman</vt:lpstr>
      <vt:lpstr>Tw Cen MT</vt:lpstr>
      <vt:lpstr>Droplet</vt:lpstr>
      <vt:lpstr>Interfacing 16×2 LCD with Raspberry Pi </vt:lpstr>
      <vt:lpstr>ABSTRACT</vt:lpstr>
      <vt:lpstr>INTRODUCTION</vt:lpstr>
      <vt:lpstr>COMPONENTS</vt:lpstr>
      <vt:lpstr>CIRCUIT DIAGRAM</vt:lpstr>
      <vt:lpstr>WORKING</vt:lpstr>
      <vt:lpstr>code</vt:lpstr>
      <vt:lpstr>LIMITATIONS</vt:lpstr>
      <vt:lpstr>APPLICATION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Interfacing 16×2 LCD with Raspberry Pi</dc:title>
  <dc:creator>Shivam Yadav</dc:creator>
  <cp:lastModifiedBy>Shivam Yadav</cp:lastModifiedBy>
  <cp:revision>5</cp:revision>
  <dcterms:created xsi:type="dcterms:W3CDTF">2021-05-19T15:32:29Z</dcterms:created>
  <dcterms:modified xsi:type="dcterms:W3CDTF">2021-05-19T16:56:22Z</dcterms:modified>
</cp:coreProperties>
</file>