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384e3fd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384e3fd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384e3fd9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384e3fd9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384e3fd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384e3fd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384e3fd9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384e3fd9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384e3fd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384e3fd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384e3fd9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384e3fd9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384e3fd9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384e3fd9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384e3fd9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384e3fd9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384e3fd9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384e3fd9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384e3fd9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384e3fd9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384e3fd9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384e3fd9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384e3fd9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384e3fd9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384e3fd9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384e3fd9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384e3fd9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384e3fd9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384e3fd9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384e3fd9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384e3fd9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384e3fd9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384e3fd9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384e3fd9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384e3fd9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384e3fd9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384e3fd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384e3fd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384e3fd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384e3fd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384e3fd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384e3fd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384e3fd9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384e3fd9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384e3fd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384e3fd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384e3fd9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384e3fd9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jp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44150" y="155425"/>
            <a:ext cx="88557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 Computer Interface  </a:t>
            </a:r>
            <a:endParaRPr/>
          </a:p>
        </p:txBody>
      </p:sp>
      <p:sp>
        <p:nvSpPr>
          <p:cNvPr id="60" name="Google Shape;60;p13"/>
          <p:cNvSpPr txBox="1"/>
          <p:nvPr>
            <p:ph idx="1" type="subTitle"/>
          </p:nvPr>
        </p:nvSpPr>
        <p:spPr>
          <a:xfrm>
            <a:off x="3770025" y="2915700"/>
            <a:ext cx="4637100" cy="21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endParaRPr/>
          </a:p>
          <a:p>
            <a:pPr indent="0" lvl="0" marL="0" rtl="0" algn="l">
              <a:spcBef>
                <a:spcPts val="0"/>
              </a:spcBef>
              <a:spcAft>
                <a:spcPts val="0"/>
              </a:spcAft>
              <a:buNone/>
            </a:pPr>
            <a:r>
              <a:rPr lang="en"/>
              <a:t>Shivya Garg</a:t>
            </a:r>
            <a:endParaRPr/>
          </a:p>
          <a:p>
            <a:pPr indent="0" lvl="0" marL="0" rtl="0" algn="l">
              <a:spcBef>
                <a:spcPts val="0"/>
              </a:spcBef>
              <a:spcAft>
                <a:spcPts val="0"/>
              </a:spcAft>
              <a:buNone/>
            </a:pPr>
            <a:r>
              <a:rPr lang="en"/>
              <a:t>Raj Mukherjee</a:t>
            </a:r>
            <a:endParaRPr/>
          </a:p>
          <a:p>
            <a:pPr indent="0" lvl="0" marL="0" rtl="0" algn="l">
              <a:spcBef>
                <a:spcPts val="0"/>
              </a:spcBef>
              <a:spcAft>
                <a:spcPts val="0"/>
              </a:spcAft>
              <a:buNone/>
            </a:pPr>
            <a:r>
              <a:rPr lang="en"/>
              <a:t>Himansh Sing</a:t>
            </a:r>
            <a:endParaRPr/>
          </a:p>
          <a:p>
            <a:pPr indent="0" lvl="0" marL="0" rtl="0" algn="l">
              <a:spcBef>
                <a:spcPts val="0"/>
              </a:spcBef>
              <a:spcAft>
                <a:spcPts val="0"/>
              </a:spcAft>
              <a:buNone/>
            </a:pPr>
            <a:r>
              <a:rPr lang="en"/>
              <a:t>Under the guidance of Lavanya S</a:t>
            </a:r>
            <a:endParaRPr/>
          </a:p>
        </p:txBody>
      </p:sp>
      <p:sp>
        <p:nvSpPr>
          <p:cNvPr id="61" name="Google Shape;61;p13"/>
          <p:cNvSpPr txBox="1"/>
          <p:nvPr/>
        </p:nvSpPr>
        <p:spPr>
          <a:xfrm>
            <a:off x="308325" y="1740450"/>
            <a:ext cx="501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4200">
                <a:solidFill>
                  <a:schemeClr val="accent1"/>
                </a:solidFill>
                <a:latin typeface="Old Standard TT"/>
                <a:ea typeface="Old Standard TT"/>
                <a:cs typeface="Old Standard TT"/>
                <a:sym typeface="Old Standard TT"/>
              </a:rPr>
              <a:t>SATU Project</a:t>
            </a:r>
            <a:endParaRPr>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Session-1 Eyes Close</a:t>
            </a:r>
            <a:endParaRPr/>
          </a:p>
        </p:txBody>
      </p:sp>
      <p:pic>
        <p:nvPicPr>
          <p:cNvPr id="115" name="Google Shape;115;p22"/>
          <p:cNvPicPr preferRelativeResize="0"/>
          <p:nvPr/>
        </p:nvPicPr>
        <p:blipFill>
          <a:blip r:embed="rId3">
            <a:alphaModFix/>
          </a:blip>
          <a:stretch>
            <a:fillRect/>
          </a:stretch>
        </p:blipFill>
        <p:spPr>
          <a:xfrm>
            <a:off x="152400" y="1210625"/>
            <a:ext cx="4169752" cy="3780475"/>
          </a:xfrm>
          <a:prstGeom prst="rect">
            <a:avLst/>
          </a:prstGeom>
          <a:noFill/>
          <a:ln>
            <a:noFill/>
          </a:ln>
        </p:spPr>
      </p:pic>
      <p:pic>
        <p:nvPicPr>
          <p:cNvPr id="116" name="Google Shape;116;p22"/>
          <p:cNvPicPr preferRelativeResize="0"/>
          <p:nvPr/>
        </p:nvPicPr>
        <p:blipFill>
          <a:blip r:embed="rId4">
            <a:alphaModFix/>
          </a:blip>
          <a:stretch>
            <a:fillRect/>
          </a:stretch>
        </p:blipFill>
        <p:spPr>
          <a:xfrm>
            <a:off x="4474552" y="1210625"/>
            <a:ext cx="4187951" cy="37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580975"/>
            <a:ext cx="4211451" cy="4410125"/>
          </a:xfrm>
          <a:prstGeom prst="rect">
            <a:avLst/>
          </a:prstGeom>
          <a:noFill/>
          <a:ln>
            <a:noFill/>
          </a:ln>
        </p:spPr>
      </p:pic>
      <p:pic>
        <p:nvPicPr>
          <p:cNvPr id="122" name="Google Shape;122;p23"/>
          <p:cNvPicPr preferRelativeResize="0"/>
          <p:nvPr/>
        </p:nvPicPr>
        <p:blipFill>
          <a:blip r:embed="rId4">
            <a:alphaModFix/>
          </a:blip>
          <a:stretch>
            <a:fillRect/>
          </a:stretch>
        </p:blipFill>
        <p:spPr>
          <a:xfrm>
            <a:off x="4516250" y="580975"/>
            <a:ext cx="4179600" cy="441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Session-1 Eyes Open</a:t>
            </a:r>
            <a:endParaRPr/>
          </a:p>
        </p:txBody>
      </p:sp>
      <p:pic>
        <p:nvPicPr>
          <p:cNvPr id="128" name="Google Shape;128;p24"/>
          <p:cNvPicPr preferRelativeResize="0"/>
          <p:nvPr/>
        </p:nvPicPr>
        <p:blipFill>
          <a:blip r:embed="rId3">
            <a:alphaModFix/>
          </a:blip>
          <a:stretch>
            <a:fillRect/>
          </a:stretch>
        </p:blipFill>
        <p:spPr>
          <a:xfrm>
            <a:off x="152400" y="1210625"/>
            <a:ext cx="4212313" cy="3780475"/>
          </a:xfrm>
          <a:prstGeom prst="rect">
            <a:avLst/>
          </a:prstGeom>
          <a:noFill/>
          <a:ln>
            <a:noFill/>
          </a:ln>
        </p:spPr>
      </p:pic>
      <p:pic>
        <p:nvPicPr>
          <p:cNvPr id="129" name="Google Shape;129;p24"/>
          <p:cNvPicPr preferRelativeResize="0"/>
          <p:nvPr/>
        </p:nvPicPr>
        <p:blipFill>
          <a:blip r:embed="rId4">
            <a:alphaModFix/>
          </a:blip>
          <a:stretch>
            <a:fillRect/>
          </a:stretch>
        </p:blipFill>
        <p:spPr>
          <a:xfrm>
            <a:off x="4517113" y="1210625"/>
            <a:ext cx="4178815" cy="378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152400" y="530450"/>
            <a:ext cx="4203050" cy="4460650"/>
          </a:xfrm>
          <a:prstGeom prst="rect">
            <a:avLst/>
          </a:prstGeom>
          <a:noFill/>
          <a:ln>
            <a:noFill/>
          </a:ln>
        </p:spPr>
      </p:pic>
      <p:pic>
        <p:nvPicPr>
          <p:cNvPr id="135" name="Google Shape;135;p25"/>
          <p:cNvPicPr preferRelativeResize="0"/>
          <p:nvPr/>
        </p:nvPicPr>
        <p:blipFill>
          <a:blip r:embed="rId4">
            <a:alphaModFix/>
          </a:blip>
          <a:stretch>
            <a:fillRect/>
          </a:stretch>
        </p:blipFill>
        <p:spPr>
          <a:xfrm>
            <a:off x="4507850" y="530450"/>
            <a:ext cx="4216375" cy="4460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Session-2</a:t>
            </a:r>
            <a:endParaRPr/>
          </a:p>
        </p:txBody>
      </p:sp>
      <p:pic>
        <p:nvPicPr>
          <p:cNvPr id="141" name="Google Shape;141;p26"/>
          <p:cNvPicPr preferRelativeResize="0"/>
          <p:nvPr/>
        </p:nvPicPr>
        <p:blipFill>
          <a:blip r:embed="rId3">
            <a:alphaModFix/>
          </a:blip>
          <a:stretch>
            <a:fillRect/>
          </a:stretch>
        </p:blipFill>
        <p:spPr>
          <a:xfrm>
            <a:off x="152400" y="1210625"/>
            <a:ext cx="4212313" cy="3780475"/>
          </a:xfrm>
          <a:prstGeom prst="rect">
            <a:avLst/>
          </a:prstGeom>
          <a:noFill/>
          <a:ln>
            <a:noFill/>
          </a:ln>
        </p:spPr>
      </p:pic>
      <p:pic>
        <p:nvPicPr>
          <p:cNvPr id="142" name="Google Shape;142;p26"/>
          <p:cNvPicPr preferRelativeResize="0"/>
          <p:nvPr/>
        </p:nvPicPr>
        <p:blipFill>
          <a:blip r:embed="rId4">
            <a:alphaModFix/>
          </a:blip>
          <a:stretch>
            <a:fillRect/>
          </a:stretch>
        </p:blipFill>
        <p:spPr>
          <a:xfrm>
            <a:off x="4517113" y="1210625"/>
            <a:ext cx="4146569" cy="378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52400" y="1210625"/>
            <a:ext cx="4195497" cy="3780475"/>
          </a:xfrm>
          <a:prstGeom prst="rect">
            <a:avLst/>
          </a:prstGeom>
          <a:noFill/>
          <a:ln>
            <a:noFill/>
          </a:ln>
        </p:spPr>
      </p:pic>
      <p:pic>
        <p:nvPicPr>
          <p:cNvPr id="148" name="Google Shape;148;p27"/>
          <p:cNvPicPr preferRelativeResize="0"/>
          <p:nvPr/>
        </p:nvPicPr>
        <p:blipFill>
          <a:blip r:embed="rId4">
            <a:alphaModFix/>
          </a:blip>
          <a:stretch>
            <a:fillRect/>
          </a:stretch>
        </p:blipFill>
        <p:spPr>
          <a:xfrm>
            <a:off x="4500297" y="1210625"/>
            <a:ext cx="4205589" cy="378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Session-3</a:t>
            </a:r>
            <a:endParaRPr/>
          </a:p>
        </p:txBody>
      </p:sp>
      <p:pic>
        <p:nvPicPr>
          <p:cNvPr id="154" name="Google Shape;154;p28"/>
          <p:cNvPicPr preferRelativeResize="0"/>
          <p:nvPr/>
        </p:nvPicPr>
        <p:blipFill>
          <a:blip r:embed="rId3">
            <a:alphaModFix/>
          </a:blip>
          <a:stretch>
            <a:fillRect/>
          </a:stretch>
        </p:blipFill>
        <p:spPr>
          <a:xfrm>
            <a:off x="152400" y="1210625"/>
            <a:ext cx="4185526" cy="3780475"/>
          </a:xfrm>
          <a:prstGeom prst="rect">
            <a:avLst/>
          </a:prstGeom>
          <a:noFill/>
          <a:ln>
            <a:noFill/>
          </a:ln>
        </p:spPr>
      </p:pic>
      <p:pic>
        <p:nvPicPr>
          <p:cNvPr id="155" name="Google Shape;155;p28"/>
          <p:cNvPicPr preferRelativeResize="0"/>
          <p:nvPr/>
        </p:nvPicPr>
        <p:blipFill>
          <a:blip r:embed="rId4">
            <a:alphaModFix/>
          </a:blip>
          <a:stretch>
            <a:fillRect/>
          </a:stretch>
        </p:blipFill>
        <p:spPr>
          <a:xfrm>
            <a:off x="4490326" y="1210625"/>
            <a:ext cx="4203888" cy="378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152400" y="1172750"/>
            <a:ext cx="4212307" cy="3818351"/>
          </a:xfrm>
          <a:prstGeom prst="rect">
            <a:avLst/>
          </a:prstGeom>
          <a:noFill/>
          <a:ln>
            <a:noFill/>
          </a:ln>
        </p:spPr>
      </p:pic>
      <p:pic>
        <p:nvPicPr>
          <p:cNvPr id="161" name="Google Shape;161;p29"/>
          <p:cNvPicPr preferRelativeResize="0"/>
          <p:nvPr/>
        </p:nvPicPr>
        <p:blipFill>
          <a:blip r:embed="rId4">
            <a:alphaModFix/>
          </a:blip>
          <a:stretch>
            <a:fillRect/>
          </a:stretch>
        </p:blipFill>
        <p:spPr>
          <a:xfrm>
            <a:off x="4517107" y="1172750"/>
            <a:ext cx="4283259" cy="381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Session-4</a:t>
            </a:r>
            <a:endParaRPr/>
          </a:p>
        </p:txBody>
      </p:sp>
      <p:pic>
        <p:nvPicPr>
          <p:cNvPr id="167" name="Google Shape;167;p30"/>
          <p:cNvPicPr preferRelativeResize="0"/>
          <p:nvPr/>
        </p:nvPicPr>
        <p:blipFill>
          <a:blip r:embed="rId3">
            <a:alphaModFix/>
          </a:blip>
          <a:stretch>
            <a:fillRect/>
          </a:stretch>
        </p:blipFill>
        <p:spPr>
          <a:xfrm>
            <a:off x="152400" y="1210625"/>
            <a:ext cx="4255317" cy="3780475"/>
          </a:xfrm>
          <a:prstGeom prst="rect">
            <a:avLst/>
          </a:prstGeom>
          <a:noFill/>
          <a:ln>
            <a:noFill/>
          </a:ln>
        </p:spPr>
      </p:pic>
      <p:pic>
        <p:nvPicPr>
          <p:cNvPr id="168" name="Google Shape;168;p30"/>
          <p:cNvPicPr preferRelativeResize="0"/>
          <p:nvPr/>
        </p:nvPicPr>
        <p:blipFill>
          <a:blip r:embed="rId4">
            <a:alphaModFix/>
          </a:blip>
          <a:stretch>
            <a:fillRect/>
          </a:stretch>
        </p:blipFill>
        <p:spPr>
          <a:xfrm>
            <a:off x="4560117" y="1210625"/>
            <a:ext cx="4289385" cy="378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3">
            <a:alphaModFix/>
          </a:blip>
          <a:stretch>
            <a:fillRect/>
          </a:stretch>
        </p:blipFill>
        <p:spPr>
          <a:xfrm>
            <a:off x="152400" y="1210625"/>
            <a:ext cx="4254173" cy="3780475"/>
          </a:xfrm>
          <a:prstGeom prst="rect">
            <a:avLst/>
          </a:prstGeom>
          <a:noFill/>
          <a:ln>
            <a:noFill/>
          </a:ln>
        </p:spPr>
      </p:pic>
      <p:pic>
        <p:nvPicPr>
          <p:cNvPr id="174" name="Google Shape;174;p31"/>
          <p:cNvPicPr preferRelativeResize="0"/>
          <p:nvPr/>
        </p:nvPicPr>
        <p:blipFill>
          <a:blip r:embed="rId4">
            <a:alphaModFix/>
          </a:blip>
          <a:stretch>
            <a:fillRect/>
          </a:stretch>
        </p:blipFill>
        <p:spPr>
          <a:xfrm>
            <a:off x="4558973" y="1210625"/>
            <a:ext cx="4304774" cy="378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1171675"/>
            <a:ext cx="8643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222222"/>
                </a:solidFill>
                <a:highlight>
                  <a:srgbClr val="FFFFFF"/>
                </a:highlight>
                <a:latin typeface="Times New Roman"/>
                <a:ea typeface="Times New Roman"/>
                <a:cs typeface="Times New Roman"/>
                <a:sym typeface="Times New Roman"/>
              </a:rPr>
              <a:t>BCI</a:t>
            </a:r>
            <a:endParaRPr b="1" sz="1800" u="sng">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Represents the communication between the brain and the computer that may be used to interpret real time activity of the brain through signal processing.</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b="1" lang="en" sz="1800" u="sng">
                <a:solidFill>
                  <a:srgbClr val="222222"/>
                </a:solidFill>
                <a:highlight>
                  <a:srgbClr val="FFFFFF"/>
                </a:highlight>
                <a:latin typeface="Times New Roman"/>
                <a:ea typeface="Times New Roman"/>
                <a:cs typeface="Times New Roman"/>
                <a:sym typeface="Times New Roman"/>
              </a:rPr>
              <a:t>Neurofeedback</a:t>
            </a:r>
            <a:endParaRPr b="1" sz="1800" u="sng">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It is the process of using information obtained from online brain activity to allow a subject to self regulate a task.</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Now, we have various brainwaves monitoring devices. </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600"/>
          </a:p>
        </p:txBody>
      </p:sp>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Session-5</a:t>
            </a:r>
            <a:endParaRPr/>
          </a:p>
        </p:txBody>
      </p:sp>
      <p:pic>
        <p:nvPicPr>
          <p:cNvPr id="180" name="Google Shape;180;p32"/>
          <p:cNvPicPr preferRelativeResize="0"/>
          <p:nvPr/>
        </p:nvPicPr>
        <p:blipFill>
          <a:blip r:embed="rId3">
            <a:alphaModFix/>
          </a:blip>
          <a:stretch>
            <a:fillRect/>
          </a:stretch>
        </p:blipFill>
        <p:spPr>
          <a:xfrm>
            <a:off x="152400" y="1210625"/>
            <a:ext cx="4177238" cy="3780475"/>
          </a:xfrm>
          <a:prstGeom prst="rect">
            <a:avLst/>
          </a:prstGeom>
          <a:noFill/>
          <a:ln>
            <a:noFill/>
          </a:ln>
        </p:spPr>
      </p:pic>
      <p:pic>
        <p:nvPicPr>
          <p:cNvPr id="181" name="Google Shape;181;p32"/>
          <p:cNvPicPr preferRelativeResize="0"/>
          <p:nvPr/>
        </p:nvPicPr>
        <p:blipFill>
          <a:blip r:embed="rId4">
            <a:alphaModFix/>
          </a:blip>
          <a:stretch>
            <a:fillRect/>
          </a:stretch>
        </p:blipFill>
        <p:spPr>
          <a:xfrm>
            <a:off x="4482038" y="1210625"/>
            <a:ext cx="4234132" cy="378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152400" y="1210625"/>
            <a:ext cx="4164548" cy="3780475"/>
          </a:xfrm>
          <a:prstGeom prst="rect">
            <a:avLst/>
          </a:prstGeom>
          <a:noFill/>
          <a:ln>
            <a:noFill/>
          </a:ln>
        </p:spPr>
      </p:pic>
      <p:pic>
        <p:nvPicPr>
          <p:cNvPr id="187" name="Google Shape;187;p33"/>
          <p:cNvPicPr preferRelativeResize="0"/>
          <p:nvPr/>
        </p:nvPicPr>
        <p:blipFill>
          <a:blip r:embed="rId4">
            <a:alphaModFix/>
          </a:blip>
          <a:stretch>
            <a:fillRect/>
          </a:stretch>
        </p:blipFill>
        <p:spPr>
          <a:xfrm>
            <a:off x="4469348" y="1210625"/>
            <a:ext cx="4229264" cy="378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Session-6</a:t>
            </a:r>
            <a:endParaRPr/>
          </a:p>
        </p:txBody>
      </p:sp>
      <p:pic>
        <p:nvPicPr>
          <p:cNvPr id="193" name="Google Shape;193;p34"/>
          <p:cNvPicPr preferRelativeResize="0"/>
          <p:nvPr/>
        </p:nvPicPr>
        <p:blipFill>
          <a:blip r:embed="rId3">
            <a:alphaModFix/>
          </a:blip>
          <a:stretch>
            <a:fillRect/>
          </a:stretch>
        </p:blipFill>
        <p:spPr>
          <a:xfrm>
            <a:off x="152400" y="1210625"/>
            <a:ext cx="4195497" cy="3780475"/>
          </a:xfrm>
          <a:prstGeom prst="rect">
            <a:avLst/>
          </a:prstGeom>
          <a:noFill/>
          <a:ln>
            <a:noFill/>
          </a:ln>
        </p:spPr>
      </p:pic>
      <p:pic>
        <p:nvPicPr>
          <p:cNvPr id="194" name="Google Shape;194;p34"/>
          <p:cNvPicPr preferRelativeResize="0"/>
          <p:nvPr/>
        </p:nvPicPr>
        <p:blipFill>
          <a:blip r:embed="rId4">
            <a:alphaModFix/>
          </a:blip>
          <a:stretch>
            <a:fillRect/>
          </a:stretch>
        </p:blipFill>
        <p:spPr>
          <a:xfrm>
            <a:off x="4500297" y="1210625"/>
            <a:ext cx="4163784" cy="3780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5"/>
          <p:cNvPicPr preferRelativeResize="0"/>
          <p:nvPr/>
        </p:nvPicPr>
        <p:blipFill>
          <a:blip r:embed="rId3">
            <a:alphaModFix/>
          </a:blip>
          <a:stretch>
            <a:fillRect/>
          </a:stretch>
        </p:blipFill>
        <p:spPr>
          <a:xfrm>
            <a:off x="152400" y="1210625"/>
            <a:ext cx="4181205" cy="3780475"/>
          </a:xfrm>
          <a:prstGeom prst="rect">
            <a:avLst/>
          </a:prstGeom>
          <a:noFill/>
          <a:ln>
            <a:noFill/>
          </a:ln>
        </p:spPr>
      </p:pic>
      <p:pic>
        <p:nvPicPr>
          <p:cNvPr id="200" name="Google Shape;200;p35"/>
          <p:cNvPicPr preferRelativeResize="0"/>
          <p:nvPr/>
        </p:nvPicPr>
        <p:blipFill>
          <a:blip r:embed="rId4">
            <a:alphaModFix/>
          </a:blip>
          <a:stretch>
            <a:fillRect/>
          </a:stretch>
        </p:blipFill>
        <p:spPr>
          <a:xfrm>
            <a:off x="4486005" y="1210625"/>
            <a:ext cx="4180405" cy="378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Session-6 Eyes Close</a:t>
            </a:r>
            <a:endParaRPr/>
          </a:p>
        </p:txBody>
      </p:sp>
      <p:pic>
        <p:nvPicPr>
          <p:cNvPr id="206" name="Google Shape;206;p36"/>
          <p:cNvPicPr preferRelativeResize="0"/>
          <p:nvPr/>
        </p:nvPicPr>
        <p:blipFill>
          <a:blip r:embed="rId3">
            <a:alphaModFix/>
          </a:blip>
          <a:stretch>
            <a:fillRect/>
          </a:stretch>
        </p:blipFill>
        <p:spPr>
          <a:xfrm>
            <a:off x="152400" y="1210625"/>
            <a:ext cx="4156268" cy="3780475"/>
          </a:xfrm>
          <a:prstGeom prst="rect">
            <a:avLst/>
          </a:prstGeom>
          <a:noFill/>
          <a:ln>
            <a:noFill/>
          </a:ln>
        </p:spPr>
      </p:pic>
      <p:pic>
        <p:nvPicPr>
          <p:cNvPr id="207" name="Google Shape;207;p36"/>
          <p:cNvPicPr preferRelativeResize="0"/>
          <p:nvPr/>
        </p:nvPicPr>
        <p:blipFill>
          <a:blip r:embed="rId4">
            <a:alphaModFix/>
          </a:blip>
          <a:stretch>
            <a:fillRect/>
          </a:stretch>
        </p:blipFill>
        <p:spPr>
          <a:xfrm>
            <a:off x="4461068" y="1210625"/>
            <a:ext cx="4133720" cy="3780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7"/>
          <p:cNvPicPr preferRelativeResize="0"/>
          <p:nvPr/>
        </p:nvPicPr>
        <p:blipFill>
          <a:blip r:embed="rId3">
            <a:alphaModFix/>
          </a:blip>
          <a:stretch>
            <a:fillRect/>
          </a:stretch>
        </p:blipFill>
        <p:spPr>
          <a:xfrm>
            <a:off x="152400" y="1210625"/>
            <a:ext cx="4184724" cy="3780475"/>
          </a:xfrm>
          <a:prstGeom prst="rect">
            <a:avLst/>
          </a:prstGeom>
          <a:noFill/>
          <a:ln>
            <a:noFill/>
          </a:ln>
        </p:spPr>
      </p:pic>
      <p:pic>
        <p:nvPicPr>
          <p:cNvPr id="213" name="Google Shape;213;p37"/>
          <p:cNvPicPr preferRelativeResize="0"/>
          <p:nvPr/>
        </p:nvPicPr>
        <p:blipFill>
          <a:blip r:embed="rId4">
            <a:alphaModFix/>
          </a:blip>
          <a:stretch>
            <a:fillRect/>
          </a:stretch>
        </p:blipFill>
        <p:spPr>
          <a:xfrm>
            <a:off x="4489524" y="1210625"/>
            <a:ext cx="4255864" cy="378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Session-6 Eyes Open</a:t>
            </a:r>
            <a:endParaRPr/>
          </a:p>
        </p:txBody>
      </p:sp>
      <p:pic>
        <p:nvPicPr>
          <p:cNvPr id="219" name="Google Shape;219;p38"/>
          <p:cNvPicPr preferRelativeResize="0"/>
          <p:nvPr/>
        </p:nvPicPr>
        <p:blipFill>
          <a:blip r:embed="rId3">
            <a:alphaModFix/>
          </a:blip>
          <a:stretch>
            <a:fillRect/>
          </a:stretch>
        </p:blipFill>
        <p:spPr>
          <a:xfrm>
            <a:off x="152400" y="1210625"/>
            <a:ext cx="4201363" cy="3780475"/>
          </a:xfrm>
          <a:prstGeom prst="rect">
            <a:avLst/>
          </a:prstGeom>
          <a:noFill/>
          <a:ln>
            <a:noFill/>
          </a:ln>
        </p:spPr>
      </p:pic>
      <p:pic>
        <p:nvPicPr>
          <p:cNvPr id="220" name="Google Shape;220;p38"/>
          <p:cNvPicPr preferRelativeResize="0"/>
          <p:nvPr/>
        </p:nvPicPr>
        <p:blipFill>
          <a:blip r:embed="rId4">
            <a:alphaModFix/>
          </a:blip>
          <a:stretch>
            <a:fillRect/>
          </a:stretch>
        </p:blipFill>
        <p:spPr>
          <a:xfrm>
            <a:off x="4506163" y="1210625"/>
            <a:ext cx="4210588" cy="378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9"/>
          <p:cNvPicPr preferRelativeResize="0"/>
          <p:nvPr/>
        </p:nvPicPr>
        <p:blipFill>
          <a:blip r:embed="rId3">
            <a:alphaModFix/>
          </a:blip>
          <a:stretch>
            <a:fillRect/>
          </a:stretch>
        </p:blipFill>
        <p:spPr>
          <a:xfrm>
            <a:off x="152400" y="1210625"/>
            <a:ext cx="4203043" cy="3780475"/>
          </a:xfrm>
          <a:prstGeom prst="rect">
            <a:avLst/>
          </a:prstGeom>
          <a:noFill/>
          <a:ln>
            <a:noFill/>
          </a:ln>
        </p:spPr>
      </p:pic>
      <p:pic>
        <p:nvPicPr>
          <p:cNvPr id="226" name="Google Shape;226;p39"/>
          <p:cNvPicPr preferRelativeResize="0"/>
          <p:nvPr/>
        </p:nvPicPr>
        <p:blipFill>
          <a:blip r:embed="rId4">
            <a:alphaModFix/>
          </a:blip>
          <a:stretch>
            <a:fillRect/>
          </a:stretch>
        </p:blipFill>
        <p:spPr>
          <a:xfrm>
            <a:off x="4507843" y="1210625"/>
            <a:ext cx="4219010" cy="3780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1957625" y="1893300"/>
            <a:ext cx="66738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Brain Waves Monitoring Devices</a:t>
            </a:r>
            <a:endParaRPr b="1"/>
          </a:p>
        </p:txBody>
      </p:sp>
      <p:sp>
        <p:nvSpPr>
          <p:cNvPr id="73" name="Google Shape;73;p15"/>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EEG-Measures electrophysiological brain activation i.e. electromagnetic field created when neurons in the brain are firing. Therefore it measures electrical activity of the brain.</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fNIRS-Measures hemodynamic response i.e. change of oxygen in blood when a brain region becomes active.</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QEEG(Quantitative electroencephalogram)-It is the more recent development in brain mapping that uses quantitative analysis to produce a map of the brain's electrical activity. It applies sophisticated mathematics and statistical analysis to these brainwaves and compares them to age and gender controls.</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06150" y="112125"/>
            <a:ext cx="8531700" cy="49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A complete neurofeedback training process comprises 25-50 sessions that ech lasts for 45-60 mins. Number of sessions may vary from individual to individual. Your brain is the strongest electromagnetic generator on the earth. Electrical energy moves through the body constantly. It comes from the neurons which communicate via electrical signals and when millions of neurons communicate, they produce synchronized electrical pulses also called brainwaves. These brainwave patterns exist in five forms-:</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Delta- slowest brain waves of fewer than 4 cycles per second.</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Theta- Brain wave of 4-8 Hz.</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Alpha- Brain wave of 8-12 Hz</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Beta- Brain wave of 12-30 Hz</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Gamma- Brain wave of more than 30Hz</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350375"/>
            <a:ext cx="8377500" cy="42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If we perform the data analysis and measure it through qEEG machine we can characterize those with ADHD(students with attention deficit hyperactivity disorder) into 4 groups-:</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Response- Patients whose response to neurofeedback is 25% to 50%.</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Remission- Patients with loss of diagnostic status.</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Dropout- Patients who did not take 20 sessions.</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800">
                <a:solidFill>
                  <a:srgbClr val="222222"/>
                </a:solidFill>
                <a:highlight>
                  <a:srgbClr val="FFFFFF"/>
                </a:highlight>
                <a:latin typeface="Times New Roman"/>
                <a:ea typeface="Times New Roman"/>
                <a:cs typeface="Times New Roman"/>
                <a:sym typeface="Times New Roman"/>
              </a:rPr>
              <a:t>Non-responder- Patients who took 20 sessions and still did not meet the criteria.</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90250" y="526350"/>
            <a:ext cx="8016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611875" y="392425"/>
            <a:ext cx="7920249" cy="428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512700" y="882925"/>
            <a:ext cx="81186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Analyzing Alpha Waves</a:t>
            </a:r>
            <a:endParaRPr/>
          </a:p>
          <a:p>
            <a:pPr indent="0" lvl="0" marL="0" rtl="0" algn="l">
              <a:spcBef>
                <a:spcPts val="0"/>
              </a:spcBef>
              <a:spcAft>
                <a:spcPts val="0"/>
              </a:spcAft>
              <a:buNone/>
            </a:pPr>
            <a:r>
              <a:rPr lang="en"/>
              <a:t>For Subject 1 for all </a:t>
            </a:r>
            <a:r>
              <a:rPr lang="en"/>
              <a:t>the</a:t>
            </a:r>
            <a:r>
              <a:rPr lang="en"/>
              <a:t> 6 Sessions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Session-1</a:t>
            </a:r>
            <a:endParaRPr/>
          </a:p>
        </p:txBody>
      </p:sp>
      <p:pic>
        <p:nvPicPr>
          <p:cNvPr id="100" name="Google Shape;100;p20"/>
          <p:cNvPicPr preferRelativeResize="0"/>
          <p:nvPr/>
        </p:nvPicPr>
        <p:blipFill>
          <a:blip r:embed="rId3">
            <a:alphaModFix/>
          </a:blip>
          <a:stretch>
            <a:fillRect/>
          </a:stretch>
        </p:blipFill>
        <p:spPr>
          <a:xfrm>
            <a:off x="152400" y="1210625"/>
            <a:ext cx="4194671" cy="3780475"/>
          </a:xfrm>
          <a:prstGeom prst="rect">
            <a:avLst/>
          </a:prstGeom>
          <a:noFill/>
          <a:ln>
            <a:noFill/>
          </a:ln>
        </p:spPr>
      </p:pic>
      <p:pic>
        <p:nvPicPr>
          <p:cNvPr id="101" name="Google Shape;101;p20"/>
          <p:cNvPicPr preferRelativeResize="0"/>
          <p:nvPr/>
        </p:nvPicPr>
        <p:blipFill>
          <a:blip r:embed="rId4">
            <a:alphaModFix/>
          </a:blip>
          <a:stretch>
            <a:fillRect/>
          </a:stretch>
        </p:blipFill>
        <p:spPr>
          <a:xfrm>
            <a:off x="4499471" y="1210625"/>
            <a:ext cx="4187140" cy="378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21"/>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75125" y="913425"/>
            <a:ext cx="4307424" cy="3952974"/>
          </a:xfrm>
          <a:prstGeom prst="rect">
            <a:avLst/>
          </a:prstGeom>
          <a:noFill/>
          <a:ln>
            <a:noFill/>
          </a:ln>
        </p:spPr>
      </p:pic>
      <p:pic>
        <p:nvPicPr>
          <p:cNvPr id="109" name="Google Shape;109;p21"/>
          <p:cNvPicPr preferRelativeResize="0"/>
          <p:nvPr/>
        </p:nvPicPr>
        <p:blipFill>
          <a:blip r:embed="rId4">
            <a:alphaModFix/>
          </a:blip>
          <a:stretch>
            <a:fillRect/>
          </a:stretch>
        </p:blipFill>
        <p:spPr>
          <a:xfrm>
            <a:off x="4571998" y="913423"/>
            <a:ext cx="4307425" cy="39136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