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sldIdLst>
    <p:sldId id="256" r:id="rId2"/>
    <p:sldId id="266" r:id="rId3"/>
    <p:sldId id="257" r:id="rId4"/>
    <p:sldId id="285" r:id="rId5"/>
    <p:sldId id="268" r:id="rId6"/>
    <p:sldId id="258" r:id="rId7"/>
    <p:sldId id="259" r:id="rId8"/>
    <p:sldId id="282" r:id="rId9"/>
    <p:sldId id="283" r:id="rId10"/>
    <p:sldId id="280" r:id="rId11"/>
    <p:sldId id="281" r:id="rId12"/>
    <p:sldId id="271" r:id="rId13"/>
    <p:sldId id="279" r:id="rId14"/>
    <p:sldId id="262" r:id="rId15"/>
    <p:sldId id="270" r:id="rId16"/>
    <p:sldId id="272" r:id="rId17"/>
    <p:sldId id="274" r:id="rId18"/>
    <p:sldId id="277" r:id="rId19"/>
    <p:sldId id="276" r:id="rId20"/>
    <p:sldId id="284"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5" autoAdjust="0"/>
    <p:restoredTop sz="94660"/>
  </p:normalViewPr>
  <p:slideViewPr>
    <p:cSldViewPr snapToGrid="0">
      <p:cViewPr varScale="1">
        <p:scale>
          <a:sx n="43" d="100"/>
          <a:sy n="43" d="100"/>
        </p:scale>
        <p:origin x="66"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6/6/2020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9031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6/6/2020</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4754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39496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6934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2384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6/6/2020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542569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6/6/2020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5932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09065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937409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58832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8189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6/6/2020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47122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6/6/2020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80962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10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5673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6/6/2020</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6721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65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6/6/2020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94307851"/>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D1A-BCFB-49EF-B69E-106935719AD5}"/>
              </a:ext>
            </a:extLst>
          </p:cNvPr>
          <p:cNvSpPr>
            <a:spLocks noGrp="1"/>
          </p:cNvSpPr>
          <p:nvPr>
            <p:ph type="ctrTitle"/>
          </p:nvPr>
        </p:nvSpPr>
        <p:spPr>
          <a:xfrm>
            <a:off x="1717288" y="1877945"/>
            <a:ext cx="8944410" cy="1504120"/>
          </a:xfrm>
        </p:spPr>
        <p:txBody>
          <a:bodyPr>
            <a:normAutofit fontScale="90000"/>
          </a:bodyPr>
          <a:lstStyle/>
          <a:p>
            <a:pPr algn="ctr"/>
            <a:br>
              <a:rPr lang="en-IN" sz="2400" b="1" dirty="0">
                <a:solidFill>
                  <a:schemeClr val="bg1"/>
                </a:solidFill>
                <a:latin typeface="Times New Roman" panose="02020603050405020304" pitchFamily="18" charset="0"/>
                <a:cs typeface="Times New Roman" panose="02020603050405020304" pitchFamily="18" charset="0"/>
              </a:rPr>
            </a:br>
            <a:br>
              <a:rPr lang="en-IN" sz="2400" b="1" dirty="0">
                <a:solidFill>
                  <a:schemeClr val="bg1"/>
                </a:solidFill>
                <a:latin typeface="Times New Roman" panose="02020603050405020304" pitchFamily="18" charset="0"/>
                <a:cs typeface="Times New Roman" panose="02020603050405020304" pitchFamily="18" charset="0"/>
              </a:rPr>
            </a:br>
            <a:r>
              <a:rPr lang="en-IN" sz="2400" b="1" u="sng" dirty="0">
                <a:solidFill>
                  <a:schemeClr val="bg1"/>
                </a:solidFill>
                <a:latin typeface="Times New Roman" panose="02020603050405020304" pitchFamily="18" charset="0"/>
                <a:cs typeface="Times New Roman" panose="02020603050405020304" pitchFamily="18" charset="0"/>
              </a:rPr>
              <a:t>TOPIC</a:t>
            </a:r>
            <a:br>
              <a:rPr lang="en-IN" sz="2400" b="1" u="sng" dirty="0">
                <a:solidFill>
                  <a:schemeClr val="bg1"/>
                </a:solidFill>
                <a:latin typeface="Times New Roman" panose="02020603050405020304" pitchFamily="18" charset="0"/>
                <a:cs typeface="Times New Roman" panose="02020603050405020304" pitchFamily="18" charset="0"/>
              </a:rPr>
            </a:br>
            <a:r>
              <a:rPr lang="en-IN" sz="2400" b="1" dirty="0">
                <a:solidFill>
                  <a:schemeClr val="bg1"/>
                </a:solidFill>
                <a:latin typeface="Times New Roman" panose="02020603050405020304" pitchFamily="18" charset="0"/>
                <a:cs typeface="Times New Roman" panose="02020603050405020304" pitchFamily="18" charset="0"/>
              </a:rPr>
              <a:t> </a:t>
            </a:r>
            <a:br>
              <a:rPr lang="en-IN" sz="2400" b="1" dirty="0">
                <a:solidFill>
                  <a:schemeClr val="bg1"/>
                </a:solidFill>
                <a:latin typeface="Times New Roman" panose="02020603050405020304" pitchFamily="18" charset="0"/>
                <a:cs typeface="Times New Roman" panose="02020603050405020304" pitchFamily="18" charset="0"/>
              </a:rPr>
            </a:br>
            <a:r>
              <a:rPr lang="en-IN" sz="2400" b="1" dirty="0">
                <a:solidFill>
                  <a:schemeClr val="bg1"/>
                </a:solidFill>
                <a:latin typeface="Times New Roman" panose="02020603050405020304" pitchFamily="18" charset="0"/>
                <a:cs typeface="Times New Roman" panose="02020603050405020304" pitchFamily="18" charset="0"/>
              </a:rPr>
              <a:t>FAKE NEWS DETECTION USING NATURAL LANGUAGE PROCESSING</a:t>
            </a:r>
          </a:p>
        </p:txBody>
      </p:sp>
      <p:sp>
        <p:nvSpPr>
          <p:cNvPr id="3" name="Subtitle 2">
            <a:extLst>
              <a:ext uri="{FF2B5EF4-FFF2-40B4-BE49-F238E27FC236}">
                <a16:creationId xmlns:a16="http://schemas.microsoft.com/office/drawing/2014/main" id="{B39FDCFE-0F63-490B-9411-463CF678531D}"/>
              </a:ext>
            </a:extLst>
          </p:cNvPr>
          <p:cNvSpPr>
            <a:spLocks noGrp="1"/>
          </p:cNvSpPr>
          <p:nvPr>
            <p:ph type="subTitle" idx="1"/>
          </p:nvPr>
        </p:nvSpPr>
        <p:spPr>
          <a:xfrm>
            <a:off x="7002966" y="3829878"/>
            <a:ext cx="3943330" cy="2013361"/>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UNDER THE GUIDENCE  OF:</a:t>
            </a:r>
          </a:p>
          <a:p>
            <a:r>
              <a:rPr lang="en-IN" dirty="0">
                <a:solidFill>
                  <a:schemeClr val="bg1"/>
                </a:solidFill>
                <a:latin typeface="Times New Roman" panose="02020603050405020304" pitchFamily="18" charset="0"/>
                <a:cs typeface="Times New Roman" panose="02020603050405020304" pitchFamily="18" charset="0"/>
              </a:rPr>
              <a:t> MRS. JYOTI VYAS</a:t>
            </a:r>
          </a:p>
        </p:txBody>
      </p:sp>
      <p:pic>
        <p:nvPicPr>
          <p:cNvPr id="4" name="Picture 3">
            <a:extLst>
              <a:ext uri="{FF2B5EF4-FFF2-40B4-BE49-F238E27FC236}">
                <a16:creationId xmlns:a16="http://schemas.microsoft.com/office/drawing/2014/main" id="{665965DE-8A0A-419E-9C79-CDF4ECA2D3F0}"/>
              </a:ext>
            </a:extLst>
          </p:cNvPr>
          <p:cNvPicPr>
            <a:picLocks noChangeAspect="1"/>
          </p:cNvPicPr>
          <p:nvPr/>
        </p:nvPicPr>
        <p:blipFill>
          <a:blip r:embed="rId2"/>
          <a:stretch>
            <a:fillRect/>
          </a:stretch>
        </p:blipFill>
        <p:spPr>
          <a:xfrm>
            <a:off x="125461" y="129394"/>
            <a:ext cx="886712" cy="1108391"/>
          </a:xfrm>
          <a:prstGeom prst="rect">
            <a:avLst/>
          </a:prstGeom>
        </p:spPr>
      </p:pic>
      <p:sp>
        <p:nvSpPr>
          <p:cNvPr id="8" name="TextBox 7">
            <a:extLst>
              <a:ext uri="{FF2B5EF4-FFF2-40B4-BE49-F238E27FC236}">
                <a16:creationId xmlns:a16="http://schemas.microsoft.com/office/drawing/2014/main" id="{9144F97B-1337-4837-8919-B8C501F9A35A}"/>
              </a:ext>
            </a:extLst>
          </p:cNvPr>
          <p:cNvSpPr txBox="1"/>
          <p:nvPr/>
        </p:nvSpPr>
        <p:spPr>
          <a:xfrm>
            <a:off x="1420407" y="3829878"/>
            <a:ext cx="4036742" cy="1477328"/>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SUBMITTED BY :</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SHIWALI SINGH (9917102145)</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PRASENJIT KATHURIA (9917102259)</a:t>
            </a:r>
          </a:p>
        </p:txBody>
      </p:sp>
      <p:sp>
        <p:nvSpPr>
          <p:cNvPr id="10" name="TextBox 9">
            <a:extLst>
              <a:ext uri="{FF2B5EF4-FFF2-40B4-BE49-F238E27FC236}">
                <a16:creationId xmlns:a16="http://schemas.microsoft.com/office/drawing/2014/main" id="{7E4A5E96-6326-471D-BD47-CE0E7B7F333D}"/>
              </a:ext>
            </a:extLst>
          </p:cNvPr>
          <p:cNvSpPr txBox="1"/>
          <p:nvPr/>
        </p:nvSpPr>
        <p:spPr>
          <a:xfrm>
            <a:off x="2119865" y="722246"/>
            <a:ext cx="761628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MINOR PROJECT EVALUATION </a:t>
            </a:r>
          </a:p>
        </p:txBody>
      </p:sp>
    </p:spTree>
    <p:extLst>
      <p:ext uri="{BB962C8B-B14F-4D97-AF65-F5344CB8AC3E}">
        <p14:creationId xmlns:p14="http://schemas.microsoft.com/office/powerpoint/2010/main" val="105425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D559-848D-45FF-A8BE-FACB0FEB742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NATURAL LANGUAGE PROCESSING </a:t>
            </a:r>
            <a:endParaRPr lang="en-IN" dirty="0"/>
          </a:p>
        </p:txBody>
      </p:sp>
      <p:sp>
        <p:nvSpPr>
          <p:cNvPr id="3" name="Content Placeholder 2">
            <a:extLst>
              <a:ext uri="{FF2B5EF4-FFF2-40B4-BE49-F238E27FC236}">
                <a16:creationId xmlns:a16="http://schemas.microsoft.com/office/drawing/2014/main" id="{497D3535-5959-48BD-B7B0-B941CD9F644B}"/>
              </a:ext>
            </a:extLst>
          </p:cNvPr>
          <p:cNvSpPr>
            <a:spLocks noGrp="1"/>
          </p:cNvSpPr>
          <p:nvPr>
            <p:ph idx="1"/>
          </p:nvPr>
        </p:nvSpPr>
        <p:spPr/>
        <p:txBody>
          <a:bodyPr>
            <a:normAutofit/>
          </a:bodyPr>
          <a:lstStyle/>
          <a:p>
            <a:r>
              <a:rPr lang="en-IN" sz="2200" dirty="0">
                <a:solidFill>
                  <a:schemeClr val="tx1"/>
                </a:solidFill>
                <a:latin typeface="Times New Roman" panose="02020603050405020304" pitchFamily="18" charset="0"/>
                <a:cs typeface="Times New Roman" panose="02020603050405020304" pitchFamily="18" charset="0"/>
              </a:rPr>
              <a:t>Natural language processing  involves the reading and understanding of spoken or written language through the medium of a computer. </a:t>
            </a:r>
          </a:p>
          <a:p>
            <a:r>
              <a:rPr lang="en-IN" sz="2200" b="1" dirty="0">
                <a:solidFill>
                  <a:schemeClr val="tx1"/>
                </a:solidFill>
                <a:latin typeface="Times New Roman" panose="02020603050405020304" pitchFamily="18" charset="0"/>
                <a:cs typeface="Times New Roman" panose="02020603050405020304" pitchFamily="18" charset="0"/>
              </a:rPr>
              <a:t>NLP on subreddit data</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a) Count Vectorizer</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It s used in DataFrame where subreddit is `0</a:t>
            </a:r>
            <a:r>
              <a:rPr lang="en-IN" sz="2200" b="1" dirty="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and subreddit is `1</a:t>
            </a:r>
            <a:r>
              <a:rPr lang="en-IN" sz="2200" b="1" dirty="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with ngram_range = (1,1). The top 5 most used words are then plotted</a:t>
            </a:r>
            <a:r>
              <a:rPr lang="en-IN" sz="2000" dirty="0">
                <a:solidFill>
                  <a:schemeClr val="tx1"/>
                </a:solidFill>
                <a:latin typeface="Times New Roman" panose="02020603050405020304" pitchFamily="18" charset="0"/>
                <a:cs typeface="Times New Roman" panose="02020603050405020304" pitchFamily="18" charset="0"/>
              </a:rPr>
              <a:t>.</a:t>
            </a:r>
            <a:r>
              <a:rPr lang="en-IN" sz="2000" b="1"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88A392CC-8AA7-4FA1-BC1B-178BB7728909}"/>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226860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9BF10B-C810-4716-A422-59DF47552CD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NATURAL LANGUAGE PROCESSING </a:t>
            </a:r>
            <a:endParaRPr lang="en-IN" dirty="0"/>
          </a:p>
        </p:txBody>
      </p:sp>
      <p:sp>
        <p:nvSpPr>
          <p:cNvPr id="9" name="Text Placeholder 8">
            <a:extLst>
              <a:ext uri="{FF2B5EF4-FFF2-40B4-BE49-F238E27FC236}">
                <a16:creationId xmlns:a16="http://schemas.microsoft.com/office/drawing/2014/main" id="{022880B7-90C1-4386-9EBD-69076EA8541E}"/>
              </a:ext>
            </a:extLst>
          </p:cNvPr>
          <p:cNvSpPr>
            <a:spLocks noGrp="1"/>
          </p:cNvSpPr>
          <p:nvPr>
            <p:ph type="body" idx="1"/>
          </p:nvPr>
        </p:nvSpPr>
        <p:spPr>
          <a:xfrm>
            <a:off x="1170849" y="2608764"/>
            <a:ext cx="4825157" cy="706964"/>
          </a:xfrm>
        </p:spPr>
        <p:txBody>
          <a:bodyPr/>
          <a:lstStyle/>
          <a:p>
            <a:r>
              <a:rPr lang="en-IN" dirty="0"/>
              <a:t> </a:t>
            </a:r>
          </a:p>
          <a:p>
            <a:r>
              <a:rPr lang="en-IN" sz="2000" dirty="0">
                <a:solidFill>
                  <a:schemeClr val="tx1"/>
                </a:solidFill>
                <a:latin typeface="Times New Roman" panose="02020603050405020304" pitchFamily="18" charset="0"/>
                <a:cs typeface="Times New Roman" panose="02020603050405020304" pitchFamily="18" charset="0"/>
              </a:rPr>
              <a:t>Unigram on TheOnion </a:t>
            </a:r>
          </a:p>
          <a:p>
            <a:endParaRPr lang="en-IN" dirty="0"/>
          </a:p>
        </p:txBody>
      </p:sp>
      <p:pic>
        <p:nvPicPr>
          <p:cNvPr id="7" name="Content Placeholder 6">
            <a:extLst>
              <a:ext uri="{FF2B5EF4-FFF2-40B4-BE49-F238E27FC236}">
                <a16:creationId xmlns:a16="http://schemas.microsoft.com/office/drawing/2014/main" id="{24DD8172-EBC0-4389-886B-75935223505F}"/>
              </a:ext>
            </a:extLst>
          </p:cNvPr>
          <p:cNvPicPr>
            <a:picLocks noGrp="1"/>
          </p:cNvPicPr>
          <p:nvPr>
            <p:ph sz="half" idx="2"/>
          </p:nvPr>
        </p:nvPicPr>
        <p:blipFill rotWithShape="1">
          <a:blip r:embed="rId2"/>
          <a:srcRect l="9561" t="34998" r="51839" b="23890"/>
          <a:stretch/>
        </p:blipFill>
        <p:spPr bwMode="auto">
          <a:xfrm>
            <a:off x="926353" y="3021980"/>
            <a:ext cx="5169647" cy="3691054"/>
          </a:xfrm>
          <a:prstGeom prst="rect">
            <a:avLst/>
          </a:prstGeom>
          <a:ln>
            <a:noFill/>
          </a:ln>
          <a:extLst>
            <a:ext uri="{53640926-AAD7-44D8-BBD7-CCE9431645EC}">
              <a14:shadowObscured xmlns:a14="http://schemas.microsoft.com/office/drawing/2010/main"/>
            </a:ext>
          </a:extLst>
        </p:spPr>
      </p:pic>
      <p:sp>
        <p:nvSpPr>
          <p:cNvPr id="10" name="Text Placeholder 9">
            <a:extLst>
              <a:ext uri="{FF2B5EF4-FFF2-40B4-BE49-F238E27FC236}">
                <a16:creationId xmlns:a16="http://schemas.microsoft.com/office/drawing/2014/main" id="{3F1221B1-2741-4755-B73A-074E8232E5C3}"/>
              </a:ext>
            </a:extLst>
          </p:cNvPr>
          <p:cNvSpPr>
            <a:spLocks noGrp="1"/>
          </p:cNvSpPr>
          <p:nvPr>
            <p:ph type="body" sz="quarter" idx="3"/>
          </p:nvPr>
        </p:nvSpPr>
        <p:spPr>
          <a:xfrm>
            <a:off x="6208712" y="2603499"/>
            <a:ext cx="4825159" cy="825501"/>
          </a:xfrm>
        </p:spPr>
        <p:txBody>
          <a:bodyPr/>
          <a:lstStyle/>
          <a:p>
            <a:r>
              <a:rPr lang="en-IN" sz="2000" dirty="0">
                <a:solidFill>
                  <a:schemeClr val="tx1"/>
                </a:solidFill>
                <a:latin typeface="Times New Roman" panose="02020603050405020304" pitchFamily="18" charset="0"/>
                <a:cs typeface="Times New Roman" panose="02020603050405020304" pitchFamily="18" charset="0"/>
              </a:rPr>
              <a:t>Unigram on notheonion </a:t>
            </a:r>
          </a:p>
          <a:p>
            <a:endParaRPr lang="en-IN" dirty="0"/>
          </a:p>
        </p:txBody>
      </p:sp>
      <p:pic>
        <p:nvPicPr>
          <p:cNvPr id="14" name="Content Placeholder 13">
            <a:extLst>
              <a:ext uri="{FF2B5EF4-FFF2-40B4-BE49-F238E27FC236}">
                <a16:creationId xmlns:a16="http://schemas.microsoft.com/office/drawing/2014/main" id="{A0DEA495-1A5D-43CF-9ABB-E05479230DC9}"/>
              </a:ext>
            </a:extLst>
          </p:cNvPr>
          <p:cNvPicPr>
            <a:picLocks noGrp="1"/>
          </p:cNvPicPr>
          <p:nvPr>
            <p:ph sz="quarter" idx="4"/>
          </p:nvPr>
        </p:nvPicPr>
        <p:blipFill rotWithShape="1">
          <a:blip r:embed="rId3"/>
          <a:srcRect l="10968" t="42844" r="52137" b="20492"/>
          <a:stretch/>
        </p:blipFill>
        <p:spPr bwMode="auto">
          <a:xfrm>
            <a:off x="6220687" y="3021981"/>
            <a:ext cx="4800464" cy="3479180"/>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19164BD5-4B0A-466A-816D-990C24060066}"/>
              </a:ext>
            </a:extLst>
          </p:cNvPr>
          <p:cNvPicPr>
            <a:picLocks noChangeAspect="1"/>
          </p:cNvPicPr>
          <p:nvPr/>
        </p:nvPicPr>
        <p:blipFill>
          <a:blip r:embed="rId4"/>
          <a:stretch>
            <a:fillRect/>
          </a:stretch>
        </p:blipFill>
        <p:spPr>
          <a:xfrm>
            <a:off x="131003" y="143909"/>
            <a:ext cx="707197" cy="883997"/>
          </a:xfrm>
          <a:prstGeom prst="rect">
            <a:avLst/>
          </a:prstGeom>
        </p:spPr>
      </p:pic>
    </p:spTree>
    <p:extLst>
      <p:ext uri="{BB962C8B-B14F-4D97-AF65-F5344CB8AC3E}">
        <p14:creationId xmlns:p14="http://schemas.microsoft.com/office/powerpoint/2010/main" val="322550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FF0F-FD6D-4DB2-844A-D2B72FE37F7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NATURAL LANGUAGE PROCESSING </a:t>
            </a:r>
          </a:p>
        </p:txBody>
      </p:sp>
      <p:sp>
        <p:nvSpPr>
          <p:cNvPr id="3" name="Content Placeholder 2">
            <a:extLst>
              <a:ext uri="{FF2B5EF4-FFF2-40B4-BE49-F238E27FC236}">
                <a16:creationId xmlns:a16="http://schemas.microsoft.com/office/drawing/2014/main" id="{92BC1B01-6A88-4A6F-984A-CFB2AC7BAD96}"/>
              </a:ext>
            </a:extLst>
          </p:cNvPr>
          <p:cNvSpPr>
            <a:spLocks noGrp="1"/>
          </p:cNvSpPr>
          <p:nvPr>
            <p:ph idx="1"/>
          </p:nvPr>
        </p:nvSpPr>
        <p:spPr>
          <a:xfrm>
            <a:off x="1154955" y="2603500"/>
            <a:ext cx="9104168" cy="3416300"/>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b) Tf-idf  vectorizer </a:t>
            </a:r>
          </a:p>
          <a:p>
            <a:r>
              <a:rPr lang="en-IN" sz="2000" dirty="0">
                <a:solidFill>
                  <a:schemeClr val="tx1"/>
                </a:solidFill>
                <a:latin typeface="Times New Roman" panose="02020603050405020304" pitchFamily="18" charset="0"/>
                <a:cs typeface="Times New Roman" panose="02020603050405020304" pitchFamily="18" charset="0"/>
              </a:rPr>
              <a:t>Tf-idf is a very common technique for determining roughly what each document in a set of documents is “about”.</a:t>
            </a:r>
          </a:p>
          <a:p>
            <a:r>
              <a:rPr lang="en-IN" sz="2000" dirty="0">
                <a:solidFill>
                  <a:schemeClr val="tx1"/>
                </a:solidFill>
                <a:latin typeface="Times New Roman" panose="02020603050405020304" pitchFamily="18" charset="0"/>
                <a:cs typeface="Times New Roman" panose="02020603050405020304" pitchFamily="18" charset="0"/>
              </a:rPr>
              <a:t> It cleverly accomplishes this by looking at two simple metrics: tf (term frequency) and idf (inverse document frequency). </a:t>
            </a:r>
          </a:p>
          <a:p>
            <a:r>
              <a:rPr lang="en-IN" sz="2000" dirty="0">
                <a:solidFill>
                  <a:schemeClr val="tx1"/>
                </a:solidFill>
                <a:latin typeface="Times New Roman" panose="02020603050405020304" pitchFamily="18" charset="0"/>
                <a:cs typeface="Times New Roman" panose="02020603050405020304" pitchFamily="18" charset="0"/>
              </a:rPr>
              <a:t>Term frequency is the proportion of occurrences of a specific term to total number of terms in a document. Inverse document frequency is the inverse of the proportion of documents that contain that word/phrase.</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91B4E-AC90-4BF9-AFA3-1B0E7F7EC275}"/>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271295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A64F-9013-482A-98CC-39CC23639B72}"/>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9ABE5B36-686D-463D-BB2E-528754464177}"/>
              </a:ext>
            </a:extLst>
          </p:cNvPr>
          <p:cNvSpPr>
            <a:spLocks noGrp="1"/>
          </p:cNvSpPr>
          <p:nvPr>
            <p:ph idx="1"/>
          </p:nvPr>
        </p:nvSpPr>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We took </a:t>
            </a:r>
            <a:r>
              <a:rPr lang="en-IN" sz="2000" b="1" dirty="0">
                <a:solidFill>
                  <a:schemeClr val="tx1"/>
                </a:solidFill>
                <a:latin typeface="Times New Roman" panose="02020603050405020304" pitchFamily="18" charset="0"/>
                <a:cs typeface="Times New Roman" panose="02020603050405020304" pitchFamily="18" charset="0"/>
              </a:rPr>
              <a:t>stop words </a:t>
            </a:r>
            <a:r>
              <a:rPr lang="en-IN" sz="2000" dirty="0">
                <a:solidFill>
                  <a:schemeClr val="tx1"/>
                </a:solidFill>
                <a:latin typeface="Times New Roman" panose="02020603050405020304" pitchFamily="18" charset="0"/>
                <a:cs typeface="Times New Roman" panose="02020603050405020304" pitchFamily="18" charset="0"/>
              </a:rPr>
              <a:t>out that is the most appeared words from the dataset when modelling, since these words occur frequently in both subreddits. E.g. New, man, trump, etc.</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After collecting our data, we look for Null values, outliers and duplicates that could hamper our accuracy of the model and we drop all these rows.</a:t>
            </a:r>
          </a:p>
          <a:p>
            <a:r>
              <a:rPr lang="en-US" sz="2000" dirty="0">
                <a:solidFill>
                  <a:schemeClr val="tx1"/>
                </a:solidFill>
                <a:latin typeface="Times New Roman" panose="02020603050405020304" pitchFamily="18" charset="0"/>
                <a:cs typeface="Times New Roman" panose="02020603050405020304" pitchFamily="18" charset="0"/>
              </a:rPr>
              <a:t> We also remove numbers and convert all the data into lowercase. After this, our data is ready.</a:t>
            </a: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BEC503-43AB-4C64-A2F0-E44E22A1CBB4}"/>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190690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439E-DF67-4494-81C3-7CB305E27FD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F270CD94-63E1-4697-AEE5-644CC9D35AC6}"/>
              </a:ext>
            </a:extLst>
          </p:cNvPr>
          <p:cNvSpPr>
            <a:spLocks noGrp="1"/>
          </p:cNvSpPr>
          <p:nvPr>
            <p:ph idx="1"/>
          </p:nvPr>
        </p:nvSpPr>
        <p:spPr>
          <a:xfrm>
            <a:off x="1021139" y="2274849"/>
            <a:ext cx="9862451" cy="3936379"/>
          </a:xfrm>
        </p:spPr>
        <p:txBody>
          <a:bodyPr>
            <a:no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We have conducted model-prep and use Pipeline and GridSearchCV to determine the most optimal model to run data on. We decided that the best algorithms that can be used on our data are:</a:t>
            </a:r>
          </a:p>
          <a:p>
            <a:pPr marL="0" indent="0">
              <a:buSzPct val="80000"/>
              <a:buNone/>
            </a:pPr>
            <a:r>
              <a:rPr lang="en-US" sz="2000" b="1" dirty="0">
                <a:solidFill>
                  <a:schemeClr val="tx1"/>
                </a:solidFill>
                <a:latin typeface="Times New Roman" panose="02020603050405020304" pitchFamily="18" charset="0"/>
                <a:cs typeface="Times New Roman" panose="02020603050405020304" pitchFamily="18" charset="0"/>
              </a:rPr>
              <a:t>1) </a:t>
            </a:r>
            <a:r>
              <a:rPr lang="en-US" sz="2000" b="1" u="sng" dirty="0">
                <a:solidFill>
                  <a:schemeClr val="tx1"/>
                </a:solidFill>
                <a:latin typeface="Times New Roman" panose="02020603050405020304" pitchFamily="18" charset="0"/>
                <a:cs typeface="Times New Roman" panose="02020603050405020304" pitchFamily="18" charset="0"/>
              </a:rPr>
              <a:t>Logistic regression</a:t>
            </a:r>
          </a:p>
          <a:p>
            <a:r>
              <a:rPr lang="en-US" sz="2000" dirty="0">
                <a:solidFill>
                  <a:schemeClr val="tx1"/>
                </a:solidFill>
                <a:latin typeface="Times New Roman" panose="02020603050405020304" pitchFamily="18" charset="0"/>
                <a:cs typeface="Times New Roman" panose="02020603050405020304" pitchFamily="18" charset="0"/>
              </a:rPr>
              <a:t>It’s a classification algorithm, that is used where the response variable is categorical. The idea of Logistic Regression is to find a relationship between features and probability of particular outcome. </a:t>
            </a:r>
            <a:r>
              <a:rPr lang="en-US" sz="2000" i="1" dirty="0">
                <a:solidFill>
                  <a:schemeClr val="tx1"/>
                </a:solidFill>
                <a:latin typeface="Times New Roman" panose="02020603050405020304" pitchFamily="18" charset="0"/>
                <a:cs typeface="Times New Roman" panose="02020603050405020304" pitchFamily="18" charset="0"/>
              </a:rPr>
              <a:t>E.g.</a:t>
            </a:r>
            <a:r>
              <a:rPr lang="en-US" sz="2000" dirty="0">
                <a:solidFill>
                  <a:schemeClr val="tx1"/>
                </a:solidFill>
                <a:latin typeface="Times New Roman" panose="02020603050405020304" pitchFamily="18" charset="0"/>
                <a:cs typeface="Times New Roman" panose="02020603050405020304" pitchFamily="18" charset="0"/>
              </a:rPr>
              <a:t> When we have to predict if a news article is fake or real.</a:t>
            </a:r>
          </a:p>
          <a:p>
            <a:r>
              <a:rPr lang="en-US" sz="2000" dirty="0">
                <a:solidFill>
                  <a:schemeClr val="tx1"/>
                </a:solidFill>
                <a:latin typeface="Times New Roman" panose="02020603050405020304" pitchFamily="18" charset="0"/>
                <a:cs typeface="Times New Roman" panose="02020603050405020304" pitchFamily="18" charset="0"/>
              </a:rPr>
              <a:t>This type of a problem is referred to as Binomial Logistic Regression, where the response variable has two values 0 and 1 or pass and fail or true and false.</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SzPct val="8000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A018B8-237F-4324-BEAF-435FFCBE2C51}"/>
              </a:ext>
            </a:extLst>
          </p:cNvPr>
          <p:cNvPicPr>
            <a:picLocks noChangeAspect="1"/>
          </p:cNvPicPr>
          <p:nvPr/>
        </p:nvPicPr>
        <p:blipFill>
          <a:blip r:embed="rId2"/>
          <a:stretch>
            <a:fillRect/>
          </a:stretch>
        </p:blipFill>
        <p:spPr>
          <a:xfrm>
            <a:off x="131003" y="143909"/>
            <a:ext cx="707197" cy="883997"/>
          </a:xfrm>
          <a:prstGeom prst="rect">
            <a:avLst/>
          </a:prstGeom>
        </p:spPr>
      </p:pic>
      <p:pic>
        <p:nvPicPr>
          <p:cNvPr id="1026" name="Picture 2" descr="Image result for Logistic Regression">
            <a:extLst>
              <a:ext uri="{FF2B5EF4-FFF2-40B4-BE49-F238E27FC236}">
                <a16:creationId xmlns:a16="http://schemas.microsoft.com/office/drawing/2014/main" id="{D0373DDB-AB98-4AF2-BA61-4FB70D1CAE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69" t="20567" r="18986" b="17129"/>
          <a:stretch/>
        </p:blipFill>
        <p:spPr bwMode="auto">
          <a:xfrm>
            <a:off x="8073482" y="5185317"/>
            <a:ext cx="2810107" cy="158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0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91DC-D802-4274-B1AE-CB39B72A09C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ALGORITHMS USED</a:t>
            </a:r>
            <a:endParaRPr lang="en-IN" dirty="0"/>
          </a:p>
        </p:txBody>
      </p:sp>
      <p:sp>
        <p:nvSpPr>
          <p:cNvPr id="3" name="Content Placeholder 2">
            <a:extLst>
              <a:ext uri="{FF2B5EF4-FFF2-40B4-BE49-F238E27FC236}">
                <a16:creationId xmlns:a16="http://schemas.microsoft.com/office/drawing/2014/main" id="{51F357E4-2B81-48AE-A771-881430F58706}"/>
              </a:ext>
            </a:extLst>
          </p:cNvPr>
          <p:cNvSpPr>
            <a:spLocks noGrp="1"/>
          </p:cNvSpPr>
          <p:nvPr>
            <p:ph idx="1"/>
          </p:nvPr>
        </p:nvSpPr>
        <p:spPr>
          <a:xfrm>
            <a:off x="1101183" y="2302417"/>
            <a:ext cx="9989634" cy="3416300"/>
          </a:xfrm>
        </p:spPr>
        <p:txBody>
          <a:bodyPr>
            <a:noAutofit/>
          </a:bodyPr>
          <a:lstStyle/>
          <a:p>
            <a:pPr marL="0" lvl="0" indent="0">
              <a:buNone/>
            </a:pPr>
            <a:r>
              <a:rPr lang="en-IN" sz="2000" b="1" u="sng" dirty="0">
                <a:solidFill>
                  <a:schemeClr val="tx1"/>
                </a:solidFill>
                <a:latin typeface="Times New Roman" panose="02020603050405020304" pitchFamily="18" charset="0"/>
                <a:cs typeface="Times New Roman" panose="02020603050405020304" pitchFamily="18" charset="0"/>
              </a:rPr>
              <a:t>2) MultinomialNB </a:t>
            </a:r>
          </a:p>
          <a:p>
            <a:pPr lvl="0"/>
            <a:r>
              <a:rPr lang="en-IN" sz="2000" dirty="0">
                <a:solidFill>
                  <a:schemeClr val="tx1"/>
                </a:solidFill>
                <a:latin typeface="Times New Roman" panose="02020603050405020304" pitchFamily="18" charset="0"/>
                <a:cs typeface="Times New Roman" panose="02020603050405020304" pitchFamily="18" charset="0"/>
              </a:rPr>
              <a:t>The multinomial Naive Bayes classifier is suitable for classification with discrete features (e.g., word counts for text classification). The multinomial distribution normally requires integer feature counts. However, in practice, fractional counts such as </a:t>
            </a:r>
            <a:r>
              <a:rPr lang="en-IN" sz="2000" dirty="0" err="1">
                <a:solidFill>
                  <a:schemeClr val="tx1"/>
                </a:solidFill>
                <a:latin typeface="Times New Roman" panose="02020603050405020304" pitchFamily="18" charset="0"/>
                <a:cs typeface="Times New Roman" panose="02020603050405020304" pitchFamily="18" charset="0"/>
              </a:rPr>
              <a:t>tf-idf</a:t>
            </a:r>
            <a:r>
              <a:rPr lang="en-IN" sz="2000" dirty="0">
                <a:solidFill>
                  <a:schemeClr val="tx1"/>
                </a:solidFill>
                <a:latin typeface="Times New Roman" panose="02020603050405020304" pitchFamily="18" charset="0"/>
                <a:cs typeface="Times New Roman" panose="02020603050405020304" pitchFamily="18" charset="0"/>
              </a:rPr>
              <a:t> may also work.</a:t>
            </a:r>
          </a:p>
          <a:p>
            <a:r>
              <a:rPr lang="en-IN" sz="2000" dirty="0">
                <a:solidFill>
                  <a:schemeClr val="tx1"/>
                </a:solidFill>
                <a:latin typeface="Times New Roman" panose="02020603050405020304" pitchFamily="18" charset="0"/>
                <a:cs typeface="Times New Roman" panose="02020603050405020304" pitchFamily="18" charset="0"/>
              </a:rPr>
              <a:t>Parameters</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alpha</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float, optional (default=1.0) Additive smoothing parameter (0 for no smoothing).</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fit</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prior</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Boolean. Whether to learn class prior probabilities or not. If false, a uniform prior will be used.</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class</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prior</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array-like, size Prior probabilities of the classes. If specified the priors are not adjusted according to the data.</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7B2D39-8218-465B-9C25-73262BCAB348}"/>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130403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09CA-291A-49C8-AA69-C7D3501D62B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COMBINATION </a:t>
            </a:r>
          </a:p>
        </p:txBody>
      </p:sp>
      <p:sp>
        <p:nvSpPr>
          <p:cNvPr id="3" name="Content Placeholder 2">
            <a:extLst>
              <a:ext uri="{FF2B5EF4-FFF2-40B4-BE49-F238E27FC236}">
                <a16:creationId xmlns:a16="http://schemas.microsoft.com/office/drawing/2014/main" id="{7BA69AA2-0F9A-4C68-AAB5-9599319526B0}"/>
              </a:ext>
            </a:extLst>
          </p:cNvPr>
          <p:cNvSpPr>
            <a:spLocks noGrp="1"/>
          </p:cNvSpPr>
          <p:nvPr>
            <p:ph idx="1"/>
          </p:nvPr>
        </p:nvSpPr>
        <p:spPr/>
        <p:txBody>
          <a:bodyPr>
            <a:normAutofit/>
          </a:bodyPr>
          <a:lstStyle/>
          <a:p>
            <a:pPr lvl="0"/>
            <a:r>
              <a:rPr lang="en-IN" sz="2000" dirty="0">
                <a:solidFill>
                  <a:schemeClr val="tx1"/>
                </a:solidFill>
                <a:latin typeface="Times New Roman" panose="02020603050405020304" pitchFamily="18" charset="0"/>
                <a:cs typeface="Times New Roman" panose="02020603050405020304" pitchFamily="18" charset="0"/>
              </a:rPr>
              <a:t>We have combined all the models into 4 different models to get the best results. The combined models are: -</a:t>
            </a:r>
          </a:p>
          <a:p>
            <a:pPr lvl="0"/>
            <a:r>
              <a:rPr lang="en-IN" sz="2000" dirty="0">
                <a:solidFill>
                  <a:schemeClr val="tx1"/>
                </a:solidFill>
                <a:latin typeface="Times New Roman" panose="02020603050405020304" pitchFamily="18" charset="0"/>
                <a:cs typeface="Times New Roman" panose="02020603050405020304" pitchFamily="18" charset="0"/>
              </a:rPr>
              <a:t>Model 1: CountVectorizer &amp; Logistic Regression </a:t>
            </a:r>
          </a:p>
          <a:p>
            <a:pPr lvl="0"/>
            <a:r>
              <a:rPr lang="en-IN" sz="2000" dirty="0">
                <a:solidFill>
                  <a:schemeClr val="tx1"/>
                </a:solidFill>
                <a:latin typeface="Times New Roman" panose="02020603050405020304" pitchFamily="18" charset="0"/>
                <a:cs typeface="Times New Roman" panose="02020603050405020304" pitchFamily="18" charset="0"/>
              </a:rPr>
              <a:t>Model 2: TfidfVectorize &amp; Logistic Regression</a:t>
            </a:r>
          </a:p>
          <a:p>
            <a:pPr lvl="0"/>
            <a:r>
              <a:rPr lang="en-IN" sz="2000" dirty="0">
                <a:solidFill>
                  <a:schemeClr val="tx1"/>
                </a:solidFill>
                <a:latin typeface="Times New Roman" panose="02020603050405020304" pitchFamily="18" charset="0"/>
                <a:cs typeface="Times New Roman" panose="02020603050405020304" pitchFamily="18" charset="0"/>
              </a:rPr>
              <a:t>Model 3: CountVectorizer &amp; MultinomialNB </a:t>
            </a:r>
          </a:p>
          <a:p>
            <a:pPr lvl="0"/>
            <a:r>
              <a:rPr lang="en-IN" sz="2000" dirty="0">
                <a:solidFill>
                  <a:schemeClr val="tx1"/>
                </a:solidFill>
                <a:latin typeface="Times New Roman" panose="02020603050405020304" pitchFamily="18" charset="0"/>
                <a:cs typeface="Times New Roman" panose="02020603050405020304" pitchFamily="18" charset="0"/>
              </a:rPr>
              <a:t>Model 4: TfidfVectorizer &amp; MultinomialNB</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2A870C-CA2E-42AF-8617-879C1153E499}"/>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235668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ED33-627A-485A-88F1-1D6F62F12C7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AND CONCLUSION</a:t>
            </a:r>
          </a:p>
        </p:txBody>
      </p:sp>
      <p:sp>
        <p:nvSpPr>
          <p:cNvPr id="3" name="Content Placeholder 2">
            <a:extLst>
              <a:ext uri="{FF2B5EF4-FFF2-40B4-BE49-F238E27FC236}">
                <a16:creationId xmlns:a16="http://schemas.microsoft.com/office/drawing/2014/main" id="{87413F89-DEAC-48BA-9E9C-DCD5CF956D88}"/>
              </a:ext>
            </a:extLst>
          </p:cNvPr>
          <p:cNvSpPr>
            <a:spLocks noGrp="1"/>
          </p:cNvSpPr>
          <p:nvPr>
            <p:ph sz="half" idx="1"/>
          </p:nvPr>
        </p:nvSpPr>
        <p:spPr>
          <a:xfrm>
            <a:off x="713678" y="2603500"/>
            <a:ext cx="5163015" cy="3416301"/>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Model 1 | Best Coefficient Interpretability:</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Count Vectorizer &amp; Logistic Regression </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Train score 0.96</a:t>
            </a:r>
          </a:p>
          <a:p>
            <a:pPr lvl="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Test score 0.87</a:t>
            </a:r>
          </a:p>
          <a:p>
            <a:r>
              <a:rPr lang="en-IN" sz="2000" b="1" dirty="0">
                <a:solidFill>
                  <a:schemeClr val="tx1"/>
                </a:solidFill>
                <a:latin typeface="Times New Roman" panose="02020603050405020304" pitchFamily="18" charset="0"/>
                <a:cs typeface="Times New Roman" panose="02020603050405020304" pitchFamily="18" charset="0"/>
              </a:rPr>
              <a:t>Model 2:</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TfidfVectorizer &amp; Logistic Regression</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Train score 0.90</a:t>
            </a:r>
          </a:p>
          <a:p>
            <a:pPr lvl="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Test score 0.86</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3E714D8-0A91-49AB-BCA2-18D97A4FFBA8}"/>
              </a:ext>
            </a:extLst>
          </p:cNvPr>
          <p:cNvSpPr>
            <a:spLocks noGrp="1"/>
          </p:cNvSpPr>
          <p:nvPr>
            <p:ph sz="half" idx="2"/>
          </p:nvPr>
        </p:nvSpPr>
        <p:spPr>
          <a:xfrm>
            <a:off x="6315310" y="2603500"/>
            <a:ext cx="4718562" cy="341630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Model 3 | Best Accuracy Score: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Count Vectorizer &amp; MultinomialNB </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Train score 0.995</a:t>
            </a:r>
          </a:p>
          <a:p>
            <a:pPr lvl="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Test score 0.89</a:t>
            </a:r>
          </a:p>
          <a:p>
            <a:r>
              <a:rPr lang="en-IN" b="1" dirty="0">
                <a:solidFill>
                  <a:schemeClr val="tx1"/>
                </a:solidFill>
                <a:latin typeface="Times New Roman" panose="02020603050405020304" pitchFamily="18" charset="0"/>
                <a:cs typeface="Times New Roman" panose="02020603050405020304" pitchFamily="18" charset="0"/>
              </a:rPr>
              <a:t>Model 4:</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TfidfVectorizer &amp; MultinomialNB</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Train score 0.92</a:t>
            </a:r>
          </a:p>
          <a:p>
            <a:pPr lvl="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Test score 0.86</a:t>
            </a:r>
          </a:p>
          <a:p>
            <a:endParaRPr lang="en-IN" dirty="0"/>
          </a:p>
          <a:p>
            <a:endParaRPr lang="en-IN" dirty="0"/>
          </a:p>
        </p:txBody>
      </p:sp>
      <p:pic>
        <p:nvPicPr>
          <p:cNvPr id="4" name="Picture 3">
            <a:extLst>
              <a:ext uri="{FF2B5EF4-FFF2-40B4-BE49-F238E27FC236}">
                <a16:creationId xmlns:a16="http://schemas.microsoft.com/office/drawing/2014/main" id="{7C922065-F263-4E9B-91FE-60AFF8A4B1B2}"/>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383016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B451-FA99-441D-99EB-340ECA798604}"/>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7C0B3219-9BFF-4A9E-A64D-A30CB33D1905}"/>
              </a:ext>
            </a:extLst>
          </p:cNvPr>
          <p:cNvSpPr>
            <a:spLocks noGrp="1"/>
          </p:cNvSpPr>
          <p:nvPr>
            <p:ph sz="half" idx="1"/>
          </p:nvPr>
        </p:nvSpPr>
        <p:spPr/>
        <p:txBody>
          <a:bodyPr>
            <a:normAutofit/>
          </a:bodyPr>
          <a:lstStyle/>
          <a:p>
            <a:r>
              <a:rPr lang="en-IN" sz="2400" dirty="0"/>
              <a:t>This is a visualization of my confusion matrix for model 3 </a:t>
            </a:r>
          </a:p>
          <a:p>
            <a:endParaRPr lang="en-IN" dirty="0"/>
          </a:p>
        </p:txBody>
      </p:sp>
      <p:sp>
        <p:nvSpPr>
          <p:cNvPr id="5" name="Content Placeholder 4">
            <a:extLst>
              <a:ext uri="{FF2B5EF4-FFF2-40B4-BE49-F238E27FC236}">
                <a16:creationId xmlns:a16="http://schemas.microsoft.com/office/drawing/2014/main" id="{FFB8835E-9BCE-4302-BD37-AF12DD0B6AE0}"/>
              </a:ext>
            </a:extLst>
          </p:cNvPr>
          <p:cNvSpPr>
            <a:spLocks noGrp="1"/>
          </p:cNvSpPr>
          <p:nvPr>
            <p:ph sz="half" idx="2"/>
          </p:nvPr>
        </p:nvSpPr>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Then we calculated the following parameter to analyse the output of confusion matrix </a:t>
            </a:r>
          </a:p>
          <a:p>
            <a:pPr lvl="0" fontAlgn="base" latinLnBrk="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Accuracy: 89.65 %</a:t>
            </a:r>
          </a:p>
          <a:p>
            <a:pPr lvl="0" fontAlgn="base" latinLnBrk="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Precision: 90.21 %</a:t>
            </a:r>
          </a:p>
          <a:p>
            <a:pPr lvl="0" fontAlgn="base" latinLnBrk="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Recall: 90.98 %</a:t>
            </a:r>
          </a:p>
          <a:p>
            <a:pPr lvl="0" fontAlgn="base" latinLnBrk="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Specificity: 88.06 %</a:t>
            </a:r>
          </a:p>
          <a:p>
            <a:pPr lvl="0" fontAlgn="base" latinLnBrk="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Misclassification Rate: 11.49 %</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427CFF-83A5-46FF-B8D1-69DC3416F2BA}"/>
              </a:ext>
            </a:extLst>
          </p:cNvPr>
          <p:cNvPicPr/>
          <p:nvPr/>
        </p:nvPicPr>
        <p:blipFill rotWithShape="1">
          <a:blip r:embed="rId2"/>
          <a:srcRect l="18114" t="37833" r="48814" b="21674"/>
          <a:stretch/>
        </p:blipFill>
        <p:spPr bwMode="auto">
          <a:xfrm>
            <a:off x="935562" y="2603500"/>
            <a:ext cx="4825158" cy="340867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7944BEC-3AEA-4348-A772-CE143BC58264}"/>
              </a:ext>
            </a:extLst>
          </p:cNvPr>
          <p:cNvPicPr>
            <a:picLocks noChangeAspect="1"/>
          </p:cNvPicPr>
          <p:nvPr/>
        </p:nvPicPr>
        <p:blipFill>
          <a:blip r:embed="rId3"/>
          <a:stretch>
            <a:fillRect/>
          </a:stretch>
        </p:blipFill>
        <p:spPr>
          <a:xfrm>
            <a:off x="131003" y="143909"/>
            <a:ext cx="707197" cy="883997"/>
          </a:xfrm>
          <a:prstGeom prst="rect">
            <a:avLst/>
          </a:prstGeom>
        </p:spPr>
      </p:pic>
    </p:spTree>
    <p:extLst>
      <p:ext uri="{BB962C8B-B14F-4D97-AF65-F5344CB8AC3E}">
        <p14:creationId xmlns:p14="http://schemas.microsoft.com/office/powerpoint/2010/main" val="959807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E9A0-566A-478C-A10C-7B9600D0881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EVALUATION</a:t>
            </a:r>
            <a:endParaRPr lang="en-IN" dirty="0"/>
          </a:p>
        </p:txBody>
      </p:sp>
      <p:sp>
        <p:nvSpPr>
          <p:cNvPr id="3" name="Content Placeholder 2">
            <a:extLst>
              <a:ext uri="{FF2B5EF4-FFF2-40B4-BE49-F238E27FC236}">
                <a16:creationId xmlns:a16="http://schemas.microsoft.com/office/drawing/2014/main" id="{CFB9199F-0D6C-4D42-B38D-CCD3DAE3F0B1}"/>
              </a:ext>
            </a:extLst>
          </p:cNvPr>
          <p:cNvSpPr>
            <a:spLocks noGrp="1"/>
          </p:cNvSpPr>
          <p:nvPr>
            <p:ph sz="half" idx="1"/>
          </p:nvPr>
        </p:nvSpPr>
        <p:spPr/>
        <p:txBody>
          <a:bodyPr>
            <a:normAutofit/>
          </a:bodyPr>
          <a:lstStyle/>
          <a:p>
            <a:r>
              <a:rPr lang="en-IN" sz="2000" dirty="0"/>
              <a:t>Penalized regression coefficients</a:t>
            </a:r>
          </a:p>
          <a:p>
            <a:endParaRPr lang="en-IN" sz="3200" b="1" dirty="0"/>
          </a:p>
        </p:txBody>
      </p:sp>
      <p:sp>
        <p:nvSpPr>
          <p:cNvPr id="4" name="Content Placeholder 3">
            <a:extLst>
              <a:ext uri="{FF2B5EF4-FFF2-40B4-BE49-F238E27FC236}">
                <a16:creationId xmlns:a16="http://schemas.microsoft.com/office/drawing/2014/main" id="{085E9C0A-5271-4B60-B6D5-9378EA273BC7}"/>
              </a:ext>
            </a:extLst>
          </p:cNvPr>
          <p:cNvSpPr>
            <a:spLocks noGrp="1"/>
          </p:cNvSpPr>
          <p:nvPr>
            <p:ph sz="half" idx="2"/>
          </p:nvPr>
        </p:nvSpPr>
        <p:spPr/>
        <p:txBody>
          <a:bodyPr/>
          <a:lstStyle/>
          <a:p>
            <a:r>
              <a:rPr lang="en-IN" sz="2000" b="1" dirty="0">
                <a:solidFill>
                  <a:schemeClr val="tx1"/>
                </a:solidFill>
                <a:latin typeface="Times New Roman" panose="02020603050405020304" pitchFamily="18" charset="0"/>
                <a:cs typeface="Times New Roman" panose="02020603050405020304" pitchFamily="18" charset="0"/>
              </a:rPr>
              <a:t>Output of regression coefficients: </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The onion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Mueller and heart-breaking.</a:t>
            </a:r>
          </a:p>
          <a:p>
            <a:pPr lvl="0" fontAlgn="base" latinLnBrk="1">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Nottheonion </a:t>
            </a:r>
          </a:p>
          <a:p>
            <a:pPr marL="0" lvl="0" indent="0" fontAlgn="base" latinLnBrk="1">
              <a:buNone/>
            </a:pPr>
            <a:r>
              <a:rPr lang="en-IN" sz="2000" dirty="0">
                <a:solidFill>
                  <a:schemeClr val="tx1"/>
                </a:solidFill>
                <a:latin typeface="Times New Roman" panose="02020603050405020304" pitchFamily="18" charset="0"/>
                <a:cs typeface="Times New Roman" panose="02020603050405020304" pitchFamily="18" charset="0"/>
              </a:rPr>
              <a:t>      covid</a:t>
            </a:r>
            <a:r>
              <a:rPr lang="en-IN" sz="2000" i="1" dirty="0">
                <a:solidFill>
                  <a:schemeClr val="tx1"/>
                </a:solidFill>
                <a:latin typeface="Times New Roman" panose="02020603050405020304" pitchFamily="18" charset="0"/>
                <a:cs typeface="Times New Roman" panose="02020603050405020304" pitchFamily="18" charset="0"/>
              </a:rPr>
              <a:t> , </a:t>
            </a:r>
            <a:r>
              <a:rPr lang="en-IN" sz="2000" dirty="0">
                <a:solidFill>
                  <a:schemeClr val="tx1"/>
                </a:solidFill>
                <a:latin typeface="Times New Roman" panose="02020603050405020304" pitchFamily="18" charset="0"/>
                <a:cs typeface="Times New Roman" panose="02020603050405020304" pitchFamily="18" charset="0"/>
              </a:rPr>
              <a:t>lockdown and coronavirus.</a:t>
            </a:r>
          </a:p>
          <a:p>
            <a:endParaRPr lang="en-IN" dirty="0"/>
          </a:p>
        </p:txBody>
      </p:sp>
      <p:pic>
        <p:nvPicPr>
          <p:cNvPr id="5" name="Picture 4">
            <a:extLst>
              <a:ext uri="{FF2B5EF4-FFF2-40B4-BE49-F238E27FC236}">
                <a16:creationId xmlns:a16="http://schemas.microsoft.com/office/drawing/2014/main" id="{4168C807-8E47-4CAD-8C76-4FAFB08C80DC}"/>
              </a:ext>
            </a:extLst>
          </p:cNvPr>
          <p:cNvPicPr/>
          <p:nvPr/>
        </p:nvPicPr>
        <p:blipFill rotWithShape="1">
          <a:blip r:embed="rId2"/>
          <a:srcRect l="19278" t="36454" r="42235" b="13065"/>
          <a:stretch/>
        </p:blipFill>
        <p:spPr bwMode="auto">
          <a:xfrm>
            <a:off x="798512" y="2375210"/>
            <a:ext cx="5181600" cy="408165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D4DF62A-4554-46CC-8DBB-7FE0EB136A67}"/>
              </a:ext>
            </a:extLst>
          </p:cNvPr>
          <p:cNvPicPr>
            <a:picLocks noChangeAspect="1"/>
          </p:cNvPicPr>
          <p:nvPr/>
        </p:nvPicPr>
        <p:blipFill>
          <a:blip r:embed="rId3"/>
          <a:stretch>
            <a:fillRect/>
          </a:stretch>
        </p:blipFill>
        <p:spPr>
          <a:xfrm>
            <a:off x="131003" y="143909"/>
            <a:ext cx="707197" cy="883997"/>
          </a:xfrm>
          <a:prstGeom prst="rect">
            <a:avLst/>
          </a:prstGeom>
        </p:spPr>
      </p:pic>
    </p:spTree>
    <p:extLst>
      <p:ext uri="{BB962C8B-B14F-4D97-AF65-F5344CB8AC3E}">
        <p14:creationId xmlns:p14="http://schemas.microsoft.com/office/powerpoint/2010/main" val="173044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AEEAB32-241D-47A9-9130-CB0BEE90E8FA}"/>
              </a:ext>
            </a:extLst>
          </p:cNvPr>
          <p:cNvSpPr>
            <a:spLocks noGrp="1"/>
          </p:cNvSpPr>
          <p:nvPr>
            <p:ph sz="half" idx="1"/>
          </p:nvPr>
        </p:nvSpPr>
        <p:spPr>
          <a:xfrm>
            <a:off x="1285462" y="657922"/>
            <a:ext cx="8799442" cy="680548"/>
          </a:xfrm>
        </p:spPr>
        <p:txBody>
          <a:bodyPr>
            <a:normAutofit/>
          </a:bodyPr>
          <a:lstStyle/>
          <a:p>
            <a:pPr marL="0" indent="0" algn="ctr">
              <a:buNone/>
            </a:pPr>
            <a:r>
              <a:rPr lang="en-US" sz="3600" b="1" kern="0" dirty="0">
                <a:solidFill>
                  <a:schemeClr val="bg1"/>
                </a:solidFill>
                <a:latin typeface="Times New Roman" pitchFamily="18" charset="0"/>
                <a:cs typeface="Times New Roman" pitchFamily="18" charset="0"/>
                <a:sym typeface="PT Sans Narrow"/>
              </a:rPr>
              <a:t>TABLE OF CONTENTS</a:t>
            </a:r>
            <a:endParaRPr lang="en-IN" sz="3600" dirty="0">
              <a:solidFill>
                <a:schemeClr val="bg1"/>
              </a:solidFill>
            </a:endParaRPr>
          </a:p>
        </p:txBody>
      </p:sp>
      <p:sp>
        <p:nvSpPr>
          <p:cNvPr id="8" name="Content Placeholder 7">
            <a:extLst>
              <a:ext uri="{FF2B5EF4-FFF2-40B4-BE49-F238E27FC236}">
                <a16:creationId xmlns:a16="http://schemas.microsoft.com/office/drawing/2014/main" id="{D4548BEE-6794-4150-B270-45FF1E214A5A}"/>
              </a:ext>
            </a:extLst>
          </p:cNvPr>
          <p:cNvSpPr>
            <a:spLocks noGrp="1"/>
          </p:cNvSpPr>
          <p:nvPr>
            <p:ph sz="half" idx="2"/>
          </p:nvPr>
        </p:nvSpPr>
        <p:spPr>
          <a:xfrm>
            <a:off x="1399559" y="1338470"/>
            <a:ext cx="5625708" cy="4683512"/>
          </a:xfrm>
        </p:spPr>
        <p:txBody>
          <a:bodyPr>
            <a:noAutofit/>
          </a:bodyPr>
          <a:lstStyle/>
          <a:p>
            <a:r>
              <a:rPr lang="en-IN" dirty="0">
                <a:solidFill>
                  <a:schemeClr val="bg1"/>
                </a:solidFill>
                <a:latin typeface="Times New Roman" panose="02020603050405020304" pitchFamily="18" charset="0"/>
                <a:cs typeface="Times New Roman" panose="02020603050405020304" pitchFamily="18" charset="0"/>
              </a:rPr>
              <a:t>What is Fake news? </a:t>
            </a:r>
          </a:p>
          <a:p>
            <a:r>
              <a:rPr lang="en-IN" dirty="0">
                <a:solidFill>
                  <a:schemeClr val="bg1"/>
                </a:solidFill>
                <a:latin typeface="Times New Roman" panose="02020603050405020304" pitchFamily="18" charset="0"/>
                <a:cs typeface="Times New Roman" panose="02020603050405020304" pitchFamily="18" charset="0"/>
              </a:rPr>
              <a:t>Literature Survey</a:t>
            </a:r>
          </a:p>
          <a:p>
            <a:r>
              <a:rPr lang="en-IN" dirty="0">
                <a:solidFill>
                  <a:schemeClr val="tx1"/>
                </a:solidFill>
                <a:latin typeface="Times New Roman" panose="02020603050405020304" pitchFamily="18" charset="0"/>
                <a:cs typeface="Times New Roman" panose="02020603050405020304" pitchFamily="18" charset="0"/>
              </a:rPr>
              <a:t>Motivation</a:t>
            </a:r>
          </a:p>
          <a:p>
            <a:r>
              <a:rPr lang="en-IN" dirty="0">
                <a:solidFill>
                  <a:schemeClr val="tx1"/>
                </a:solidFill>
                <a:latin typeface="Times New Roman" panose="02020603050405020304" pitchFamily="18" charset="0"/>
                <a:cs typeface="Times New Roman" panose="02020603050405020304" pitchFamily="18" charset="0"/>
              </a:rPr>
              <a:t>Tasks to Perform</a:t>
            </a:r>
          </a:p>
          <a:p>
            <a:r>
              <a:rPr lang="en-IN" dirty="0">
                <a:solidFill>
                  <a:schemeClr val="tx1"/>
                </a:solidFill>
                <a:latin typeface="Times New Roman" panose="02020603050405020304" pitchFamily="18" charset="0"/>
                <a:cs typeface="Times New Roman" panose="02020603050405020304" pitchFamily="18" charset="0"/>
              </a:rPr>
              <a:t>Dataset</a:t>
            </a:r>
          </a:p>
          <a:p>
            <a:r>
              <a:rPr lang="en-IN" dirty="0">
                <a:solidFill>
                  <a:schemeClr val="tx1"/>
                </a:solidFill>
                <a:latin typeface="Times New Roman" panose="02020603050405020304" pitchFamily="18" charset="0"/>
                <a:cs typeface="Times New Roman" panose="02020603050405020304" pitchFamily="18" charset="0"/>
              </a:rPr>
              <a:t>Natural language processing</a:t>
            </a:r>
          </a:p>
          <a:p>
            <a:r>
              <a:rPr lang="en-IN" dirty="0">
                <a:solidFill>
                  <a:schemeClr val="tx1"/>
                </a:solidFill>
                <a:latin typeface="Times New Roman" panose="02020603050405020304" pitchFamily="18" charset="0"/>
                <a:cs typeface="Times New Roman" panose="02020603050405020304" pitchFamily="18" charset="0"/>
              </a:rPr>
              <a:t>Data cleaning </a:t>
            </a:r>
          </a:p>
          <a:p>
            <a:r>
              <a:rPr lang="en-IN" dirty="0">
                <a:solidFill>
                  <a:schemeClr val="tx1"/>
                </a:solidFill>
                <a:latin typeface="Times New Roman" panose="02020603050405020304" pitchFamily="18" charset="0"/>
                <a:cs typeface="Times New Roman" panose="02020603050405020304" pitchFamily="18" charset="0"/>
              </a:rPr>
              <a:t>Exploratory data analysis </a:t>
            </a:r>
          </a:p>
          <a:p>
            <a:r>
              <a:rPr lang="en-IN" dirty="0">
                <a:solidFill>
                  <a:schemeClr val="tx1"/>
                </a:solidFill>
                <a:latin typeface="Times New Roman" panose="02020603050405020304" pitchFamily="18" charset="0"/>
                <a:cs typeface="Times New Roman" panose="02020603050405020304" pitchFamily="18" charset="0"/>
              </a:rPr>
              <a:t>Algorithms Used</a:t>
            </a:r>
          </a:p>
          <a:p>
            <a:r>
              <a:rPr lang="en-IN" dirty="0">
                <a:solidFill>
                  <a:schemeClr val="tx1"/>
                </a:solidFill>
                <a:latin typeface="Times New Roman" panose="02020603050405020304" pitchFamily="18" charset="0"/>
                <a:cs typeface="Times New Roman" panose="02020603050405020304" pitchFamily="18" charset="0"/>
              </a:rPr>
              <a:t>Model Combination</a:t>
            </a:r>
          </a:p>
          <a:p>
            <a:r>
              <a:rPr lang="en-IN" dirty="0">
                <a:solidFill>
                  <a:schemeClr val="tx1"/>
                </a:solidFill>
                <a:latin typeface="Times New Roman" panose="02020603050405020304" pitchFamily="18" charset="0"/>
                <a:cs typeface="Times New Roman" panose="02020603050405020304" pitchFamily="18" charset="0"/>
              </a:rPr>
              <a:t>Results</a:t>
            </a:r>
          </a:p>
          <a:p>
            <a:r>
              <a:rPr lang="en-IN" dirty="0">
                <a:solidFill>
                  <a:schemeClr val="tx1"/>
                </a:solidFill>
                <a:latin typeface="Times New Roman" panose="02020603050405020304" pitchFamily="18" charset="0"/>
                <a:cs typeface="Times New Roman" panose="02020603050405020304" pitchFamily="18" charset="0"/>
              </a:rPr>
              <a:t>Model Evaluation</a:t>
            </a:r>
          </a:p>
          <a:p>
            <a:r>
              <a:rPr lang="en-IN" dirty="0">
                <a:solidFill>
                  <a:schemeClr val="tx1"/>
                </a:solidFill>
                <a:latin typeface="Times New Roman" panose="02020603050405020304" pitchFamily="18" charset="0"/>
                <a:cs typeface="Times New Roman" panose="02020603050405020304" pitchFamily="18" charset="0"/>
              </a:rPr>
              <a:t>Conclusion </a:t>
            </a:r>
          </a:p>
          <a:p>
            <a:r>
              <a:rPr lang="en-IN" dirty="0">
                <a:solidFill>
                  <a:schemeClr val="tx1"/>
                </a:solidFill>
                <a:latin typeface="Times New Roman" panose="02020603050405020304" pitchFamily="18" charset="0"/>
                <a:cs typeface="Times New Roman" panose="02020603050405020304" pitchFamily="18" charset="0"/>
              </a:rPr>
              <a:t>References</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68590A3-A406-4DF9-9356-CF0D26897625}"/>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2061756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5D90-8F77-4E07-A79F-9702EEE4E9C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r>
              <a:rPr lang="en-IN" dirty="0"/>
              <a:t> </a:t>
            </a:r>
          </a:p>
        </p:txBody>
      </p:sp>
      <p:sp>
        <p:nvSpPr>
          <p:cNvPr id="5" name="Content Placeholder 4">
            <a:extLst>
              <a:ext uri="{FF2B5EF4-FFF2-40B4-BE49-F238E27FC236}">
                <a16:creationId xmlns:a16="http://schemas.microsoft.com/office/drawing/2014/main" id="{7C477070-6FAC-4459-9F11-B433B4AF2481}"/>
              </a:ext>
            </a:extLst>
          </p:cNvPr>
          <p:cNvSpPr>
            <a:spLocks noGrp="1"/>
          </p:cNvSpPr>
          <p:nvPr>
            <p:ph idx="1"/>
          </p:nvPr>
        </p:nvSpPr>
        <p:spPr>
          <a:xfrm>
            <a:off x="1154954" y="2603499"/>
            <a:ext cx="8825659" cy="3919963"/>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The goal of this project has been to comprehensively and extensively review, summarize and evaluate the current research on fake news.</a:t>
            </a:r>
          </a:p>
          <a:p>
            <a:r>
              <a:rPr lang="en-IN" sz="2000" dirty="0">
                <a:solidFill>
                  <a:schemeClr val="tx1"/>
                </a:solidFill>
                <a:latin typeface="Times New Roman" panose="02020603050405020304" pitchFamily="18" charset="0"/>
                <a:cs typeface="Times New Roman" panose="02020603050405020304" pitchFamily="18" charset="0"/>
              </a:rPr>
              <a:t>This includes the qualitative and quantitative analysis of fake news, as well as detection and intervention strategies for fake news from four perspectives: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The false knowledge fake news communicates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Its writing style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Its propagation patterns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Its credibility</a:t>
            </a:r>
          </a:p>
        </p:txBody>
      </p:sp>
      <p:pic>
        <p:nvPicPr>
          <p:cNvPr id="6" name="Picture 5">
            <a:extLst>
              <a:ext uri="{FF2B5EF4-FFF2-40B4-BE49-F238E27FC236}">
                <a16:creationId xmlns:a16="http://schemas.microsoft.com/office/drawing/2014/main" id="{8843020E-0BBD-4A55-9E12-CB988E74DA3D}"/>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380347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BFF5-A362-4388-8F53-C1C90515690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30242EF6-75C6-436A-BFBA-8DE439A97099}"/>
              </a:ext>
            </a:extLst>
          </p:cNvPr>
          <p:cNvSpPr>
            <a:spLocks noGrp="1"/>
          </p:cNvSpPr>
          <p:nvPr>
            <p:ph idx="1"/>
          </p:nvPr>
        </p:nvSpPr>
        <p:spPr>
          <a:xfrm>
            <a:off x="571501" y="2285999"/>
            <a:ext cx="11326850" cy="4428091"/>
          </a:xfrm>
        </p:spPr>
        <p:txBody>
          <a:bodyPr>
            <a:noAutofit/>
          </a:bodyPr>
          <a:lstStyle/>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Nakamura, Kai &amp; Levy, Sharon &amp; Wang, William. (2019). r/Fakeddit: A New Multimodal Benchmark Dataset for Fine-grained Fake News Detection.</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https://www.reddit.com/r/TheOnion/</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https://www.reddit.com/r/nottheonion/</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(2020). Survey on Web scraping technology. WAFFEN-UND KOSTUMKUNDE JOURNAL. 16. 10.37896/whjj16.06/001.</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https://pushshift.io/</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Yang, Kai-Chou &amp; Niven, Timothy &amp; Kao, Hung-Yu. (2019). Fake News Detection as Natural Language Inference.</a:t>
            </a:r>
          </a:p>
          <a:p>
            <a:pPr marL="457200"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Yang, Feng-Jen. (2018). An Implementation of Naive Bayes Classifier. 301-306. 10.1109/CSCI46756.2018.00065.</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5C8B8B-06E3-491B-BD57-7AAC33D6AA82}"/>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1658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439E-DF67-4494-81C3-7CB305E27FDE}"/>
              </a:ext>
            </a:extLst>
          </p:cNvPr>
          <p:cNvSpPr>
            <a:spLocks noGrp="1"/>
          </p:cNvSpPr>
          <p:nvPr>
            <p:ph type="title"/>
          </p:nvPr>
        </p:nvSpPr>
        <p:spPr>
          <a:xfrm>
            <a:off x="1294228" y="838200"/>
            <a:ext cx="10059572" cy="852488"/>
          </a:xfrm>
        </p:spPr>
        <p:txBody>
          <a:bodyPr anchor="t"/>
          <a:lstStyle/>
          <a:p>
            <a:pPr algn="ctr"/>
            <a:r>
              <a:rPr lang="en-IN" dirty="0">
                <a:latin typeface="Times New Roman" panose="02020603050405020304" pitchFamily="18" charset="0"/>
                <a:cs typeface="Times New Roman" panose="02020603050405020304" pitchFamily="18" charset="0"/>
              </a:rPr>
              <a:t>WHAT IS FAKE NEWS?</a:t>
            </a:r>
          </a:p>
        </p:txBody>
      </p:sp>
      <p:sp>
        <p:nvSpPr>
          <p:cNvPr id="3" name="Content Placeholder 2">
            <a:extLst>
              <a:ext uri="{FF2B5EF4-FFF2-40B4-BE49-F238E27FC236}">
                <a16:creationId xmlns:a16="http://schemas.microsoft.com/office/drawing/2014/main" id="{F270CD94-63E1-4697-AEE5-644CC9D35AC6}"/>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term fake news has become a buzz word these days. </a:t>
            </a:r>
          </a:p>
          <a:p>
            <a:r>
              <a:rPr lang="en-US" sz="2000" dirty="0">
                <a:solidFill>
                  <a:schemeClr val="tx1"/>
                </a:solidFill>
                <a:latin typeface="Times New Roman" panose="02020603050405020304" pitchFamily="18" charset="0"/>
                <a:cs typeface="Times New Roman" panose="02020603050405020304" pitchFamily="18" charset="0"/>
              </a:rPr>
              <a:t>However, an agreed definition of the term “fake news” is a type of yellow journalism or propaganda that consists of deliberate misinformation or hoaxes spread via traditional print and broadcast news media or online social media.</a:t>
            </a:r>
          </a:p>
          <a:p>
            <a:r>
              <a:rPr lang="en-US" sz="2000" dirty="0">
                <a:solidFill>
                  <a:schemeClr val="tx1"/>
                </a:solidFill>
                <a:latin typeface="Times New Roman" panose="02020603050405020304" pitchFamily="18" charset="0"/>
                <a:cs typeface="Times New Roman" panose="02020603050405020304" pitchFamily="18" charset="0"/>
              </a:rPr>
              <a:t> These are published usually with the intent to mislead in order to damage a community or person, create chaos, and gain financially or politically.</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A018B8-237F-4324-BEAF-435FFCBE2C51}"/>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422686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6A0F-39FB-46FC-98D0-6E35225BEBA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187F3E03-8C9A-40B1-9C28-821E7045F5E7}"/>
              </a:ext>
            </a:extLst>
          </p:cNvPr>
          <p:cNvSpPr>
            <a:spLocks noGrp="1"/>
          </p:cNvSpPr>
          <p:nvPr>
            <p:ph idx="1"/>
          </p:nvPr>
        </p:nvSpPr>
        <p:spPr>
          <a:xfrm>
            <a:off x="1154954" y="2397512"/>
            <a:ext cx="8825659" cy="3622288"/>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https://www.datacamp.com/community/tutorials/web-scraping-python-nlp:</a:t>
            </a:r>
          </a:p>
          <a:p>
            <a:pPr marL="0" indent="0">
              <a:buNone/>
            </a:pPr>
            <a:r>
              <a:rPr lang="en-US" dirty="0">
                <a:solidFill>
                  <a:schemeClr val="tx1"/>
                </a:solidFill>
                <a:latin typeface="Times New Roman" panose="02020603050405020304" pitchFamily="18" charset="0"/>
                <a:cs typeface="Times New Roman" panose="02020603050405020304" pitchFamily="18" charset="0"/>
              </a:rPr>
              <a:t>Learned to scrape novels from the web and plot word frequency distributions; gained experience with Python packages requests. In this, we used some basic Natural Language Processing to plot the most frequently occurring words. In doing so, we also see the efficacy of thinking in terms of the following Data Science pipeline with a constant regard for process.</a:t>
            </a:r>
          </a:p>
          <a:p>
            <a:pPr>
              <a:buSzPct val="200000"/>
              <a:buFont typeface="Times New Roman" panose="02020603050405020304" pitchFamily="18"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https://arxiv.org/pdf/1911.03854v2.pdf</a:t>
            </a:r>
          </a:p>
          <a:p>
            <a:pPr marL="0" indent="0">
              <a:buNone/>
            </a:pPr>
            <a:r>
              <a:rPr lang="en-US" dirty="0">
                <a:solidFill>
                  <a:schemeClr val="tx1"/>
                </a:solidFill>
                <a:latin typeface="Times New Roman" panose="02020603050405020304" pitchFamily="18" charset="0"/>
                <a:cs typeface="Times New Roman" panose="02020603050405020304" pitchFamily="18" charset="0"/>
              </a:rPr>
              <a:t>According to a Pew Research Centre report, 50% of Americans view fake news as a critical problem, placing it above violent crime. In addition, the report found that 68% of Americans view fake news as having a significant impact on their confidence of the government and 54% viewed it as having a large impact in their trust in one another. As such, research in the area of fake news detection is of high importance for society. We overcome these limitations posed by conventional datasets through the dataset we made ourselves. Our dataset will expand fake news research into the multimodal space and allow researchers to develop stronger, more generalized, fine-grained fake news detection systems.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CC97-301D-485D-8D3F-D870FBBD7FB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MOTIVATION </a:t>
            </a:r>
          </a:p>
        </p:txBody>
      </p:sp>
      <p:sp>
        <p:nvSpPr>
          <p:cNvPr id="3" name="Content Placeholder 2">
            <a:extLst>
              <a:ext uri="{FF2B5EF4-FFF2-40B4-BE49-F238E27FC236}">
                <a16:creationId xmlns:a16="http://schemas.microsoft.com/office/drawing/2014/main" id="{4E0DD9C1-43CC-42B2-96B0-168638ED592B}"/>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Recent progress in Natural Language Processing generation has raised dual-use concerns. </a:t>
            </a:r>
          </a:p>
          <a:p>
            <a:r>
              <a:rPr lang="en-US" sz="2000" dirty="0">
                <a:solidFill>
                  <a:schemeClr val="tx1"/>
                </a:solidFill>
                <a:latin typeface="Times New Roman" panose="02020603050405020304" pitchFamily="18" charset="0"/>
                <a:cs typeface="Times New Roman" panose="02020603050405020304" pitchFamily="18" charset="0"/>
              </a:rPr>
              <a:t>Since people are often unable to spend enough time to cross-check reference and be sure of the credibility of news, automated detection of fake news is indispensable. </a:t>
            </a:r>
          </a:p>
          <a:p>
            <a:r>
              <a:rPr lang="en-US" sz="2000" dirty="0">
                <a:solidFill>
                  <a:schemeClr val="tx1"/>
                </a:solidFill>
                <a:latin typeface="Times New Roman" panose="02020603050405020304" pitchFamily="18" charset="0"/>
                <a:cs typeface="Times New Roman" panose="02020603050405020304" pitchFamily="18" charset="0"/>
              </a:rPr>
              <a:t>We were curious about how WhatsApp created their fake news filter, so we used open source data from Reddit to make one ourselves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7FF26F-B37A-4417-A8FC-072CD1B54E69}"/>
              </a:ext>
            </a:extLst>
          </p:cNvPr>
          <p:cNvPicPr>
            <a:picLocks noChangeAspect="1"/>
          </p:cNvPicPr>
          <p:nvPr/>
        </p:nvPicPr>
        <p:blipFill>
          <a:blip r:embed="rId2"/>
          <a:stretch>
            <a:fillRect/>
          </a:stretch>
        </p:blipFill>
        <p:spPr>
          <a:xfrm>
            <a:off x="124906" y="143909"/>
            <a:ext cx="713294" cy="883997"/>
          </a:xfrm>
          <a:prstGeom prst="rect">
            <a:avLst/>
          </a:prstGeom>
        </p:spPr>
      </p:pic>
    </p:spTree>
    <p:extLst>
      <p:ext uri="{BB962C8B-B14F-4D97-AF65-F5344CB8AC3E}">
        <p14:creationId xmlns:p14="http://schemas.microsoft.com/office/powerpoint/2010/main" val="362489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439E-DF67-4494-81C3-7CB305E27FD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TASKS TO PERFORM </a:t>
            </a:r>
          </a:p>
        </p:txBody>
      </p:sp>
      <p:sp>
        <p:nvSpPr>
          <p:cNvPr id="3" name="Content Placeholder 2">
            <a:extLst>
              <a:ext uri="{FF2B5EF4-FFF2-40B4-BE49-F238E27FC236}">
                <a16:creationId xmlns:a16="http://schemas.microsoft.com/office/drawing/2014/main" id="{F270CD94-63E1-4697-AEE5-644CC9D35AC6}"/>
              </a:ext>
            </a:extLst>
          </p:cNvPr>
          <p:cNvSpPr>
            <a:spLocks noGrp="1"/>
          </p:cNvSpPr>
          <p:nvPr>
            <p:ph idx="1"/>
          </p:nvPr>
        </p:nvSpPr>
        <p:spPr>
          <a:xfrm>
            <a:off x="489700" y="2398570"/>
            <a:ext cx="11185627" cy="4315521"/>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While building this model, we optimized for accuracy. That is, we wanted to have the highest possible outcomes of True Negatives and True Positives, and least number of False Positives and False Negatives. Our tasks include:</a:t>
            </a:r>
          </a:p>
          <a:p>
            <a:pPr>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Web scraping ~30000 News articles from the Website Reddit and building a dataset that can be used for our challenge and that will help others in the future as well.</a:t>
            </a:r>
          </a:p>
          <a:p>
            <a:pPr>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Cleaning the data manually while looking for articles that might be duplicate or might be having redundant information.</a:t>
            </a:r>
          </a:p>
          <a:p>
            <a:pPr>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Using natural Language Processing Techniques to prepare the text for modelling and also analyse trends that might give useful insights.</a:t>
            </a:r>
          </a:p>
          <a:p>
            <a:pPr>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After analysing the trends , implementing the Machine learning Algorithms that are best suited for our data.</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endParaRPr>
          </a:p>
        </p:txBody>
      </p:sp>
      <p:pic>
        <p:nvPicPr>
          <p:cNvPr id="4" name="Picture 3">
            <a:extLst>
              <a:ext uri="{FF2B5EF4-FFF2-40B4-BE49-F238E27FC236}">
                <a16:creationId xmlns:a16="http://schemas.microsoft.com/office/drawing/2014/main" id="{E8A018B8-237F-4324-BEAF-435FFCBE2C51}"/>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5837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439E-DF67-4494-81C3-7CB305E27FDE}"/>
              </a:ext>
            </a:extLst>
          </p:cNvPr>
          <p:cNvSpPr>
            <a:spLocks noGrp="1"/>
          </p:cNvSpPr>
          <p:nvPr>
            <p:ph type="title"/>
          </p:nvPr>
        </p:nvSpPr>
        <p:spPr/>
        <p:txBody>
          <a:bodyPr>
            <a:normAutofit/>
          </a:bodyPr>
          <a:lstStyle/>
          <a:p>
            <a:pPr algn="ctr"/>
            <a:r>
              <a:rPr lang="en" kern="0" dirty="0">
                <a:latin typeface="Times New Roman"/>
                <a:ea typeface="Times New Roman"/>
                <a:cs typeface="Times New Roman"/>
                <a:sym typeface="Times New Roman"/>
              </a:rPr>
              <a:t>DATASET</a:t>
            </a:r>
            <a:endParaRPr lang="en-IN" dirty="0"/>
          </a:p>
        </p:txBody>
      </p:sp>
      <p:sp>
        <p:nvSpPr>
          <p:cNvPr id="3" name="Content Placeholder 2">
            <a:extLst>
              <a:ext uri="{FF2B5EF4-FFF2-40B4-BE49-F238E27FC236}">
                <a16:creationId xmlns:a16="http://schemas.microsoft.com/office/drawing/2014/main" id="{F270CD94-63E1-4697-AEE5-644CC9D35AC6}"/>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We have extracted ~30000 news articles using pushshiftAPI  from 2 Reddit pages: TheOnion and nottheonion. </a:t>
            </a:r>
          </a:p>
          <a:p>
            <a:r>
              <a:rPr lang="en-US" sz="2000" b="1" dirty="0">
                <a:solidFill>
                  <a:schemeClr val="tx1"/>
                </a:solidFill>
                <a:latin typeface="Times New Roman" panose="02020603050405020304" pitchFamily="18" charset="0"/>
                <a:cs typeface="Times New Roman" panose="02020603050405020304" pitchFamily="18" charset="0"/>
              </a:rPr>
              <a:t>The</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Onion</a:t>
            </a:r>
            <a:r>
              <a:rPr lang="en-US" sz="2000" dirty="0">
                <a:solidFill>
                  <a:schemeClr val="tx1"/>
                </a:solidFill>
                <a:latin typeface="Times New Roman" panose="02020603050405020304" pitchFamily="18" charset="0"/>
                <a:cs typeface="Times New Roman" panose="02020603050405020304" pitchFamily="18" charset="0"/>
              </a:rPr>
              <a:t> is a website that publishes made-up stories that are by their topics ridiculous, but reasonable enough that they seem plausible.</a:t>
            </a:r>
          </a:p>
          <a:p>
            <a:r>
              <a:rPr lang="en-US" sz="2000" b="1" dirty="0">
                <a:solidFill>
                  <a:schemeClr val="tx1"/>
                </a:solidFill>
                <a:latin typeface="Times New Roman" panose="02020603050405020304" pitchFamily="18" charset="0"/>
                <a:cs typeface="Times New Roman" panose="02020603050405020304" pitchFamily="18" charset="0"/>
              </a:rPr>
              <a:t>nottheonion</a:t>
            </a:r>
            <a:r>
              <a:rPr lang="en-US" sz="2000" dirty="0">
                <a:solidFill>
                  <a:schemeClr val="tx1"/>
                </a:solidFill>
                <a:latin typeface="Times New Roman" panose="02020603050405020304" pitchFamily="18" charset="0"/>
                <a:cs typeface="Times New Roman" panose="02020603050405020304" pitchFamily="18" charset="0"/>
              </a:rPr>
              <a:t> on the other hand is a subreddit that concentrates on real news that seem so out of this world that one would easily mistake them for parody news. </a:t>
            </a:r>
          </a:p>
          <a:p>
            <a:r>
              <a:rPr lang="en-US" sz="2000" dirty="0">
                <a:solidFill>
                  <a:schemeClr val="tx1"/>
                </a:solidFill>
                <a:latin typeface="Times New Roman" panose="02020603050405020304" pitchFamily="18" charset="0"/>
                <a:cs typeface="Times New Roman" panose="02020603050405020304" pitchFamily="18" charset="0"/>
              </a:rPr>
              <a:t>We will try distinguish articles from these 2 sources through text classification techniques Based on Natural Language Processing.</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A018B8-237F-4324-BEAF-435FFCBE2C51}"/>
              </a:ext>
            </a:extLst>
          </p:cNvPr>
          <p:cNvPicPr>
            <a:picLocks noChangeAspect="1"/>
          </p:cNvPicPr>
          <p:nvPr/>
        </p:nvPicPr>
        <p:blipFill>
          <a:blip r:embed="rId2"/>
          <a:stretch>
            <a:fillRect/>
          </a:stretch>
        </p:blipFill>
        <p:spPr>
          <a:xfrm>
            <a:off x="131003" y="143909"/>
            <a:ext cx="707197" cy="883997"/>
          </a:xfrm>
          <a:prstGeom prst="rect">
            <a:avLst/>
          </a:prstGeom>
        </p:spPr>
      </p:pic>
    </p:spTree>
    <p:extLst>
      <p:ext uri="{BB962C8B-B14F-4D97-AF65-F5344CB8AC3E}">
        <p14:creationId xmlns:p14="http://schemas.microsoft.com/office/powerpoint/2010/main" val="259412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D1A3-09A9-4030-8864-CEF0FAEEF59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EXPLORATROY DATA  ANALYSIS </a:t>
            </a:r>
          </a:p>
        </p:txBody>
      </p:sp>
      <p:sp>
        <p:nvSpPr>
          <p:cNvPr id="3" name="Content Placeholder 2">
            <a:extLst>
              <a:ext uri="{FF2B5EF4-FFF2-40B4-BE49-F238E27FC236}">
                <a16:creationId xmlns:a16="http://schemas.microsoft.com/office/drawing/2014/main" id="{1846CD00-F3E0-4F15-B160-5F309C52067F}"/>
              </a:ext>
            </a:extLst>
          </p:cNvPr>
          <p:cNvSpPr>
            <a:spLocks noGrp="1"/>
          </p:cNvSpPr>
          <p:nvPr>
            <p:ph idx="1"/>
          </p:nvPr>
        </p:nvSpPr>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EDA is an approach to analysing data sets to summarize their main characteristics, often with visual methods. </a:t>
            </a:r>
          </a:p>
          <a:p>
            <a:r>
              <a:rPr lang="en-IN" sz="2000" dirty="0">
                <a:solidFill>
                  <a:schemeClr val="tx1"/>
                </a:solidFill>
                <a:latin typeface="Times New Roman" panose="02020603050405020304" pitchFamily="18" charset="0"/>
                <a:cs typeface="Times New Roman" panose="02020603050405020304" pitchFamily="18" charset="0"/>
              </a:rPr>
              <a:t>We have plotted box plot to analyse the most active author of both the subreddits </a:t>
            </a:r>
          </a:p>
          <a:p>
            <a:endParaRPr lang="en-IN" dirty="0"/>
          </a:p>
        </p:txBody>
      </p:sp>
      <p:pic>
        <p:nvPicPr>
          <p:cNvPr id="4" name="Picture 3">
            <a:extLst>
              <a:ext uri="{FF2B5EF4-FFF2-40B4-BE49-F238E27FC236}">
                <a16:creationId xmlns:a16="http://schemas.microsoft.com/office/drawing/2014/main" id="{FE6A6E40-95DF-45A8-B681-3DC06E76A9B3}"/>
              </a:ext>
            </a:extLst>
          </p:cNvPr>
          <p:cNvPicPr/>
          <p:nvPr/>
        </p:nvPicPr>
        <p:blipFill rotWithShape="1">
          <a:blip r:embed="rId2"/>
          <a:srcRect l="19112" t="41380" r="33525" b="16354"/>
          <a:stretch/>
        </p:blipFill>
        <p:spPr bwMode="auto">
          <a:xfrm>
            <a:off x="1071136" y="3780263"/>
            <a:ext cx="4829174" cy="284356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CC90BB0-779B-4DB1-A0E8-22018BC11C04}"/>
              </a:ext>
            </a:extLst>
          </p:cNvPr>
          <p:cNvPicPr/>
          <p:nvPr/>
        </p:nvPicPr>
        <p:blipFill rotWithShape="1">
          <a:blip r:embed="rId3"/>
          <a:srcRect l="18779" t="37225" r="35686" b="21675"/>
          <a:stretch/>
        </p:blipFill>
        <p:spPr bwMode="auto">
          <a:xfrm>
            <a:off x="5900308" y="3884047"/>
            <a:ext cx="4829175" cy="263941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CC3EE0C-00DF-4E59-B8D6-7A9DE85F5C24}"/>
              </a:ext>
            </a:extLst>
          </p:cNvPr>
          <p:cNvPicPr>
            <a:picLocks noChangeAspect="1"/>
          </p:cNvPicPr>
          <p:nvPr/>
        </p:nvPicPr>
        <p:blipFill>
          <a:blip r:embed="rId4"/>
          <a:stretch>
            <a:fillRect/>
          </a:stretch>
        </p:blipFill>
        <p:spPr>
          <a:xfrm>
            <a:off x="131003" y="143909"/>
            <a:ext cx="707197" cy="883997"/>
          </a:xfrm>
          <a:prstGeom prst="rect">
            <a:avLst/>
          </a:prstGeom>
        </p:spPr>
      </p:pic>
    </p:spTree>
    <p:extLst>
      <p:ext uri="{BB962C8B-B14F-4D97-AF65-F5344CB8AC3E}">
        <p14:creationId xmlns:p14="http://schemas.microsoft.com/office/powerpoint/2010/main" val="420735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47C0-60BC-435F-9784-5EB243B9643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EXPLORATROY DATA  ANALYSIS </a:t>
            </a:r>
            <a:endParaRPr lang="en-IN" dirty="0"/>
          </a:p>
        </p:txBody>
      </p:sp>
      <p:sp>
        <p:nvSpPr>
          <p:cNvPr id="3" name="Content Placeholder 2">
            <a:extLst>
              <a:ext uri="{FF2B5EF4-FFF2-40B4-BE49-F238E27FC236}">
                <a16:creationId xmlns:a16="http://schemas.microsoft.com/office/drawing/2014/main" id="{6B7B1109-D26F-455F-AF31-CFB98A66201E}"/>
              </a:ext>
            </a:extLst>
          </p:cNvPr>
          <p:cNvSpPr>
            <a:spLocks noGrp="1"/>
          </p:cNvSpPr>
          <p:nvPr>
            <p:ph idx="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After that we have plotted the most used website from which these subreddits post news content. </a:t>
            </a:r>
          </a:p>
          <a:p>
            <a:endParaRPr lang="en-IN" dirty="0"/>
          </a:p>
        </p:txBody>
      </p:sp>
      <p:pic>
        <p:nvPicPr>
          <p:cNvPr id="4" name="Picture 3">
            <a:extLst>
              <a:ext uri="{FF2B5EF4-FFF2-40B4-BE49-F238E27FC236}">
                <a16:creationId xmlns:a16="http://schemas.microsoft.com/office/drawing/2014/main" id="{62E28092-1496-4ADC-8FAF-87965C4BA309}"/>
              </a:ext>
            </a:extLst>
          </p:cNvPr>
          <p:cNvPicPr/>
          <p:nvPr/>
        </p:nvPicPr>
        <p:blipFill rotWithShape="1">
          <a:blip r:embed="rId2"/>
          <a:srcRect l="20608" t="32216" r="32860" b="24927"/>
          <a:stretch/>
        </p:blipFill>
        <p:spPr bwMode="auto">
          <a:xfrm>
            <a:off x="838200" y="3428999"/>
            <a:ext cx="5406483" cy="3027557"/>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A8EA487-F030-48AD-8234-495326CF33E7}"/>
              </a:ext>
            </a:extLst>
          </p:cNvPr>
          <p:cNvPicPr/>
          <p:nvPr/>
        </p:nvPicPr>
        <p:blipFill rotWithShape="1">
          <a:blip r:embed="rId3"/>
          <a:srcRect l="19610" t="39607" r="33692" b="18127"/>
          <a:stretch/>
        </p:blipFill>
        <p:spPr bwMode="auto">
          <a:xfrm>
            <a:off x="6561438" y="3429001"/>
            <a:ext cx="5067426" cy="302755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6D4FBF7-7D3A-437F-BE3C-B277DE0D8833}"/>
              </a:ext>
            </a:extLst>
          </p:cNvPr>
          <p:cNvPicPr>
            <a:picLocks noChangeAspect="1"/>
          </p:cNvPicPr>
          <p:nvPr/>
        </p:nvPicPr>
        <p:blipFill>
          <a:blip r:embed="rId4"/>
          <a:stretch>
            <a:fillRect/>
          </a:stretch>
        </p:blipFill>
        <p:spPr>
          <a:xfrm>
            <a:off x="131003" y="143909"/>
            <a:ext cx="707197" cy="883997"/>
          </a:xfrm>
          <a:prstGeom prst="rect">
            <a:avLst/>
          </a:prstGeom>
        </p:spPr>
      </p:pic>
    </p:spTree>
    <p:extLst>
      <p:ext uri="{BB962C8B-B14F-4D97-AF65-F5344CB8AC3E}">
        <p14:creationId xmlns:p14="http://schemas.microsoft.com/office/powerpoint/2010/main" val="549868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2120</TotalTime>
  <Words>1601</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 Boardroom</vt:lpstr>
      <vt:lpstr>  TOPIC   FAKE NEWS DETECTION USING NATURAL LANGUAGE PROCESSING</vt:lpstr>
      <vt:lpstr>PowerPoint Presentation</vt:lpstr>
      <vt:lpstr>WHAT IS FAKE NEWS?</vt:lpstr>
      <vt:lpstr>LITERATURE SURVEY</vt:lpstr>
      <vt:lpstr>MOTIVATION </vt:lpstr>
      <vt:lpstr>TASKS TO PERFORM </vt:lpstr>
      <vt:lpstr>DATASET</vt:lpstr>
      <vt:lpstr>EXPLORATROY DATA  ANALYSIS </vt:lpstr>
      <vt:lpstr>EXPLORATROY DATA  ANALYSIS </vt:lpstr>
      <vt:lpstr>NATURAL LANGUAGE PROCESSING </vt:lpstr>
      <vt:lpstr>NATURAL LANGUAGE PROCESSING </vt:lpstr>
      <vt:lpstr>NATURAL LANGUAGE PROCESSING </vt:lpstr>
      <vt:lpstr>DATA CLEANING</vt:lpstr>
      <vt:lpstr>ALGORITHMS USED</vt:lpstr>
      <vt:lpstr>ALGORITHMS USED</vt:lpstr>
      <vt:lpstr>MODEL COMBINATION </vt:lpstr>
      <vt:lpstr>RESULTS AND CONCLUSION</vt:lpstr>
      <vt:lpstr>MODEL EVALUATION</vt:lpstr>
      <vt:lpstr>MODEL EVALUATION</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NATURAL LANGUAGE PROCESSING</dc:title>
  <dc:creator>PRASENJIT KATHURIA</dc:creator>
  <cp:lastModifiedBy>SHIWALI SINGH</cp:lastModifiedBy>
  <cp:revision>52</cp:revision>
  <dcterms:created xsi:type="dcterms:W3CDTF">2020-06-03T16:33:03Z</dcterms:created>
  <dcterms:modified xsi:type="dcterms:W3CDTF">2020-06-06T18:44:19Z</dcterms:modified>
</cp:coreProperties>
</file>