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6B943-0FDE-4871-BE99-226FEB730496}" v="6" dt="2023-03-01T03:22:02.062"/>
    <p1510:client id="{C3E224E2-E838-428E-9F9F-BFFFFBA7DFAD}" v="3" dt="2023-03-01T14:03:13.968"/>
  </p1510:revLst>
</p1510:revInfo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DEVANAND" userId="b18dc2b0b1c5e806" providerId="LiveId" clId="{C3E224E2-E838-428E-9F9F-BFFFFBA7DFAD}"/>
    <pc:docChg chg="custSel modSld sldOrd">
      <pc:chgData name="VAIBHAV DEVANAND" userId="b18dc2b0b1c5e806" providerId="LiveId" clId="{C3E224E2-E838-428E-9F9F-BFFFFBA7DFAD}" dt="2023-03-01T14:03:13.967" v="4"/>
      <pc:docMkLst>
        <pc:docMk/>
      </pc:docMkLst>
      <pc:sldChg chg="addSp delSp modSp mod delAnim modAnim">
        <pc:chgData name="VAIBHAV DEVANAND" userId="b18dc2b0b1c5e806" providerId="LiveId" clId="{C3E224E2-E838-428E-9F9F-BFFFFBA7DFAD}" dt="2023-03-01T14:03:13.967" v="4"/>
        <pc:sldMkLst>
          <pc:docMk/>
          <pc:sldMk cId="0" sldId="256"/>
        </pc:sldMkLst>
        <pc:picChg chg="add del mod">
          <ac:chgData name="VAIBHAV DEVANAND" userId="b18dc2b0b1c5e806" providerId="LiveId" clId="{C3E224E2-E838-428E-9F9F-BFFFFBA7DFAD}" dt="2023-03-01T14:00:40.380" v="3" actId="478"/>
          <ac:picMkLst>
            <pc:docMk/>
            <pc:sldMk cId="0" sldId="256"/>
            <ac:picMk id="2" creationId="{13E04212-833C-7101-3103-A5C28BB294D4}"/>
          </ac:picMkLst>
        </pc:picChg>
        <pc:picChg chg="add mod">
          <ac:chgData name="VAIBHAV DEVANAND" userId="b18dc2b0b1c5e806" providerId="LiveId" clId="{C3E224E2-E838-428E-9F9F-BFFFFBA7DFAD}" dt="2023-03-01T14:03:13.967" v="4"/>
          <ac:picMkLst>
            <pc:docMk/>
            <pc:sldMk cId="0" sldId="256"/>
            <ac:picMk id="4" creationId="{7997C7E4-775F-8702-DCBD-C7F17401CD56}"/>
          </ac:picMkLst>
        </pc:picChg>
      </pc:sldChg>
      <pc:sldChg chg="addSp modSp">
        <pc:chgData name="VAIBHAV DEVANAND" userId="b18dc2b0b1c5e806" providerId="LiveId" clId="{C3E224E2-E838-428E-9F9F-BFFFFBA7DFAD}" dt="2023-03-01T14:03:13.967" v="4"/>
        <pc:sldMkLst>
          <pc:docMk/>
          <pc:sldMk cId="0" sldId="257"/>
        </pc:sldMkLst>
        <pc:picChg chg="add mod">
          <ac:chgData name="VAIBHAV DEVANAND" userId="b18dc2b0b1c5e806" providerId="LiveId" clId="{C3E224E2-E838-428E-9F9F-BFFFFBA7DFAD}" dt="2023-03-01T14:03:13.967" v="4"/>
          <ac:picMkLst>
            <pc:docMk/>
            <pc:sldMk cId="0" sldId="257"/>
            <ac:picMk id="2" creationId="{F6952F33-4367-D93F-4311-42523B4673BF}"/>
          </ac:picMkLst>
        </pc:picChg>
      </pc:sldChg>
      <pc:sldChg chg="addSp modSp">
        <pc:chgData name="VAIBHAV DEVANAND" userId="b18dc2b0b1c5e806" providerId="LiveId" clId="{C3E224E2-E838-428E-9F9F-BFFFFBA7DFAD}" dt="2023-03-01T14:03:13.967" v="4"/>
        <pc:sldMkLst>
          <pc:docMk/>
          <pc:sldMk cId="0" sldId="258"/>
        </pc:sldMkLst>
        <pc:picChg chg="add mod">
          <ac:chgData name="VAIBHAV DEVANAND" userId="b18dc2b0b1c5e806" providerId="LiveId" clId="{C3E224E2-E838-428E-9F9F-BFFFFBA7DFAD}" dt="2023-03-01T14:03:13.967" v="4"/>
          <ac:picMkLst>
            <pc:docMk/>
            <pc:sldMk cId="0" sldId="258"/>
            <ac:picMk id="3" creationId="{FE45DB5E-B127-809A-2901-8DE64CCE3414}"/>
          </ac:picMkLst>
        </pc:picChg>
      </pc:sldChg>
      <pc:sldChg chg="addSp modSp">
        <pc:chgData name="VAIBHAV DEVANAND" userId="b18dc2b0b1c5e806" providerId="LiveId" clId="{C3E224E2-E838-428E-9F9F-BFFFFBA7DFAD}" dt="2023-03-01T14:03:13.967" v="4"/>
        <pc:sldMkLst>
          <pc:docMk/>
          <pc:sldMk cId="0" sldId="259"/>
        </pc:sldMkLst>
        <pc:picChg chg="add mod">
          <ac:chgData name="VAIBHAV DEVANAND" userId="b18dc2b0b1c5e806" providerId="LiveId" clId="{C3E224E2-E838-428E-9F9F-BFFFFBA7DFAD}" dt="2023-03-01T14:03:13.967" v="4"/>
          <ac:picMkLst>
            <pc:docMk/>
            <pc:sldMk cId="0" sldId="259"/>
            <ac:picMk id="2" creationId="{AD0B7750-52E4-C508-F6B4-49CC5E640584}"/>
          </ac:picMkLst>
        </pc:picChg>
      </pc:sldChg>
      <pc:sldChg chg="addSp modSp">
        <pc:chgData name="VAIBHAV DEVANAND" userId="b18dc2b0b1c5e806" providerId="LiveId" clId="{C3E224E2-E838-428E-9F9F-BFFFFBA7DFAD}" dt="2023-03-01T14:03:13.967" v="4"/>
        <pc:sldMkLst>
          <pc:docMk/>
          <pc:sldMk cId="0" sldId="260"/>
        </pc:sldMkLst>
        <pc:picChg chg="add mod">
          <ac:chgData name="VAIBHAV DEVANAND" userId="b18dc2b0b1c5e806" providerId="LiveId" clId="{C3E224E2-E838-428E-9F9F-BFFFFBA7DFAD}" dt="2023-03-01T14:03:13.967" v="4"/>
          <ac:picMkLst>
            <pc:docMk/>
            <pc:sldMk cId="0" sldId="260"/>
            <ac:picMk id="2" creationId="{F73C720B-4891-755F-B847-35CD7B05ECBF}"/>
          </ac:picMkLst>
        </pc:picChg>
      </pc:sldChg>
      <pc:sldChg chg="ord">
        <pc:chgData name="VAIBHAV DEVANAND" userId="b18dc2b0b1c5e806" providerId="LiveId" clId="{C3E224E2-E838-428E-9F9F-BFFFFBA7DFAD}" dt="2023-03-01T13:12:03.998" v="1"/>
        <pc:sldMkLst>
          <pc:docMk/>
          <pc:sldMk cId="3271878706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9925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362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392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470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56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63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650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066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015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066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66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29"/>
          <p:cNvSpPr>
            <a:spLocks noGrp="1"/>
          </p:cNvSpPr>
          <p:nvPr>
            <p:ph type="pic" idx="2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above Caption">
  <p:cSld name="Picture abov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Pictures with Caption">
  <p:cSld name="2 Pictures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31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31"/>
          <p:cNvSpPr>
            <a:spLocks noGrp="1"/>
          </p:cNvSpPr>
          <p:nvPr>
            <p:ph type="pic" idx="3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0607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Pictures with Caption">
  <p:cSld name="3 Pictures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32"/>
          <p:cNvSpPr>
            <a:spLocks noGrp="1"/>
          </p:cNvSpPr>
          <p:nvPr>
            <p:ph type="pic" idx="3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32"/>
          <p:cNvSpPr>
            <a:spLocks noGrp="1"/>
          </p:cNvSpPr>
          <p:nvPr>
            <p:ph type="pic" idx="4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685800" rIns="91425" bIns="685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0936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2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42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3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4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826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ctr" anchorCtr="0">
            <a:norm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3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4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45" name="Google Shape;45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1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body" idx="2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132693" y="629766"/>
            <a:ext cx="9920177" cy="6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800" b="1" dirty="0">
                <a:solidFill>
                  <a:schemeClr val="dk1"/>
                </a:solidFill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P195 – Reliance Industries Stock Forecast</a:t>
            </a:r>
            <a:endParaRPr lang="en-US" sz="3600" b="1" i="0" u="none" strike="noStrike" cap="none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33" name="Google Shape;33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57564" y="2228849"/>
            <a:ext cx="49574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2776"/>
              </a:buClr>
              <a:buSzPts val="3600"/>
            </a:pPr>
            <a:r>
              <a:rPr lang="en-US" sz="2000" b="1" dirty="0">
                <a:solidFill>
                  <a:srgbClr val="002776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Team(Group 3)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Basharnawaj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Shweta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parkhe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Shiwam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Prashant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Wakchaure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Sahil Hemanth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Vaibhav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Devanand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2776"/>
              </a:buClr>
              <a:buSzPts val="3600"/>
            </a:pPr>
            <a:endParaRPr lang="en-US" sz="2000" b="1" dirty="0">
              <a:solidFill>
                <a:srgbClr val="002776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lvl="0">
              <a:buClr>
                <a:srgbClr val="002776"/>
              </a:buClr>
              <a:buSzPts val="2400"/>
            </a:pPr>
            <a:r>
              <a:rPr lang="en-US" sz="2000" b="1" dirty="0">
                <a:solidFill>
                  <a:srgbClr val="002776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Mentor Name – Neha Ramachandran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2776"/>
              </a:buClr>
              <a:buSzPts val="2400"/>
            </a:pPr>
            <a:r>
              <a:rPr lang="en-US" sz="2000" b="1" dirty="0">
                <a:solidFill>
                  <a:srgbClr val="002776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Date: 27-02-2023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997C7E4-775F-8702-DCBD-C7F17401CD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22"/>
    </mc:Choice>
    <mc:Fallback>
      <p:transition spd="slow" advTm="114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"/>
          <p:cNvSpPr txBox="1"/>
          <p:nvPr/>
        </p:nvSpPr>
        <p:spPr>
          <a:xfrm>
            <a:off x="485192" y="1595228"/>
            <a:ext cx="75671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Model Building: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0" name="Google Shape;40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BDB43C-F274-6483-F616-C35F415CE33C}"/>
              </a:ext>
            </a:extLst>
          </p:cNvPr>
          <p:cNvSpPr txBox="1"/>
          <p:nvPr/>
        </p:nvSpPr>
        <p:spPr>
          <a:xfrm>
            <a:off x="485192" y="2444621"/>
            <a:ext cx="8173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train and test split model validation techniques we have builded following 2 machine learning models.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Holts Winter Model</a:t>
            </a:r>
            <a:endParaRPr lang="en-US" sz="1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9;p9">
            <a:extLst>
              <a:ext uri="{FF2B5EF4-FFF2-40B4-BE49-F238E27FC236}">
                <a16:creationId xmlns:a16="http://schemas.microsoft.com/office/drawing/2014/main" id="{B3DBC844-91A7-EDA2-A948-E40C5F02FD4D}"/>
              </a:ext>
            </a:extLst>
          </p:cNvPr>
          <p:cNvSpPr txBox="1"/>
          <p:nvPr/>
        </p:nvSpPr>
        <p:spPr>
          <a:xfrm>
            <a:off x="578498" y="274922"/>
            <a:ext cx="78517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Forecast for nex</a:t>
            </a:r>
            <a:r>
              <a:rPr lang="en-US" sz="28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30 days</a:t>
            </a:r>
            <a:r>
              <a:rPr lang="en-US" sz="28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oogle Shape;414;p10">
            <a:extLst>
              <a:ext uri="{FF2B5EF4-FFF2-40B4-BE49-F238E27FC236}">
                <a16:creationId xmlns:a16="http://schemas.microsoft.com/office/drawing/2014/main" id="{9CA59CC3-BCB7-0EEB-335B-5AF0B3C097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288863-F675-8E02-8758-F7F62217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8" y="1157782"/>
            <a:ext cx="3646030" cy="5087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838FF-3F52-22E1-AB78-2ED367F22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353" y="1560021"/>
            <a:ext cx="3646030" cy="4685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233DE3-09E0-C052-6587-794AD15DE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353" y="1157782"/>
            <a:ext cx="3646030" cy="4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9"/>
    </mc:Choice>
    <mc:Fallback xmlns="">
      <p:transition spd="slow" advTm="42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"/>
          <p:cNvSpPr txBox="1"/>
          <p:nvPr/>
        </p:nvSpPr>
        <p:spPr>
          <a:xfrm>
            <a:off x="373224" y="210311"/>
            <a:ext cx="79403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Template for Model results presentation: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" name="Google Shape;408;p10"/>
          <p:cNvSpPr txBox="1"/>
          <p:nvPr/>
        </p:nvSpPr>
        <p:spPr>
          <a:xfrm>
            <a:off x="173620" y="877465"/>
            <a:ext cx="19792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Data set details: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" name="Google Shape;409;p10"/>
          <p:cNvSpPr txBox="1"/>
          <p:nvPr/>
        </p:nvSpPr>
        <p:spPr>
          <a:xfrm>
            <a:off x="373224" y="3244334"/>
            <a:ext cx="258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Data Partition details: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" name="Google Shape;410;p10"/>
          <p:cNvSpPr txBox="1"/>
          <p:nvPr/>
        </p:nvSpPr>
        <p:spPr>
          <a:xfrm>
            <a:off x="4363663" y="877465"/>
            <a:ext cx="15162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Models used: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4" name="Google Shape;41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D55E71-30B4-94C9-1895-E3E3005D7AA6}"/>
              </a:ext>
            </a:extLst>
          </p:cNvPr>
          <p:cNvSpPr txBox="1"/>
          <p:nvPr/>
        </p:nvSpPr>
        <p:spPr>
          <a:xfrm>
            <a:off x="173620" y="1342775"/>
            <a:ext cx="3526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Industries Stock Price </a:t>
            </a:r>
            <a:endParaRPr lang="x-non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19241-60CB-A635-8B64-77021C687832}"/>
              </a:ext>
            </a:extLst>
          </p:cNvPr>
          <p:cNvSpPr txBox="1"/>
          <p:nvPr/>
        </p:nvSpPr>
        <p:spPr>
          <a:xfrm>
            <a:off x="373224" y="3709028"/>
            <a:ext cx="3592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variable: date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arget variable: close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1728 days are taken as training  data and remaining 248 as testing data</a:t>
            </a:r>
            <a:endParaRPr lang="x-non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D2D59-4572-FBA9-847A-01DDE7E2137D}"/>
              </a:ext>
            </a:extLst>
          </p:cNvPr>
          <p:cNvSpPr txBox="1"/>
          <p:nvPr/>
        </p:nvSpPr>
        <p:spPr>
          <a:xfrm>
            <a:off x="4380574" y="1344117"/>
            <a:ext cx="4021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Holts Winter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F2C18-2A25-73C2-9721-0EA05550BF9D}"/>
              </a:ext>
            </a:extLst>
          </p:cNvPr>
          <p:cNvSpPr txBox="1"/>
          <p:nvPr/>
        </p:nvSpPr>
        <p:spPr>
          <a:xfrm>
            <a:off x="4392034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Evaluation metric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FD87F-4CAB-1A31-DBED-D9DC734165DE}"/>
              </a:ext>
            </a:extLst>
          </p:cNvPr>
          <p:cNvSpPr txBox="1"/>
          <p:nvPr/>
        </p:nvSpPr>
        <p:spPr>
          <a:xfrm>
            <a:off x="4392034" y="3709028"/>
            <a:ext cx="35922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ean absolute percentage error: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model: 3.8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exponential: 6.27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 method: 12.57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Holts winter exponential smoothing with additive seasonality &amp; additive trend: 4.38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Holts winter exponential smoothing with multiplicative seasonality &amp; additive trend: 3.84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en-US" sz="2000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x-non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2"/>
          <p:cNvSpPr txBox="1"/>
          <p:nvPr/>
        </p:nvSpPr>
        <p:spPr>
          <a:xfrm>
            <a:off x="185195" y="305924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Model Results: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Google Shape;433;p12"/>
          <p:cNvSpPr txBox="1"/>
          <p:nvPr/>
        </p:nvSpPr>
        <p:spPr>
          <a:xfrm>
            <a:off x="387220" y="1194896"/>
            <a:ext cx="836955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Model generated the output as the predicted stock price for the next 30 days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4" name="Google Shape;43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3956AC-0236-8B30-6AE4-300E1F67C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62" y="1929939"/>
            <a:ext cx="7878274" cy="4086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"/>
    </mc:Choice>
    <mc:Fallback xmlns="">
      <p:transition spd="slow" advTm="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/>
          <p:nvPr/>
        </p:nvSpPr>
        <p:spPr>
          <a:xfrm>
            <a:off x="503853" y="511604"/>
            <a:ext cx="791235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Model Deployment using R shiny / Flask or any other method: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1" name="Google Shape;44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3F11B-E778-ECAE-5D62-9F7A443C4B50}"/>
              </a:ext>
            </a:extLst>
          </p:cNvPr>
          <p:cNvSpPr txBox="1"/>
          <p:nvPr/>
        </p:nvSpPr>
        <p:spPr>
          <a:xfrm>
            <a:off x="634482" y="1726163"/>
            <a:ext cx="7688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 Streamlit for deployment of your project ‘Reliance Industries Stock Forecast’. </a:t>
            </a:r>
          </a:p>
          <a:p>
            <a:endParaRPr lang="en-US" sz="18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included the EDA part in our deployment codes along with various visualization.</a:t>
            </a:r>
            <a:endParaRPr lang="x-non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"/>
    </mc:Choice>
    <mc:Fallback xmlns="">
      <p:transition spd="slow" advTm="13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14;p10">
            <a:extLst>
              <a:ext uri="{FF2B5EF4-FFF2-40B4-BE49-F238E27FC236}">
                <a16:creationId xmlns:a16="http://schemas.microsoft.com/office/drawing/2014/main" id="{9AA1893D-F6A6-7444-3026-0C01AC7649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668464-84DA-B6A5-4978-6D22A1CA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57" y="933101"/>
            <a:ext cx="7592485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"/>
    </mc:Choice>
    <mc:Fallback xmlns="">
      <p:transition spd="slow" advTm="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14;p10">
            <a:extLst>
              <a:ext uri="{FF2B5EF4-FFF2-40B4-BE49-F238E27FC236}">
                <a16:creationId xmlns:a16="http://schemas.microsoft.com/office/drawing/2014/main" id="{9AA1893D-F6A6-7444-3026-0C01AC7649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D62D4E-B4BD-D8E8-374E-AA9AFD582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26" y="983226"/>
            <a:ext cx="6788528" cy="49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6"/>
    </mc:Choice>
    <mc:Fallback xmlns="">
      <p:transition spd="slow" advTm="101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14;p10">
            <a:extLst>
              <a:ext uri="{FF2B5EF4-FFF2-40B4-BE49-F238E27FC236}">
                <a16:creationId xmlns:a16="http://schemas.microsoft.com/office/drawing/2014/main" id="{9AA1893D-F6A6-7444-3026-0C01AC7649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11A1FB-56BB-4E50-39B8-D65BB9079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5" y="1509444"/>
            <a:ext cx="841174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"/>
    </mc:Choice>
    <mc:Fallback xmlns="">
      <p:transition spd="slow" advTm="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14;p10">
            <a:extLst>
              <a:ext uri="{FF2B5EF4-FFF2-40B4-BE49-F238E27FC236}">
                <a16:creationId xmlns:a16="http://schemas.microsoft.com/office/drawing/2014/main" id="{9AA1893D-F6A6-7444-3026-0C01AC7649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6CC0A-ABAF-B71F-5274-CAAFE71E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6" y="1647576"/>
            <a:ext cx="729716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3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14;p10">
            <a:extLst>
              <a:ext uri="{FF2B5EF4-FFF2-40B4-BE49-F238E27FC236}">
                <a16:creationId xmlns:a16="http://schemas.microsoft.com/office/drawing/2014/main" id="{9AA1893D-F6A6-7444-3026-0C01AC7649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C245ED-8D01-74D0-5A7C-6EC5413D8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1042220"/>
            <a:ext cx="8268929" cy="48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272522" y="2011341"/>
            <a:ext cx="35071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Business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2" name="Google Shape;34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C674A-348D-723B-C4E7-67EF08000991}"/>
              </a:ext>
            </a:extLst>
          </p:cNvPr>
          <p:cNvSpPr txBox="1"/>
          <p:nvPr/>
        </p:nvSpPr>
        <p:spPr>
          <a:xfrm>
            <a:off x="272522" y="2771813"/>
            <a:ext cx="77559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Predict the Reliance Industries Stock Price for the next 30 days.</a:t>
            </a:r>
          </a:p>
          <a:p>
            <a:pPr algn="ctr"/>
            <a:r>
              <a:rPr lang="en-US" sz="1800" dirty="0"/>
              <a:t>There are Open, High, Low and Close prices that you need to obtain from the web for day starting from 2015 to 2022 for Reliance Industries stock.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F6952F33-4367-D93F-4311-42523B4673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66"/>
    </mc:Choice>
    <mc:Fallback>
      <p:transition spd="slow" advTm="70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14;p10">
            <a:extLst>
              <a:ext uri="{FF2B5EF4-FFF2-40B4-BE49-F238E27FC236}">
                <a16:creationId xmlns:a16="http://schemas.microsoft.com/office/drawing/2014/main" id="{9AA1893D-F6A6-7444-3026-0C01AC7649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13F52D-31E0-EBAA-7C36-BFC4EB144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601" y="399627"/>
            <a:ext cx="5172797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5"/>
          <p:cNvSpPr txBox="1"/>
          <p:nvPr/>
        </p:nvSpPr>
        <p:spPr>
          <a:xfrm>
            <a:off x="3065106" y="2905780"/>
            <a:ext cx="30137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Thank you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"/>
    </mc:Choice>
    <mc:Fallback xmlns="">
      <p:transition spd="slow" advTm="26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86559" y="149422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Architecture / Project Flow: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1E331-5C04-AF6F-38BB-93BCBA958834}"/>
              </a:ext>
            </a:extLst>
          </p:cNvPr>
          <p:cNvSpPr txBox="1"/>
          <p:nvPr/>
        </p:nvSpPr>
        <p:spPr>
          <a:xfrm>
            <a:off x="527179" y="1418253"/>
            <a:ext cx="8089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Importing Libraries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Importing Dataset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EDA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Visualization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Model Building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Model Evaluation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7.Deployment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FE45DB5E-B127-809A-2901-8DE64CCE341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4"/>
    </mc:Choice>
    <mc:Fallback>
      <p:transition spd="slow" advTm="1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"/>
          <p:cNvSpPr txBox="1"/>
          <p:nvPr/>
        </p:nvSpPr>
        <p:spPr>
          <a:xfrm>
            <a:off x="657808" y="2228712"/>
            <a:ext cx="78283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Exploratory Data Analysis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2" name="Google Shape;36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AD0B7750-52E4-C508-F6B4-49CC5E6405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2"/>
    </mc:Choice>
    <mc:Fallback>
      <p:transition spd="slow" advTm="18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"/>
          <p:cNvSpPr txBox="1"/>
          <p:nvPr/>
        </p:nvSpPr>
        <p:spPr>
          <a:xfrm>
            <a:off x="326571" y="249994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Data set details: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9" name="Google Shape;3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2DBA30-B8BC-A9EC-EDF3-1A6D977C49DF}"/>
              </a:ext>
            </a:extLst>
          </p:cNvPr>
          <p:cNvSpPr txBox="1"/>
          <p:nvPr/>
        </p:nvSpPr>
        <p:spPr>
          <a:xfrm>
            <a:off x="255883" y="773214"/>
            <a:ext cx="8888117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The dataset used is Reliance Industries stock market data from NSE (National Stock Exchange) India over the last 7 years (2015 - 2022)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The dataset contains 1976 samples. Each sample contains 7 features.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Date - Date of trade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Open - The open is the starting period of trading on a securities exchange or organized over-the-counter 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               Market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High - Highest price at which a stock traded during the course of the trading day.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Low - Lowest price at which a stock traded during the course of the trading day.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Close - (Target variable) The close is a reference to the end of a trading session in the financial market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              when the market  close for the day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Adj.close</a:t>
            </a:r>
            <a:r>
              <a:rPr lang="en-US" dirty="0"/>
              <a:t> - The price of the stock after paying off the dividends.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Volume - It is the amount of a security that was traded during a given period of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E9BB7-19E7-2C64-D2DD-C3CCD6D42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651" y="3712480"/>
            <a:ext cx="8754697" cy="3045275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F73C720B-4891-755F-B847-35CD7B05EC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2"/>
    </mc:Choice>
    <mc:Fallback>
      <p:transition spd="slow" advTm="20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045" x="3646488" y="2090738"/>
          <p14:tracePt t="2045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305014" y="217431"/>
            <a:ext cx="8503149" cy="58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Exploratory Data Analysis (EDA):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41B4E4-0081-25D5-15F2-7F0594EDBF73}"/>
              </a:ext>
            </a:extLst>
          </p:cNvPr>
          <p:cNvSpPr txBox="1"/>
          <p:nvPr/>
        </p:nvSpPr>
        <p:spPr>
          <a:xfrm>
            <a:off x="354530" y="1091681"/>
            <a:ext cx="843493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The data contains a total of 7 features for 1976 days.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The given data does not contain any 'nan' values hence we don't have any missing values, also the data types are correct.</a:t>
            </a:r>
          </a:p>
          <a:p>
            <a:pPr algn="l"/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For all the columns the mean value is greater than the median value (50% percentile) so we can say that the dataset is positively skewed in nature.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The given dataset does not contain any duplicate rows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A489-3C3B-A0EC-C17C-204EAD9C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" y="272142"/>
            <a:ext cx="8913813" cy="576943"/>
          </a:xfrm>
        </p:spPr>
        <p:txBody>
          <a:bodyPr/>
          <a:lstStyle/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for Open, High, Low, Close:</a:t>
            </a:r>
            <a:endParaRPr lang="en-IN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AF58A-5277-A0BF-7D61-0421CE69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6064" y="1632857"/>
            <a:ext cx="3294631" cy="3592285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By analyzing the above histograms we can say that the given dataset is not symmetric in nature</a:t>
            </a:r>
            <a:endParaRPr lang="en-IN" sz="1600" dirty="0"/>
          </a:p>
        </p:txBody>
      </p:sp>
      <p:pic>
        <p:nvPicPr>
          <p:cNvPr id="7" name="Google Shape;348;p3">
            <a:extLst>
              <a:ext uri="{FF2B5EF4-FFF2-40B4-BE49-F238E27FC236}">
                <a16:creationId xmlns:a16="http://schemas.microsoft.com/office/drawing/2014/main" id="{9D509AF4-6BE6-D62E-3319-7B026E80ADC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7849" y="180311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79CDF3-A7A5-EDE3-F46A-827E8C7B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59" y="940916"/>
            <a:ext cx="5083277" cy="2812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211436-51C8-38F1-7351-68DB224B6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05" y="3902703"/>
            <a:ext cx="4926786" cy="26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2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"/>
    </mc:Choice>
    <mc:Fallback xmlns="">
      <p:transition spd="slow" advTm="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93F9-1137-D7A0-9E36-EAE51E9F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" y="130630"/>
            <a:ext cx="8913813" cy="653142"/>
          </a:xfrm>
        </p:spPr>
        <p:txBody>
          <a:bodyPr/>
          <a:lstStyle/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Open, High, Low, Close Over the Time</a:t>
            </a:r>
            <a:r>
              <a:rPr lang="en-IN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F70A8-56F1-314B-0841-9BF46CB76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1935" y="1097901"/>
            <a:ext cx="3762002" cy="4662197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After analyzing all the above graphs we can say that all the trend follows the same pattern over the last 7 years.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IN" b="1" dirty="0"/>
          </a:p>
        </p:txBody>
      </p:sp>
      <p:pic>
        <p:nvPicPr>
          <p:cNvPr id="7" name="Google Shape;348;p3">
            <a:extLst>
              <a:ext uri="{FF2B5EF4-FFF2-40B4-BE49-F238E27FC236}">
                <a16:creationId xmlns:a16="http://schemas.microsoft.com/office/drawing/2014/main" id="{86F24524-B605-46C3-0463-8FAE4453BB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7849" y="180311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7CA23-CA3B-8653-927D-5BE84656B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6581"/>
            <a:ext cx="5004619" cy="4070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305174-6CB4-6A04-68AF-188ECFE76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93" y="4774885"/>
            <a:ext cx="4889526" cy="18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48;p3">
            <a:extLst>
              <a:ext uri="{FF2B5EF4-FFF2-40B4-BE49-F238E27FC236}">
                <a16:creationId xmlns:a16="http://schemas.microsoft.com/office/drawing/2014/main" id="{5ADF39EF-C73D-B283-236B-156F5FE23D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7849" y="180311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428B694-C024-07C0-5689-1FCE1A60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" y="323173"/>
            <a:ext cx="8913813" cy="536993"/>
          </a:xfrm>
        </p:spPr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Distribution Estimation Plot(KDE)</a:t>
            </a:r>
            <a:r>
              <a:rPr lang="en-US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8DC98-EB21-857A-3841-F3C7C0C0EB55}"/>
              </a:ext>
            </a:extLst>
          </p:cNvPr>
          <p:cNvSpPr txBox="1"/>
          <p:nvPr/>
        </p:nvSpPr>
        <p:spPr>
          <a:xfrm>
            <a:off x="4973994" y="1767006"/>
            <a:ext cx="3750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For all the features density curve is right skewed and all the trend follows the same pattern.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x-non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6674C5-392D-94B9-1EAF-1D1105F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6536"/>
            <a:ext cx="4973994" cy="24093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0515BA-A6AF-E0AF-5387-E2969BCE7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55923"/>
            <a:ext cx="4973994" cy="240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7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644</Words>
  <Application>Microsoft Office PowerPoint</Application>
  <PresentationFormat>On-screen Show (4:3)</PresentationFormat>
  <Paragraphs>81</Paragraphs>
  <Slides>21</Slides>
  <Notes>11</Notes>
  <HiddenSlides>0</HiddenSlides>
  <MMClips>5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Noto Sans Symbols</vt:lpstr>
      <vt:lpstr>Times New Roman</vt:lpstr>
      <vt:lpstr>Verdana</vt:lpstr>
      <vt:lpstr>Wingdings</vt:lpstr>
      <vt:lpstr>Perception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Histogram for Open, High, Low, Close:</vt:lpstr>
      <vt:lpstr>Open, High, Low, Close Over the Time:</vt:lpstr>
      <vt:lpstr>Kernel Distribution Estimation Plot(KDE):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VAIBHAV DEVANAND</cp:lastModifiedBy>
  <cp:revision>6</cp:revision>
  <dcterms:modified xsi:type="dcterms:W3CDTF">2023-03-01T14:03:22Z</dcterms:modified>
</cp:coreProperties>
</file>