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irya Manish Chawda (BDA 21-23)" userId="f61dcecf-418e-4649-9a4d-ffda272812be" providerId="ADAL" clId="{CB31A946-6A6F-4044-9EB9-F1300ECF76C3}"/>
    <pc:docChg chg="undo custSel modSld">
      <pc:chgData name="Dhairya Manish Chawda (BDA 21-23)" userId="f61dcecf-418e-4649-9a4d-ffda272812be" providerId="ADAL" clId="{CB31A946-6A6F-4044-9EB9-F1300ECF76C3}" dt="2021-11-08T08:04:50.023" v="501" actId="207"/>
      <pc:docMkLst>
        <pc:docMk/>
      </pc:docMkLst>
      <pc:sldChg chg="modSp mod">
        <pc:chgData name="Dhairya Manish Chawda (BDA 21-23)" userId="f61dcecf-418e-4649-9a4d-ffda272812be" providerId="ADAL" clId="{CB31A946-6A6F-4044-9EB9-F1300ECF76C3}" dt="2021-11-08T07:50:58.808" v="28" actId="1038"/>
        <pc:sldMkLst>
          <pc:docMk/>
          <pc:sldMk cId="3832833038" sldId="256"/>
        </pc:sldMkLst>
        <pc:spChg chg="mod">
          <ac:chgData name="Dhairya Manish Chawda (BDA 21-23)" userId="f61dcecf-418e-4649-9a4d-ffda272812be" providerId="ADAL" clId="{CB31A946-6A6F-4044-9EB9-F1300ECF76C3}" dt="2021-11-08T07:50:58.808" v="28" actId="1038"/>
          <ac:spMkLst>
            <pc:docMk/>
            <pc:sldMk cId="3832833038" sldId="256"/>
            <ac:spMk id="4" creationId="{15371C9C-9051-4C4D-B2EE-FAB16524BE4E}"/>
          </ac:spMkLst>
        </pc:spChg>
      </pc:sldChg>
      <pc:sldChg chg="addSp delSp modSp mod">
        <pc:chgData name="Dhairya Manish Chawda (BDA 21-23)" userId="f61dcecf-418e-4649-9a4d-ffda272812be" providerId="ADAL" clId="{CB31A946-6A6F-4044-9EB9-F1300ECF76C3}" dt="2021-11-08T08:04:50.023" v="501" actId="207"/>
        <pc:sldMkLst>
          <pc:docMk/>
          <pc:sldMk cId="217576162" sldId="258"/>
        </pc:sldMkLst>
        <pc:spChg chg="mod">
          <ac:chgData name="Dhairya Manish Chawda (BDA 21-23)" userId="f61dcecf-418e-4649-9a4d-ffda272812be" providerId="ADAL" clId="{CB31A946-6A6F-4044-9EB9-F1300ECF76C3}" dt="2021-11-08T08:03:12.559" v="448" actId="1076"/>
          <ac:spMkLst>
            <pc:docMk/>
            <pc:sldMk cId="217576162" sldId="258"/>
            <ac:spMk id="2" creationId="{D7473198-892B-4CD2-AC7F-28438B17D9FC}"/>
          </ac:spMkLst>
        </pc:spChg>
        <pc:spChg chg="del">
          <ac:chgData name="Dhairya Manish Chawda (BDA 21-23)" userId="f61dcecf-418e-4649-9a4d-ffda272812be" providerId="ADAL" clId="{CB31A946-6A6F-4044-9EB9-F1300ECF76C3}" dt="2021-11-08T07:52:24.992" v="139" actId="478"/>
          <ac:spMkLst>
            <pc:docMk/>
            <pc:sldMk cId="217576162" sldId="258"/>
            <ac:spMk id="3" creationId="{EB0030FA-180E-42E5-80CA-0D7259FD3D87}"/>
          </ac:spMkLst>
        </pc:spChg>
        <pc:spChg chg="mod">
          <ac:chgData name="Dhairya Manish Chawda (BDA 21-23)" userId="f61dcecf-418e-4649-9a4d-ffda272812be" providerId="ADAL" clId="{CB31A946-6A6F-4044-9EB9-F1300ECF76C3}" dt="2021-11-08T08:04:50.023" v="501" actId="207"/>
          <ac:spMkLst>
            <pc:docMk/>
            <pc:sldMk cId="217576162" sldId="258"/>
            <ac:spMk id="4" creationId="{15371C9C-9051-4C4D-B2EE-FAB16524BE4E}"/>
          </ac:spMkLst>
        </pc:spChg>
        <pc:spChg chg="mod">
          <ac:chgData name="Dhairya Manish Chawda (BDA 21-23)" userId="f61dcecf-418e-4649-9a4d-ffda272812be" providerId="ADAL" clId="{CB31A946-6A6F-4044-9EB9-F1300ECF76C3}" dt="2021-11-08T08:04:41.366" v="500" actId="1036"/>
          <ac:spMkLst>
            <pc:docMk/>
            <pc:sldMk cId="217576162" sldId="258"/>
            <ac:spMk id="5" creationId="{792049BD-65BB-491E-8C08-8E4F9120A1D3}"/>
          </ac:spMkLst>
        </pc:spChg>
        <pc:spChg chg="add mod">
          <ac:chgData name="Dhairya Manish Chawda (BDA 21-23)" userId="f61dcecf-418e-4649-9a4d-ffda272812be" providerId="ADAL" clId="{CB31A946-6A6F-4044-9EB9-F1300ECF76C3}" dt="2021-11-08T08:03:51.156" v="462" actId="1036"/>
          <ac:spMkLst>
            <pc:docMk/>
            <pc:sldMk cId="217576162" sldId="258"/>
            <ac:spMk id="6" creationId="{443F21CF-65B6-444F-B79B-C809C005F2E9}"/>
          </ac:spMkLst>
        </pc:spChg>
        <pc:spChg chg="add mod">
          <ac:chgData name="Dhairya Manish Chawda (BDA 21-23)" userId="f61dcecf-418e-4649-9a4d-ffda272812be" providerId="ADAL" clId="{CB31A946-6A6F-4044-9EB9-F1300ECF76C3}" dt="2021-11-08T08:01:02.794" v="340" actId="14100"/>
          <ac:spMkLst>
            <pc:docMk/>
            <pc:sldMk cId="217576162" sldId="258"/>
            <ac:spMk id="7" creationId="{CCA1AD29-1033-40F9-B62A-369181680A9D}"/>
          </ac:spMkLst>
        </pc:spChg>
        <pc:spChg chg="add mod">
          <ac:chgData name="Dhairya Manish Chawda (BDA 21-23)" userId="f61dcecf-418e-4649-9a4d-ffda272812be" providerId="ADAL" clId="{CB31A946-6A6F-4044-9EB9-F1300ECF76C3}" dt="2021-11-08T08:03:51.156" v="462" actId="1036"/>
          <ac:spMkLst>
            <pc:docMk/>
            <pc:sldMk cId="217576162" sldId="258"/>
            <ac:spMk id="8" creationId="{E4BF8DD9-A8F1-44E5-877D-AA487592E395}"/>
          </ac:spMkLst>
        </pc:spChg>
        <pc:spChg chg="add mod">
          <ac:chgData name="Dhairya Manish Chawda (BDA 21-23)" userId="f61dcecf-418e-4649-9a4d-ffda272812be" providerId="ADAL" clId="{CB31A946-6A6F-4044-9EB9-F1300ECF76C3}" dt="2021-11-08T07:56:15.324" v="161" actId="1076"/>
          <ac:spMkLst>
            <pc:docMk/>
            <pc:sldMk cId="217576162" sldId="258"/>
            <ac:spMk id="11" creationId="{15100CA1-FADA-4E42-99F9-F792BACABE3C}"/>
          </ac:spMkLst>
        </pc:spChg>
        <pc:spChg chg="add mod">
          <ac:chgData name="Dhairya Manish Chawda (BDA 21-23)" userId="f61dcecf-418e-4649-9a4d-ffda272812be" providerId="ADAL" clId="{CB31A946-6A6F-4044-9EB9-F1300ECF76C3}" dt="2021-11-08T08:02:50.455" v="444" actId="1076"/>
          <ac:spMkLst>
            <pc:docMk/>
            <pc:sldMk cId="217576162" sldId="258"/>
            <ac:spMk id="12" creationId="{BB690F46-D54B-479E-8E41-F5C4366AF373}"/>
          </ac:spMkLst>
        </pc:spChg>
        <pc:spChg chg="add mod">
          <ac:chgData name="Dhairya Manish Chawda (BDA 21-23)" userId="f61dcecf-418e-4649-9a4d-ffda272812be" providerId="ADAL" clId="{CB31A946-6A6F-4044-9EB9-F1300ECF76C3}" dt="2021-11-08T08:04:15.873" v="498" actId="1036"/>
          <ac:spMkLst>
            <pc:docMk/>
            <pc:sldMk cId="217576162" sldId="258"/>
            <ac:spMk id="13" creationId="{B66FF952-57BA-4875-942C-9E098AAE601E}"/>
          </ac:spMkLst>
        </pc:spChg>
        <pc:spChg chg="add mod">
          <ac:chgData name="Dhairya Manish Chawda (BDA 21-23)" userId="f61dcecf-418e-4649-9a4d-ffda272812be" providerId="ADAL" clId="{CB31A946-6A6F-4044-9EB9-F1300ECF76C3}" dt="2021-11-08T08:04:15.873" v="498" actId="1036"/>
          <ac:spMkLst>
            <pc:docMk/>
            <pc:sldMk cId="217576162" sldId="258"/>
            <ac:spMk id="14" creationId="{F7E507B3-2192-467A-BF43-DD10F7084B4F}"/>
          </ac:spMkLst>
        </pc:spChg>
        <pc:spChg chg="add mod">
          <ac:chgData name="Dhairya Manish Chawda (BDA 21-23)" userId="f61dcecf-418e-4649-9a4d-ffda272812be" providerId="ADAL" clId="{CB31A946-6A6F-4044-9EB9-F1300ECF76C3}" dt="2021-11-08T08:02:24.735" v="438" actId="14100"/>
          <ac:spMkLst>
            <pc:docMk/>
            <pc:sldMk cId="217576162" sldId="258"/>
            <ac:spMk id="15" creationId="{E6E55E8D-ADCF-438B-9B28-C37B68C78502}"/>
          </ac:spMkLst>
        </pc:spChg>
        <pc:spChg chg="add mod">
          <ac:chgData name="Dhairya Manish Chawda (BDA 21-23)" userId="f61dcecf-418e-4649-9a4d-ffda272812be" providerId="ADAL" clId="{CB31A946-6A6F-4044-9EB9-F1300ECF76C3}" dt="2021-11-08T08:02:54.815" v="445" actId="122"/>
          <ac:spMkLst>
            <pc:docMk/>
            <pc:sldMk cId="217576162" sldId="258"/>
            <ac:spMk id="16" creationId="{3C9B3D1D-7896-4E58-B7BC-6EB9A421A8D6}"/>
          </ac:spMkLst>
        </pc:spChg>
        <pc:picChg chg="add mod modCrop">
          <ac:chgData name="Dhairya Manish Chawda (BDA 21-23)" userId="f61dcecf-418e-4649-9a4d-ffda272812be" providerId="ADAL" clId="{CB31A946-6A6F-4044-9EB9-F1300ECF76C3}" dt="2021-11-08T08:04:36.171" v="499" actId="14100"/>
          <ac:picMkLst>
            <pc:docMk/>
            <pc:sldMk cId="217576162" sldId="258"/>
            <ac:picMk id="10" creationId="{5BA54872-BBC7-4229-9D62-35481FA404C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3EBC7ED-8771-4A09-8487-DD6F85E42FC0}" type="datetimeFigureOut">
              <a:rPr lang="en-IN" smtClean="0"/>
              <a:t>07-11-2021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68DDF7-441C-4CA0-925F-81A2F337AFFB}" type="slidenum">
              <a:rPr lang="en-IN" smtClean="0"/>
              <a:t>‹#›</a:t>
            </a:fld>
            <a:endParaRPr lang="en-IN"/>
          </a:p>
        </p:txBody>
      </p:sp>
    </p:spTree>
    <p:extLst>
      <p:ext uri="{BB962C8B-B14F-4D97-AF65-F5344CB8AC3E}">
        <p14:creationId xmlns:p14="http://schemas.microsoft.com/office/powerpoint/2010/main" val="11956095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BC7ED-8771-4A09-8487-DD6F85E42FC0}"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68DDF7-441C-4CA0-925F-81A2F337AFFB}" type="slidenum">
              <a:rPr lang="en-IN" smtClean="0"/>
              <a:t>‹#›</a:t>
            </a:fld>
            <a:endParaRPr lang="en-IN"/>
          </a:p>
        </p:txBody>
      </p:sp>
    </p:spTree>
    <p:extLst>
      <p:ext uri="{BB962C8B-B14F-4D97-AF65-F5344CB8AC3E}">
        <p14:creationId xmlns:p14="http://schemas.microsoft.com/office/powerpoint/2010/main" val="400493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BC7ED-8771-4A09-8487-DD6F85E42FC0}"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68DDF7-441C-4CA0-925F-81A2F337AFFB}" type="slidenum">
              <a:rPr lang="en-IN" smtClean="0"/>
              <a:t>‹#›</a:t>
            </a:fld>
            <a:endParaRPr lang="en-IN"/>
          </a:p>
        </p:txBody>
      </p:sp>
    </p:spTree>
    <p:extLst>
      <p:ext uri="{BB962C8B-B14F-4D97-AF65-F5344CB8AC3E}">
        <p14:creationId xmlns:p14="http://schemas.microsoft.com/office/powerpoint/2010/main" val="381131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EBC7ED-8771-4A09-8487-DD6F85E42FC0}" type="datetimeFigureOut">
              <a:rPr lang="en-IN" smtClean="0"/>
              <a:t>07-11-2021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68DDF7-441C-4CA0-925F-81A2F337AFFB}" type="slidenum">
              <a:rPr lang="en-IN" smtClean="0"/>
              <a:t>‹#›</a:t>
            </a:fld>
            <a:endParaRPr lang="en-IN"/>
          </a:p>
        </p:txBody>
      </p:sp>
    </p:spTree>
    <p:extLst>
      <p:ext uri="{BB962C8B-B14F-4D97-AF65-F5344CB8AC3E}">
        <p14:creationId xmlns:p14="http://schemas.microsoft.com/office/powerpoint/2010/main" val="22503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3EBC7ED-8771-4A09-8487-DD6F85E42FC0}" type="datetimeFigureOut">
              <a:rPr lang="en-IN" smtClean="0"/>
              <a:t>07-11-2021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68DDF7-441C-4CA0-925F-81A2F337AFFB}" type="slidenum">
              <a:rPr lang="en-IN" smtClean="0"/>
              <a:t>‹#›</a:t>
            </a:fld>
            <a:endParaRPr lang="en-IN"/>
          </a:p>
        </p:txBody>
      </p:sp>
    </p:spTree>
    <p:extLst>
      <p:ext uri="{BB962C8B-B14F-4D97-AF65-F5344CB8AC3E}">
        <p14:creationId xmlns:p14="http://schemas.microsoft.com/office/powerpoint/2010/main" val="10932353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3EBC7ED-8771-4A09-8487-DD6F85E42FC0}" type="datetimeFigureOut">
              <a:rPr lang="en-IN" smtClean="0"/>
              <a:t>07-11-2021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C68DDF7-441C-4CA0-925F-81A2F337AFFB}" type="slidenum">
              <a:rPr lang="en-IN" smtClean="0"/>
              <a:t>‹#›</a:t>
            </a:fld>
            <a:endParaRPr lang="en-IN"/>
          </a:p>
        </p:txBody>
      </p:sp>
    </p:spTree>
    <p:extLst>
      <p:ext uri="{BB962C8B-B14F-4D97-AF65-F5344CB8AC3E}">
        <p14:creationId xmlns:p14="http://schemas.microsoft.com/office/powerpoint/2010/main" val="190414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3EBC7ED-8771-4A09-8487-DD6F85E42FC0}" type="datetimeFigureOut">
              <a:rPr lang="en-IN" smtClean="0"/>
              <a:t>07-11-2021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68DDF7-441C-4CA0-925F-81A2F337AFFB}"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9132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EBC7ED-8771-4A09-8487-DD6F85E42FC0}" type="datetimeFigureOut">
              <a:rPr lang="en-IN" smtClean="0"/>
              <a:t>07-11-2021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68DDF7-441C-4CA0-925F-81A2F337AFFB}" type="slidenum">
              <a:rPr lang="en-IN" smtClean="0"/>
              <a:t>‹#›</a:t>
            </a:fld>
            <a:endParaRPr lang="en-IN"/>
          </a:p>
        </p:txBody>
      </p:sp>
    </p:spTree>
    <p:extLst>
      <p:ext uri="{BB962C8B-B14F-4D97-AF65-F5344CB8AC3E}">
        <p14:creationId xmlns:p14="http://schemas.microsoft.com/office/powerpoint/2010/main" val="274908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BC7ED-8771-4A09-8487-DD6F85E42FC0}" type="datetimeFigureOut">
              <a:rPr lang="en-IN" smtClean="0"/>
              <a:t>07-11-2021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68DDF7-441C-4CA0-925F-81A2F337AFFB}" type="slidenum">
              <a:rPr lang="en-IN" smtClean="0"/>
              <a:t>‹#›</a:t>
            </a:fld>
            <a:endParaRPr lang="en-IN"/>
          </a:p>
        </p:txBody>
      </p:sp>
    </p:spTree>
    <p:extLst>
      <p:ext uri="{BB962C8B-B14F-4D97-AF65-F5344CB8AC3E}">
        <p14:creationId xmlns:p14="http://schemas.microsoft.com/office/powerpoint/2010/main" val="176410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3EBC7ED-8771-4A09-8487-DD6F85E42FC0}" type="datetimeFigureOut">
              <a:rPr lang="en-IN" smtClean="0"/>
              <a:t>07-11-2021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C68DDF7-441C-4CA0-925F-81A2F337AFFB}" type="slidenum">
              <a:rPr lang="en-IN" smtClean="0"/>
              <a:t>‹#›</a:t>
            </a:fld>
            <a:endParaRPr lang="en-IN"/>
          </a:p>
        </p:txBody>
      </p:sp>
    </p:spTree>
    <p:extLst>
      <p:ext uri="{BB962C8B-B14F-4D97-AF65-F5344CB8AC3E}">
        <p14:creationId xmlns:p14="http://schemas.microsoft.com/office/powerpoint/2010/main" val="255593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3EBC7ED-8771-4A09-8487-DD6F85E42FC0}" type="datetimeFigureOut">
              <a:rPr lang="en-IN" smtClean="0"/>
              <a:t>07-11-2021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C68DDF7-441C-4CA0-925F-81A2F337AFFB}" type="slidenum">
              <a:rPr lang="en-IN" smtClean="0"/>
              <a:t>‹#›</a:t>
            </a:fld>
            <a:endParaRPr lang="en-IN"/>
          </a:p>
        </p:txBody>
      </p:sp>
    </p:spTree>
    <p:extLst>
      <p:ext uri="{BB962C8B-B14F-4D97-AF65-F5344CB8AC3E}">
        <p14:creationId xmlns:p14="http://schemas.microsoft.com/office/powerpoint/2010/main" val="2523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3EBC7ED-8771-4A09-8487-DD6F85E42FC0}" type="datetimeFigureOut">
              <a:rPr lang="en-IN" smtClean="0"/>
              <a:t>07-11-2021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C68DDF7-441C-4CA0-925F-81A2F337AFFB}" type="slidenum">
              <a:rPr lang="en-IN" smtClean="0"/>
              <a:t>‹#›</a:t>
            </a:fld>
            <a:endParaRPr lang="en-IN"/>
          </a:p>
        </p:txBody>
      </p:sp>
    </p:spTree>
    <p:extLst>
      <p:ext uri="{BB962C8B-B14F-4D97-AF65-F5344CB8AC3E}">
        <p14:creationId xmlns:p14="http://schemas.microsoft.com/office/powerpoint/2010/main" val="3786099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3198-892B-4CD2-AC7F-28438B17D9FC}"/>
              </a:ext>
            </a:extLst>
          </p:cNvPr>
          <p:cNvSpPr>
            <a:spLocks noGrp="1"/>
          </p:cNvSpPr>
          <p:nvPr>
            <p:ph type="ctrTitle"/>
          </p:nvPr>
        </p:nvSpPr>
        <p:spPr>
          <a:xfrm>
            <a:off x="114409" y="519674"/>
            <a:ext cx="11963182" cy="1291592"/>
          </a:xfrm>
        </p:spPr>
        <p:txBody>
          <a:bodyPr>
            <a:normAutofit/>
          </a:bodyPr>
          <a:lstStyle/>
          <a:p>
            <a:r>
              <a:rPr lang="en-US" dirty="0"/>
              <a:t>Stop Trying to Delight Your Customers</a:t>
            </a:r>
            <a:br>
              <a:rPr lang="en-US" dirty="0"/>
            </a:br>
            <a:r>
              <a:rPr lang="en-US" sz="900" i="1" dirty="0"/>
              <a:t>(</a:t>
            </a:r>
            <a:r>
              <a:rPr lang="en-US" sz="1100" i="1" dirty="0"/>
              <a:t>To really win their loyalty, forget the bells and whistles and just solve their problems)</a:t>
            </a:r>
            <a:endParaRPr lang="en-IN" i="1" dirty="0"/>
          </a:p>
        </p:txBody>
      </p:sp>
      <p:sp>
        <p:nvSpPr>
          <p:cNvPr id="4" name="TextBox 101">
            <a:extLst>
              <a:ext uri="{FF2B5EF4-FFF2-40B4-BE49-F238E27FC236}">
                <a16:creationId xmlns:a16="http://schemas.microsoft.com/office/drawing/2014/main" id="{15371C9C-9051-4C4D-B2EE-FAB16524BE4E}"/>
              </a:ext>
            </a:extLst>
          </p:cNvPr>
          <p:cNvSpPr txBox="1"/>
          <p:nvPr/>
        </p:nvSpPr>
        <p:spPr>
          <a:xfrm>
            <a:off x="722509" y="-7219"/>
            <a:ext cx="11766998" cy="348685"/>
          </a:xfrm>
          <a:prstGeom prst="rect">
            <a:avLst/>
          </a:prstGeom>
        </p:spPr>
        <p:txBody>
          <a:bodyPr wrap="square" lIns="0" tIns="0" rIns="0" bIns="0" rtlCol="0" anchor="t">
            <a:spAutoFit/>
          </a:bodyPr>
          <a:lstStyle/>
          <a:p>
            <a:pPr>
              <a:lnSpc>
                <a:spcPts val="3150"/>
              </a:lnSpc>
            </a:pPr>
            <a:r>
              <a:rPr lang="en-US" sz="1400" b="1" dirty="0">
                <a:solidFill>
                  <a:schemeClr val="bg1"/>
                </a:solidFill>
              </a:rPr>
              <a:t>Team Profile: </a:t>
            </a:r>
            <a:r>
              <a:rPr lang="en-US" sz="1400" b="1" dirty="0"/>
              <a:t>Sarthak Kumar Bal, Parag Agarwal, </a:t>
            </a:r>
            <a:r>
              <a:rPr lang="en-US" sz="1400" b="1" dirty="0" err="1"/>
              <a:t>Shiwang</a:t>
            </a:r>
            <a:r>
              <a:rPr lang="en-US" sz="1400" b="1" dirty="0"/>
              <a:t> Agarwal, Nishant </a:t>
            </a:r>
            <a:r>
              <a:rPr lang="en-US" sz="1400" b="1" dirty="0" err="1"/>
              <a:t>Keswani</a:t>
            </a:r>
            <a:r>
              <a:rPr lang="en-US" sz="1400" b="1" dirty="0"/>
              <a:t>, Harshita Khandelwal, Dhairya Manish Chawda</a:t>
            </a:r>
          </a:p>
        </p:txBody>
      </p:sp>
      <p:sp>
        <p:nvSpPr>
          <p:cNvPr id="5" name="AutoShape 35">
            <a:extLst>
              <a:ext uri="{FF2B5EF4-FFF2-40B4-BE49-F238E27FC236}">
                <a16:creationId xmlns:a16="http://schemas.microsoft.com/office/drawing/2014/main" id="{792049BD-65BB-491E-8C08-8E4F9120A1D3}"/>
              </a:ext>
            </a:extLst>
          </p:cNvPr>
          <p:cNvSpPr/>
          <p:nvPr/>
        </p:nvSpPr>
        <p:spPr>
          <a:xfrm flipV="1">
            <a:off x="114409" y="374790"/>
            <a:ext cx="11963182" cy="42414"/>
          </a:xfrm>
          <a:prstGeom prst="line">
            <a:avLst/>
          </a:prstGeom>
          <a:ln w="47625" cap="rnd">
            <a:solidFill>
              <a:srgbClr val="000000"/>
            </a:solidFill>
            <a:prstDash val="solid"/>
            <a:headEnd type="none" w="sm" len="sm"/>
            <a:tailEnd type="none" w="sm" len="sm"/>
          </a:ln>
        </p:spPr>
        <p:txBody>
          <a:bodyPr/>
          <a:lstStyle/>
          <a:p>
            <a:endParaRPr lang="en-IN" dirty="0"/>
          </a:p>
        </p:txBody>
      </p:sp>
      <p:sp>
        <p:nvSpPr>
          <p:cNvPr id="8" name="AutoShape 35">
            <a:extLst>
              <a:ext uri="{FF2B5EF4-FFF2-40B4-BE49-F238E27FC236}">
                <a16:creationId xmlns:a16="http://schemas.microsoft.com/office/drawing/2014/main" id="{CBCC1C85-29B9-4416-836F-66933ECDEDF0}"/>
              </a:ext>
            </a:extLst>
          </p:cNvPr>
          <p:cNvSpPr/>
          <p:nvPr/>
        </p:nvSpPr>
        <p:spPr>
          <a:xfrm flipV="1">
            <a:off x="112805" y="6608751"/>
            <a:ext cx="11963182" cy="42414"/>
          </a:xfrm>
          <a:prstGeom prst="line">
            <a:avLst/>
          </a:prstGeom>
          <a:ln w="47625" cap="rnd">
            <a:solidFill>
              <a:srgbClr val="000000"/>
            </a:solidFill>
            <a:prstDash val="solid"/>
            <a:headEnd type="none" w="sm" len="sm"/>
            <a:tailEnd type="none" w="sm" len="sm"/>
          </a:ln>
        </p:spPr>
        <p:txBody>
          <a:bodyPr/>
          <a:lstStyle/>
          <a:p>
            <a:endParaRPr lang="en-IN" dirty="0"/>
          </a:p>
        </p:txBody>
      </p:sp>
      <p:sp>
        <p:nvSpPr>
          <p:cNvPr id="9" name="Title 1">
            <a:extLst>
              <a:ext uri="{FF2B5EF4-FFF2-40B4-BE49-F238E27FC236}">
                <a16:creationId xmlns:a16="http://schemas.microsoft.com/office/drawing/2014/main" id="{8A8A8B3E-3A6D-46BE-B033-7A463AB47F36}"/>
              </a:ext>
            </a:extLst>
          </p:cNvPr>
          <p:cNvSpPr txBox="1">
            <a:spLocks/>
          </p:cNvSpPr>
          <p:nvPr/>
        </p:nvSpPr>
        <p:spPr bwMode="blackWhite">
          <a:xfrm>
            <a:off x="8085221" y="1938693"/>
            <a:ext cx="3990765" cy="832864"/>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87276917-0CD1-4460-8491-321A603C9E5B}"/>
              </a:ext>
            </a:extLst>
          </p:cNvPr>
          <p:cNvSpPr txBox="1">
            <a:spLocks/>
          </p:cNvSpPr>
          <p:nvPr/>
        </p:nvSpPr>
        <p:spPr bwMode="blackWhite">
          <a:xfrm>
            <a:off x="112805" y="2996323"/>
            <a:ext cx="3830343" cy="83917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BF313744-AF7D-4127-BBA4-F8EE9F2E509B}"/>
              </a:ext>
            </a:extLst>
          </p:cNvPr>
          <p:cNvSpPr txBox="1">
            <a:spLocks/>
          </p:cNvSpPr>
          <p:nvPr/>
        </p:nvSpPr>
        <p:spPr bwMode="blackWhite">
          <a:xfrm>
            <a:off x="116015" y="1934935"/>
            <a:ext cx="3830343" cy="83917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E9E47734-A444-4403-81EE-C578C31114E1}"/>
              </a:ext>
            </a:extLst>
          </p:cNvPr>
          <p:cNvSpPr txBox="1">
            <a:spLocks/>
          </p:cNvSpPr>
          <p:nvPr/>
        </p:nvSpPr>
        <p:spPr bwMode="blackWhite">
          <a:xfrm>
            <a:off x="4105429" y="1931617"/>
            <a:ext cx="3830343" cy="842488"/>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38F2A0A-A739-465C-BDDF-CDD3D7DA08EA}"/>
              </a:ext>
            </a:extLst>
          </p:cNvPr>
          <p:cNvSpPr txBox="1"/>
          <p:nvPr/>
        </p:nvSpPr>
        <p:spPr>
          <a:xfrm>
            <a:off x="413886" y="2032367"/>
            <a:ext cx="3195588" cy="646331"/>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How Important is Customer Service to Loyalty?</a:t>
            </a:r>
          </a:p>
        </p:txBody>
      </p:sp>
      <p:sp>
        <p:nvSpPr>
          <p:cNvPr id="15" name="TextBox 14">
            <a:extLst>
              <a:ext uri="{FF2B5EF4-FFF2-40B4-BE49-F238E27FC236}">
                <a16:creationId xmlns:a16="http://schemas.microsoft.com/office/drawing/2014/main" id="{E9616403-695D-4842-B3CE-13C5AD9EE5EC}"/>
              </a:ext>
            </a:extLst>
          </p:cNvPr>
          <p:cNvSpPr txBox="1"/>
          <p:nvPr/>
        </p:nvSpPr>
        <p:spPr>
          <a:xfrm>
            <a:off x="4244229" y="2012007"/>
            <a:ext cx="3504108" cy="646331"/>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Which Customer Service Increases Loyalty and which doesn’t?</a:t>
            </a:r>
          </a:p>
        </p:txBody>
      </p:sp>
      <p:sp>
        <p:nvSpPr>
          <p:cNvPr id="16" name="TextBox 15">
            <a:extLst>
              <a:ext uri="{FF2B5EF4-FFF2-40B4-BE49-F238E27FC236}">
                <a16:creationId xmlns:a16="http://schemas.microsoft.com/office/drawing/2014/main" id="{0D86FF07-88A1-4E77-B865-330121A824A2}"/>
              </a:ext>
            </a:extLst>
          </p:cNvPr>
          <p:cNvSpPr txBox="1"/>
          <p:nvPr/>
        </p:nvSpPr>
        <p:spPr>
          <a:xfrm>
            <a:off x="8177753" y="1875564"/>
            <a:ext cx="3951429" cy="923330"/>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Can a company increase the loyalty without increasing their service operating cost</a:t>
            </a:r>
          </a:p>
        </p:txBody>
      </p:sp>
      <p:sp>
        <p:nvSpPr>
          <p:cNvPr id="17" name="AutoShape 35">
            <a:extLst>
              <a:ext uri="{FF2B5EF4-FFF2-40B4-BE49-F238E27FC236}">
                <a16:creationId xmlns:a16="http://schemas.microsoft.com/office/drawing/2014/main" id="{2A18BE3A-2EA6-4F3D-9365-85864048F892}"/>
              </a:ext>
            </a:extLst>
          </p:cNvPr>
          <p:cNvSpPr/>
          <p:nvPr/>
        </p:nvSpPr>
        <p:spPr>
          <a:xfrm flipV="1">
            <a:off x="116009" y="2855869"/>
            <a:ext cx="11963182" cy="42414"/>
          </a:xfrm>
          <a:prstGeom prst="line">
            <a:avLst/>
          </a:prstGeom>
          <a:ln w="47625" cap="rnd">
            <a:solidFill>
              <a:srgbClr val="000000"/>
            </a:solidFill>
            <a:prstDash val="solid"/>
            <a:headEnd type="none" w="sm" len="sm"/>
            <a:tailEnd type="none" w="sm" len="sm"/>
          </a:ln>
        </p:spPr>
        <p:txBody>
          <a:bodyPr/>
          <a:lstStyle/>
          <a:p>
            <a:endParaRPr lang="en-IN" dirty="0"/>
          </a:p>
        </p:txBody>
      </p:sp>
      <p:sp>
        <p:nvSpPr>
          <p:cNvPr id="18" name="TextBox 17">
            <a:extLst>
              <a:ext uri="{FF2B5EF4-FFF2-40B4-BE49-F238E27FC236}">
                <a16:creationId xmlns:a16="http://schemas.microsoft.com/office/drawing/2014/main" id="{D5742F66-D970-405D-BEF5-87C807C16338}"/>
              </a:ext>
            </a:extLst>
          </p:cNvPr>
          <p:cNvSpPr txBox="1"/>
          <p:nvPr/>
        </p:nvSpPr>
        <p:spPr>
          <a:xfrm>
            <a:off x="470035" y="3099170"/>
            <a:ext cx="3195588" cy="646331"/>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Existing Tactics employed by Companies</a:t>
            </a:r>
          </a:p>
        </p:txBody>
      </p:sp>
      <p:sp>
        <p:nvSpPr>
          <p:cNvPr id="19" name="Title 1">
            <a:extLst>
              <a:ext uri="{FF2B5EF4-FFF2-40B4-BE49-F238E27FC236}">
                <a16:creationId xmlns:a16="http://schemas.microsoft.com/office/drawing/2014/main" id="{4613D639-F1A7-438E-BD50-DE37A3CCFF74}"/>
              </a:ext>
            </a:extLst>
          </p:cNvPr>
          <p:cNvSpPr txBox="1">
            <a:spLocks/>
          </p:cNvSpPr>
          <p:nvPr/>
        </p:nvSpPr>
        <p:spPr bwMode="blackWhite">
          <a:xfrm>
            <a:off x="4105430" y="2996323"/>
            <a:ext cx="1852608" cy="839170"/>
          </a:xfrm>
          <a:prstGeom prst="rect">
            <a:avLst/>
          </a:prstGeom>
          <a:solidFill>
            <a:schemeClr val="tx1">
              <a:lumMod val="75000"/>
            </a:schemeClr>
          </a:solid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22" name="Title 1">
            <a:extLst>
              <a:ext uri="{FF2B5EF4-FFF2-40B4-BE49-F238E27FC236}">
                <a16:creationId xmlns:a16="http://schemas.microsoft.com/office/drawing/2014/main" id="{CD6D1514-42D3-45A3-8F63-CCA68567DDC3}"/>
              </a:ext>
            </a:extLst>
          </p:cNvPr>
          <p:cNvSpPr txBox="1">
            <a:spLocks/>
          </p:cNvSpPr>
          <p:nvPr/>
        </p:nvSpPr>
        <p:spPr bwMode="blackWhite">
          <a:xfrm>
            <a:off x="6083164" y="3004327"/>
            <a:ext cx="1852608" cy="839170"/>
          </a:xfrm>
          <a:prstGeom prst="rect">
            <a:avLst/>
          </a:prstGeom>
          <a:solidFill>
            <a:schemeClr val="tx1">
              <a:lumMod val="75000"/>
            </a:schemeClr>
          </a:solid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23" name="Title 1">
            <a:extLst>
              <a:ext uri="{FF2B5EF4-FFF2-40B4-BE49-F238E27FC236}">
                <a16:creationId xmlns:a16="http://schemas.microsoft.com/office/drawing/2014/main" id="{167D55F4-985C-4907-A2AE-56E54BCDCAA4}"/>
              </a:ext>
            </a:extLst>
          </p:cNvPr>
          <p:cNvSpPr txBox="1">
            <a:spLocks/>
          </p:cNvSpPr>
          <p:nvPr/>
        </p:nvSpPr>
        <p:spPr bwMode="blackWhite">
          <a:xfrm>
            <a:off x="8098054" y="3006137"/>
            <a:ext cx="1852608" cy="839170"/>
          </a:xfrm>
          <a:prstGeom prst="rect">
            <a:avLst/>
          </a:prstGeom>
          <a:solidFill>
            <a:schemeClr val="tx1">
              <a:lumMod val="75000"/>
            </a:schemeClr>
          </a:solid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24" name="Title 1">
            <a:extLst>
              <a:ext uri="{FF2B5EF4-FFF2-40B4-BE49-F238E27FC236}">
                <a16:creationId xmlns:a16="http://schemas.microsoft.com/office/drawing/2014/main" id="{E711AF30-A277-4F1D-A56D-46610E198E20}"/>
              </a:ext>
            </a:extLst>
          </p:cNvPr>
          <p:cNvSpPr txBox="1">
            <a:spLocks/>
          </p:cNvSpPr>
          <p:nvPr/>
        </p:nvSpPr>
        <p:spPr bwMode="blackWhite">
          <a:xfrm>
            <a:off x="10075788" y="3004327"/>
            <a:ext cx="1852608" cy="839170"/>
          </a:xfrm>
          <a:prstGeom prst="rect">
            <a:avLst/>
          </a:prstGeom>
          <a:solidFill>
            <a:schemeClr val="tx1">
              <a:lumMod val="75000"/>
            </a:schemeClr>
          </a:solid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2AA7217-78FA-4CB3-A737-2C4FEA5CAA6C}"/>
              </a:ext>
            </a:extLst>
          </p:cNvPr>
          <p:cNvSpPr txBox="1"/>
          <p:nvPr/>
        </p:nvSpPr>
        <p:spPr>
          <a:xfrm>
            <a:off x="4244229" y="3213772"/>
            <a:ext cx="1597794"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Discount</a:t>
            </a:r>
          </a:p>
        </p:txBody>
      </p:sp>
      <p:sp>
        <p:nvSpPr>
          <p:cNvPr id="26" name="TextBox 25">
            <a:extLst>
              <a:ext uri="{FF2B5EF4-FFF2-40B4-BE49-F238E27FC236}">
                <a16:creationId xmlns:a16="http://schemas.microsoft.com/office/drawing/2014/main" id="{295005A2-290E-4EC3-9103-25372954CC75}"/>
              </a:ext>
            </a:extLst>
          </p:cNvPr>
          <p:cNvSpPr txBox="1"/>
          <p:nvPr/>
        </p:nvSpPr>
        <p:spPr>
          <a:xfrm>
            <a:off x="6229149" y="3223397"/>
            <a:ext cx="1597794"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Refund</a:t>
            </a:r>
          </a:p>
        </p:txBody>
      </p:sp>
      <p:sp>
        <p:nvSpPr>
          <p:cNvPr id="27" name="TextBox 26">
            <a:extLst>
              <a:ext uri="{FF2B5EF4-FFF2-40B4-BE49-F238E27FC236}">
                <a16:creationId xmlns:a16="http://schemas.microsoft.com/office/drawing/2014/main" id="{8B36809F-1E6E-48BD-B0D2-4939B85E7B7A}"/>
              </a:ext>
            </a:extLst>
          </p:cNvPr>
          <p:cNvSpPr txBox="1"/>
          <p:nvPr/>
        </p:nvSpPr>
        <p:spPr>
          <a:xfrm>
            <a:off x="8225878" y="3237669"/>
            <a:ext cx="1597794"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Free Service</a:t>
            </a:r>
          </a:p>
        </p:txBody>
      </p:sp>
      <p:sp>
        <p:nvSpPr>
          <p:cNvPr id="28" name="TextBox 27">
            <a:extLst>
              <a:ext uri="{FF2B5EF4-FFF2-40B4-BE49-F238E27FC236}">
                <a16:creationId xmlns:a16="http://schemas.microsoft.com/office/drawing/2014/main" id="{193BEBF3-71F9-4A8F-8811-897C67805265}"/>
              </a:ext>
            </a:extLst>
          </p:cNvPr>
          <p:cNvSpPr txBox="1"/>
          <p:nvPr/>
        </p:nvSpPr>
        <p:spPr>
          <a:xfrm>
            <a:off x="10203195" y="3119819"/>
            <a:ext cx="1597794" cy="646331"/>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Premium Segmentation</a:t>
            </a:r>
          </a:p>
        </p:txBody>
      </p:sp>
      <p:sp>
        <p:nvSpPr>
          <p:cNvPr id="29" name="AutoShape 35">
            <a:extLst>
              <a:ext uri="{FF2B5EF4-FFF2-40B4-BE49-F238E27FC236}">
                <a16:creationId xmlns:a16="http://schemas.microsoft.com/office/drawing/2014/main" id="{17F07C66-41F1-4C90-8A9F-E9E974ADCF52}"/>
              </a:ext>
            </a:extLst>
          </p:cNvPr>
          <p:cNvSpPr/>
          <p:nvPr/>
        </p:nvSpPr>
        <p:spPr>
          <a:xfrm flipV="1">
            <a:off x="104783" y="3961172"/>
            <a:ext cx="11963182" cy="42414"/>
          </a:xfrm>
          <a:prstGeom prst="line">
            <a:avLst/>
          </a:prstGeom>
          <a:ln w="47625" cap="rnd">
            <a:solidFill>
              <a:srgbClr val="000000"/>
            </a:solidFill>
            <a:prstDash val="solid"/>
            <a:headEnd type="none" w="sm" len="sm"/>
            <a:tailEnd type="none" w="sm" len="sm"/>
          </a:ln>
        </p:spPr>
        <p:txBody>
          <a:bodyPr/>
          <a:lstStyle/>
          <a:p>
            <a:endParaRPr lang="en-IN" dirty="0"/>
          </a:p>
        </p:txBody>
      </p:sp>
      <p:sp>
        <p:nvSpPr>
          <p:cNvPr id="30" name="Title 1">
            <a:extLst>
              <a:ext uri="{FF2B5EF4-FFF2-40B4-BE49-F238E27FC236}">
                <a16:creationId xmlns:a16="http://schemas.microsoft.com/office/drawing/2014/main" id="{830A8F62-3BFE-4333-AFC9-B048E373A492}"/>
              </a:ext>
            </a:extLst>
          </p:cNvPr>
          <p:cNvSpPr txBox="1">
            <a:spLocks/>
          </p:cNvSpPr>
          <p:nvPr/>
        </p:nvSpPr>
        <p:spPr bwMode="blackWhite">
          <a:xfrm>
            <a:off x="413886" y="4211170"/>
            <a:ext cx="2689749" cy="2284108"/>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948CF4E7-E94B-4B3D-8E8B-0E4C54FC8F02}"/>
              </a:ext>
            </a:extLst>
          </p:cNvPr>
          <p:cNvSpPr txBox="1"/>
          <p:nvPr/>
        </p:nvSpPr>
        <p:spPr>
          <a:xfrm>
            <a:off x="684865" y="4581309"/>
            <a:ext cx="2197786" cy="1569660"/>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Key Metrics used to Judge Customer Loyalty</a:t>
            </a:r>
          </a:p>
        </p:txBody>
      </p:sp>
      <p:sp>
        <p:nvSpPr>
          <p:cNvPr id="32" name="Title 1">
            <a:extLst>
              <a:ext uri="{FF2B5EF4-FFF2-40B4-BE49-F238E27FC236}">
                <a16:creationId xmlns:a16="http://schemas.microsoft.com/office/drawing/2014/main" id="{FCE8A950-9038-45CA-B469-BF9BC8615D95}"/>
              </a:ext>
            </a:extLst>
          </p:cNvPr>
          <p:cNvSpPr txBox="1">
            <a:spLocks/>
          </p:cNvSpPr>
          <p:nvPr/>
        </p:nvSpPr>
        <p:spPr bwMode="blackWhite">
          <a:xfrm>
            <a:off x="3469933" y="4183268"/>
            <a:ext cx="2468343" cy="2300268"/>
          </a:xfrm>
          <a:prstGeom prst="rect">
            <a:avLst/>
          </a:prstGeom>
          <a:solidFill>
            <a:schemeClr val="tx1">
              <a:lumMod val="75000"/>
            </a:schemeClr>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33" name="Title 1">
            <a:extLst>
              <a:ext uri="{FF2B5EF4-FFF2-40B4-BE49-F238E27FC236}">
                <a16:creationId xmlns:a16="http://schemas.microsoft.com/office/drawing/2014/main" id="{D57734A6-B462-41D8-A1B0-4DED2B74A23A}"/>
              </a:ext>
            </a:extLst>
          </p:cNvPr>
          <p:cNvSpPr txBox="1">
            <a:spLocks/>
          </p:cNvSpPr>
          <p:nvPr/>
        </p:nvSpPr>
        <p:spPr bwMode="blackWhite">
          <a:xfrm>
            <a:off x="6277831" y="4188100"/>
            <a:ext cx="2468343" cy="2300268"/>
          </a:xfrm>
          <a:prstGeom prst="rect">
            <a:avLst/>
          </a:prstGeom>
          <a:solidFill>
            <a:schemeClr val="tx1">
              <a:lumMod val="75000"/>
            </a:schemeClr>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34" name="Title 1">
            <a:extLst>
              <a:ext uri="{FF2B5EF4-FFF2-40B4-BE49-F238E27FC236}">
                <a16:creationId xmlns:a16="http://schemas.microsoft.com/office/drawing/2014/main" id="{0F0A0280-3E91-4212-A532-9D0969E7C915}"/>
              </a:ext>
            </a:extLst>
          </p:cNvPr>
          <p:cNvSpPr txBox="1">
            <a:spLocks/>
          </p:cNvSpPr>
          <p:nvPr/>
        </p:nvSpPr>
        <p:spPr bwMode="blackWhite">
          <a:xfrm>
            <a:off x="9041748" y="4184683"/>
            <a:ext cx="2468343" cy="2300268"/>
          </a:xfrm>
          <a:prstGeom prst="rect">
            <a:avLst/>
          </a:prstGeom>
          <a:solidFill>
            <a:schemeClr val="tx1">
              <a:lumMod val="75000"/>
            </a:schemeClr>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2DAEE3D7-D71D-4AB2-82CC-5C78F5BBD86F}"/>
              </a:ext>
            </a:extLst>
          </p:cNvPr>
          <p:cNvSpPr txBox="1"/>
          <p:nvPr/>
        </p:nvSpPr>
        <p:spPr>
          <a:xfrm>
            <a:off x="3697496" y="4406806"/>
            <a:ext cx="2013216" cy="923330"/>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CSAT - Customer Satisfaction Score</a:t>
            </a:r>
          </a:p>
          <a:p>
            <a:pPr algn="ctr"/>
            <a:endParaRPr lang="en-IN" dirty="0">
              <a:solidFill>
                <a:schemeClr val="bg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EF71A978-9332-49DD-B6D5-CE8B176260D8}"/>
              </a:ext>
            </a:extLst>
          </p:cNvPr>
          <p:cNvSpPr txBox="1"/>
          <p:nvPr/>
        </p:nvSpPr>
        <p:spPr>
          <a:xfrm>
            <a:off x="6721998" y="4422733"/>
            <a:ext cx="1707280" cy="646331"/>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CES - Customer Effort Score</a:t>
            </a:r>
          </a:p>
        </p:txBody>
      </p:sp>
      <p:sp>
        <p:nvSpPr>
          <p:cNvPr id="37" name="TextBox 36">
            <a:extLst>
              <a:ext uri="{FF2B5EF4-FFF2-40B4-BE49-F238E27FC236}">
                <a16:creationId xmlns:a16="http://schemas.microsoft.com/office/drawing/2014/main" id="{A9C8900A-68E1-476F-AED0-3DF8F624DE1E}"/>
              </a:ext>
            </a:extLst>
          </p:cNvPr>
          <p:cNvSpPr txBox="1"/>
          <p:nvPr/>
        </p:nvSpPr>
        <p:spPr>
          <a:xfrm>
            <a:off x="9354569" y="4441984"/>
            <a:ext cx="1945489" cy="646331"/>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FCR – First Contact Resolution</a:t>
            </a:r>
          </a:p>
        </p:txBody>
      </p:sp>
      <p:sp>
        <p:nvSpPr>
          <p:cNvPr id="38" name="TextBox 37">
            <a:extLst>
              <a:ext uri="{FF2B5EF4-FFF2-40B4-BE49-F238E27FC236}">
                <a16:creationId xmlns:a16="http://schemas.microsoft.com/office/drawing/2014/main" id="{A7B39527-BFA7-4087-BF86-BE2763064DEF}"/>
              </a:ext>
            </a:extLst>
          </p:cNvPr>
          <p:cNvSpPr txBox="1"/>
          <p:nvPr/>
        </p:nvSpPr>
        <p:spPr>
          <a:xfrm>
            <a:off x="3720216" y="5275957"/>
            <a:ext cx="2013216" cy="923330"/>
          </a:xfrm>
          <a:prstGeom prst="rect">
            <a:avLst/>
          </a:prstGeom>
          <a:solidFill>
            <a:schemeClr val="tx1"/>
          </a:solid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5 point Scale to measure Customer Satisfaction</a:t>
            </a:r>
          </a:p>
        </p:txBody>
      </p:sp>
      <p:sp>
        <p:nvSpPr>
          <p:cNvPr id="39" name="TextBox 38">
            <a:extLst>
              <a:ext uri="{FF2B5EF4-FFF2-40B4-BE49-F238E27FC236}">
                <a16:creationId xmlns:a16="http://schemas.microsoft.com/office/drawing/2014/main" id="{B278FCEA-C7A3-4FE6-A5C4-2CF1FA63611F}"/>
              </a:ext>
            </a:extLst>
          </p:cNvPr>
          <p:cNvSpPr txBox="1"/>
          <p:nvPr/>
        </p:nvSpPr>
        <p:spPr>
          <a:xfrm>
            <a:off x="6363066" y="5266139"/>
            <a:ext cx="2297636" cy="923330"/>
          </a:xfrm>
          <a:prstGeom prst="rect">
            <a:avLst/>
          </a:prstGeom>
          <a:solidFill>
            <a:schemeClr val="tx1"/>
          </a:solid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How much effort does a customer needs to resolve an issue</a:t>
            </a:r>
          </a:p>
        </p:txBody>
      </p:sp>
      <p:sp>
        <p:nvSpPr>
          <p:cNvPr id="40" name="TextBox 39">
            <a:extLst>
              <a:ext uri="{FF2B5EF4-FFF2-40B4-BE49-F238E27FC236}">
                <a16:creationId xmlns:a16="http://schemas.microsoft.com/office/drawing/2014/main" id="{DBF2153D-982C-4A22-8620-A55446A236E6}"/>
              </a:ext>
            </a:extLst>
          </p:cNvPr>
          <p:cNvSpPr txBox="1"/>
          <p:nvPr/>
        </p:nvSpPr>
        <p:spPr>
          <a:xfrm>
            <a:off x="9121778" y="5295208"/>
            <a:ext cx="2297636" cy="923330"/>
          </a:xfrm>
          <a:prstGeom prst="rect">
            <a:avLst/>
          </a:prstGeom>
          <a:solidFill>
            <a:schemeClr val="tx1"/>
          </a:solid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Success Percentage of First Call Resolution for any product</a:t>
            </a:r>
          </a:p>
        </p:txBody>
      </p:sp>
    </p:spTree>
    <p:extLst>
      <p:ext uri="{BB962C8B-B14F-4D97-AF65-F5344CB8AC3E}">
        <p14:creationId xmlns:p14="http://schemas.microsoft.com/office/powerpoint/2010/main" val="383283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3198-892B-4CD2-AC7F-28438B17D9FC}"/>
              </a:ext>
            </a:extLst>
          </p:cNvPr>
          <p:cNvSpPr>
            <a:spLocks noGrp="1"/>
          </p:cNvSpPr>
          <p:nvPr>
            <p:ph type="ctrTitle"/>
          </p:nvPr>
        </p:nvSpPr>
        <p:spPr>
          <a:xfrm>
            <a:off x="114409" y="610913"/>
            <a:ext cx="11963182" cy="1645920"/>
          </a:xfrm>
        </p:spPr>
        <p:txBody>
          <a:bodyPr/>
          <a:lstStyle/>
          <a:p>
            <a:r>
              <a:rPr lang="en-IN" dirty="0"/>
              <a:t>Alternative Strategies with Higher success potential</a:t>
            </a:r>
          </a:p>
        </p:txBody>
      </p:sp>
      <p:sp>
        <p:nvSpPr>
          <p:cNvPr id="4" name="TextBox 101">
            <a:extLst>
              <a:ext uri="{FF2B5EF4-FFF2-40B4-BE49-F238E27FC236}">
                <a16:creationId xmlns:a16="http://schemas.microsoft.com/office/drawing/2014/main" id="{15371C9C-9051-4C4D-B2EE-FAB16524BE4E}"/>
              </a:ext>
            </a:extLst>
          </p:cNvPr>
          <p:cNvSpPr txBox="1"/>
          <p:nvPr/>
        </p:nvSpPr>
        <p:spPr>
          <a:xfrm>
            <a:off x="1425158" y="-7219"/>
            <a:ext cx="11766998" cy="355162"/>
          </a:xfrm>
          <a:prstGeom prst="rect">
            <a:avLst/>
          </a:prstGeom>
        </p:spPr>
        <p:txBody>
          <a:bodyPr wrap="square" lIns="0" tIns="0" rIns="0" bIns="0" rtlCol="0" anchor="t">
            <a:spAutoFit/>
          </a:bodyPr>
          <a:lstStyle/>
          <a:p>
            <a:pPr>
              <a:lnSpc>
                <a:spcPts val="3150"/>
              </a:lnSpc>
            </a:pPr>
            <a:r>
              <a:rPr lang="en-US" sz="1400" b="1" dirty="0">
                <a:solidFill>
                  <a:schemeClr val="bg1"/>
                </a:solidFill>
                <a:latin typeface="Agrandir Medium"/>
              </a:rPr>
              <a:t>Team Profile: </a:t>
            </a:r>
            <a:r>
              <a:rPr lang="en-US" sz="1400" b="1" dirty="0">
                <a:latin typeface="Agrandir Medium"/>
              </a:rPr>
              <a:t>Sarthak Kumar Bal, Parag Agarwal, </a:t>
            </a:r>
            <a:r>
              <a:rPr lang="en-US" sz="1400" b="1" dirty="0" err="1">
                <a:latin typeface="Agrandir Medium"/>
              </a:rPr>
              <a:t>Shiwang</a:t>
            </a:r>
            <a:r>
              <a:rPr lang="en-US" sz="1400" b="1" dirty="0">
                <a:latin typeface="Agrandir Medium"/>
              </a:rPr>
              <a:t> Agarwal, Nishant </a:t>
            </a:r>
            <a:r>
              <a:rPr lang="en-US" sz="1400" b="1" dirty="0" err="1">
                <a:latin typeface="Agrandir Medium"/>
              </a:rPr>
              <a:t>Keswani</a:t>
            </a:r>
            <a:r>
              <a:rPr lang="en-US" sz="1400" b="1" dirty="0">
                <a:latin typeface="Agrandir Medium"/>
              </a:rPr>
              <a:t>, Harshita Khandelwal, Dhairya Manish Chawda</a:t>
            </a:r>
          </a:p>
        </p:txBody>
      </p:sp>
      <p:sp>
        <p:nvSpPr>
          <p:cNvPr id="5" name="AutoShape 35">
            <a:extLst>
              <a:ext uri="{FF2B5EF4-FFF2-40B4-BE49-F238E27FC236}">
                <a16:creationId xmlns:a16="http://schemas.microsoft.com/office/drawing/2014/main" id="{792049BD-65BB-491E-8C08-8E4F9120A1D3}"/>
              </a:ext>
            </a:extLst>
          </p:cNvPr>
          <p:cNvSpPr/>
          <p:nvPr/>
        </p:nvSpPr>
        <p:spPr>
          <a:xfrm flipV="1">
            <a:off x="114409" y="355540"/>
            <a:ext cx="11963182" cy="42414"/>
          </a:xfrm>
          <a:prstGeom prst="line">
            <a:avLst/>
          </a:prstGeom>
          <a:ln w="47625" cap="rnd">
            <a:solidFill>
              <a:srgbClr val="000000"/>
            </a:solidFill>
            <a:prstDash val="solid"/>
            <a:headEnd type="none" w="sm" len="sm"/>
            <a:tailEnd type="none" w="sm" len="sm"/>
          </a:ln>
        </p:spPr>
        <p:txBody>
          <a:bodyPr/>
          <a:lstStyle/>
          <a:p>
            <a:endParaRPr lang="en-IN" dirty="0"/>
          </a:p>
        </p:txBody>
      </p:sp>
      <p:sp>
        <p:nvSpPr>
          <p:cNvPr id="6" name="Title 1">
            <a:extLst>
              <a:ext uri="{FF2B5EF4-FFF2-40B4-BE49-F238E27FC236}">
                <a16:creationId xmlns:a16="http://schemas.microsoft.com/office/drawing/2014/main" id="{443F21CF-65B6-444F-B79B-C809C005F2E9}"/>
              </a:ext>
            </a:extLst>
          </p:cNvPr>
          <p:cNvSpPr txBox="1">
            <a:spLocks/>
          </p:cNvSpPr>
          <p:nvPr/>
        </p:nvSpPr>
        <p:spPr bwMode="blackWhite">
          <a:xfrm>
            <a:off x="4163718" y="2710424"/>
            <a:ext cx="2468343" cy="848171"/>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CCA1AD29-1033-40F9-B62A-369181680A9D}"/>
              </a:ext>
            </a:extLst>
          </p:cNvPr>
          <p:cNvSpPr txBox="1">
            <a:spLocks/>
          </p:cNvSpPr>
          <p:nvPr/>
        </p:nvSpPr>
        <p:spPr bwMode="blackWhite">
          <a:xfrm>
            <a:off x="6831777" y="2487242"/>
            <a:ext cx="5245814" cy="1301199"/>
          </a:xfrm>
          <a:prstGeom prst="rect">
            <a:avLst/>
          </a:prstGeom>
          <a:solidFill>
            <a:schemeClr val="tx1">
              <a:lumMod val="75000"/>
            </a:schemeClr>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4BF8DD9-A8F1-44E5-877D-AA487592E395}"/>
              </a:ext>
            </a:extLst>
          </p:cNvPr>
          <p:cNvSpPr txBox="1"/>
          <p:nvPr/>
        </p:nvSpPr>
        <p:spPr>
          <a:xfrm>
            <a:off x="4154093" y="2780566"/>
            <a:ext cx="2583591" cy="707886"/>
          </a:xfrm>
          <a:prstGeom prst="rect">
            <a:avLst/>
          </a:prstGeom>
          <a:noFill/>
        </p:spPr>
        <p:txBody>
          <a:bodyPr wrap="square" rtlCol="0">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Bad-Service Ripple Effect</a:t>
            </a:r>
          </a:p>
        </p:txBody>
      </p:sp>
      <p:pic>
        <p:nvPicPr>
          <p:cNvPr id="10" name="Picture 9">
            <a:extLst>
              <a:ext uri="{FF2B5EF4-FFF2-40B4-BE49-F238E27FC236}">
                <a16:creationId xmlns:a16="http://schemas.microsoft.com/office/drawing/2014/main" id="{5BA54872-BBC7-4229-9D62-35481FA404C0}"/>
              </a:ext>
            </a:extLst>
          </p:cNvPr>
          <p:cNvPicPr>
            <a:picLocks noChangeAspect="1"/>
          </p:cNvPicPr>
          <p:nvPr/>
        </p:nvPicPr>
        <p:blipFill rotWithShape="1">
          <a:blip r:embed="rId2"/>
          <a:srcRect l="57710" t="39438" r="25632" b="32908"/>
          <a:stretch/>
        </p:blipFill>
        <p:spPr>
          <a:xfrm>
            <a:off x="133659" y="2479417"/>
            <a:ext cx="3830343" cy="3922727"/>
          </a:xfrm>
          <a:prstGeom prst="rect">
            <a:avLst/>
          </a:prstGeom>
          <a:ln w="38100">
            <a:solidFill>
              <a:schemeClr val="bg1"/>
            </a:solidFill>
          </a:ln>
        </p:spPr>
      </p:pic>
      <p:sp>
        <p:nvSpPr>
          <p:cNvPr id="11" name="AutoShape 35">
            <a:extLst>
              <a:ext uri="{FF2B5EF4-FFF2-40B4-BE49-F238E27FC236}">
                <a16:creationId xmlns:a16="http://schemas.microsoft.com/office/drawing/2014/main" id="{15100CA1-FADA-4E42-99F9-F792BACABE3C}"/>
              </a:ext>
            </a:extLst>
          </p:cNvPr>
          <p:cNvSpPr/>
          <p:nvPr/>
        </p:nvSpPr>
        <p:spPr>
          <a:xfrm flipV="1">
            <a:off x="114409" y="6515986"/>
            <a:ext cx="11963182" cy="42414"/>
          </a:xfrm>
          <a:prstGeom prst="line">
            <a:avLst/>
          </a:prstGeom>
          <a:ln w="47625" cap="rnd">
            <a:solidFill>
              <a:srgbClr val="000000"/>
            </a:solidFill>
            <a:prstDash val="solid"/>
            <a:headEnd type="none" w="sm" len="sm"/>
            <a:tailEnd type="none" w="sm" len="sm"/>
          </a:ln>
        </p:spPr>
        <p:txBody>
          <a:bodyPr/>
          <a:lstStyle/>
          <a:p>
            <a:endParaRPr lang="en-IN" dirty="0"/>
          </a:p>
        </p:txBody>
      </p:sp>
      <p:sp>
        <p:nvSpPr>
          <p:cNvPr id="12" name="TextBox 11">
            <a:extLst>
              <a:ext uri="{FF2B5EF4-FFF2-40B4-BE49-F238E27FC236}">
                <a16:creationId xmlns:a16="http://schemas.microsoft.com/office/drawing/2014/main" id="{BB690F46-D54B-479E-8E41-F5C4366AF373}"/>
              </a:ext>
            </a:extLst>
          </p:cNvPr>
          <p:cNvSpPr txBox="1"/>
          <p:nvPr/>
        </p:nvSpPr>
        <p:spPr>
          <a:xfrm>
            <a:off x="7034464" y="2551144"/>
            <a:ext cx="4889633" cy="1015663"/>
          </a:xfrm>
          <a:prstGeom prst="rect">
            <a:avLst/>
          </a:prstGeom>
          <a:noFill/>
        </p:spPr>
        <p:txBody>
          <a:bodyPr wrap="square" rtlCol="0">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Service Failures not only drives existing customers to defect, they can also repel prospective ones.</a:t>
            </a:r>
          </a:p>
        </p:txBody>
      </p:sp>
      <p:sp>
        <p:nvSpPr>
          <p:cNvPr id="13" name="Title 1">
            <a:extLst>
              <a:ext uri="{FF2B5EF4-FFF2-40B4-BE49-F238E27FC236}">
                <a16:creationId xmlns:a16="http://schemas.microsoft.com/office/drawing/2014/main" id="{B66FF952-57BA-4875-942C-9E098AAE601E}"/>
              </a:ext>
            </a:extLst>
          </p:cNvPr>
          <p:cNvSpPr txBox="1">
            <a:spLocks/>
          </p:cNvSpPr>
          <p:nvPr/>
        </p:nvSpPr>
        <p:spPr bwMode="blackWhite">
          <a:xfrm>
            <a:off x="4173343" y="4799295"/>
            <a:ext cx="2468343" cy="848171"/>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7E507B3-2192-467A-BF43-DD10F7084B4F}"/>
              </a:ext>
            </a:extLst>
          </p:cNvPr>
          <p:cNvSpPr txBox="1"/>
          <p:nvPr/>
        </p:nvSpPr>
        <p:spPr>
          <a:xfrm>
            <a:off x="4125218" y="4869437"/>
            <a:ext cx="2583591" cy="707886"/>
          </a:xfrm>
          <a:prstGeom prst="rect">
            <a:avLst/>
          </a:prstGeom>
          <a:noFill/>
        </p:spPr>
        <p:txBody>
          <a:bodyPr wrap="square" rtlCol="0">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Strategy to Impact Loyalty of Customers</a:t>
            </a:r>
          </a:p>
        </p:txBody>
      </p:sp>
      <p:sp>
        <p:nvSpPr>
          <p:cNvPr id="15" name="Title 1">
            <a:extLst>
              <a:ext uri="{FF2B5EF4-FFF2-40B4-BE49-F238E27FC236}">
                <a16:creationId xmlns:a16="http://schemas.microsoft.com/office/drawing/2014/main" id="{E6E55E8D-ADCF-438B-9B28-C37B68C78502}"/>
              </a:ext>
            </a:extLst>
          </p:cNvPr>
          <p:cNvSpPr txBox="1">
            <a:spLocks/>
          </p:cNvSpPr>
          <p:nvPr/>
        </p:nvSpPr>
        <p:spPr bwMode="blackWhite">
          <a:xfrm>
            <a:off x="6820549" y="4131559"/>
            <a:ext cx="5245814" cy="2270586"/>
          </a:xfrm>
          <a:prstGeom prst="rect">
            <a:avLst/>
          </a:prstGeom>
          <a:solidFill>
            <a:schemeClr val="tx1">
              <a:lumMod val="75000"/>
            </a:schemeClr>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IN"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C9B3D1D-7896-4E58-B7BC-6EB9A421A8D6}"/>
              </a:ext>
            </a:extLst>
          </p:cNvPr>
          <p:cNvSpPr txBox="1"/>
          <p:nvPr/>
        </p:nvSpPr>
        <p:spPr>
          <a:xfrm>
            <a:off x="7034465" y="4155376"/>
            <a:ext cx="4889633" cy="2246769"/>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Solving issues to be arrived in near future asap, get customers personalized services and mails along with coupons and vouchers, focus on customer effort score to measure their loyalty level, make effective medium to get different segments customers solve their issues.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76162"/>
      </p:ext>
    </p:extLst>
  </p:cSld>
  <p:clrMapOvr>
    <a:masterClrMapping/>
  </p:clrMapOvr>
</p:sld>
</file>

<file path=ppt/theme/theme1.xml><?xml version="1.0" encoding="utf-8"?>
<a:theme xmlns:a="http://schemas.openxmlformats.org/drawingml/2006/main" name="Parce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848</TotalTime>
  <Words>235</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Agrandir Medium</vt:lpstr>
      <vt:lpstr>Arial</vt:lpstr>
      <vt:lpstr>Gill Sans MT</vt:lpstr>
      <vt:lpstr>Times New Roman</vt:lpstr>
      <vt:lpstr>Parcel</vt:lpstr>
      <vt:lpstr>Stop Trying to Delight Your Customers (To really win their loyalty, forget the bells and whistles and just solve their problems)</vt:lpstr>
      <vt:lpstr>Alternative Strategies with Higher success potential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Trying to Delight Your Customers (To really win their loyalty, forget the bells and whistles and just solve their problems)</dc:title>
  <dc:creator>Dhairya Manish Chawda (BDA 21-23)</dc:creator>
  <cp:lastModifiedBy>Dhairya Manish Chawda (BDA 21-23)</cp:lastModifiedBy>
  <cp:revision>2</cp:revision>
  <dcterms:created xsi:type="dcterms:W3CDTF">2021-11-07T17:56:52Z</dcterms:created>
  <dcterms:modified xsi:type="dcterms:W3CDTF">2021-11-08T08:05:05Z</dcterms:modified>
</cp:coreProperties>
</file>