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5" r:id="rId5"/>
    <p:sldId id="260" r:id="rId6"/>
    <p:sldId id="258" r:id="rId7"/>
    <p:sldId id="266" r:id="rId8"/>
    <p:sldId id="269" r:id="rId9"/>
    <p:sldId id="259" r:id="rId10"/>
    <p:sldId id="261" r:id="rId11"/>
    <p:sldId id="262" r:id="rId12"/>
    <p:sldId id="263" r:id="rId13"/>
    <p:sldId id="270"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95F5C-5E60-4C76-929B-E733773B7BF0}"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71617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5F5C-5E60-4C76-929B-E733773B7BF0}"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254558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5F5C-5E60-4C76-929B-E733773B7BF0}"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825638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5F5C-5E60-4C76-929B-E733773B7BF0}"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1852950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5F5C-5E60-4C76-929B-E733773B7BF0}"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2596029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495F5C-5E60-4C76-929B-E733773B7BF0}"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4268753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95F5C-5E60-4C76-929B-E733773B7BF0}" type="datetimeFigureOut">
              <a:rPr lang="en-IN" smtClean="0"/>
              <a:t>24-12-2021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286819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495F5C-5E60-4C76-929B-E733773B7BF0}" type="datetimeFigureOut">
              <a:rPr lang="en-IN" smtClean="0"/>
              <a:t>24-12-2021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2669015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95F5C-5E60-4C76-929B-E733773B7BF0}" type="datetimeFigureOut">
              <a:rPr lang="en-IN" smtClean="0"/>
              <a:t>24-12-2021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139931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95F5C-5E60-4C76-929B-E733773B7BF0}"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370176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95F5C-5E60-4C76-929B-E733773B7BF0}"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37A28-5EE1-49E0-AF57-32410CC554D5}" type="slidenum">
              <a:rPr lang="en-IN" smtClean="0"/>
              <a:t>‹#›</a:t>
            </a:fld>
            <a:endParaRPr lang="en-IN"/>
          </a:p>
        </p:txBody>
      </p:sp>
    </p:spTree>
    <p:extLst>
      <p:ext uri="{BB962C8B-B14F-4D97-AF65-F5344CB8AC3E}">
        <p14:creationId xmlns:p14="http://schemas.microsoft.com/office/powerpoint/2010/main" val="3651376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95F5C-5E60-4C76-929B-E733773B7BF0}" type="datetimeFigureOut">
              <a:rPr lang="en-IN" smtClean="0"/>
              <a:t>24-12-2021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37A28-5EE1-49E0-AF57-32410CC554D5}" type="slidenum">
              <a:rPr lang="en-IN" smtClean="0"/>
              <a:t>‹#›</a:t>
            </a:fld>
            <a:endParaRPr lang="en-IN"/>
          </a:p>
        </p:txBody>
      </p:sp>
    </p:spTree>
    <p:extLst>
      <p:ext uri="{BB962C8B-B14F-4D97-AF65-F5344CB8AC3E}">
        <p14:creationId xmlns:p14="http://schemas.microsoft.com/office/powerpoint/2010/main" val="18836529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DD9E9C-BAF1-4072-B8CB-A940503A1922}"/>
              </a:ext>
            </a:extLst>
          </p:cNvPr>
          <p:cNvSpPr>
            <a:spLocks noGrp="1"/>
          </p:cNvSpPr>
          <p:nvPr>
            <p:ph type="ctrTitle"/>
          </p:nvPr>
        </p:nvSpPr>
        <p:spPr>
          <a:xfrm>
            <a:off x="1965139" y="310510"/>
            <a:ext cx="9100128" cy="2453238"/>
          </a:xfrm>
        </p:spPr>
        <p:txBody>
          <a:bodyPr>
            <a:normAutofit fontScale="90000"/>
          </a:bodyPr>
          <a:lstStyle/>
          <a:p>
            <a:r>
              <a:rPr lang="en-IN" b="1" dirty="0">
                <a:solidFill>
                  <a:schemeClr val="bg1"/>
                </a:solidFill>
              </a:rPr>
              <a:t>Predictive and Prescriptive Analysis</a:t>
            </a:r>
            <a:br>
              <a:rPr lang="en-IN" b="1" dirty="0">
                <a:solidFill>
                  <a:srgbClr val="FFC000"/>
                </a:solidFill>
              </a:rPr>
            </a:br>
            <a:r>
              <a:rPr lang="en-IN" b="1" dirty="0">
                <a:solidFill>
                  <a:srgbClr val="FFC000"/>
                </a:solidFill>
              </a:rPr>
              <a:t>Project Presentation</a:t>
            </a:r>
          </a:p>
        </p:txBody>
      </p:sp>
      <p:graphicFrame>
        <p:nvGraphicFramePr>
          <p:cNvPr id="6" name="Table 7">
            <a:extLst>
              <a:ext uri="{FF2B5EF4-FFF2-40B4-BE49-F238E27FC236}">
                <a16:creationId xmlns:a16="http://schemas.microsoft.com/office/drawing/2014/main" id="{50FD1B56-F959-4B4C-B97B-1EEC2B6C3D13}"/>
              </a:ext>
            </a:extLst>
          </p:cNvPr>
          <p:cNvGraphicFramePr>
            <a:graphicFrameLocks noGrp="1"/>
          </p:cNvGraphicFramePr>
          <p:nvPr>
            <p:extLst>
              <p:ext uri="{D42A27DB-BD31-4B8C-83A1-F6EECF244321}">
                <p14:modId xmlns:p14="http://schemas.microsoft.com/office/powerpoint/2010/main" val="1165934728"/>
              </p:ext>
            </p:extLst>
          </p:nvPr>
        </p:nvGraphicFramePr>
        <p:xfrm>
          <a:off x="4058552" y="4310962"/>
          <a:ext cx="4664364" cy="2233677"/>
        </p:xfrm>
        <a:graphic>
          <a:graphicData uri="http://schemas.openxmlformats.org/drawingml/2006/table">
            <a:tbl>
              <a:tblPr firstRow="1" bandRow="1">
                <a:tableStyleId>{BC89EF96-8CEA-46FF-86C4-4CE0E7609802}</a:tableStyleId>
              </a:tblPr>
              <a:tblGrid>
                <a:gridCol w="3112655">
                  <a:extLst>
                    <a:ext uri="{9D8B030D-6E8A-4147-A177-3AD203B41FA5}">
                      <a16:colId xmlns:a16="http://schemas.microsoft.com/office/drawing/2014/main" val="2167815912"/>
                    </a:ext>
                  </a:extLst>
                </a:gridCol>
                <a:gridCol w="1551709">
                  <a:extLst>
                    <a:ext uri="{9D8B030D-6E8A-4147-A177-3AD203B41FA5}">
                      <a16:colId xmlns:a16="http://schemas.microsoft.com/office/drawing/2014/main" val="1591196601"/>
                    </a:ext>
                  </a:extLst>
                </a:gridCol>
              </a:tblGrid>
              <a:tr h="744559">
                <a:tc>
                  <a:txBody>
                    <a:bodyPr/>
                    <a:lstStyle/>
                    <a:p>
                      <a:pPr algn="ctr">
                        <a:lnSpc>
                          <a:spcPts val="3150"/>
                        </a:lnSpc>
                      </a:pPr>
                      <a:r>
                        <a:rPr lang="en-US" sz="2400" b="1" dirty="0">
                          <a:solidFill>
                            <a:srgbClr val="FFC000"/>
                          </a:solidFill>
                        </a:rPr>
                        <a:t>Shiwang Agarwal</a:t>
                      </a:r>
                      <a:endParaRPr lang="en-IN" sz="2400" b="1" dirty="0"/>
                    </a:p>
                  </a:txBody>
                  <a:tcPr/>
                </a:tc>
                <a:tc>
                  <a:txBody>
                    <a:bodyPr/>
                    <a:lstStyle/>
                    <a:p>
                      <a:pPr algn="ctr"/>
                      <a:r>
                        <a:rPr lang="en-US" b="1" dirty="0">
                          <a:solidFill>
                            <a:schemeClr val="bg1"/>
                          </a:solidFill>
                        </a:rPr>
                        <a:t>B2021041</a:t>
                      </a:r>
                      <a:endParaRPr lang="en-IN" b="1" dirty="0">
                        <a:solidFill>
                          <a:schemeClr val="bg1"/>
                        </a:solidFill>
                      </a:endParaRPr>
                    </a:p>
                  </a:txBody>
                  <a:tcPr/>
                </a:tc>
                <a:extLst>
                  <a:ext uri="{0D108BD9-81ED-4DB2-BD59-A6C34878D82A}">
                    <a16:rowId xmlns:a16="http://schemas.microsoft.com/office/drawing/2014/main" val="3839714373"/>
                  </a:ext>
                </a:extLst>
              </a:tr>
              <a:tr h="744559">
                <a:tc>
                  <a:txBody>
                    <a:bodyPr/>
                    <a:lstStyle/>
                    <a:p>
                      <a:pPr algn="ctr">
                        <a:lnSpc>
                          <a:spcPts val="3150"/>
                        </a:lnSpc>
                      </a:pPr>
                      <a:r>
                        <a:rPr lang="en-US" sz="2400" b="1" dirty="0">
                          <a:solidFill>
                            <a:srgbClr val="FFC000"/>
                          </a:solidFill>
                        </a:rPr>
                        <a:t>Sarthak Kumar Bal</a:t>
                      </a:r>
                      <a:endParaRPr lang="en-IN" sz="2400" b="1" dirty="0"/>
                    </a:p>
                  </a:txBody>
                  <a:tcPr/>
                </a:tc>
                <a:tc>
                  <a:txBody>
                    <a:bodyPr/>
                    <a:lstStyle/>
                    <a:p>
                      <a:pPr algn="ctr"/>
                      <a:r>
                        <a:rPr lang="en-US" b="1" dirty="0">
                          <a:solidFill>
                            <a:schemeClr val="bg1"/>
                          </a:solidFill>
                        </a:rPr>
                        <a:t>B2021039</a:t>
                      </a:r>
                      <a:endParaRPr lang="en-IN" b="1" dirty="0">
                        <a:solidFill>
                          <a:schemeClr val="bg1"/>
                        </a:solidFill>
                      </a:endParaRPr>
                    </a:p>
                  </a:txBody>
                  <a:tcPr/>
                </a:tc>
                <a:extLst>
                  <a:ext uri="{0D108BD9-81ED-4DB2-BD59-A6C34878D82A}">
                    <a16:rowId xmlns:a16="http://schemas.microsoft.com/office/drawing/2014/main" val="1385068442"/>
                  </a:ext>
                </a:extLst>
              </a:tr>
              <a:tr h="744559">
                <a:tc>
                  <a:txBody>
                    <a:bodyPr/>
                    <a:lstStyle/>
                    <a:p>
                      <a:pPr algn="ctr">
                        <a:lnSpc>
                          <a:spcPts val="3150"/>
                        </a:lnSpc>
                      </a:pPr>
                      <a:r>
                        <a:rPr lang="en-US" sz="2400" b="1" dirty="0">
                          <a:solidFill>
                            <a:srgbClr val="FFC000"/>
                          </a:solidFill>
                        </a:rPr>
                        <a:t>Parag Agrawal</a:t>
                      </a:r>
                      <a:endParaRPr lang="en-IN" sz="2400" b="1" dirty="0"/>
                    </a:p>
                  </a:txBody>
                  <a:tcPr/>
                </a:tc>
                <a:tc>
                  <a:txBody>
                    <a:bodyPr/>
                    <a:lstStyle/>
                    <a:p>
                      <a:pPr algn="ctr"/>
                      <a:r>
                        <a:rPr lang="en-US" b="1" dirty="0">
                          <a:solidFill>
                            <a:schemeClr val="bg1"/>
                          </a:solidFill>
                        </a:rPr>
                        <a:t>B2021029</a:t>
                      </a:r>
                      <a:endParaRPr lang="en-IN" b="1" dirty="0">
                        <a:solidFill>
                          <a:schemeClr val="bg1"/>
                        </a:solidFill>
                      </a:endParaRPr>
                    </a:p>
                  </a:txBody>
                  <a:tcPr/>
                </a:tc>
                <a:extLst>
                  <a:ext uri="{0D108BD9-81ED-4DB2-BD59-A6C34878D82A}">
                    <a16:rowId xmlns:a16="http://schemas.microsoft.com/office/drawing/2014/main" val="1912975932"/>
                  </a:ext>
                </a:extLst>
              </a:tr>
            </a:tbl>
          </a:graphicData>
        </a:graphic>
      </p:graphicFrame>
      <p:sp>
        <p:nvSpPr>
          <p:cNvPr id="7" name="Subtitle 2">
            <a:extLst>
              <a:ext uri="{FF2B5EF4-FFF2-40B4-BE49-F238E27FC236}">
                <a16:creationId xmlns:a16="http://schemas.microsoft.com/office/drawing/2014/main" id="{53B17BD7-B385-495B-B355-0BD8357A633E}"/>
              </a:ext>
            </a:extLst>
          </p:cNvPr>
          <p:cNvSpPr>
            <a:spLocks noGrp="1"/>
          </p:cNvSpPr>
          <p:nvPr>
            <p:ph type="subTitle" idx="1"/>
          </p:nvPr>
        </p:nvSpPr>
        <p:spPr>
          <a:xfrm>
            <a:off x="4986972" y="3211084"/>
            <a:ext cx="2388911" cy="563561"/>
          </a:xfrm>
        </p:spPr>
        <p:txBody>
          <a:bodyPr>
            <a:normAutofit/>
          </a:bodyPr>
          <a:lstStyle/>
          <a:p>
            <a:r>
              <a:rPr lang="en-IN" b="1" dirty="0">
                <a:solidFill>
                  <a:schemeClr val="bg1"/>
                </a:solidFill>
              </a:rPr>
              <a:t>      Presented by:</a:t>
            </a:r>
          </a:p>
          <a:p>
            <a:endParaRPr lang="en-IN" sz="3200" b="1" dirty="0">
              <a:solidFill>
                <a:schemeClr val="bg1"/>
              </a:solidFill>
            </a:endParaRPr>
          </a:p>
        </p:txBody>
      </p:sp>
      <p:sp>
        <p:nvSpPr>
          <p:cNvPr id="8" name="Subtitle 2">
            <a:extLst>
              <a:ext uri="{FF2B5EF4-FFF2-40B4-BE49-F238E27FC236}">
                <a16:creationId xmlns:a16="http://schemas.microsoft.com/office/drawing/2014/main" id="{92A8524B-7D0D-47E4-ADAD-60E87AE565A3}"/>
              </a:ext>
            </a:extLst>
          </p:cNvPr>
          <p:cNvSpPr txBox="1">
            <a:spLocks/>
          </p:cNvSpPr>
          <p:nvPr/>
        </p:nvSpPr>
        <p:spPr>
          <a:xfrm>
            <a:off x="5139372" y="3568987"/>
            <a:ext cx="2236511" cy="563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solidFill>
                  <a:schemeClr val="bg1"/>
                </a:solidFill>
              </a:rPr>
              <a:t>Group 5</a:t>
            </a:r>
            <a:endParaRPr lang="en-IN" sz="3200" b="1" dirty="0">
              <a:solidFill>
                <a:schemeClr val="bg1"/>
              </a:solidFill>
            </a:endParaRPr>
          </a:p>
        </p:txBody>
      </p:sp>
      <p:sp>
        <p:nvSpPr>
          <p:cNvPr id="4" name="TextBox 3">
            <a:extLst>
              <a:ext uri="{FF2B5EF4-FFF2-40B4-BE49-F238E27FC236}">
                <a16:creationId xmlns:a16="http://schemas.microsoft.com/office/drawing/2014/main" id="{80EDEBFA-AD82-4F49-963A-A57C4BF72FA0}"/>
              </a:ext>
            </a:extLst>
          </p:cNvPr>
          <p:cNvSpPr txBox="1"/>
          <p:nvPr/>
        </p:nvSpPr>
        <p:spPr>
          <a:xfrm>
            <a:off x="4799399" y="2693881"/>
            <a:ext cx="2916455" cy="461665"/>
          </a:xfrm>
          <a:prstGeom prst="rect">
            <a:avLst/>
          </a:prstGeom>
          <a:noFill/>
        </p:spPr>
        <p:txBody>
          <a:bodyPr wrap="square" rtlCol="0">
            <a:spAutoFit/>
          </a:bodyPr>
          <a:lstStyle/>
          <a:p>
            <a:r>
              <a:rPr lang="en-US" sz="2400" b="1" dirty="0">
                <a:solidFill>
                  <a:schemeClr val="bg1"/>
                </a:solidFill>
              </a:rPr>
              <a:t>Faculty : </a:t>
            </a:r>
            <a:r>
              <a:rPr lang="en-US" sz="2400" b="1" dirty="0" err="1">
                <a:solidFill>
                  <a:schemeClr val="bg1"/>
                </a:solidFill>
              </a:rPr>
              <a:t>Alekh</a:t>
            </a:r>
            <a:r>
              <a:rPr lang="en-US" sz="2400" b="1" dirty="0">
                <a:solidFill>
                  <a:schemeClr val="bg1"/>
                </a:solidFill>
              </a:rPr>
              <a:t> </a:t>
            </a:r>
            <a:r>
              <a:rPr lang="en-US" sz="2400" b="1" dirty="0" err="1">
                <a:solidFill>
                  <a:schemeClr val="bg1"/>
                </a:solidFill>
              </a:rPr>
              <a:t>Gour</a:t>
            </a:r>
            <a:endParaRPr lang="en-IN" sz="2400" b="1" dirty="0">
              <a:solidFill>
                <a:schemeClr val="bg1"/>
              </a:solidFill>
            </a:endParaRPr>
          </a:p>
        </p:txBody>
      </p:sp>
    </p:spTree>
    <p:extLst>
      <p:ext uri="{BB962C8B-B14F-4D97-AF65-F5344CB8AC3E}">
        <p14:creationId xmlns:p14="http://schemas.microsoft.com/office/powerpoint/2010/main" val="166660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193496" y="1850669"/>
            <a:ext cx="2722652" cy="156100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WE HAVE DROPPED FEATURES WITH HIGH CORRELATION AND GOING FOR MULTIPLE REGRESSION</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1FF763C-B485-4C33-9B8F-38CD7D9CBA22}"/>
              </a:ext>
            </a:extLst>
          </p:cNvPr>
          <p:cNvSpPr txBox="1"/>
          <p:nvPr/>
        </p:nvSpPr>
        <p:spPr>
          <a:xfrm>
            <a:off x="193496" y="5209341"/>
            <a:ext cx="2722652"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EXTRACTING THE TARGET AND FEATURE VARIABLES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FFC000"/>
                </a:solidFill>
                <a:latin typeface="+mn-lt"/>
              </a:rPr>
              <a:t>DUMMY</a:t>
            </a:r>
            <a:r>
              <a:rPr lang="en-US" sz="3600" b="1" dirty="0">
                <a:solidFill>
                  <a:schemeClr val="accent1">
                    <a:lumMod val="75000"/>
                  </a:schemeClr>
                </a:solidFill>
                <a:latin typeface="+mn-lt"/>
              </a:rPr>
              <a:t> ENCODING </a:t>
            </a:r>
            <a:r>
              <a:rPr lang="en-US" sz="3600" b="1" dirty="0">
                <a:solidFill>
                  <a:srgbClr val="FFC000"/>
                </a:solidFill>
                <a:latin typeface="+mn-lt"/>
              </a:rPr>
              <a:t>AND</a:t>
            </a:r>
            <a:r>
              <a:rPr lang="en-US" sz="3600" b="1" dirty="0">
                <a:solidFill>
                  <a:schemeClr val="accent1">
                    <a:lumMod val="75000"/>
                  </a:schemeClr>
                </a:solidFill>
                <a:latin typeface="+mn-lt"/>
              </a:rPr>
              <a:t> EXTRACTING </a:t>
            </a:r>
            <a:r>
              <a:rPr lang="en-US" sz="3600" b="1" dirty="0">
                <a:solidFill>
                  <a:srgbClr val="FFC000"/>
                </a:solidFill>
                <a:latin typeface="+mn-lt"/>
              </a:rPr>
              <a:t>TARGET</a:t>
            </a:r>
            <a:r>
              <a:rPr lang="en-US" sz="3600" b="1" dirty="0">
                <a:solidFill>
                  <a:schemeClr val="accent1">
                    <a:lumMod val="75000"/>
                  </a:schemeClr>
                </a:solidFill>
                <a:latin typeface="+mn-lt"/>
              </a:rPr>
              <a:t> AND </a:t>
            </a:r>
            <a:r>
              <a:rPr lang="en-US" sz="3600" b="1" dirty="0">
                <a:solidFill>
                  <a:srgbClr val="FFC000"/>
                </a:solidFill>
                <a:latin typeface="+mn-lt"/>
              </a:rPr>
              <a:t>FEATURE</a:t>
            </a:r>
            <a:r>
              <a:rPr lang="en-US" sz="3600" b="1" dirty="0">
                <a:solidFill>
                  <a:schemeClr val="accent1">
                    <a:lumMod val="75000"/>
                  </a:schemeClr>
                </a:solidFill>
                <a:latin typeface="+mn-lt"/>
              </a:rPr>
              <a:t> VARIABLE</a:t>
            </a:r>
            <a:endParaRPr lang="en-IN" sz="3600" b="1" dirty="0">
              <a:solidFill>
                <a:schemeClr val="accent1">
                  <a:lumMod val="75000"/>
                </a:schemeClr>
              </a:solidFill>
              <a:latin typeface="+mn-lt"/>
            </a:endParaRPr>
          </a:p>
        </p:txBody>
      </p:sp>
      <p:sp>
        <p:nvSpPr>
          <p:cNvPr id="20" name="TextBox 19">
            <a:extLst>
              <a:ext uri="{FF2B5EF4-FFF2-40B4-BE49-F238E27FC236}">
                <a16:creationId xmlns:a16="http://schemas.microsoft.com/office/drawing/2014/main" id="{CB99B8BB-29AD-4E77-8B0B-68B049DA69AD}"/>
              </a:ext>
            </a:extLst>
          </p:cNvPr>
          <p:cNvSpPr txBox="1"/>
          <p:nvPr/>
        </p:nvSpPr>
        <p:spPr>
          <a:xfrm>
            <a:off x="193496" y="3648541"/>
            <a:ext cx="2722652" cy="1264642"/>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ENCODING ALL CATEGORICAL VARIABLES THROUGH ONE HOT ENCODING </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8E614F5-2AE1-436F-8CD3-5DA7A7B9B2D1}"/>
              </a:ext>
            </a:extLst>
          </p:cNvPr>
          <p:cNvPicPr>
            <a:picLocks noChangeAspect="1"/>
          </p:cNvPicPr>
          <p:nvPr/>
        </p:nvPicPr>
        <p:blipFill>
          <a:blip r:embed="rId3"/>
          <a:stretch>
            <a:fillRect/>
          </a:stretch>
        </p:blipFill>
        <p:spPr>
          <a:xfrm>
            <a:off x="4612709" y="1971015"/>
            <a:ext cx="7291613" cy="685800"/>
          </a:xfrm>
          <a:prstGeom prst="rect">
            <a:avLst/>
          </a:prstGeom>
          <a:ln w="22225">
            <a:solidFill>
              <a:schemeClr val="bg1"/>
            </a:solidFill>
          </a:ln>
        </p:spPr>
      </p:pic>
      <p:pic>
        <p:nvPicPr>
          <p:cNvPr id="3" name="Picture 2">
            <a:extLst>
              <a:ext uri="{FF2B5EF4-FFF2-40B4-BE49-F238E27FC236}">
                <a16:creationId xmlns:a16="http://schemas.microsoft.com/office/drawing/2014/main" id="{35B4E9A9-8313-490A-B365-A5573841C650}"/>
              </a:ext>
            </a:extLst>
          </p:cNvPr>
          <p:cNvPicPr>
            <a:picLocks noChangeAspect="1"/>
          </p:cNvPicPr>
          <p:nvPr/>
        </p:nvPicPr>
        <p:blipFill>
          <a:blip r:embed="rId4"/>
          <a:stretch>
            <a:fillRect/>
          </a:stretch>
        </p:blipFill>
        <p:spPr>
          <a:xfrm>
            <a:off x="4612710" y="4743553"/>
            <a:ext cx="7291613" cy="1343025"/>
          </a:xfrm>
          <a:prstGeom prst="rect">
            <a:avLst/>
          </a:prstGeom>
          <a:ln w="22225">
            <a:solidFill>
              <a:schemeClr val="bg1"/>
            </a:solidFill>
          </a:ln>
        </p:spPr>
      </p:pic>
      <p:pic>
        <p:nvPicPr>
          <p:cNvPr id="6" name="Picture 5">
            <a:extLst>
              <a:ext uri="{FF2B5EF4-FFF2-40B4-BE49-F238E27FC236}">
                <a16:creationId xmlns:a16="http://schemas.microsoft.com/office/drawing/2014/main" id="{F5309E08-7DE3-42B1-82C7-F53719338BA4}"/>
              </a:ext>
            </a:extLst>
          </p:cNvPr>
          <p:cNvPicPr>
            <a:picLocks noChangeAspect="1"/>
          </p:cNvPicPr>
          <p:nvPr/>
        </p:nvPicPr>
        <p:blipFill>
          <a:blip r:embed="rId5"/>
          <a:stretch>
            <a:fillRect/>
          </a:stretch>
        </p:blipFill>
        <p:spPr>
          <a:xfrm>
            <a:off x="4612711" y="3337161"/>
            <a:ext cx="7291612" cy="923925"/>
          </a:xfrm>
          <a:prstGeom prst="rect">
            <a:avLst/>
          </a:prstGeom>
          <a:ln w="22225">
            <a:solidFill>
              <a:schemeClr val="bg1"/>
            </a:solidFill>
          </a:ln>
        </p:spPr>
      </p:pic>
    </p:spTree>
    <p:extLst>
      <p:ext uri="{BB962C8B-B14F-4D97-AF65-F5344CB8AC3E}">
        <p14:creationId xmlns:p14="http://schemas.microsoft.com/office/powerpoint/2010/main" val="556707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129485" y="6087327"/>
            <a:ext cx="6261041"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STANDARDSCALER SCALES EACH FEATURE/VARIABLE TO UNIT VARIANCE.</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TRANFORMING</a:t>
            </a:r>
            <a:r>
              <a:rPr lang="en-US" sz="3600" b="1" dirty="0">
                <a:solidFill>
                  <a:srgbClr val="FFC000"/>
                </a:solidFill>
                <a:latin typeface="+mn-lt"/>
              </a:rPr>
              <a:t> TARGET </a:t>
            </a:r>
            <a:r>
              <a:rPr lang="en-US" sz="3600" b="1" dirty="0">
                <a:solidFill>
                  <a:schemeClr val="accent1">
                    <a:lumMod val="75000"/>
                  </a:schemeClr>
                </a:solidFill>
                <a:latin typeface="+mn-lt"/>
              </a:rPr>
              <a:t>VARIABLE</a:t>
            </a:r>
            <a:r>
              <a:rPr lang="en-US" sz="3600" b="1" dirty="0">
                <a:solidFill>
                  <a:srgbClr val="FFC000"/>
                </a:solidFill>
                <a:latin typeface="+mn-lt"/>
              </a:rPr>
              <a:t>, SCALING </a:t>
            </a:r>
            <a:r>
              <a:rPr lang="en-US" sz="3600" b="1" dirty="0">
                <a:solidFill>
                  <a:schemeClr val="accent1">
                    <a:lumMod val="75000"/>
                  </a:schemeClr>
                </a:solidFill>
                <a:latin typeface="+mn-lt"/>
              </a:rPr>
              <a:t>THE</a:t>
            </a:r>
            <a:r>
              <a:rPr lang="en-US" sz="3600" b="1" dirty="0">
                <a:solidFill>
                  <a:srgbClr val="FFC000"/>
                </a:solidFill>
                <a:latin typeface="+mn-lt"/>
              </a:rPr>
              <a:t> VARIABLES</a:t>
            </a:r>
            <a:r>
              <a:rPr lang="en-US" sz="3600" b="1" dirty="0">
                <a:solidFill>
                  <a:schemeClr val="accent1">
                    <a:lumMod val="75000"/>
                  </a:schemeClr>
                </a:solidFill>
                <a:latin typeface="+mn-lt"/>
              </a:rPr>
              <a:t> AND </a:t>
            </a:r>
            <a:r>
              <a:rPr lang="en-US" sz="3600" b="1" dirty="0">
                <a:solidFill>
                  <a:srgbClr val="FFC000"/>
                </a:solidFill>
                <a:latin typeface="+mn-lt"/>
              </a:rPr>
              <a:t>BUILDING</a:t>
            </a:r>
            <a:r>
              <a:rPr lang="en-US" sz="3600" b="1" dirty="0">
                <a:solidFill>
                  <a:schemeClr val="accent1">
                    <a:lumMod val="75000"/>
                  </a:schemeClr>
                </a:solidFill>
                <a:latin typeface="+mn-lt"/>
              </a:rPr>
              <a:t> THE </a:t>
            </a:r>
            <a:r>
              <a:rPr lang="en-US" sz="3600" b="1" dirty="0">
                <a:solidFill>
                  <a:srgbClr val="FFC000"/>
                </a:solidFill>
                <a:latin typeface="+mn-lt"/>
              </a:rPr>
              <a:t>MODEL</a:t>
            </a:r>
            <a:r>
              <a:rPr lang="en-US" sz="3600" b="1" dirty="0">
                <a:solidFill>
                  <a:schemeClr val="accent1">
                    <a:lumMod val="75000"/>
                  </a:schemeClr>
                </a:solidFill>
                <a:latin typeface="+mn-lt"/>
              </a:rPr>
              <a:t> </a:t>
            </a:r>
            <a:endParaRPr lang="en-IN" sz="3600" b="1" dirty="0">
              <a:solidFill>
                <a:schemeClr val="accent1">
                  <a:lumMod val="75000"/>
                </a:schemeClr>
              </a:solidFill>
              <a:latin typeface="+mn-lt"/>
            </a:endParaRPr>
          </a:p>
        </p:txBody>
      </p:sp>
      <p:pic>
        <p:nvPicPr>
          <p:cNvPr id="4" name="Picture 3">
            <a:extLst>
              <a:ext uri="{FF2B5EF4-FFF2-40B4-BE49-F238E27FC236}">
                <a16:creationId xmlns:a16="http://schemas.microsoft.com/office/drawing/2014/main" id="{BCCE54CD-778E-4FE2-AB63-AFAAF18827A1}"/>
              </a:ext>
            </a:extLst>
          </p:cNvPr>
          <p:cNvPicPr>
            <a:picLocks noChangeAspect="1"/>
          </p:cNvPicPr>
          <p:nvPr/>
        </p:nvPicPr>
        <p:blipFill>
          <a:blip r:embed="rId3"/>
          <a:stretch>
            <a:fillRect/>
          </a:stretch>
        </p:blipFill>
        <p:spPr>
          <a:xfrm>
            <a:off x="410872" y="3980519"/>
            <a:ext cx="4133850" cy="600075"/>
          </a:xfrm>
          <a:prstGeom prst="rect">
            <a:avLst/>
          </a:prstGeom>
          <a:ln w="19050">
            <a:solidFill>
              <a:schemeClr val="bg1"/>
            </a:solidFill>
          </a:ln>
        </p:spPr>
      </p:pic>
      <p:pic>
        <p:nvPicPr>
          <p:cNvPr id="8" name="Picture 7">
            <a:extLst>
              <a:ext uri="{FF2B5EF4-FFF2-40B4-BE49-F238E27FC236}">
                <a16:creationId xmlns:a16="http://schemas.microsoft.com/office/drawing/2014/main" id="{FCA3F56B-7E54-4259-B488-C744946E168B}"/>
              </a:ext>
            </a:extLst>
          </p:cNvPr>
          <p:cNvPicPr>
            <a:picLocks noChangeAspect="1"/>
          </p:cNvPicPr>
          <p:nvPr/>
        </p:nvPicPr>
        <p:blipFill>
          <a:blip r:embed="rId4"/>
          <a:stretch>
            <a:fillRect/>
          </a:stretch>
        </p:blipFill>
        <p:spPr>
          <a:xfrm>
            <a:off x="193494" y="1405299"/>
            <a:ext cx="4568607" cy="2460019"/>
          </a:xfrm>
          <a:prstGeom prst="rect">
            <a:avLst/>
          </a:prstGeom>
          <a:ln w="22225">
            <a:solidFill>
              <a:schemeClr val="bg1"/>
            </a:solidFill>
          </a:ln>
        </p:spPr>
      </p:pic>
      <p:pic>
        <p:nvPicPr>
          <p:cNvPr id="10" name="Picture 9">
            <a:extLst>
              <a:ext uri="{FF2B5EF4-FFF2-40B4-BE49-F238E27FC236}">
                <a16:creationId xmlns:a16="http://schemas.microsoft.com/office/drawing/2014/main" id="{44AEF0B9-EA27-480B-85D5-7F31543AA6F8}"/>
              </a:ext>
            </a:extLst>
          </p:cNvPr>
          <p:cNvPicPr>
            <a:picLocks noChangeAspect="1"/>
          </p:cNvPicPr>
          <p:nvPr/>
        </p:nvPicPr>
        <p:blipFill>
          <a:blip r:embed="rId5"/>
          <a:stretch>
            <a:fillRect/>
          </a:stretch>
        </p:blipFill>
        <p:spPr>
          <a:xfrm>
            <a:off x="129485" y="4695795"/>
            <a:ext cx="6162675" cy="1304925"/>
          </a:xfrm>
          <a:prstGeom prst="rect">
            <a:avLst/>
          </a:prstGeom>
          <a:ln w="22225">
            <a:solidFill>
              <a:schemeClr val="bg1"/>
            </a:solidFill>
          </a:ln>
        </p:spPr>
      </p:pic>
      <p:pic>
        <p:nvPicPr>
          <p:cNvPr id="12" name="Picture 11">
            <a:extLst>
              <a:ext uri="{FF2B5EF4-FFF2-40B4-BE49-F238E27FC236}">
                <a16:creationId xmlns:a16="http://schemas.microsoft.com/office/drawing/2014/main" id="{C298B2F3-3EFC-457B-A17A-61C05168B729}"/>
              </a:ext>
            </a:extLst>
          </p:cNvPr>
          <p:cNvPicPr>
            <a:picLocks noChangeAspect="1"/>
          </p:cNvPicPr>
          <p:nvPr/>
        </p:nvPicPr>
        <p:blipFill>
          <a:blip r:embed="rId6"/>
          <a:stretch>
            <a:fillRect/>
          </a:stretch>
        </p:blipFill>
        <p:spPr>
          <a:xfrm>
            <a:off x="5720990" y="1428831"/>
            <a:ext cx="6162671" cy="1895475"/>
          </a:xfrm>
          <a:prstGeom prst="rect">
            <a:avLst/>
          </a:prstGeom>
          <a:ln w="22225">
            <a:solidFill>
              <a:schemeClr val="bg1"/>
            </a:solidFill>
          </a:ln>
        </p:spPr>
      </p:pic>
      <p:pic>
        <p:nvPicPr>
          <p:cNvPr id="3" name="Picture 2">
            <a:extLst>
              <a:ext uri="{FF2B5EF4-FFF2-40B4-BE49-F238E27FC236}">
                <a16:creationId xmlns:a16="http://schemas.microsoft.com/office/drawing/2014/main" id="{E12AB6B4-9915-4744-8C15-404CB85D621E}"/>
              </a:ext>
            </a:extLst>
          </p:cNvPr>
          <p:cNvPicPr>
            <a:picLocks noChangeAspect="1"/>
          </p:cNvPicPr>
          <p:nvPr/>
        </p:nvPicPr>
        <p:blipFill>
          <a:blip r:embed="rId7"/>
          <a:stretch>
            <a:fillRect/>
          </a:stretch>
        </p:blipFill>
        <p:spPr>
          <a:xfrm>
            <a:off x="6702174" y="4796781"/>
            <a:ext cx="4796730" cy="935731"/>
          </a:xfrm>
          <a:prstGeom prst="rect">
            <a:avLst/>
          </a:prstGeom>
          <a:ln w="22225">
            <a:solidFill>
              <a:schemeClr val="bg1"/>
            </a:solidFill>
          </a:ln>
        </p:spPr>
      </p:pic>
      <p:sp>
        <p:nvSpPr>
          <p:cNvPr id="5" name="TextBox 4">
            <a:extLst>
              <a:ext uri="{FF2B5EF4-FFF2-40B4-BE49-F238E27FC236}">
                <a16:creationId xmlns:a16="http://schemas.microsoft.com/office/drawing/2014/main" id="{A0DCACD4-3C33-475B-AD65-621D2D12CEC3}"/>
              </a:ext>
            </a:extLst>
          </p:cNvPr>
          <p:cNvSpPr txBox="1"/>
          <p:nvPr/>
        </p:nvSpPr>
        <p:spPr>
          <a:xfrm>
            <a:off x="7633705" y="3472817"/>
            <a:ext cx="4147422" cy="671915"/>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SPLITING DATA INTO TRAINING AND TESTING</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7D9D956-30EA-4119-8D27-DE8AFB8E68FB}"/>
              </a:ext>
            </a:extLst>
          </p:cNvPr>
          <p:cNvSpPr txBox="1"/>
          <p:nvPr/>
        </p:nvSpPr>
        <p:spPr>
          <a:xfrm>
            <a:off x="7152272" y="5944779"/>
            <a:ext cx="3865199" cy="671915"/>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DEALS WITH DATA IMBALANCING( LIKE COMPRESSIONRATIO)</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B6CA2D7C-5444-4AB3-A099-A98D96E73884}"/>
              </a:ext>
            </a:extLst>
          </p:cNvPr>
          <p:cNvCxnSpPr/>
          <p:nvPr/>
        </p:nvCxnSpPr>
        <p:spPr>
          <a:xfrm>
            <a:off x="4762101" y="3865318"/>
            <a:ext cx="0" cy="85052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DBD8BE-8182-4D0C-B7C7-CAE5F9070B9F}"/>
              </a:ext>
            </a:extLst>
          </p:cNvPr>
          <p:cNvCxnSpPr>
            <a:cxnSpLocks/>
          </p:cNvCxnSpPr>
          <p:nvPr/>
        </p:nvCxnSpPr>
        <p:spPr>
          <a:xfrm flipV="1">
            <a:off x="5753551" y="3472818"/>
            <a:ext cx="0" cy="1107776"/>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937D41-5E8A-4AA1-8BBA-37C435B784CD}"/>
              </a:ext>
            </a:extLst>
          </p:cNvPr>
          <p:cNvCxnSpPr>
            <a:cxnSpLocks/>
          </p:cNvCxnSpPr>
          <p:nvPr/>
        </p:nvCxnSpPr>
        <p:spPr>
          <a:xfrm>
            <a:off x="7152272" y="3429000"/>
            <a:ext cx="0" cy="1286838"/>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8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MODELS</a:t>
            </a:r>
            <a:endParaRPr lang="en-IN" sz="3600" b="1" dirty="0">
              <a:solidFill>
                <a:schemeClr val="accent1">
                  <a:lumMod val="75000"/>
                </a:schemeClr>
              </a:solidFill>
              <a:latin typeface="+mn-lt"/>
            </a:endParaRPr>
          </a:p>
        </p:txBody>
      </p:sp>
      <p:pic>
        <p:nvPicPr>
          <p:cNvPr id="3" name="Picture 2">
            <a:extLst>
              <a:ext uri="{FF2B5EF4-FFF2-40B4-BE49-F238E27FC236}">
                <a16:creationId xmlns:a16="http://schemas.microsoft.com/office/drawing/2014/main" id="{F0DA4D24-31E9-4F61-B9EB-0429076B74E0}"/>
              </a:ext>
            </a:extLst>
          </p:cNvPr>
          <p:cNvPicPr>
            <a:picLocks noChangeAspect="1"/>
          </p:cNvPicPr>
          <p:nvPr/>
        </p:nvPicPr>
        <p:blipFill>
          <a:blip r:embed="rId3"/>
          <a:stretch>
            <a:fillRect/>
          </a:stretch>
        </p:blipFill>
        <p:spPr>
          <a:xfrm>
            <a:off x="184873" y="1395751"/>
            <a:ext cx="3164719" cy="2167739"/>
          </a:xfrm>
          <a:prstGeom prst="rect">
            <a:avLst/>
          </a:prstGeom>
          <a:ln w="22225">
            <a:solidFill>
              <a:schemeClr val="bg1"/>
            </a:solidFill>
          </a:ln>
        </p:spPr>
      </p:pic>
      <p:pic>
        <p:nvPicPr>
          <p:cNvPr id="6" name="Picture 5">
            <a:extLst>
              <a:ext uri="{FF2B5EF4-FFF2-40B4-BE49-F238E27FC236}">
                <a16:creationId xmlns:a16="http://schemas.microsoft.com/office/drawing/2014/main" id="{7ECAB3F6-7371-4755-BE16-D57C603CB829}"/>
              </a:ext>
            </a:extLst>
          </p:cNvPr>
          <p:cNvPicPr>
            <a:picLocks noChangeAspect="1"/>
          </p:cNvPicPr>
          <p:nvPr/>
        </p:nvPicPr>
        <p:blipFill>
          <a:blip r:embed="rId4"/>
          <a:stretch>
            <a:fillRect/>
          </a:stretch>
        </p:blipFill>
        <p:spPr>
          <a:xfrm>
            <a:off x="8643486" y="1492003"/>
            <a:ext cx="3034715" cy="2167739"/>
          </a:xfrm>
          <a:prstGeom prst="rect">
            <a:avLst/>
          </a:prstGeom>
          <a:ln w="22225">
            <a:solidFill>
              <a:schemeClr val="bg1"/>
            </a:solidFill>
          </a:ln>
        </p:spPr>
      </p:pic>
      <p:pic>
        <p:nvPicPr>
          <p:cNvPr id="9" name="Picture 8">
            <a:extLst>
              <a:ext uri="{FF2B5EF4-FFF2-40B4-BE49-F238E27FC236}">
                <a16:creationId xmlns:a16="http://schemas.microsoft.com/office/drawing/2014/main" id="{A9027BA0-0F38-4BDA-8A22-D3EBE8BE9DD8}"/>
              </a:ext>
            </a:extLst>
          </p:cNvPr>
          <p:cNvPicPr>
            <a:picLocks noChangeAspect="1"/>
          </p:cNvPicPr>
          <p:nvPr/>
        </p:nvPicPr>
        <p:blipFill>
          <a:blip r:embed="rId5"/>
          <a:stretch>
            <a:fillRect/>
          </a:stretch>
        </p:blipFill>
        <p:spPr>
          <a:xfrm>
            <a:off x="4306805" y="1492003"/>
            <a:ext cx="3174344" cy="2167739"/>
          </a:xfrm>
          <a:prstGeom prst="rect">
            <a:avLst/>
          </a:prstGeom>
          <a:ln w="22225">
            <a:solidFill>
              <a:schemeClr val="bg1"/>
            </a:solidFill>
          </a:ln>
        </p:spPr>
      </p:pic>
      <p:pic>
        <p:nvPicPr>
          <p:cNvPr id="19" name="Picture 18">
            <a:extLst>
              <a:ext uri="{FF2B5EF4-FFF2-40B4-BE49-F238E27FC236}">
                <a16:creationId xmlns:a16="http://schemas.microsoft.com/office/drawing/2014/main" id="{70795679-4F8E-44B0-B84A-AD1668A05517}"/>
              </a:ext>
            </a:extLst>
          </p:cNvPr>
          <p:cNvPicPr>
            <a:picLocks noChangeAspect="1"/>
          </p:cNvPicPr>
          <p:nvPr/>
        </p:nvPicPr>
        <p:blipFill>
          <a:blip r:embed="rId6"/>
          <a:stretch>
            <a:fillRect/>
          </a:stretch>
        </p:blipFill>
        <p:spPr>
          <a:xfrm>
            <a:off x="2063393" y="3999588"/>
            <a:ext cx="3156096" cy="2244191"/>
          </a:xfrm>
          <a:prstGeom prst="rect">
            <a:avLst/>
          </a:prstGeom>
          <a:ln w="22225">
            <a:solidFill>
              <a:schemeClr val="bg1"/>
            </a:solidFill>
          </a:ln>
        </p:spPr>
      </p:pic>
      <p:pic>
        <p:nvPicPr>
          <p:cNvPr id="21" name="Picture 20">
            <a:extLst>
              <a:ext uri="{FF2B5EF4-FFF2-40B4-BE49-F238E27FC236}">
                <a16:creationId xmlns:a16="http://schemas.microsoft.com/office/drawing/2014/main" id="{0537D995-AC13-4FAD-9C69-3F385586175C}"/>
              </a:ext>
            </a:extLst>
          </p:cNvPr>
          <p:cNvPicPr>
            <a:picLocks noChangeAspect="1"/>
          </p:cNvPicPr>
          <p:nvPr/>
        </p:nvPicPr>
        <p:blipFill>
          <a:blip r:embed="rId7"/>
          <a:stretch>
            <a:fillRect/>
          </a:stretch>
        </p:blipFill>
        <p:spPr>
          <a:xfrm>
            <a:off x="6318627" y="3992980"/>
            <a:ext cx="2992140" cy="2244191"/>
          </a:xfrm>
          <a:prstGeom prst="rect">
            <a:avLst/>
          </a:prstGeom>
          <a:ln w="22225">
            <a:solidFill>
              <a:schemeClr val="bg1"/>
            </a:solidFill>
          </a:ln>
        </p:spPr>
      </p:pic>
    </p:spTree>
    <p:extLst>
      <p:ext uri="{BB962C8B-B14F-4D97-AF65-F5344CB8AC3E}">
        <p14:creationId xmlns:p14="http://schemas.microsoft.com/office/powerpoint/2010/main" val="2284107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25806"/>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OBSERVATIONS</a:t>
            </a:r>
            <a:endParaRPr lang="en-IN" sz="3600" b="1" dirty="0">
              <a:solidFill>
                <a:schemeClr val="accent1">
                  <a:lumMod val="75000"/>
                </a:schemeClr>
              </a:solidFill>
              <a:latin typeface="+mn-lt"/>
            </a:endParaRPr>
          </a:p>
        </p:txBody>
      </p:sp>
      <p:sp>
        <p:nvSpPr>
          <p:cNvPr id="4" name="TextBox 3">
            <a:extLst>
              <a:ext uri="{FF2B5EF4-FFF2-40B4-BE49-F238E27FC236}">
                <a16:creationId xmlns:a16="http://schemas.microsoft.com/office/drawing/2014/main" id="{8493B6A5-C5F0-487D-8833-3B3115818BE7}"/>
              </a:ext>
            </a:extLst>
          </p:cNvPr>
          <p:cNvSpPr txBox="1"/>
          <p:nvPr/>
        </p:nvSpPr>
        <p:spPr>
          <a:xfrm>
            <a:off x="193496" y="1873178"/>
            <a:ext cx="2329314" cy="2153731"/>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CARBODY AND FUELTYPE HAVE P VALUE&gt; 0.05 OTHER THAN ALL CATEGORICAL FEATURES HAVE P-VALUE LESS THAN 0.05</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7AA205D-B480-40B2-8C64-88ED3E972A97}"/>
              </a:ext>
            </a:extLst>
          </p:cNvPr>
          <p:cNvSpPr txBox="1"/>
          <p:nvPr/>
        </p:nvSpPr>
        <p:spPr>
          <a:xfrm>
            <a:off x="4444779" y="1818176"/>
            <a:ext cx="2860796" cy="2153731"/>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IMPUTING CYLINDERNUMBER WITH RESPECTIVE NUMBER GIVE BAD MEAN SQUARED ERROR FOR ALL MODELS ALSO R SQUARED ALSO CHANGED FOR ALL MODELS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7E678EB-699F-418D-BA13-7C9F2BD5F20C}"/>
              </a:ext>
            </a:extLst>
          </p:cNvPr>
          <p:cNvSpPr txBox="1"/>
          <p:nvPr/>
        </p:nvSpPr>
        <p:spPr>
          <a:xfrm>
            <a:off x="8763856" y="1818176"/>
            <a:ext cx="2935308" cy="2153731"/>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CITYMPG, CARLENGTH AND WHEELBASE SHOWED GOOD CORRELATION AMONG EACHOTHER AND REMOVING THEM FROM MODEL HAVE SHOWN GOOD PREDICTION</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09F65E5-791A-4DF2-B6F8-0FE126D60B13}"/>
              </a:ext>
            </a:extLst>
          </p:cNvPr>
          <p:cNvSpPr txBox="1"/>
          <p:nvPr/>
        </p:nvSpPr>
        <p:spPr>
          <a:xfrm>
            <a:off x="1597794" y="4222249"/>
            <a:ext cx="4109987" cy="1857368"/>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AFTER REMOVING CARBODY FEATURE  FROM CATEGORICAL DATA BY PERFORMING ANOVA, WE FOUND LASSOCV PERFORMED AS THE BEST MODEL( INDICATING IT WAS RESPONSIBLE FOR MULTICOLLINEARITY)</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AF7E95E5-724F-4C1F-A85E-8186B6397EC8}"/>
              </a:ext>
            </a:extLst>
          </p:cNvPr>
          <p:cNvSpPr txBox="1"/>
          <p:nvPr/>
        </p:nvSpPr>
        <p:spPr>
          <a:xfrm>
            <a:off x="6809283" y="4222249"/>
            <a:ext cx="3990262" cy="1857368"/>
          </a:xfrm>
          <a:prstGeom prst="rect">
            <a:avLst/>
          </a:prstGeom>
          <a:no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USING STANDARD SCALAR, ANOVA AND SMOTE(IMBALANCE TECHNIQUE) WE ANALYSED VERY LESS OVERFITTING, OUTLIERS AND DATA IMBALANCE ISSUES, AND LEADING ABLE TO PREDICT BETTER MODELS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774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83994"/>
            <a:ext cx="11805007" cy="1439365"/>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1">
                    <a:lumMod val="75000"/>
                  </a:schemeClr>
                </a:solidFill>
                <a:latin typeface="+mn-lt"/>
              </a:rPr>
              <a:t>REFERENCES: </a:t>
            </a:r>
          </a:p>
          <a:p>
            <a:endParaRPr lang="en-US" sz="3200" b="1" dirty="0">
              <a:solidFill>
                <a:schemeClr val="accent1">
                  <a:lumMod val="75000"/>
                </a:schemeClr>
              </a:solidFill>
              <a:latin typeface="+mn-lt"/>
            </a:endParaRPr>
          </a:p>
          <a:p>
            <a:r>
              <a:rPr lang="en-US" sz="3200" b="1" dirty="0">
                <a:solidFill>
                  <a:schemeClr val="accent1">
                    <a:lumMod val="75000"/>
                  </a:schemeClr>
                </a:solidFill>
                <a:latin typeface="+mn-lt"/>
              </a:rPr>
              <a:t>https://www.kaggle.com/datasets?search=car+price+prediction</a:t>
            </a:r>
            <a:endParaRPr lang="en-IN" sz="3200" b="1" dirty="0">
              <a:solidFill>
                <a:schemeClr val="accent1">
                  <a:lumMod val="75000"/>
                </a:schemeClr>
              </a:solidFill>
              <a:latin typeface="+mn-lt"/>
            </a:endParaRPr>
          </a:p>
        </p:txBody>
      </p:sp>
    </p:spTree>
    <p:extLst>
      <p:ext uri="{BB962C8B-B14F-4D97-AF65-F5344CB8AC3E}">
        <p14:creationId xmlns:p14="http://schemas.microsoft.com/office/powerpoint/2010/main" val="433589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2510319" y="2476072"/>
            <a:ext cx="7171362" cy="1661845"/>
          </a:xfrm>
          <a:prstGeom prst="rect">
            <a:avLst/>
          </a:prstGeom>
          <a:ln w="41275">
            <a:solidFill>
              <a:schemeClr val="bg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accent1">
                    <a:lumMod val="75000"/>
                  </a:schemeClr>
                </a:solidFill>
                <a:latin typeface="+mn-lt"/>
              </a:rPr>
              <a:t>THANK YOU</a:t>
            </a:r>
            <a:endParaRPr lang="en-IN" sz="9600" b="1" dirty="0">
              <a:solidFill>
                <a:schemeClr val="accent1">
                  <a:lumMod val="75000"/>
                </a:schemeClr>
              </a:solidFill>
              <a:latin typeface="+mn-lt"/>
            </a:endParaRPr>
          </a:p>
        </p:txBody>
      </p:sp>
    </p:spTree>
    <p:extLst>
      <p:ext uri="{BB962C8B-B14F-4D97-AF65-F5344CB8AC3E}">
        <p14:creationId xmlns:p14="http://schemas.microsoft.com/office/powerpoint/2010/main" val="2861905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440075" y="2500316"/>
            <a:ext cx="4928134" cy="1857368"/>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THE WHOLE IDEA BEHIND CHOOSING THIS DATASET IS TO FIGURE OUT THE IMPORTANT FACTORS WHICH CAN CREATE HUGE IMPACT ON AUTOMOBILES BUSINESS RIGHT FROM SETTING UP THE BUSINESS TO DELIVERY OF CAR TO THEIR CUSTOMERS.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INTRODUCTION</a:t>
            </a:r>
            <a:endParaRPr lang="en-IN" sz="3600" b="1" dirty="0">
              <a:solidFill>
                <a:schemeClr val="accent1">
                  <a:lumMod val="75000"/>
                </a:schemeClr>
              </a:solidFill>
              <a:latin typeface="+mn-lt"/>
            </a:endParaRPr>
          </a:p>
        </p:txBody>
      </p:sp>
      <p:sp>
        <p:nvSpPr>
          <p:cNvPr id="4" name="TextBox 3">
            <a:extLst>
              <a:ext uri="{FF2B5EF4-FFF2-40B4-BE49-F238E27FC236}">
                <a16:creationId xmlns:a16="http://schemas.microsoft.com/office/drawing/2014/main" id="{D48AAD3D-8B98-4609-85AA-D29C6BE53683}"/>
              </a:ext>
            </a:extLst>
          </p:cNvPr>
          <p:cNvSpPr txBox="1"/>
          <p:nvPr/>
        </p:nvSpPr>
        <p:spPr>
          <a:xfrm>
            <a:off x="440074" y="4511012"/>
            <a:ext cx="4928135" cy="2153731"/>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MOST OF THE TIMES, COMPANIES FACES ISSUES ON DETERMINING THE RIGHT PRICE FOR THEIR AUTOMOBILES ON BASIS OF THEIR CONSTRUCTION AND HENCE THE MODEL HAS BEEN CREATED TO HELP THE INDUSTRIES DETERMINE THE RIGHT PRICE FOR THEIR CONSUMERS.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B9E923BC-2C7E-4E0C-848D-B3C1D93CB101}"/>
              </a:ext>
            </a:extLst>
          </p:cNvPr>
          <p:cNvCxnSpPr/>
          <p:nvPr/>
        </p:nvCxnSpPr>
        <p:spPr>
          <a:xfrm>
            <a:off x="6014275" y="1357162"/>
            <a:ext cx="0" cy="5500838"/>
          </a:xfrm>
          <a:prstGeom prst="line">
            <a:avLst/>
          </a:prstGeom>
          <a:ln w="698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45C3ED7-7CA9-45A1-8C0B-D0571A24DFEA}"/>
              </a:ext>
            </a:extLst>
          </p:cNvPr>
          <p:cNvSpPr txBox="1"/>
          <p:nvPr/>
        </p:nvSpPr>
        <p:spPr>
          <a:xfrm>
            <a:off x="6967628" y="2618745"/>
            <a:ext cx="4928134" cy="2153731"/>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THE COMPLETE AIM IS TO APPLY DATA SCIENCE TECHNIQUES FOR PREDICTING THE PRICE OF CARS WITH THE AVAILABLE INDEPENDENT VARIABLES(THE MATERIALS USED FOR DESIGNING OF CAR). THAT SHOULD HELP THE MANAGEMENT TO UNDERSTAND HOW EXACTLY THE PRICES VARY WITH CHANGE IN INDEPENDENT VARIABLES. </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7EA7B9D-0AB5-45F1-A99D-171316F3D333}"/>
              </a:ext>
            </a:extLst>
          </p:cNvPr>
          <p:cNvSpPr txBox="1"/>
          <p:nvPr/>
        </p:nvSpPr>
        <p:spPr>
          <a:xfrm>
            <a:off x="6967628" y="5239533"/>
            <a:ext cx="4928134" cy="1264642"/>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WITH HELP OF THE BUILT MODEL, THEY CAN ACCORDINGLY MANIPULATE THE DESIGN OF THE CARS AND THE BUSINESS STRATEGY TO MEET CERTAIN PRICE LEVELS.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0BBC618-E5EA-4ED4-B7EF-444611C94A9C}"/>
              </a:ext>
            </a:extLst>
          </p:cNvPr>
          <p:cNvSpPr txBox="1"/>
          <p:nvPr/>
        </p:nvSpPr>
        <p:spPr>
          <a:xfrm>
            <a:off x="1362228" y="1921561"/>
            <a:ext cx="2650731" cy="461665"/>
          </a:xfrm>
          <a:prstGeom prst="rect">
            <a:avLst/>
          </a:prstGeom>
          <a:gradFill>
            <a:gsLst>
              <a:gs pos="0">
                <a:srgbClr val="92D050">
                  <a:lumMod val="98000"/>
                </a:srgbClr>
              </a:gs>
              <a:gs pos="96000">
                <a:schemeClr val="accent1">
                  <a:lumMod val="45000"/>
                  <a:lumOff val="55000"/>
                </a:schemeClr>
              </a:gs>
              <a:gs pos="66000">
                <a:schemeClr val="accent5">
                  <a:lumMod val="60000"/>
                  <a:lumOff val="40000"/>
                </a:schemeClr>
              </a:gs>
            </a:gsLst>
            <a:lin ang="5400000" scaled="1"/>
          </a:gradFill>
          <a:ln w="25400">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1800" b="1" dirty="0">
                <a:solidFill>
                  <a:schemeClr val="accent1">
                    <a:lumMod val="75000"/>
                  </a:schemeClr>
                </a:solidFill>
                <a:latin typeface="+mn-lt"/>
              </a:rPr>
              <a:t>            </a:t>
            </a:r>
            <a:r>
              <a:rPr lang="en-US" sz="2400" b="1" dirty="0">
                <a:solidFill>
                  <a:schemeClr val="accent1">
                    <a:lumMod val="75000"/>
                  </a:schemeClr>
                </a:solidFill>
                <a:latin typeface="+mn-lt"/>
              </a:rPr>
              <a:t>AGENDA</a:t>
            </a:r>
            <a:endParaRPr lang="en-IN" sz="2400" b="1" dirty="0">
              <a:solidFill>
                <a:schemeClr val="accent1">
                  <a:lumMod val="75000"/>
                </a:schemeClr>
              </a:solidFill>
              <a:latin typeface="+mn-lt"/>
            </a:endParaRPr>
          </a:p>
        </p:txBody>
      </p:sp>
      <p:sp>
        <p:nvSpPr>
          <p:cNvPr id="12" name="TextBox 11">
            <a:extLst>
              <a:ext uri="{FF2B5EF4-FFF2-40B4-BE49-F238E27FC236}">
                <a16:creationId xmlns:a16="http://schemas.microsoft.com/office/drawing/2014/main" id="{1B1C0E4C-4D29-4139-A3FD-653D274BA9FD}"/>
              </a:ext>
            </a:extLst>
          </p:cNvPr>
          <p:cNvSpPr txBox="1"/>
          <p:nvPr/>
        </p:nvSpPr>
        <p:spPr>
          <a:xfrm>
            <a:off x="7971050" y="1921561"/>
            <a:ext cx="2650731" cy="461665"/>
          </a:xfrm>
          <a:prstGeom prst="rect">
            <a:avLst/>
          </a:prstGeom>
          <a:gradFill>
            <a:gsLst>
              <a:gs pos="0">
                <a:srgbClr val="92D050"/>
              </a:gs>
              <a:gs pos="96000">
                <a:schemeClr val="accent1">
                  <a:lumMod val="45000"/>
                  <a:lumOff val="55000"/>
                </a:schemeClr>
              </a:gs>
              <a:gs pos="66000">
                <a:schemeClr val="accent5">
                  <a:lumMod val="60000"/>
                  <a:lumOff val="40000"/>
                </a:schemeClr>
              </a:gs>
            </a:gsLst>
            <a:lin ang="5400000" scaled="1"/>
          </a:gradFill>
          <a:ln w="44450">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1800" b="1" dirty="0">
                <a:solidFill>
                  <a:schemeClr val="accent1">
                    <a:lumMod val="75000"/>
                  </a:schemeClr>
                </a:solidFill>
                <a:latin typeface="+mn-lt"/>
              </a:rPr>
              <a:t>            </a:t>
            </a:r>
            <a:r>
              <a:rPr lang="en-US" sz="2400" b="1" dirty="0">
                <a:solidFill>
                  <a:schemeClr val="accent1">
                    <a:lumMod val="75000"/>
                  </a:schemeClr>
                </a:solidFill>
                <a:latin typeface="+mn-lt"/>
              </a:rPr>
              <a:t>OBJECTIVE</a:t>
            </a:r>
            <a:endParaRPr lang="en-IN" sz="2400" b="1" dirty="0">
              <a:solidFill>
                <a:schemeClr val="accent1">
                  <a:lumMod val="75000"/>
                </a:schemeClr>
              </a:solidFill>
              <a:latin typeface="+mn-lt"/>
            </a:endParaRPr>
          </a:p>
        </p:txBody>
      </p:sp>
    </p:spTree>
    <p:extLst>
      <p:ext uri="{BB962C8B-B14F-4D97-AF65-F5344CB8AC3E}">
        <p14:creationId xmlns:p14="http://schemas.microsoft.com/office/powerpoint/2010/main" val="128396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269167" y="1905487"/>
            <a:ext cx="3012137" cy="4688206"/>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THROUGH SUPPORT OF OUR  MODEL, WE ARE TRYING TO RESOLVE A PROBLEM WHERE THE COMPANY CAN INPUT THE DIFFERENT POSSIBLE VARIABLES WHICH ARE BASICALLY THE DETAILS OF THEIR NEW CAR TO BE MANUFACTURED AND CAN GET A BEST POSSIBLE BASE PRICE FOR THAT TO WITH BE LAUNCHED IN THE MARKET.</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FFC000"/>
                </a:solidFill>
                <a:latin typeface="+mn-lt"/>
              </a:rPr>
              <a:t>PROBLEM</a:t>
            </a:r>
            <a:r>
              <a:rPr lang="en-US" sz="3600" b="1" dirty="0">
                <a:solidFill>
                  <a:schemeClr val="accent1">
                    <a:lumMod val="75000"/>
                  </a:schemeClr>
                </a:solidFill>
                <a:latin typeface="+mn-lt"/>
              </a:rPr>
              <a:t> STATEMENT</a:t>
            </a:r>
            <a:endParaRPr lang="en-IN" sz="3600" b="1" dirty="0">
              <a:solidFill>
                <a:schemeClr val="accent1">
                  <a:lumMod val="75000"/>
                </a:schemeClr>
              </a:solidFill>
              <a:latin typeface="+mn-lt"/>
            </a:endParaRPr>
          </a:p>
        </p:txBody>
      </p:sp>
      <p:sp>
        <p:nvSpPr>
          <p:cNvPr id="4" name="TextBox 3">
            <a:extLst>
              <a:ext uri="{FF2B5EF4-FFF2-40B4-BE49-F238E27FC236}">
                <a16:creationId xmlns:a16="http://schemas.microsoft.com/office/drawing/2014/main" id="{0DDED1C7-B2AA-426E-8EDF-F6DD7E85722A}"/>
              </a:ext>
            </a:extLst>
          </p:cNvPr>
          <p:cNvSpPr txBox="1"/>
          <p:nvPr/>
        </p:nvSpPr>
        <p:spPr>
          <a:xfrm>
            <a:off x="8017844" y="1915112"/>
            <a:ext cx="3522847" cy="4666662"/>
          </a:xfrm>
          <a:prstGeom prst="rect">
            <a:avLst/>
          </a:prstGeom>
          <a:solidFill>
            <a:schemeClr val="accent6">
              <a:lumMod val="60000"/>
              <a:lumOff val="40000"/>
            </a:schemeClr>
          </a:solidFill>
          <a:ln w="19050">
            <a:solidFill>
              <a:schemeClr val="bg1"/>
            </a:solidFill>
          </a:ln>
        </p:spPr>
        <p:txBody>
          <a:bodyPr wrap="square" rtlCol="0">
            <a:spAutoFit/>
          </a:bodyPr>
          <a:lstStyle/>
          <a:p>
            <a:pPr algn="ctr">
              <a:lnSpc>
                <a:spcPct val="107000"/>
              </a:lnSpc>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THIS MODEL WILL HELP                     COMPANY IN:</a:t>
            </a:r>
          </a:p>
          <a:p>
            <a:pPr marL="285750" indent="-285750">
              <a:lnSpc>
                <a:spcPct val="107000"/>
              </a:lnSpc>
              <a:spcAft>
                <a:spcPts val="800"/>
              </a:spcAft>
              <a:buFont typeface="Arial" panose="020B0604020202020204" pitchFamily="34" charset="0"/>
              <a:buChar char="•"/>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MINIMIZING THE DECISION EFFORTS IN ORDER TO REDUCE THEIR OPERATING COST FOR THEIR AUTOMOBILES </a:t>
            </a:r>
          </a:p>
          <a:p>
            <a:pPr>
              <a:lnSpc>
                <a:spcPct val="107000"/>
              </a:lnSpc>
              <a:spcAft>
                <a:spcPts val="800"/>
              </a:spcAft>
            </a:pPr>
            <a:endPar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CAN GET AN EFFECTIVE PRICE WHICH CAN BE LATER ON ADJUSTED BASED ON LOCATION, TAXES AND OTHER FACTORS. </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EBE40C7-FC94-45D9-BC42-3175700A519B}"/>
              </a:ext>
            </a:extLst>
          </p:cNvPr>
          <p:cNvSpPr txBox="1"/>
          <p:nvPr/>
        </p:nvSpPr>
        <p:spPr>
          <a:xfrm>
            <a:off x="4072057" y="1905487"/>
            <a:ext cx="3012138" cy="465845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IN THIS MODEL :</a:t>
            </a:r>
          </a:p>
          <a:p>
            <a:pPr>
              <a:lnSpc>
                <a:spcPct val="107000"/>
              </a:lnSpc>
              <a:spcAft>
                <a:spcPts val="800"/>
              </a:spcAft>
            </a:pPr>
            <a:endPar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WE HAD CLEANED THE DATASETS</a:t>
            </a:r>
          </a:p>
          <a:p>
            <a:pPr marL="285750" indent="-285750">
              <a:lnSpc>
                <a:spcPct val="107000"/>
              </a:lnSpc>
              <a:spcAft>
                <a:spcPts val="800"/>
              </a:spcAft>
              <a:buFont typeface="Arial" panose="020B0604020202020204" pitchFamily="34" charset="0"/>
              <a:buChar char="•"/>
            </a:pPr>
            <a:r>
              <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APPLIED CORRELATION</a:t>
            </a:r>
          </a:p>
          <a:p>
            <a:pPr marL="285750" indent="-285750">
              <a:lnSpc>
                <a:spcPct val="107000"/>
              </a:lnSpc>
              <a:spcAft>
                <a:spcPts val="800"/>
              </a:spcAft>
              <a:buFont typeface="Arial" panose="020B0604020202020204" pitchFamily="34" charset="0"/>
              <a:buChar char="•"/>
            </a:pPr>
            <a:r>
              <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DUMMY ENCODING</a:t>
            </a:r>
          </a:p>
          <a:p>
            <a:pPr marL="285750" indent="-285750">
              <a:lnSpc>
                <a:spcPct val="107000"/>
              </a:lnSpc>
              <a:spcAft>
                <a:spcPts val="800"/>
              </a:spcAft>
              <a:buFont typeface="Arial" panose="020B0604020202020204" pitchFamily="34" charset="0"/>
              <a:buChar char="•"/>
            </a:pPr>
            <a:r>
              <a:rPr lang="en-US" sz="19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EXTRACTED TARGET AND FEATURES VARIABLES BUILT A MODEL TO GET THE OUTPUT OF PRICE WITH HELP OF DIFFERENT SUPPORTING INPUTS.</a:t>
            </a:r>
            <a:endParaRPr lang="en-IN" sz="19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5142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3E10086-0431-46CD-A827-B0CCA43D4836}"/>
              </a:ext>
            </a:extLst>
          </p:cNvPr>
          <p:cNvPicPr>
            <a:picLocks noChangeAspect="1"/>
          </p:cNvPicPr>
          <p:nvPr/>
        </p:nvPicPr>
        <p:blipFill>
          <a:blip r:embed="rId3"/>
          <a:stretch>
            <a:fillRect/>
          </a:stretch>
        </p:blipFill>
        <p:spPr>
          <a:xfrm>
            <a:off x="5630267" y="1850900"/>
            <a:ext cx="4115924" cy="4241892"/>
          </a:xfrm>
          <a:prstGeom prst="rect">
            <a:avLst/>
          </a:prstGeom>
          <a:ln w="28575">
            <a:solidFill>
              <a:schemeClr val="bg1"/>
            </a:solidFill>
          </a:ln>
        </p:spPr>
      </p:pic>
      <p:sp>
        <p:nvSpPr>
          <p:cNvPr id="15" name="TextBox 14">
            <a:extLst>
              <a:ext uri="{FF2B5EF4-FFF2-40B4-BE49-F238E27FC236}">
                <a16:creationId xmlns:a16="http://schemas.microsoft.com/office/drawing/2014/main" id="{7A3BC8C9-82E1-4C09-BB51-B153A918810C}"/>
              </a:ext>
            </a:extLst>
          </p:cNvPr>
          <p:cNvSpPr txBox="1"/>
          <p:nvPr/>
        </p:nvSpPr>
        <p:spPr>
          <a:xfrm>
            <a:off x="193496" y="1850669"/>
            <a:ext cx="2722652"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DATASET CONTAINS  25 FEATURES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1FF763C-B485-4C33-9B8F-38CD7D9CBA22}"/>
              </a:ext>
            </a:extLst>
          </p:cNvPr>
          <p:cNvSpPr txBox="1"/>
          <p:nvPr/>
        </p:nvSpPr>
        <p:spPr>
          <a:xfrm>
            <a:off x="193496" y="3071175"/>
            <a:ext cx="2722652" cy="1264642"/>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DATASET IS COMBINATION OF 10 CATEGORICAL VARIABLES AND 15 NUMERICAL VARIABLES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CAR</a:t>
            </a:r>
            <a:r>
              <a:rPr lang="en-US" sz="3600" b="1" dirty="0">
                <a:solidFill>
                  <a:srgbClr val="FFC000"/>
                </a:solidFill>
                <a:latin typeface="+mn-lt"/>
              </a:rPr>
              <a:t> PRICE </a:t>
            </a:r>
            <a:r>
              <a:rPr lang="en-US" sz="3600" b="1" dirty="0">
                <a:solidFill>
                  <a:schemeClr val="accent1">
                    <a:lumMod val="75000"/>
                  </a:schemeClr>
                </a:solidFill>
                <a:latin typeface="+mn-lt"/>
              </a:rPr>
              <a:t>PREDICTION</a:t>
            </a:r>
            <a:r>
              <a:rPr lang="en-US" sz="3600" b="1" dirty="0">
                <a:solidFill>
                  <a:srgbClr val="FFC000"/>
                </a:solidFill>
                <a:latin typeface="+mn-lt"/>
              </a:rPr>
              <a:t> DATASET </a:t>
            </a:r>
            <a:r>
              <a:rPr lang="en-US" sz="3600" b="1" dirty="0">
                <a:solidFill>
                  <a:schemeClr val="accent1">
                    <a:lumMod val="75000"/>
                  </a:schemeClr>
                </a:solidFill>
                <a:latin typeface="+mn-lt"/>
              </a:rPr>
              <a:t>INFORMATION</a:t>
            </a:r>
            <a:endParaRPr lang="en-IN" sz="3600" b="1" dirty="0">
              <a:solidFill>
                <a:schemeClr val="accent1">
                  <a:lumMod val="75000"/>
                </a:schemeClr>
              </a:solidFill>
              <a:latin typeface="+mn-lt"/>
            </a:endParaRPr>
          </a:p>
        </p:txBody>
      </p:sp>
      <p:sp>
        <p:nvSpPr>
          <p:cNvPr id="20" name="TextBox 19">
            <a:extLst>
              <a:ext uri="{FF2B5EF4-FFF2-40B4-BE49-F238E27FC236}">
                <a16:creationId xmlns:a16="http://schemas.microsoft.com/office/drawing/2014/main" id="{CB99B8BB-29AD-4E77-8B0B-68B049DA69AD}"/>
              </a:ext>
            </a:extLst>
          </p:cNvPr>
          <p:cNvSpPr txBox="1"/>
          <p:nvPr/>
        </p:nvSpPr>
        <p:spPr>
          <a:xfrm>
            <a:off x="203121" y="4916860"/>
            <a:ext cx="2722652" cy="1264642"/>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DATASET CONTAINS MISSING VALUES IN WHEELBASE AND CARWIDTH</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856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1FF763C-B485-4C33-9B8F-38CD7D9CBA22}"/>
              </a:ext>
            </a:extLst>
          </p:cNvPr>
          <p:cNvSpPr txBox="1"/>
          <p:nvPr/>
        </p:nvSpPr>
        <p:spPr>
          <a:xfrm>
            <a:off x="1323653" y="1441077"/>
            <a:ext cx="2722652" cy="156100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REPLACING CARNAME TO CARBRAND TO MAKE TO MORE APPEALING, AND DROPPING CARNAME FEATURE</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PREPROCESSING </a:t>
            </a:r>
            <a:r>
              <a:rPr lang="en-US" sz="3600" b="1" dirty="0">
                <a:solidFill>
                  <a:srgbClr val="FFC000"/>
                </a:solidFill>
                <a:latin typeface="+mn-lt"/>
              </a:rPr>
              <a:t>OF</a:t>
            </a:r>
            <a:r>
              <a:rPr lang="en-US" sz="3600" b="1" dirty="0">
                <a:solidFill>
                  <a:schemeClr val="accent1">
                    <a:lumMod val="75000"/>
                  </a:schemeClr>
                </a:solidFill>
                <a:latin typeface="+mn-lt"/>
              </a:rPr>
              <a:t> DATASET</a:t>
            </a:r>
            <a:r>
              <a:rPr lang="en-US" sz="3600" b="1" dirty="0">
                <a:solidFill>
                  <a:srgbClr val="FFC000"/>
                </a:solidFill>
                <a:latin typeface="+mn-lt"/>
              </a:rPr>
              <a:t> INFORMATION</a:t>
            </a:r>
            <a:endParaRPr lang="en-IN" sz="3600" b="1" dirty="0">
              <a:solidFill>
                <a:srgbClr val="FFC000"/>
              </a:solidFill>
              <a:latin typeface="+mn-lt"/>
            </a:endParaRPr>
          </a:p>
        </p:txBody>
      </p:sp>
      <p:sp>
        <p:nvSpPr>
          <p:cNvPr id="20" name="TextBox 19">
            <a:extLst>
              <a:ext uri="{FF2B5EF4-FFF2-40B4-BE49-F238E27FC236}">
                <a16:creationId xmlns:a16="http://schemas.microsoft.com/office/drawing/2014/main" id="{CB99B8BB-29AD-4E77-8B0B-68B049DA69AD}"/>
              </a:ext>
            </a:extLst>
          </p:cNvPr>
          <p:cNvSpPr txBox="1"/>
          <p:nvPr/>
        </p:nvSpPr>
        <p:spPr>
          <a:xfrm>
            <a:off x="1323653" y="3473653"/>
            <a:ext cx="2722652" cy="968278"/>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REPLACING MISSING VALUES WITH MEAN OF THAT FEATURE</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4F49B0F-69E3-4BD9-8329-47FF051AC4BD}"/>
              </a:ext>
            </a:extLst>
          </p:cNvPr>
          <p:cNvPicPr>
            <a:picLocks noChangeAspect="1"/>
          </p:cNvPicPr>
          <p:nvPr/>
        </p:nvPicPr>
        <p:blipFill>
          <a:blip r:embed="rId3"/>
          <a:stretch>
            <a:fillRect/>
          </a:stretch>
        </p:blipFill>
        <p:spPr>
          <a:xfrm>
            <a:off x="6668064" y="1481354"/>
            <a:ext cx="5204058" cy="1320096"/>
          </a:xfrm>
          <a:prstGeom prst="rect">
            <a:avLst/>
          </a:prstGeom>
          <a:ln w="19050">
            <a:solidFill>
              <a:schemeClr val="bg1"/>
            </a:solidFill>
          </a:ln>
        </p:spPr>
      </p:pic>
      <p:pic>
        <p:nvPicPr>
          <p:cNvPr id="7" name="Picture 6">
            <a:extLst>
              <a:ext uri="{FF2B5EF4-FFF2-40B4-BE49-F238E27FC236}">
                <a16:creationId xmlns:a16="http://schemas.microsoft.com/office/drawing/2014/main" id="{7DB1297F-7326-41AF-8D87-2C09FBA6448D}"/>
              </a:ext>
            </a:extLst>
          </p:cNvPr>
          <p:cNvPicPr>
            <a:picLocks noChangeAspect="1"/>
          </p:cNvPicPr>
          <p:nvPr/>
        </p:nvPicPr>
        <p:blipFill>
          <a:blip r:embed="rId4"/>
          <a:stretch>
            <a:fillRect/>
          </a:stretch>
        </p:blipFill>
        <p:spPr>
          <a:xfrm>
            <a:off x="6718768" y="5903545"/>
            <a:ext cx="5153354" cy="485775"/>
          </a:xfrm>
          <a:prstGeom prst="rect">
            <a:avLst/>
          </a:prstGeom>
          <a:ln w="22225">
            <a:solidFill>
              <a:schemeClr val="bg1"/>
            </a:solidFill>
          </a:ln>
        </p:spPr>
      </p:pic>
      <p:pic>
        <p:nvPicPr>
          <p:cNvPr id="11" name="Picture 10">
            <a:extLst>
              <a:ext uri="{FF2B5EF4-FFF2-40B4-BE49-F238E27FC236}">
                <a16:creationId xmlns:a16="http://schemas.microsoft.com/office/drawing/2014/main" id="{A1BD4F7D-553D-4492-BA5A-7248932BBEAB}"/>
              </a:ext>
            </a:extLst>
          </p:cNvPr>
          <p:cNvPicPr>
            <a:picLocks noChangeAspect="1"/>
          </p:cNvPicPr>
          <p:nvPr/>
        </p:nvPicPr>
        <p:blipFill>
          <a:blip r:embed="rId5"/>
          <a:stretch>
            <a:fillRect/>
          </a:stretch>
        </p:blipFill>
        <p:spPr>
          <a:xfrm>
            <a:off x="6668064" y="3073296"/>
            <a:ext cx="5254762" cy="723900"/>
          </a:xfrm>
          <a:prstGeom prst="rect">
            <a:avLst/>
          </a:prstGeom>
          <a:ln w="22225">
            <a:solidFill>
              <a:schemeClr val="bg1"/>
            </a:solidFill>
          </a:ln>
        </p:spPr>
      </p:pic>
      <p:sp>
        <p:nvSpPr>
          <p:cNvPr id="12" name="Rectangle 11">
            <a:extLst>
              <a:ext uri="{FF2B5EF4-FFF2-40B4-BE49-F238E27FC236}">
                <a16:creationId xmlns:a16="http://schemas.microsoft.com/office/drawing/2014/main" id="{42416154-1531-4FF7-A2C2-5DBAE978728C}"/>
              </a:ext>
            </a:extLst>
          </p:cNvPr>
          <p:cNvSpPr/>
          <p:nvPr/>
        </p:nvSpPr>
        <p:spPr>
          <a:xfrm>
            <a:off x="1319526" y="5947849"/>
            <a:ext cx="2722652" cy="787317"/>
          </a:xfrm>
          <a:prstGeom prst="rect">
            <a:avLst/>
          </a:prstGeom>
          <a:solidFill>
            <a:schemeClr val="accent6">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REMOVING DUPLICATES</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EE67BD-6D1D-4F38-A97B-6F2CA7D9E7E6}"/>
              </a:ext>
            </a:extLst>
          </p:cNvPr>
          <p:cNvPicPr>
            <a:picLocks noChangeAspect="1"/>
          </p:cNvPicPr>
          <p:nvPr/>
        </p:nvPicPr>
        <p:blipFill>
          <a:blip r:embed="rId6"/>
          <a:stretch>
            <a:fillRect/>
          </a:stretch>
        </p:blipFill>
        <p:spPr>
          <a:xfrm>
            <a:off x="6718768" y="4489316"/>
            <a:ext cx="5204058" cy="591845"/>
          </a:xfrm>
          <a:prstGeom prst="rect">
            <a:avLst/>
          </a:prstGeom>
          <a:ln w="22225">
            <a:solidFill>
              <a:schemeClr val="bg1"/>
            </a:solidFill>
          </a:ln>
        </p:spPr>
      </p:pic>
      <p:sp>
        <p:nvSpPr>
          <p:cNvPr id="13" name="TextBox 12">
            <a:extLst>
              <a:ext uri="{FF2B5EF4-FFF2-40B4-BE49-F238E27FC236}">
                <a16:creationId xmlns:a16="http://schemas.microsoft.com/office/drawing/2014/main" id="{89B950B5-F2CD-4FD5-99CA-D1D2E06F9497}"/>
              </a:ext>
            </a:extLst>
          </p:cNvPr>
          <p:cNvSpPr txBox="1"/>
          <p:nvPr/>
        </p:nvSpPr>
        <p:spPr>
          <a:xfrm>
            <a:off x="1319526" y="4901659"/>
            <a:ext cx="2722652"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REPLACING CATEGORICAL TO NUMERICAL DATA</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218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193496" y="1850669"/>
            <a:ext cx="2722652"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PRICE DATA IS RIGHT SKEWED</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1FF763C-B485-4C33-9B8F-38CD7D9CBA22}"/>
              </a:ext>
            </a:extLst>
          </p:cNvPr>
          <p:cNvSpPr txBox="1"/>
          <p:nvPr/>
        </p:nvSpPr>
        <p:spPr>
          <a:xfrm>
            <a:off x="193496" y="2917287"/>
            <a:ext cx="2722652" cy="156100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PAIR PLOT HELP US TO SEE BOTH DISTRIBUTION OF SINGLE VARIABLES AND RELATIONSHIPS BETWEEN TWO VARIABLES </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1">
                    <a:lumMod val="75000"/>
                  </a:schemeClr>
                </a:solidFill>
                <a:latin typeface="+mn-lt"/>
              </a:rPr>
              <a:t>CAR</a:t>
            </a:r>
            <a:r>
              <a:rPr lang="en-US" sz="3600" b="1" dirty="0">
                <a:solidFill>
                  <a:srgbClr val="FFC000"/>
                </a:solidFill>
                <a:latin typeface="+mn-lt"/>
              </a:rPr>
              <a:t> PRICE </a:t>
            </a:r>
            <a:r>
              <a:rPr lang="en-US" sz="3600" b="1" dirty="0">
                <a:solidFill>
                  <a:schemeClr val="accent1">
                    <a:lumMod val="75000"/>
                  </a:schemeClr>
                </a:solidFill>
                <a:latin typeface="+mn-lt"/>
              </a:rPr>
              <a:t>PREDICTION</a:t>
            </a:r>
            <a:r>
              <a:rPr lang="en-US" sz="3600" b="1" dirty="0">
                <a:solidFill>
                  <a:srgbClr val="FFC000"/>
                </a:solidFill>
                <a:latin typeface="+mn-lt"/>
              </a:rPr>
              <a:t> DATASET </a:t>
            </a:r>
            <a:r>
              <a:rPr lang="en-US" sz="3600" b="1" dirty="0">
                <a:solidFill>
                  <a:schemeClr val="accent1">
                    <a:lumMod val="75000"/>
                  </a:schemeClr>
                </a:solidFill>
                <a:latin typeface="+mn-lt"/>
              </a:rPr>
              <a:t>ANALYSIS</a:t>
            </a:r>
            <a:endParaRPr lang="en-IN" sz="3600" b="1" dirty="0">
              <a:solidFill>
                <a:schemeClr val="accent1">
                  <a:lumMod val="75000"/>
                </a:schemeClr>
              </a:solidFill>
              <a:latin typeface="+mn-lt"/>
            </a:endParaRPr>
          </a:p>
        </p:txBody>
      </p:sp>
      <p:sp>
        <p:nvSpPr>
          <p:cNvPr id="20" name="TextBox 19">
            <a:extLst>
              <a:ext uri="{FF2B5EF4-FFF2-40B4-BE49-F238E27FC236}">
                <a16:creationId xmlns:a16="http://schemas.microsoft.com/office/drawing/2014/main" id="{CB99B8BB-29AD-4E77-8B0B-68B049DA69AD}"/>
              </a:ext>
            </a:extLst>
          </p:cNvPr>
          <p:cNvSpPr txBox="1"/>
          <p:nvPr/>
        </p:nvSpPr>
        <p:spPr>
          <a:xfrm>
            <a:off x="193496" y="4907235"/>
            <a:ext cx="2722652" cy="968278"/>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IT SHOWS SKEWED AND NORMALLY DISTRIBUTED DATASET</a:t>
            </a:r>
            <a:r>
              <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20402EAE-74C0-4F43-88CD-121D1ABEF97E}"/>
              </a:ext>
            </a:extLst>
          </p:cNvPr>
          <p:cNvPicPr>
            <a:picLocks noChangeAspect="1"/>
          </p:cNvPicPr>
          <p:nvPr/>
        </p:nvPicPr>
        <p:blipFill>
          <a:blip r:embed="rId3"/>
          <a:stretch>
            <a:fillRect/>
          </a:stretch>
        </p:blipFill>
        <p:spPr>
          <a:xfrm>
            <a:off x="7675207" y="1675483"/>
            <a:ext cx="4323296" cy="4346878"/>
          </a:xfrm>
          <a:prstGeom prst="rect">
            <a:avLst/>
          </a:prstGeom>
          <a:ln w="25400">
            <a:solidFill>
              <a:schemeClr val="bg1"/>
            </a:solidFill>
          </a:ln>
        </p:spPr>
      </p:pic>
      <p:pic>
        <p:nvPicPr>
          <p:cNvPr id="4" name="Picture 3">
            <a:extLst>
              <a:ext uri="{FF2B5EF4-FFF2-40B4-BE49-F238E27FC236}">
                <a16:creationId xmlns:a16="http://schemas.microsoft.com/office/drawing/2014/main" id="{04E57AA5-5C27-4467-98D6-A2B6F7FBA213}"/>
              </a:ext>
            </a:extLst>
          </p:cNvPr>
          <p:cNvPicPr>
            <a:picLocks noChangeAspect="1"/>
          </p:cNvPicPr>
          <p:nvPr/>
        </p:nvPicPr>
        <p:blipFill>
          <a:blip r:embed="rId4"/>
          <a:stretch>
            <a:fillRect/>
          </a:stretch>
        </p:blipFill>
        <p:spPr>
          <a:xfrm>
            <a:off x="3268706" y="1675483"/>
            <a:ext cx="4284949" cy="4346878"/>
          </a:xfrm>
          <a:prstGeom prst="rect">
            <a:avLst/>
          </a:prstGeom>
          <a:ln w="25400">
            <a:solidFill>
              <a:schemeClr val="bg1"/>
            </a:solidFill>
          </a:ln>
        </p:spPr>
      </p:pic>
    </p:spTree>
    <p:extLst>
      <p:ext uri="{BB962C8B-B14F-4D97-AF65-F5344CB8AC3E}">
        <p14:creationId xmlns:p14="http://schemas.microsoft.com/office/powerpoint/2010/main" val="2983708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FFC000"/>
                </a:solidFill>
                <a:latin typeface="+mn-lt"/>
              </a:rPr>
              <a:t>OUTLIER</a:t>
            </a:r>
            <a:r>
              <a:rPr lang="en-US" sz="3600" b="1" dirty="0">
                <a:solidFill>
                  <a:schemeClr val="accent1">
                    <a:lumMod val="75000"/>
                  </a:schemeClr>
                </a:solidFill>
                <a:latin typeface="+mn-lt"/>
              </a:rPr>
              <a:t> INFORMATION</a:t>
            </a:r>
            <a:endParaRPr lang="en-IN" sz="3600" b="1" dirty="0">
              <a:solidFill>
                <a:schemeClr val="accent1">
                  <a:lumMod val="75000"/>
                </a:schemeClr>
              </a:solidFill>
              <a:latin typeface="+mn-lt"/>
            </a:endParaRPr>
          </a:p>
        </p:txBody>
      </p:sp>
      <p:pic>
        <p:nvPicPr>
          <p:cNvPr id="5" name="Picture 4">
            <a:extLst>
              <a:ext uri="{FF2B5EF4-FFF2-40B4-BE49-F238E27FC236}">
                <a16:creationId xmlns:a16="http://schemas.microsoft.com/office/drawing/2014/main" id="{485CCACE-F0F9-4D03-974A-6873E560FA80}"/>
              </a:ext>
            </a:extLst>
          </p:cNvPr>
          <p:cNvPicPr>
            <a:picLocks noChangeAspect="1"/>
          </p:cNvPicPr>
          <p:nvPr/>
        </p:nvPicPr>
        <p:blipFill>
          <a:blip r:embed="rId3"/>
          <a:stretch>
            <a:fillRect/>
          </a:stretch>
        </p:blipFill>
        <p:spPr>
          <a:xfrm>
            <a:off x="193496" y="1511165"/>
            <a:ext cx="3363021" cy="1771050"/>
          </a:xfrm>
          <a:prstGeom prst="rect">
            <a:avLst/>
          </a:prstGeom>
          <a:ln w="19050">
            <a:solidFill>
              <a:schemeClr val="bg1"/>
            </a:solidFill>
          </a:ln>
        </p:spPr>
      </p:pic>
      <p:pic>
        <p:nvPicPr>
          <p:cNvPr id="7" name="Picture 6">
            <a:extLst>
              <a:ext uri="{FF2B5EF4-FFF2-40B4-BE49-F238E27FC236}">
                <a16:creationId xmlns:a16="http://schemas.microsoft.com/office/drawing/2014/main" id="{A18F3A87-70BD-49D5-8E5A-008C678590BD}"/>
              </a:ext>
            </a:extLst>
          </p:cNvPr>
          <p:cNvPicPr>
            <a:picLocks noChangeAspect="1"/>
          </p:cNvPicPr>
          <p:nvPr/>
        </p:nvPicPr>
        <p:blipFill>
          <a:blip r:embed="rId4"/>
          <a:stretch>
            <a:fillRect/>
          </a:stretch>
        </p:blipFill>
        <p:spPr>
          <a:xfrm>
            <a:off x="193496" y="3429000"/>
            <a:ext cx="3363021" cy="969745"/>
          </a:xfrm>
          <a:prstGeom prst="rect">
            <a:avLst/>
          </a:prstGeom>
          <a:ln w="19050">
            <a:solidFill>
              <a:schemeClr val="bg1"/>
            </a:solidFill>
          </a:ln>
        </p:spPr>
      </p:pic>
      <p:pic>
        <p:nvPicPr>
          <p:cNvPr id="9" name="Picture 8">
            <a:extLst>
              <a:ext uri="{FF2B5EF4-FFF2-40B4-BE49-F238E27FC236}">
                <a16:creationId xmlns:a16="http://schemas.microsoft.com/office/drawing/2014/main" id="{91DCF248-E16C-4377-BB8F-962F35831047}"/>
              </a:ext>
            </a:extLst>
          </p:cNvPr>
          <p:cNvPicPr>
            <a:picLocks noChangeAspect="1"/>
          </p:cNvPicPr>
          <p:nvPr/>
        </p:nvPicPr>
        <p:blipFill>
          <a:blip r:embed="rId5"/>
          <a:stretch>
            <a:fillRect/>
          </a:stretch>
        </p:blipFill>
        <p:spPr>
          <a:xfrm>
            <a:off x="3816716" y="1511165"/>
            <a:ext cx="3640644" cy="1771050"/>
          </a:xfrm>
          <a:prstGeom prst="rect">
            <a:avLst/>
          </a:prstGeom>
          <a:ln w="22225">
            <a:solidFill>
              <a:schemeClr val="bg1"/>
            </a:solidFill>
          </a:ln>
        </p:spPr>
      </p:pic>
      <p:pic>
        <p:nvPicPr>
          <p:cNvPr id="11" name="Picture 10">
            <a:extLst>
              <a:ext uri="{FF2B5EF4-FFF2-40B4-BE49-F238E27FC236}">
                <a16:creationId xmlns:a16="http://schemas.microsoft.com/office/drawing/2014/main" id="{F5E63776-C1E2-4797-A154-5100B2BBA7FE}"/>
              </a:ext>
            </a:extLst>
          </p:cNvPr>
          <p:cNvPicPr>
            <a:picLocks noChangeAspect="1"/>
          </p:cNvPicPr>
          <p:nvPr/>
        </p:nvPicPr>
        <p:blipFill>
          <a:blip r:embed="rId6"/>
          <a:stretch>
            <a:fillRect/>
          </a:stretch>
        </p:blipFill>
        <p:spPr>
          <a:xfrm>
            <a:off x="3816715" y="3429000"/>
            <a:ext cx="3640643" cy="969745"/>
          </a:xfrm>
          <a:prstGeom prst="rect">
            <a:avLst/>
          </a:prstGeom>
          <a:ln w="22225">
            <a:solidFill>
              <a:schemeClr val="bg1"/>
            </a:solidFill>
          </a:ln>
        </p:spPr>
      </p:pic>
      <p:pic>
        <p:nvPicPr>
          <p:cNvPr id="18" name="Picture 17">
            <a:extLst>
              <a:ext uri="{FF2B5EF4-FFF2-40B4-BE49-F238E27FC236}">
                <a16:creationId xmlns:a16="http://schemas.microsoft.com/office/drawing/2014/main" id="{EB73F61E-312A-432D-8F9F-B5008CA62926}"/>
              </a:ext>
            </a:extLst>
          </p:cNvPr>
          <p:cNvPicPr>
            <a:picLocks noChangeAspect="1"/>
          </p:cNvPicPr>
          <p:nvPr/>
        </p:nvPicPr>
        <p:blipFill>
          <a:blip r:embed="rId7"/>
          <a:stretch>
            <a:fillRect/>
          </a:stretch>
        </p:blipFill>
        <p:spPr>
          <a:xfrm>
            <a:off x="7811302" y="1511165"/>
            <a:ext cx="4187201" cy="2627346"/>
          </a:xfrm>
          <a:prstGeom prst="rect">
            <a:avLst/>
          </a:prstGeom>
          <a:ln w="19050">
            <a:solidFill>
              <a:schemeClr val="bg1"/>
            </a:solidFill>
          </a:ln>
        </p:spPr>
      </p:pic>
      <p:pic>
        <p:nvPicPr>
          <p:cNvPr id="21" name="Picture 20">
            <a:extLst>
              <a:ext uri="{FF2B5EF4-FFF2-40B4-BE49-F238E27FC236}">
                <a16:creationId xmlns:a16="http://schemas.microsoft.com/office/drawing/2014/main" id="{870F6A62-DBE7-4903-89F7-5BCA9E6C0708}"/>
              </a:ext>
            </a:extLst>
          </p:cNvPr>
          <p:cNvPicPr>
            <a:picLocks noChangeAspect="1"/>
          </p:cNvPicPr>
          <p:nvPr/>
        </p:nvPicPr>
        <p:blipFill>
          <a:blip r:embed="rId8"/>
          <a:stretch>
            <a:fillRect/>
          </a:stretch>
        </p:blipFill>
        <p:spPr>
          <a:xfrm>
            <a:off x="193496" y="4677878"/>
            <a:ext cx="3363021" cy="1925440"/>
          </a:xfrm>
          <a:prstGeom prst="rect">
            <a:avLst/>
          </a:prstGeom>
          <a:ln w="22225">
            <a:solidFill>
              <a:schemeClr val="bg1"/>
            </a:solidFill>
          </a:ln>
        </p:spPr>
      </p:pic>
      <p:pic>
        <p:nvPicPr>
          <p:cNvPr id="23" name="Picture 22">
            <a:extLst>
              <a:ext uri="{FF2B5EF4-FFF2-40B4-BE49-F238E27FC236}">
                <a16:creationId xmlns:a16="http://schemas.microsoft.com/office/drawing/2014/main" id="{7BEA8229-F21D-47CF-9269-0BDB11D694B4}"/>
              </a:ext>
            </a:extLst>
          </p:cNvPr>
          <p:cNvPicPr>
            <a:picLocks noChangeAspect="1"/>
          </p:cNvPicPr>
          <p:nvPr/>
        </p:nvPicPr>
        <p:blipFill>
          <a:blip r:embed="rId9"/>
          <a:stretch>
            <a:fillRect/>
          </a:stretch>
        </p:blipFill>
        <p:spPr>
          <a:xfrm>
            <a:off x="3816714" y="4677878"/>
            <a:ext cx="3640643" cy="1925440"/>
          </a:xfrm>
          <a:prstGeom prst="rect">
            <a:avLst/>
          </a:prstGeom>
          <a:ln w="22225">
            <a:solidFill>
              <a:schemeClr val="bg1"/>
            </a:solidFill>
          </a:ln>
        </p:spPr>
      </p:pic>
      <p:pic>
        <p:nvPicPr>
          <p:cNvPr id="25" name="Picture 24">
            <a:extLst>
              <a:ext uri="{FF2B5EF4-FFF2-40B4-BE49-F238E27FC236}">
                <a16:creationId xmlns:a16="http://schemas.microsoft.com/office/drawing/2014/main" id="{4D487219-328F-433E-9798-D2099D661043}"/>
              </a:ext>
            </a:extLst>
          </p:cNvPr>
          <p:cNvPicPr>
            <a:picLocks noChangeAspect="1"/>
          </p:cNvPicPr>
          <p:nvPr/>
        </p:nvPicPr>
        <p:blipFill>
          <a:blip r:embed="rId10"/>
          <a:stretch>
            <a:fillRect/>
          </a:stretch>
        </p:blipFill>
        <p:spPr>
          <a:xfrm>
            <a:off x="7811302" y="4677878"/>
            <a:ext cx="4187201" cy="1925440"/>
          </a:xfrm>
          <a:prstGeom prst="rect">
            <a:avLst/>
          </a:prstGeom>
          <a:ln w="22225">
            <a:solidFill>
              <a:schemeClr val="bg1"/>
            </a:solidFill>
          </a:ln>
        </p:spPr>
      </p:pic>
    </p:spTree>
    <p:extLst>
      <p:ext uri="{BB962C8B-B14F-4D97-AF65-F5344CB8AC3E}">
        <p14:creationId xmlns:p14="http://schemas.microsoft.com/office/powerpoint/2010/main" val="1007280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FFC000"/>
                </a:solidFill>
                <a:latin typeface="+mn-lt"/>
              </a:rPr>
              <a:t>CATEGORICAL</a:t>
            </a:r>
            <a:r>
              <a:rPr lang="en-US" sz="3600" b="1" dirty="0">
                <a:solidFill>
                  <a:schemeClr val="accent1">
                    <a:lumMod val="75000"/>
                  </a:schemeClr>
                </a:solidFill>
                <a:latin typeface="+mn-lt"/>
              </a:rPr>
              <a:t> COLUMNS </a:t>
            </a:r>
            <a:r>
              <a:rPr lang="en-US" sz="3600" b="1" dirty="0">
                <a:solidFill>
                  <a:srgbClr val="FFC000"/>
                </a:solidFill>
                <a:latin typeface="+mn-lt"/>
              </a:rPr>
              <a:t>DISTRIBUTION </a:t>
            </a:r>
            <a:r>
              <a:rPr lang="en-US" sz="3600" b="1" dirty="0">
                <a:solidFill>
                  <a:schemeClr val="accent1">
                    <a:lumMod val="75000"/>
                  </a:schemeClr>
                </a:solidFill>
                <a:latin typeface="+mn-lt"/>
              </a:rPr>
              <a:t>ANALYSIS</a:t>
            </a:r>
            <a:r>
              <a:rPr lang="en-US" sz="3600" b="1" dirty="0">
                <a:solidFill>
                  <a:srgbClr val="FFC000"/>
                </a:solidFill>
                <a:latin typeface="+mn-lt"/>
              </a:rPr>
              <a:t> THROUGH </a:t>
            </a:r>
            <a:r>
              <a:rPr lang="en-US" sz="3600" b="1" dirty="0">
                <a:solidFill>
                  <a:schemeClr val="accent1">
                    <a:lumMod val="75000"/>
                  </a:schemeClr>
                </a:solidFill>
                <a:latin typeface="+mn-lt"/>
              </a:rPr>
              <a:t>ANOVA</a:t>
            </a:r>
            <a:endParaRPr lang="en-IN" sz="3600" b="1" dirty="0">
              <a:solidFill>
                <a:schemeClr val="accent1">
                  <a:lumMod val="75000"/>
                </a:schemeClr>
              </a:solidFill>
              <a:latin typeface="+mn-lt"/>
            </a:endParaRPr>
          </a:p>
        </p:txBody>
      </p:sp>
      <p:pic>
        <p:nvPicPr>
          <p:cNvPr id="4" name="Picture 3">
            <a:extLst>
              <a:ext uri="{FF2B5EF4-FFF2-40B4-BE49-F238E27FC236}">
                <a16:creationId xmlns:a16="http://schemas.microsoft.com/office/drawing/2014/main" id="{9C05CBFC-9C6D-400C-8CA6-0D5CD6A05403}"/>
              </a:ext>
            </a:extLst>
          </p:cNvPr>
          <p:cNvPicPr>
            <a:picLocks noChangeAspect="1"/>
          </p:cNvPicPr>
          <p:nvPr/>
        </p:nvPicPr>
        <p:blipFill>
          <a:blip r:embed="rId3"/>
          <a:stretch>
            <a:fillRect/>
          </a:stretch>
        </p:blipFill>
        <p:spPr>
          <a:xfrm>
            <a:off x="4240541" y="1483275"/>
            <a:ext cx="7757962" cy="5180990"/>
          </a:xfrm>
          <a:prstGeom prst="rect">
            <a:avLst/>
          </a:prstGeom>
          <a:ln w="22225">
            <a:solidFill>
              <a:schemeClr val="bg1"/>
            </a:solidFill>
          </a:ln>
        </p:spPr>
      </p:pic>
      <p:sp>
        <p:nvSpPr>
          <p:cNvPr id="5" name="TextBox 4">
            <a:extLst>
              <a:ext uri="{FF2B5EF4-FFF2-40B4-BE49-F238E27FC236}">
                <a16:creationId xmlns:a16="http://schemas.microsoft.com/office/drawing/2014/main" id="{987FAE73-4F22-4611-824D-1C86F6E85238}"/>
              </a:ext>
            </a:extLst>
          </p:cNvPr>
          <p:cNvSpPr txBox="1"/>
          <p:nvPr/>
        </p:nvSpPr>
        <p:spPr>
          <a:xfrm>
            <a:off x="193496" y="3082247"/>
            <a:ext cx="3339101" cy="1264642"/>
          </a:xfrm>
          <a:prstGeom prst="rect">
            <a:avLst/>
          </a:prstGeom>
          <a:gradFill>
            <a:gsLst>
              <a:gs pos="67000">
                <a:schemeClr val="accent5">
                  <a:lumMod val="20000"/>
                  <a:lumOff val="80000"/>
                </a:schemeClr>
              </a:gs>
              <a:gs pos="44000">
                <a:schemeClr val="accent1">
                  <a:lumMod val="45000"/>
                  <a:lumOff val="55000"/>
                </a:schemeClr>
              </a:gs>
              <a:gs pos="100000">
                <a:schemeClr val="accent1">
                  <a:lumMod val="30000"/>
                  <a:lumOff val="70000"/>
                </a:schemeClr>
              </a:gs>
            </a:gsLst>
            <a:lin ang="5400000" scaled="1"/>
          </a:gradFill>
          <a:ln w="22225">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CARBODY AND FUELTYPE HAVE P VALUE&gt; 0.05 OTHER THAN ALL CATEGORICAL FEATURES HAVE P VALUE LESS THAN 0.05</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922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BC8C9-82E1-4C09-BB51-B153A918810C}"/>
              </a:ext>
            </a:extLst>
          </p:cNvPr>
          <p:cNvSpPr txBox="1"/>
          <p:nvPr/>
        </p:nvSpPr>
        <p:spPr>
          <a:xfrm>
            <a:off x="193494" y="1957454"/>
            <a:ext cx="4301502" cy="671915"/>
          </a:xfrm>
          <a:prstGeom prst="rect">
            <a:avLst/>
          </a:prstGeom>
          <a:solidFill>
            <a:schemeClr val="accent6">
              <a:lumMod val="60000"/>
              <a:lumOff val="40000"/>
            </a:schemeClr>
          </a:solidFill>
          <a:ln w="19050">
            <a:solidFill>
              <a:schemeClr val="bg1"/>
            </a:solidFill>
          </a:ln>
        </p:spPr>
        <p:txBody>
          <a:bodyPr wrap="square" rtlCol="0">
            <a:spAutoFit/>
          </a:bodyPr>
          <a:lstStyle/>
          <a:p>
            <a:pPr>
              <a:lnSpc>
                <a:spcPct val="107000"/>
              </a:lnSpc>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CORRELATION IDENTIFIES VARIABLES AND LOOKS FOR RELATIONSHIP BETWEEN THEM</a:t>
            </a:r>
            <a:endPar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1FF763C-B485-4C33-9B8F-38CD7D9CBA22}"/>
              </a:ext>
            </a:extLst>
          </p:cNvPr>
          <p:cNvSpPr txBox="1"/>
          <p:nvPr/>
        </p:nvSpPr>
        <p:spPr>
          <a:xfrm>
            <a:off x="193493" y="3554802"/>
            <a:ext cx="4301503" cy="2554545"/>
          </a:xfrm>
          <a:prstGeom prst="rect">
            <a:avLst/>
          </a:prstGeom>
          <a:solidFill>
            <a:schemeClr val="accent6">
              <a:lumMod val="60000"/>
              <a:lumOff val="40000"/>
            </a:schemeClr>
          </a:solidFill>
          <a:ln w="19050">
            <a:solidFill>
              <a:schemeClr val="bg1"/>
            </a:solidFill>
          </a:ln>
        </p:spPr>
        <p:txBody>
          <a:bodyPr wrap="square" rtlCol="0">
            <a:spAutoFit/>
          </a:bodyPr>
          <a:lstStyle/>
          <a:p>
            <a:r>
              <a:rPr lang="en-US" sz="2000" b="1" dirty="0" err="1">
                <a:solidFill>
                  <a:schemeClr val="accent1">
                    <a:lumMod val="75000"/>
                  </a:schemeClr>
                </a:solidFill>
              </a:rPr>
              <a:t>Highwaympg</a:t>
            </a:r>
            <a:r>
              <a:rPr lang="en-US" sz="2000" b="1" dirty="0">
                <a:solidFill>
                  <a:schemeClr val="accent1">
                    <a:lumMod val="75000"/>
                  </a:schemeClr>
                </a:solidFill>
              </a:rPr>
              <a:t> and </a:t>
            </a:r>
            <a:r>
              <a:rPr lang="en-US" sz="2000" b="1" dirty="0" err="1">
                <a:solidFill>
                  <a:srgbClr val="FF0000"/>
                </a:solidFill>
              </a:rPr>
              <a:t>citympg</a:t>
            </a:r>
            <a:r>
              <a:rPr lang="en-US" sz="2000" b="1" dirty="0">
                <a:solidFill>
                  <a:schemeClr val="accent1">
                    <a:lumMod val="75000"/>
                  </a:schemeClr>
                </a:solidFill>
              </a:rPr>
              <a:t>  =&gt; 0.97</a:t>
            </a:r>
          </a:p>
          <a:p>
            <a:r>
              <a:rPr lang="en-US" sz="2000" b="1" dirty="0" err="1">
                <a:solidFill>
                  <a:schemeClr val="accent1">
                    <a:lumMod val="75000"/>
                  </a:schemeClr>
                </a:solidFill>
              </a:rPr>
              <a:t>Enginesize</a:t>
            </a:r>
            <a:r>
              <a:rPr lang="en-US" sz="2000" b="1" dirty="0">
                <a:solidFill>
                  <a:schemeClr val="accent1">
                    <a:lumMod val="75000"/>
                  </a:schemeClr>
                </a:solidFill>
              </a:rPr>
              <a:t> and </a:t>
            </a:r>
            <a:r>
              <a:rPr lang="en-US" sz="2000" b="1" dirty="0" err="1">
                <a:solidFill>
                  <a:schemeClr val="accent1">
                    <a:lumMod val="75000"/>
                  </a:schemeClr>
                </a:solidFill>
              </a:rPr>
              <a:t>Curbweight</a:t>
            </a:r>
            <a:r>
              <a:rPr lang="en-US" sz="2000" b="1" dirty="0">
                <a:solidFill>
                  <a:schemeClr val="accent1">
                    <a:lumMod val="75000"/>
                  </a:schemeClr>
                </a:solidFill>
              </a:rPr>
              <a:t> =&gt; 0.88</a:t>
            </a:r>
          </a:p>
          <a:p>
            <a:r>
              <a:rPr lang="en-US" sz="2000" b="1" dirty="0" err="1">
                <a:solidFill>
                  <a:srgbClr val="FF0000"/>
                </a:solidFill>
              </a:rPr>
              <a:t>Carlength</a:t>
            </a:r>
            <a:r>
              <a:rPr lang="en-US" sz="2000" b="1" dirty="0">
                <a:solidFill>
                  <a:schemeClr val="accent1">
                    <a:lumMod val="75000"/>
                  </a:schemeClr>
                </a:solidFill>
              </a:rPr>
              <a:t> and </a:t>
            </a:r>
            <a:r>
              <a:rPr lang="en-US" sz="2000" b="1" dirty="0" err="1">
                <a:solidFill>
                  <a:schemeClr val="accent1">
                    <a:lumMod val="75000"/>
                  </a:schemeClr>
                </a:solidFill>
              </a:rPr>
              <a:t>Curbweight</a:t>
            </a:r>
            <a:r>
              <a:rPr lang="en-US" sz="2000" b="1" dirty="0">
                <a:solidFill>
                  <a:schemeClr val="accent1">
                    <a:lumMod val="75000"/>
                  </a:schemeClr>
                </a:solidFill>
              </a:rPr>
              <a:t> =&gt; 0.87</a:t>
            </a:r>
          </a:p>
          <a:p>
            <a:r>
              <a:rPr lang="en-US" sz="2000" b="1" dirty="0" err="1">
                <a:solidFill>
                  <a:schemeClr val="accent1">
                    <a:lumMod val="75000"/>
                  </a:schemeClr>
                </a:solidFill>
              </a:rPr>
              <a:t>Carlength</a:t>
            </a:r>
            <a:r>
              <a:rPr lang="en-US" sz="2000" b="1" dirty="0">
                <a:solidFill>
                  <a:schemeClr val="accent1">
                    <a:lumMod val="75000"/>
                  </a:schemeClr>
                </a:solidFill>
              </a:rPr>
              <a:t> and </a:t>
            </a:r>
            <a:r>
              <a:rPr lang="en-US" sz="2000" b="1" dirty="0" err="1">
                <a:solidFill>
                  <a:schemeClr val="accent1">
                    <a:lumMod val="75000"/>
                  </a:schemeClr>
                </a:solidFill>
              </a:rPr>
              <a:t>enginesize</a:t>
            </a:r>
            <a:r>
              <a:rPr lang="en-US" sz="2000" b="1" dirty="0">
                <a:solidFill>
                  <a:schemeClr val="accent1">
                    <a:lumMod val="75000"/>
                  </a:schemeClr>
                </a:solidFill>
              </a:rPr>
              <a:t> =&gt; 0.73</a:t>
            </a:r>
          </a:p>
          <a:p>
            <a:r>
              <a:rPr lang="en-US" sz="2000" b="1" dirty="0">
                <a:solidFill>
                  <a:srgbClr val="FF0000"/>
                </a:solidFill>
              </a:rPr>
              <a:t>Wheelbase</a:t>
            </a:r>
            <a:r>
              <a:rPr lang="en-US" sz="2000" b="1" dirty="0">
                <a:solidFill>
                  <a:schemeClr val="accent1">
                    <a:lumMod val="75000"/>
                  </a:schemeClr>
                </a:solidFill>
              </a:rPr>
              <a:t> and </a:t>
            </a:r>
            <a:r>
              <a:rPr lang="en-US" sz="2000" b="1" dirty="0" err="1">
                <a:solidFill>
                  <a:srgbClr val="FF0000"/>
                </a:solidFill>
              </a:rPr>
              <a:t>carlength</a:t>
            </a:r>
            <a:r>
              <a:rPr lang="en-US" sz="2000" b="1" dirty="0">
                <a:solidFill>
                  <a:schemeClr val="accent1">
                    <a:lumMod val="75000"/>
                  </a:schemeClr>
                </a:solidFill>
              </a:rPr>
              <a:t> =&gt; 0.86</a:t>
            </a:r>
          </a:p>
          <a:p>
            <a:r>
              <a:rPr lang="en-US" sz="2000" b="1" dirty="0" err="1">
                <a:solidFill>
                  <a:srgbClr val="FF0000"/>
                </a:solidFill>
              </a:rPr>
              <a:t>Citympg</a:t>
            </a:r>
            <a:r>
              <a:rPr lang="en-US" sz="2000" b="1" dirty="0">
                <a:solidFill>
                  <a:schemeClr val="accent1">
                    <a:lumMod val="75000"/>
                  </a:schemeClr>
                </a:solidFill>
              </a:rPr>
              <a:t> and </a:t>
            </a:r>
            <a:r>
              <a:rPr lang="en-US" sz="2000" b="1" dirty="0">
                <a:solidFill>
                  <a:srgbClr val="FF0000"/>
                </a:solidFill>
              </a:rPr>
              <a:t>Horsepower</a:t>
            </a:r>
            <a:r>
              <a:rPr lang="en-US" sz="2000" b="1" dirty="0">
                <a:solidFill>
                  <a:schemeClr val="accent1">
                    <a:lumMod val="75000"/>
                  </a:schemeClr>
                </a:solidFill>
              </a:rPr>
              <a:t> =&gt; -0.87</a:t>
            </a:r>
          </a:p>
          <a:p>
            <a:r>
              <a:rPr lang="en-US" sz="2000" b="1" dirty="0">
                <a:solidFill>
                  <a:srgbClr val="FF0000"/>
                </a:solidFill>
              </a:rPr>
              <a:t>Horsepower</a:t>
            </a:r>
            <a:r>
              <a:rPr lang="en-US" sz="2000" b="1" dirty="0">
                <a:solidFill>
                  <a:schemeClr val="accent1">
                    <a:lumMod val="75000"/>
                  </a:schemeClr>
                </a:solidFill>
              </a:rPr>
              <a:t> and </a:t>
            </a:r>
            <a:r>
              <a:rPr lang="en-US" sz="2000" b="1" dirty="0" err="1">
                <a:solidFill>
                  <a:schemeClr val="accent1">
                    <a:lumMod val="75000"/>
                  </a:schemeClr>
                </a:solidFill>
              </a:rPr>
              <a:t>Highwaympg</a:t>
            </a:r>
            <a:r>
              <a:rPr lang="en-US" sz="2000" b="1" dirty="0">
                <a:solidFill>
                  <a:schemeClr val="accent1">
                    <a:lumMod val="75000"/>
                  </a:schemeClr>
                </a:solidFill>
              </a:rPr>
              <a:t> =&gt; -0.85</a:t>
            </a:r>
          </a:p>
          <a:p>
            <a:r>
              <a:rPr lang="en-US" sz="2000" b="1" dirty="0">
                <a:solidFill>
                  <a:srgbClr val="FF0000"/>
                </a:solidFill>
              </a:rPr>
              <a:t>Horsepower</a:t>
            </a:r>
            <a:r>
              <a:rPr lang="en-US" sz="2000" b="1" dirty="0">
                <a:solidFill>
                  <a:schemeClr val="accent1">
                    <a:lumMod val="75000"/>
                  </a:schemeClr>
                </a:solidFill>
              </a:rPr>
              <a:t> and </a:t>
            </a:r>
            <a:r>
              <a:rPr lang="en-US" sz="2000" b="1" dirty="0" err="1">
                <a:solidFill>
                  <a:schemeClr val="accent1">
                    <a:lumMod val="75000"/>
                  </a:schemeClr>
                </a:solidFill>
              </a:rPr>
              <a:t>Curbweight</a:t>
            </a:r>
            <a:r>
              <a:rPr lang="en-US" sz="2000" b="1" dirty="0">
                <a:solidFill>
                  <a:schemeClr val="accent1">
                    <a:lumMod val="75000"/>
                  </a:schemeClr>
                </a:solidFill>
              </a:rPr>
              <a:t> =&gt; 0.78</a:t>
            </a:r>
          </a:p>
        </p:txBody>
      </p:sp>
      <p:sp>
        <p:nvSpPr>
          <p:cNvPr id="17" name="Title 1">
            <a:extLst>
              <a:ext uri="{FF2B5EF4-FFF2-40B4-BE49-F238E27FC236}">
                <a16:creationId xmlns:a16="http://schemas.microsoft.com/office/drawing/2014/main" id="{A24EF165-75D7-4CE9-AF5F-7CC4ACBB00AB}"/>
              </a:ext>
            </a:extLst>
          </p:cNvPr>
          <p:cNvSpPr txBox="1">
            <a:spLocks/>
          </p:cNvSpPr>
          <p:nvPr/>
        </p:nvSpPr>
        <p:spPr>
          <a:xfrm>
            <a:off x="193496" y="254682"/>
            <a:ext cx="11805007" cy="1015440"/>
          </a:xfrm>
          <a:prstGeom prst="rect">
            <a:avLst/>
          </a:prstGeom>
          <a:ln w="41275">
            <a:solidFill>
              <a:schemeClr val="bg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FFC000"/>
                </a:solidFill>
                <a:latin typeface="+mn-lt"/>
              </a:rPr>
              <a:t>CORRELATION</a:t>
            </a:r>
            <a:r>
              <a:rPr lang="en-US" sz="3600" b="1" dirty="0">
                <a:solidFill>
                  <a:schemeClr val="accent1">
                    <a:lumMod val="75000"/>
                  </a:schemeClr>
                </a:solidFill>
                <a:latin typeface="+mn-lt"/>
              </a:rPr>
              <a:t> OF </a:t>
            </a:r>
            <a:r>
              <a:rPr lang="en-US" sz="3600" b="1" dirty="0">
                <a:solidFill>
                  <a:srgbClr val="FFC000"/>
                </a:solidFill>
                <a:latin typeface="+mn-lt"/>
              </a:rPr>
              <a:t>DATASET </a:t>
            </a:r>
            <a:r>
              <a:rPr lang="en-US" sz="3600" b="1" dirty="0">
                <a:solidFill>
                  <a:schemeClr val="accent1">
                    <a:lumMod val="75000"/>
                  </a:schemeClr>
                </a:solidFill>
                <a:latin typeface="+mn-lt"/>
              </a:rPr>
              <a:t>INFORMATION</a:t>
            </a:r>
            <a:endParaRPr lang="en-IN" sz="3600" b="1" dirty="0">
              <a:solidFill>
                <a:schemeClr val="accent1">
                  <a:lumMod val="75000"/>
                </a:schemeClr>
              </a:solidFill>
              <a:latin typeface="+mn-lt"/>
            </a:endParaRPr>
          </a:p>
        </p:txBody>
      </p:sp>
      <p:pic>
        <p:nvPicPr>
          <p:cNvPr id="1026" name="Picture 2">
            <a:extLst>
              <a:ext uri="{FF2B5EF4-FFF2-40B4-BE49-F238E27FC236}">
                <a16:creationId xmlns:a16="http://schemas.microsoft.com/office/drawing/2014/main" id="{D349FA73-0393-44BF-A262-B8CC7E47E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528" y="1456680"/>
            <a:ext cx="7292975" cy="522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001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695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Predictive and Prescriptive Analysis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and Prescriptive Analysis Project Presentation</dc:title>
  <dc:creator>Shiwang Agarwal</dc:creator>
  <cp:lastModifiedBy>Shiwang Agarwal</cp:lastModifiedBy>
  <cp:revision>29</cp:revision>
  <dcterms:created xsi:type="dcterms:W3CDTF">2021-12-21T20:02:07Z</dcterms:created>
  <dcterms:modified xsi:type="dcterms:W3CDTF">2021-12-24T09:48:02Z</dcterms:modified>
</cp:coreProperties>
</file>