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2"/>
  </p:notesMasterIdLst>
  <p:handoutMasterIdLst>
    <p:handoutMasterId r:id="rId13"/>
  </p:handoutMasterIdLst>
  <p:sldIdLst>
    <p:sldId id="283" r:id="rId5"/>
    <p:sldId id="313" r:id="rId6"/>
    <p:sldId id="308" r:id="rId7"/>
    <p:sldId id="311" r:id="rId8"/>
    <p:sldId id="312" r:id="rId9"/>
    <p:sldId id="309" r:id="rId10"/>
    <p:sldId id="307" r:id="rId1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目录页" id="{9D221634-295C-7843-AF5C-A0CB4F229241}">
          <p14:sldIdLst/>
        </p14:section>
        <p14:section name="章节页" id="{FD05EE94-C931-8C4B-83A2-004B32AA1207}">
          <p14:sldIdLst>
            <p14:sldId id="313"/>
            <p14:sldId id="308"/>
            <p14:sldId id="311"/>
            <p14:sldId id="312"/>
            <p14:sldId id="309"/>
          </p14:sldIdLst>
        </p14:section>
        <p14:section name="结束页" id="{3F9D54A7-3BE2-2540-BB4C-DFE5509085F3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9002F"/>
    <a:srgbClr val="595757"/>
    <a:srgbClr val="221815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8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=""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92" r:id="rId3"/>
    <p:sldLayoutId id="2147483824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=""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=""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A792140-33FB-E045-9071-EE8DB65F2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英才汇问题</a:t>
            </a:r>
            <a:r>
              <a:rPr lang="en-US" altLang="zh-CN" dirty="0">
                <a:solidFill>
                  <a:srgbClr val="C00000"/>
                </a:solidFill>
              </a:rPr>
              <a:t>——ACL</a:t>
            </a:r>
            <a:r>
              <a:rPr lang="zh-CN" altLang="en-US" dirty="0">
                <a:solidFill>
                  <a:srgbClr val="C00000"/>
                </a:solidFill>
              </a:rPr>
              <a:t>软件查找算法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7F3DB8AC-5DE9-5548-8697-C9055F7FF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0" tIns="0" rIns="0" bIns="0"/>
          <a:lstStyle/>
          <a:p>
            <a:r>
              <a:rPr lang="zh-CN" altLang="en-US" dirty="0"/>
              <a:t>部门：</a:t>
            </a:r>
            <a:endParaRPr lang="en-US" altLang="zh-CN" dirty="0"/>
          </a:p>
          <a:p>
            <a:r>
              <a:rPr lang="zh-CN" altLang="en-US" dirty="0"/>
              <a:t>作者：</a:t>
            </a:r>
            <a:endParaRPr lang="en-US" altLang="zh-CN" dirty="0"/>
          </a:p>
          <a:p>
            <a:r>
              <a:rPr lang="zh-CN" altLang="en-US" dirty="0"/>
              <a:t>日期：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E566F3-A3A5-4146-9236-C652EFF2FB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Security Level: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E0CEC36-5881-F64A-A70F-904DBA988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挑战题目</a:t>
            </a:r>
            <a:r>
              <a:rPr lang="en-US" altLang="zh-CN" dirty="0" smtClean="0">
                <a:solidFill>
                  <a:srgbClr val="C00000"/>
                </a:solidFill>
              </a:rPr>
              <a:t>——ACL</a:t>
            </a:r>
            <a:r>
              <a:rPr lang="zh-CN" altLang="en-US" dirty="0" smtClean="0">
                <a:solidFill>
                  <a:srgbClr val="C00000"/>
                </a:solidFill>
              </a:rPr>
              <a:t>软件查找算法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F986D5-D7D9-6446-9526-9389CD9831D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26021" y="1252817"/>
            <a:ext cx="10733557" cy="45188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ACL</a:t>
            </a:r>
            <a:r>
              <a:rPr lang="zh-CN" altLang="en-US" sz="1600" dirty="0"/>
              <a:t>表（</a:t>
            </a:r>
            <a:r>
              <a:rPr lang="en-US" altLang="zh-CN" sz="1600" dirty="0"/>
              <a:t>access control list</a:t>
            </a:r>
            <a:r>
              <a:rPr lang="zh-CN" altLang="en-US" sz="1600" dirty="0"/>
              <a:t>）是用户配置的对报文进行不同策略执行的表项。比较典型的配置为五元组，</a:t>
            </a:r>
            <a:r>
              <a:rPr lang="zh-CN" altLang="en-US" sz="1600" dirty="0" smtClean="0"/>
              <a:t>也就是对一</a:t>
            </a:r>
            <a:r>
              <a:rPr lang="zh-CN" altLang="en-US" sz="1600" dirty="0"/>
              <a:t>个报文的源、目的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地址，源、目的端口号</a:t>
            </a:r>
            <a:r>
              <a:rPr lang="zh-CN" altLang="en-US" sz="1600" dirty="0" smtClean="0"/>
              <a:t>和协议编号进行匹配。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ACL</a:t>
            </a:r>
            <a:r>
              <a:rPr lang="zh-CN" altLang="en-US" sz="1600" dirty="0"/>
              <a:t>查找在网络设备中应用广泛（报文分类，</a:t>
            </a:r>
            <a:r>
              <a:rPr lang="en-US" altLang="zh-CN" sz="1600" dirty="0"/>
              <a:t>Firewall/</a:t>
            </a:r>
            <a:r>
              <a:rPr lang="zh-CN" altLang="en-US" sz="1600" dirty="0"/>
              <a:t>路由策略过滤等），是网络设备的性能瓶颈之一 ，本次竞赛题目是</a:t>
            </a:r>
            <a:r>
              <a:rPr lang="en-US" altLang="zh-CN" sz="1600" dirty="0"/>
              <a:t>ACL</a:t>
            </a:r>
            <a:r>
              <a:rPr lang="zh-CN" altLang="en-US" sz="1600" dirty="0"/>
              <a:t>软件查找性能的比拼，选手需要设计一个</a:t>
            </a:r>
            <a:r>
              <a:rPr lang="en-US" altLang="zh-CN" sz="1600" dirty="0"/>
              <a:t>ACL</a:t>
            </a:r>
            <a:r>
              <a:rPr lang="zh-CN" altLang="en-US" sz="1600" dirty="0"/>
              <a:t>软件算法，根据提供的</a:t>
            </a:r>
            <a:r>
              <a:rPr lang="en-US" altLang="zh-CN" sz="1600" dirty="0"/>
              <a:t>ACL</a:t>
            </a:r>
            <a:r>
              <a:rPr lang="zh-CN" altLang="en-US" sz="1600" dirty="0"/>
              <a:t>规则集进行算法构建，然后根据对应的测试用例进行查找性能的测试。本次竞赛，主办方会提供完整的测试套件</a:t>
            </a:r>
            <a:r>
              <a:rPr lang="zh-CN" altLang="en-US" sz="1600" dirty="0" smtClean="0"/>
              <a:t>以及部分典型测试用例。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ACL</a:t>
            </a:r>
            <a:r>
              <a:rPr lang="zh-CN" altLang="en-US" sz="1600" dirty="0" smtClean="0"/>
              <a:t>表查找过程：首先用户</a:t>
            </a:r>
            <a:r>
              <a:rPr lang="zh-CN" altLang="en-US" sz="1600" dirty="0"/>
              <a:t>会配置</a:t>
            </a:r>
            <a:r>
              <a:rPr lang="zh-CN" altLang="en-US" sz="1600" dirty="0" smtClean="0"/>
              <a:t>一系列</a:t>
            </a:r>
            <a:r>
              <a:rPr lang="en-US" altLang="zh-CN" sz="1600" dirty="0" smtClean="0"/>
              <a:t>ACL</a:t>
            </a:r>
            <a:r>
              <a:rPr lang="zh-CN" altLang="en-US" sz="1600" dirty="0" smtClean="0"/>
              <a:t>规则（规则以五元组为例），其中</a:t>
            </a:r>
            <a:r>
              <a:rPr lang="en-US" altLang="zh-CN" sz="1600" dirty="0" smtClean="0"/>
              <a:t>IP</a:t>
            </a:r>
            <a:r>
              <a:rPr lang="zh-CN" altLang="en-US" sz="1600" dirty="0"/>
              <a:t>地址会对应网段，端口号是范围，而报文协议编号为具体值或者通配。一个报文命中一条规</a:t>
            </a:r>
            <a:r>
              <a:rPr lang="zh-CN" altLang="en-US" sz="1600" dirty="0" smtClean="0"/>
              <a:t>则是指当且仅当</a:t>
            </a:r>
            <a:r>
              <a:rPr lang="zh-CN" altLang="en-US" sz="1600" dirty="0"/>
              <a:t>报文的每一个维度命中该规则。例如五元组为（</a:t>
            </a:r>
            <a:r>
              <a:rPr lang="en-US" altLang="zh-CN" sz="1600" dirty="0"/>
              <a:t>1.2.3.4, 5.6.7.8, 100, 10000, TCP</a:t>
            </a:r>
            <a:r>
              <a:rPr lang="zh-CN" altLang="en-US" sz="1600" dirty="0"/>
              <a:t>）的</a:t>
            </a:r>
            <a:r>
              <a:rPr lang="zh-CN" altLang="en-US" sz="1600" dirty="0" smtClean="0"/>
              <a:t>报文可命中</a:t>
            </a:r>
            <a:r>
              <a:rPr lang="zh-CN" altLang="en-US" sz="1600" dirty="0"/>
              <a:t>（</a:t>
            </a:r>
            <a:r>
              <a:rPr lang="en-US" altLang="zh-CN" sz="1600" dirty="0"/>
              <a:t>1.0.0.0/8, 5.6.0.0/16, 1-1000, 0-65536, </a:t>
            </a:r>
            <a:r>
              <a:rPr lang="zh-CN" altLang="en-US" sz="1600" dirty="0"/>
              <a:t>任意</a:t>
            </a:r>
            <a:r>
              <a:rPr lang="zh-CN" altLang="en-US" sz="1600" dirty="0" smtClean="0"/>
              <a:t>）的规则。</a:t>
            </a:r>
            <a:r>
              <a:rPr lang="zh-CN" altLang="en-US" sz="1600" dirty="0" smtClean="0"/>
              <a:t>每条规则会有对应的优先级，如果</a:t>
            </a:r>
            <a:r>
              <a:rPr lang="zh-CN" altLang="en-US" sz="1600" dirty="0"/>
              <a:t>一条报文命中多条规则，则</a:t>
            </a:r>
            <a:r>
              <a:rPr lang="zh-CN" altLang="en-US" sz="1600" dirty="0" smtClean="0"/>
              <a:t>取优先级最高的</a:t>
            </a:r>
            <a:r>
              <a:rPr lang="zh-CN" altLang="en-US" sz="1600" dirty="0"/>
              <a:t>规则为准</a:t>
            </a:r>
            <a:r>
              <a:rPr lang="zh-CN" altLang="en-US" sz="1600" dirty="0" smtClean="0"/>
              <a:t>。</a:t>
            </a:r>
            <a:endParaRPr lang="en-US" altLang="zh-CN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4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输入格式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FDD18C12-91C2-46D5-A0E8-FE81CC597CE6}"/>
              </a:ext>
            </a:extLst>
          </p:cNvPr>
          <p:cNvSpPr txBox="1">
            <a:spLocks/>
          </p:cNvSpPr>
          <p:nvPr/>
        </p:nvSpPr>
        <p:spPr>
          <a:xfrm>
            <a:off x="726948" y="1195970"/>
            <a:ext cx="10733557" cy="5028661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buNone/>
            </a:pPr>
            <a:r>
              <a:rPr lang="en-US" altLang="zh-CN" sz="1600" dirty="0"/>
              <a:t>./</a:t>
            </a:r>
            <a:r>
              <a:rPr lang="en-US" altLang="zh-CN" sz="1600" dirty="0" err="1"/>
              <a:t>aclContest</a:t>
            </a:r>
            <a:r>
              <a:rPr lang="en-US" altLang="zh-CN" sz="1600" dirty="0"/>
              <a:t> </a:t>
            </a:r>
            <a:r>
              <a:rPr lang="en-US" altLang="zh-CN" sz="1600" b="1" i="1" u="sng" dirty="0"/>
              <a:t>RULES</a:t>
            </a:r>
            <a:r>
              <a:rPr lang="en-US" altLang="zh-CN" sz="1600" dirty="0"/>
              <a:t> </a:t>
            </a:r>
            <a:r>
              <a:rPr lang="en-US" altLang="zh-CN" sz="1600" b="1" i="1" u="sng" dirty="0"/>
              <a:t>TUPLES</a:t>
            </a:r>
          </a:p>
          <a:p>
            <a:pPr marL="11113" indent="0">
              <a:buNone/>
            </a:pPr>
            <a:endParaRPr lang="en-US" altLang="zh-CN" sz="1600" dirty="0"/>
          </a:p>
          <a:p>
            <a:pPr marL="11113" indent="0">
              <a:buNone/>
            </a:pPr>
            <a:r>
              <a:rPr lang="en-US" altLang="zh-CN" sz="1600" b="1" i="1" u="sng" dirty="0"/>
              <a:t>RULES</a:t>
            </a:r>
            <a:r>
              <a:rPr lang="en-US" altLang="zh-CN" sz="1600" dirty="0"/>
              <a:t> </a:t>
            </a:r>
            <a:r>
              <a:rPr lang="zh-CN" altLang="en-US" sz="1600" dirty="0"/>
              <a:t>为包含测试规则集文件，该文件内容格式为</a:t>
            </a:r>
            <a:endParaRPr lang="en-US" altLang="zh-CN" sz="1600" dirty="0"/>
          </a:p>
          <a:p>
            <a:pPr marL="11113" indent="0">
              <a:buNone/>
            </a:pPr>
            <a:r>
              <a:rPr lang="en-US" altLang="zh-CN" sz="1600" dirty="0" smtClean="0"/>
              <a:t>sip=1.2.3.4/32,dip=4.5.6.0/24,sport=1:10,dport=90:100,proto=6,index=1</a:t>
            </a:r>
            <a:endParaRPr lang="en-US" altLang="zh-CN" sz="1600" dirty="0"/>
          </a:p>
          <a:p>
            <a:pPr marL="11113" indent="0">
              <a:buNone/>
            </a:pPr>
            <a:r>
              <a:rPr lang="en-US" altLang="zh-CN" sz="1600" dirty="0" smtClean="0"/>
              <a:t>sip=11.2.3.4/32,dip=4.5.6.0/24,sport=1:10,dport=900:1000,proto=6,index=2</a:t>
            </a:r>
            <a:endParaRPr lang="en-US" altLang="zh-CN" sz="1600" dirty="0"/>
          </a:p>
          <a:p>
            <a:pPr marL="11113" indent="0">
              <a:buNone/>
            </a:pPr>
            <a:r>
              <a:rPr lang="en-US" sz="1600" dirty="0"/>
              <a:t>…</a:t>
            </a:r>
          </a:p>
          <a:p>
            <a:pPr marL="11113" indent="0">
              <a:buNone/>
            </a:pPr>
            <a:r>
              <a:rPr lang="zh-CN" altLang="en-US" sz="1600" dirty="0"/>
              <a:t>测试集中的规则由五元组信息构成，</a:t>
            </a:r>
            <a:r>
              <a:rPr lang="en-US" altLang="zh-CN" sz="1600" dirty="0"/>
              <a:t>sip/dip</a:t>
            </a:r>
            <a:r>
              <a:rPr lang="zh-CN" altLang="en-US" sz="1600" dirty="0"/>
              <a:t>分别对应源路由前缀（由</a:t>
            </a:r>
            <a:r>
              <a:rPr lang="en-US" altLang="zh-CN" sz="1600" dirty="0"/>
              <a:t>IP</a:t>
            </a:r>
            <a:r>
              <a:rPr lang="zh-CN" altLang="en-US" sz="1600" dirty="0"/>
              <a:t>地址和掩码长度构成）和目的路由前缀，</a:t>
            </a:r>
            <a:r>
              <a:rPr lang="en-US" altLang="zh-CN" sz="1600" dirty="0"/>
              <a:t>sport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dport</a:t>
            </a:r>
            <a:r>
              <a:rPr lang="zh-CN" altLang="en-US" sz="1600" dirty="0"/>
              <a:t>分别对应源端口（</a:t>
            </a:r>
            <a:r>
              <a:rPr lang="en-US" altLang="zh-CN" sz="1600" dirty="0"/>
              <a:t>1:10</a:t>
            </a:r>
            <a:r>
              <a:rPr lang="zh-CN" altLang="en-US" sz="1600" dirty="0"/>
              <a:t>表示范围</a:t>
            </a:r>
            <a:r>
              <a:rPr lang="en-US" altLang="zh-CN" sz="1600" dirty="0"/>
              <a:t>1</a:t>
            </a:r>
            <a:r>
              <a:rPr lang="zh-CN" altLang="en-US" sz="1600" dirty="0"/>
              <a:t>到</a:t>
            </a:r>
            <a:r>
              <a:rPr lang="en-US" altLang="zh-CN" sz="1600" dirty="0"/>
              <a:t>10</a:t>
            </a:r>
            <a:r>
              <a:rPr lang="zh-CN" altLang="en-US" sz="1600" dirty="0"/>
              <a:t>）和目的端口范围，</a:t>
            </a:r>
            <a:r>
              <a:rPr lang="en-US" altLang="zh-CN" sz="1600" dirty="0"/>
              <a:t>proto</a:t>
            </a:r>
            <a:r>
              <a:rPr lang="zh-CN" altLang="en-US" sz="1600" dirty="0"/>
              <a:t>为协议（其值为</a:t>
            </a:r>
            <a:r>
              <a:rPr lang="en-US" altLang="zh-CN" sz="1600" dirty="0"/>
              <a:t>0</a:t>
            </a:r>
            <a:r>
              <a:rPr lang="zh-CN" altLang="en-US" sz="1600" dirty="0"/>
              <a:t>时表示当前规则不关注协议字段）。</a:t>
            </a:r>
            <a:r>
              <a:rPr lang="en-US" altLang="zh-CN" sz="1600" dirty="0"/>
              <a:t>Index</a:t>
            </a:r>
            <a:r>
              <a:rPr lang="zh-CN" altLang="en-US" sz="1600" dirty="0"/>
              <a:t>表示当前规则的序号和优先级（</a:t>
            </a:r>
            <a:r>
              <a:rPr lang="en-US" altLang="zh-CN" sz="1600" dirty="0"/>
              <a:t>index</a:t>
            </a:r>
            <a:r>
              <a:rPr lang="zh-CN" altLang="en-US" sz="1600" dirty="0"/>
              <a:t>越小优先级越高）</a:t>
            </a:r>
            <a:endParaRPr lang="en-US" altLang="zh-CN" sz="1600" dirty="0"/>
          </a:p>
          <a:p>
            <a:pPr marL="11113" indent="0">
              <a:buNone/>
            </a:pPr>
            <a:endParaRPr lang="en-US" sz="1600" dirty="0"/>
          </a:p>
          <a:p>
            <a:pPr marL="11113" indent="0">
              <a:buNone/>
            </a:pPr>
            <a:r>
              <a:rPr lang="en-US" sz="1600" b="1" i="1" u="sng" dirty="0"/>
              <a:t>TUPLES</a:t>
            </a:r>
            <a:r>
              <a:rPr lang="en-US" sz="1600" b="1" i="1" dirty="0"/>
              <a:t> </a:t>
            </a:r>
            <a:r>
              <a:rPr lang="zh-CN" altLang="en-US" sz="1600" dirty="0"/>
              <a:t>为包含测试数据集文件，该文件内容格式为</a:t>
            </a:r>
            <a:endParaRPr lang="en-US" altLang="zh-CN" sz="1600" dirty="0"/>
          </a:p>
          <a:p>
            <a:pPr marL="11113" indent="0">
              <a:buNone/>
            </a:pPr>
            <a:r>
              <a:rPr lang="en-US" sz="1600" dirty="0"/>
              <a:t>sip=1.2.3.4,dip=4.5.6.7,sport=1,dport=90,proto=6,index=1</a:t>
            </a:r>
          </a:p>
          <a:p>
            <a:pPr marL="11113" indent="0">
              <a:buNone/>
            </a:pPr>
            <a:r>
              <a:rPr lang="en-US" sz="1600" dirty="0"/>
              <a:t>sip=11.2.3.4,dip=4.5.6.17,sport=1,dport=900,proto=6,index=2</a:t>
            </a:r>
          </a:p>
          <a:p>
            <a:pPr marL="11113" indent="0">
              <a:buNone/>
            </a:pPr>
            <a:r>
              <a:rPr lang="zh-CN" altLang="en-US" sz="1600" dirty="0"/>
              <a:t>该文件中的</a:t>
            </a:r>
            <a:r>
              <a:rPr lang="en-US" altLang="zh-CN" sz="1600" dirty="0"/>
              <a:t>sip/dip/sport/</a:t>
            </a:r>
            <a:r>
              <a:rPr lang="en-US" altLang="zh-CN" sz="1600" dirty="0" err="1"/>
              <a:t>dport</a:t>
            </a:r>
            <a:r>
              <a:rPr lang="en-US" altLang="zh-CN" sz="1600" dirty="0"/>
              <a:t>/proto</a:t>
            </a:r>
            <a:r>
              <a:rPr lang="zh-CN" altLang="en-US" sz="1600" dirty="0"/>
              <a:t>含义</a:t>
            </a:r>
            <a:r>
              <a:rPr lang="zh-CN" altLang="en-US" sz="1600" dirty="0" smtClean="0"/>
              <a:t>同</a:t>
            </a:r>
            <a:r>
              <a:rPr lang="en-US" altLang="zh-CN" sz="1600" dirty="0" smtClean="0"/>
              <a:t>RULES</a:t>
            </a:r>
            <a:r>
              <a:rPr lang="zh-CN" altLang="en-US" sz="1600" dirty="0"/>
              <a:t>。</a:t>
            </a:r>
            <a:r>
              <a:rPr lang="en-US" altLang="zh-CN" sz="1600" dirty="0"/>
              <a:t>index</a:t>
            </a:r>
            <a:r>
              <a:rPr lang="zh-CN" altLang="en-US" sz="1600" dirty="0"/>
              <a:t>为查找时期望返回的结果，</a:t>
            </a:r>
            <a:r>
              <a:rPr lang="en-US" altLang="zh-CN" sz="1600" dirty="0"/>
              <a:t>index</a:t>
            </a:r>
            <a:r>
              <a:rPr lang="zh-CN" altLang="en-US" sz="1600" dirty="0"/>
              <a:t>为</a:t>
            </a:r>
            <a:r>
              <a:rPr lang="en-US" altLang="zh-CN" sz="1600" dirty="0"/>
              <a:t>0</a:t>
            </a:r>
            <a:r>
              <a:rPr lang="zh-CN" altLang="en-US" sz="1600" dirty="0"/>
              <a:t>时表示期望查找失败。</a:t>
            </a:r>
            <a:endParaRPr lang="en-US" altLang="zh-CN" sz="1600" dirty="0"/>
          </a:p>
          <a:p>
            <a:pPr marL="11113" indent="0">
              <a:buNone/>
            </a:pPr>
            <a:endParaRPr lang="en-US" sz="1600" dirty="0"/>
          </a:p>
          <a:p>
            <a:pPr marL="11113" indent="0">
              <a:buNone/>
            </a:pPr>
            <a:r>
              <a:rPr lang="zh-CN" altLang="en-US" sz="1600" dirty="0"/>
              <a:t>程序运行结束后，测试框架会自动记录算法消耗的内存以及查找耗时。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930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="" xmlns:a16="http://schemas.microsoft.com/office/drawing/2014/main" id="{5383BFD4-E032-4BDE-B9DB-62A10FD31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实现要求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FCA9138F-8AE0-4CAA-B74C-D52E6BE06767}"/>
              </a:ext>
            </a:extLst>
          </p:cNvPr>
          <p:cNvSpPr txBox="1">
            <a:spLocks/>
          </p:cNvSpPr>
          <p:nvPr/>
        </p:nvSpPr>
        <p:spPr>
          <a:xfrm>
            <a:off x="726948" y="1036579"/>
            <a:ext cx="10733557" cy="5365287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50000"/>
              </a:lnSpc>
              <a:buNone/>
            </a:pPr>
            <a:r>
              <a:rPr lang="zh-CN" altLang="en-US" sz="1600" dirty="0"/>
              <a:t>为便于统一评价标准（性能和内存消耗指标），要求参赛选手统一使用 </a:t>
            </a:r>
            <a:r>
              <a:rPr lang="en-US" altLang="zh-CN" sz="1600" dirty="0"/>
              <a:t>C </a:t>
            </a:r>
            <a:r>
              <a:rPr lang="zh-CN" altLang="en-US" sz="1600" dirty="0"/>
              <a:t>语言完成</a:t>
            </a:r>
            <a:r>
              <a:rPr lang="en-US" altLang="zh-CN" sz="1600" dirty="0"/>
              <a:t>ACL</a:t>
            </a:r>
            <a:r>
              <a:rPr lang="zh-CN" altLang="en-US" sz="1600" dirty="0"/>
              <a:t>算法设计，</a:t>
            </a:r>
            <a:r>
              <a:rPr lang="en-US" altLang="zh-CN" sz="1600" dirty="0" smtClean="0"/>
              <a:t>RULES</a:t>
            </a:r>
            <a:r>
              <a:rPr lang="zh-CN" altLang="en-US" sz="1600" dirty="0" smtClean="0"/>
              <a:t>（最大规格</a:t>
            </a:r>
            <a:r>
              <a:rPr lang="en-US" altLang="zh-CN" sz="1600" dirty="0" smtClean="0"/>
              <a:t>128K</a:t>
            </a:r>
            <a:r>
              <a:rPr lang="zh-CN" altLang="en-US" sz="1600" dirty="0" smtClean="0"/>
              <a:t>左右）和 </a:t>
            </a:r>
            <a:r>
              <a:rPr lang="en-US" altLang="zh-CN" sz="1600" dirty="0"/>
              <a:t>TUPLES </a:t>
            </a:r>
            <a:r>
              <a:rPr lang="zh-CN" altLang="en-US" sz="1600" dirty="0"/>
              <a:t>文件的解析由测试框架统一完成，参赛</a:t>
            </a:r>
            <a:r>
              <a:rPr lang="zh-CN" altLang="en-US" sz="1600" dirty="0" smtClean="0"/>
              <a:t>选手只需</a:t>
            </a:r>
            <a:r>
              <a:rPr lang="zh-CN" altLang="en-US" sz="1600" dirty="0"/>
              <a:t>参考 </a:t>
            </a:r>
            <a:r>
              <a:rPr lang="en-US" altLang="zh-CN" sz="1600" dirty="0" err="1"/>
              <a:t>aclAlg-sample.c</a:t>
            </a:r>
            <a:r>
              <a:rPr lang="en-US" altLang="zh-CN" sz="1600" dirty="0"/>
              <a:t> </a:t>
            </a:r>
            <a:r>
              <a:rPr lang="zh-CN" altLang="en-US" sz="1600" dirty="0"/>
              <a:t>的实现，完成自己的</a:t>
            </a:r>
            <a:r>
              <a:rPr lang="en-US" altLang="zh-CN" sz="1600" dirty="0"/>
              <a:t>ACL</a:t>
            </a:r>
            <a:r>
              <a:rPr lang="zh-CN" altLang="en-US" sz="1600" dirty="0"/>
              <a:t>算法数据结构设计，并完成 </a:t>
            </a:r>
            <a:r>
              <a:rPr lang="en-US" altLang="zh-CN" sz="1600" dirty="0" err="1"/>
              <a:t>aclCreate</a:t>
            </a:r>
            <a:r>
              <a:rPr lang="en-US" altLang="zh-CN" sz="1600" dirty="0"/>
              <a:t> / </a:t>
            </a:r>
            <a:r>
              <a:rPr lang="en-US" altLang="zh-CN" sz="1600" dirty="0" err="1"/>
              <a:t>aclInsert</a:t>
            </a:r>
            <a:r>
              <a:rPr lang="en-US" altLang="zh-CN" sz="1600" dirty="0"/>
              <a:t> / </a:t>
            </a:r>
            <a:r>
              <a:rPr lang="en-US" altLang="zh-CN" sz="1600" dirty="0" err="1"/>
              <a:t>aclSearch</a:t>
            </a:r>
            <a:r>
              <a:rPr lang="en-US" altLang="zh-CN" sz="1600" dirty="0"/>
              <a:t> </a:t>
            </a:r>
            <a:r>
              <a:rPr lang="zh-CN" altLang="en-US" sz="1600" dirty="0"/>
              <a:t>接口的实现（具体接口定义请参见</a:t>
            </a:r>
            <a:r>
              <a:rPr lang="en-US" altLang="zh-CN" sz="1600" dirty="0" err="1"/>
              <a:t>aclAlg.h</a:t>
            </a:r>
            <a:r>
              <a:rPr lang="zh-CN" altLang="en-US" sz="1600" dirty="0"/>
              <a:t>）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11113" indent="0">
              <a:lnSpc>
                <a:spcPct val="150000"/>
              </a:lnSpc>
              <a:buNone/>
            </a:pPr>
            <a:endParaRPr lang="en-US" altLang="zh-CN" sz="1600" dirty="0"/>
          </a:p>
          <a:p>
            <a:pPr marL="11113" indent="0">
              <a:lnSpc>
                <a:spcPct val="150000"/>
              </a:lnSpc>
              <a:buNone/>
            </a:pPr>
            <a:endParaRPr lang="en-US" altLang="zh-CN" sz="1600" dirty="0" smtClean="0"/>
          </a:p>
          <a:p>
            <a:pPr marL="11113" indent="0">
              <a:lnSpc>
                <a:spcPct val="150000"/>
              </a:lnSpc>
              <a:buNone/>
            </a:pPr>
            <a:endParaRPr lang="en-US" altLang="zh-CN" sz="1600" dirty="0"/>
          </a:p>
          <a:p>
            <a:pPr marL="11113" indent="0">
              <a:lnSpc>
                <a:spcPct val="150000"/>
              </a:lnSpc>
              <a:buNone/>
            </a:pPr>
            <a:endParaRPr lang="en-US" sz="1600" dirty="0" smtClean="0"/>
          </a:p>
          <a:p>
            <a:pPr marL="11113" indent="0">
              <a:lnSpc>
                <a:spcPct val="150000"/>
              </a:lnSpc>
              <a:buNone/>
            </a:pPr>
            <a:endParaRPr lang="en-US" sz="1600" dirty="0"/>
          </a:p>
          <a:p>
            <a:pPr marL="11113" indent="0">
              <a:lnSpc>
                <a:spcPct val="150000"/>
              </a:lnSpc>
              <a:buNone/>
            </a:pPr>
            <a:r>
              <a:rPr lang="zh-CN" altLang="en-US" sz="1600" dirty="0"/>
              <a:t>测试框架提供的 </a:t>
            </a:r>
            <a:r>
              <a:rPr lang="en-US" altLang="zh-CN" sz="1600" dirty="0" err="1"/>
              <a:t>Makefile</a:t>
            </a:r>
            <a:r>
              <a:rPr lang="en-US" altLang="zh-CN" sz="1600" dirty="0"/>
              <a:t> </a:t>
            </a:r>
            <a:r>
              <a:rPr lang="zh-CN" altLang="en-US" sz="1600" dirty="0"/>
              <a:t>可用于本地的构建并进行调试，提交时只需要提交包含参赛选手的算法实现文件即可（所有包含选手新加代码的 </a:t>
            </a:r>
            <a:r>
              <a:rPr lang="en-US" altLang="zh-CN" sz="1600" dirty="0"/>
              <a:t>h</a:t>
            </a:r>
            <a:r>
              <a:rPr lang="zh-CN" altLang="en-US" sz="1600" dirty="0"/>
              <a:t>文件和</a:t>
            </a:r>
            <a:r>
              <a:rPr lang="en-US" altLang="zh-CN" sz="1600" dirty="0"/>
              <a:t>c</a:t>
            </a:r>
            <a:r>
              <a:rPr lang="zh-CN" altLang="en-US" sz="1600" dirty="0"/>
              <a:t>文件）。系统不接受对 </a:t>
            </a:r>
            <a:r>
              <a:rPr lang="en-US" altLang="zh-CN" sz="1600" dirty="0" err="1"/>
              <a:t>aclAlg.h</a:t>
            </a:r>
            <a:r>
              <a:rPr lang="en-US" altLang="zh-CN" sz="1600" dirty="0"/>
              <a:t> </a:t>
            </a:r>
            <a:r>
              <a:rPr lang="zh-CN" altLang="en-US" sz="1600" dirty="0"/>
              <a:t>的修改</a:t>
            </a:r>
            <a:r>
              <a:rPr lang="zh-CN" altLang="en-US" sz="1600" dirty="0" smtClean="0"/>
              <a:t>。</a:t>
            </a:r>
            <a:endParaRPr lang="en-US" altLang="zh-CN" sz="1600" i="1" dirty="0" smtClean="0"/>
          </a:p>
          <a:p>
            <a:pPr marL="11113" indent="0">
              <a:lnSpc>
                <a:spcPct val="150000"/>
              </a:lnSpc>
              <a:buNone/>
            </a:pPr>
            <a:r>
              <a:rPr lang="zh-CN" altLang="en-US" sz="1600" i="1" dirty="0" smtClean="0"/>
              <a:t>性能测试平台：</a:t>
            </a:r>
            <a:r>
              <a:rPr lang="pt-BR" sz="1600" dirty="0"/>
              <a:t>Intel(R) Xeon(R) CPU E5-2699 v4 @ </a:t>
            </a:r>
            <a:r>
              <a:rPr lang="pt-BR" sz="1600" dirty="0" smtClean="0"/>
              <a:t>2.20GHz</a:t>
            </a:r>
          </a:p>
          <a:p>
            <a:pPr marL="11113" indent="0">
              <a:lnSpc>
                <a:spcPct val="150000"/>
              </a:lnSpc>
              <a:buNone/>
            </a:pPr>
            <a:r>
              <a:rPr lang="zh-CN" altLang="en-US" sz="1600" i="1" dirty="0" smtClean="0"/>
              <a:t>编译器：</a:t>
            </a:r>
            <a:r>
              <a:rPr lang="en-US" sz="1600" dirty="0" err="1" smtClean="0"/>
              <a:t>gcc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GCC</a:t>
            </a:r>
            <a:r>
              <a:rPr lang="en-US" sz="1600" dirty="0"/>
              <a:t>) 4.8.5 20150623 (Red Hat 4.8.5-4)</a:t>
            </a:r>
            <a:br>
              <a:rPr lang="en-US" sz="1600" dirty="0"/>
            </a:br>
            <a:endParaRPr lang="en-US" altLang="zh-CN" sz="1600" i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498208" y="2514936"/>
            <a:ext cx="4274763" cy="1532116"/>
            <a:chOff x="6862194" y="4617547"/>
            <a:chExt cx="4274763" cy="1532116"/>
          </a:xfrm>
        </p:grpSpPr>
        <p:sp>
          <p:nvSpPr>
            <p:cNvPr id="3" name="圆角矩形 2"/>
            <p:cNvSpPr/>
            <p:nvPr/>
          </p:nvSpPr>
          <p:spPr>
            <a:xfrm>
              <a:off x="8019875" y="4756558"/>
              <a:ext cx="822122" cy="8305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</a:rPr>
                <a:t>测试框架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0012833" y="4949505"/>
              <a:ext cx="1124124" cy="44461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 smtClean="0"/>
                <a:t>算法实现</a:t>
              </a:r>
              <a:endParaRPr lang="en-US" sz="1600" dirty="0"/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6862194" y="5176007"/>
              <a:ext cx="11576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3" idx="3"/>
              <a:endCxn id="5" idx="1"/>
            </p:cNvCxnSpPr>
            <p:nvPr/>
          </p:nvCxnSpPr>
          <p:spPr>
            <a:xfrm>
              <a:off x="8841997" y="5171813"/>
              <a:ext cx="11708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9102056" y="4617547"/>
              <a:ext cx="771787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100" dirty="0" err="1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aclCreate</a:t>
              </a:r>
              <a:endParaRPr kumimoji="1" lang="en-US" altLang="zh-CN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l"/>
              <a:r>
                <a:rPr kumimoji="1" lang="en-US" sz="1100" dirty="0" err="1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aclInsert</a:t>
              </a:r>
              <a:endParaRPr kumimoji="1" lang="en-US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l"/>
              <a:r>
                <a:rPr kumimoji="1" lang="en-US" sz="1100" dirty="0" err="1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aclSearch</a:t>
              </a:r>
              <a:endParaRPr kumimoji="1" lang="en-US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129500" y="4797006"/>
              <a:ext cx="771787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sz="1100" dirty="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RULES</a:t>
              </a:r>
            </a:p>
            <a:p>
              <a:pPr algn="l"/>
              <a:r>
                <a:rPr kumimoji="1" lang="en-US" sz="1100" dirty="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TUPLES</a:t>
              </a:r>
              <a:endParaRPr kumimoji="1" lang="en-US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8430936" y="5587068"/>
              <a:ext cx="0" cy="310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8258390" y="5980386"/>
              <a:ext cx="3450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zh-CN" altLang="en-US" sz="11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结果</a:t>
              </a:r>
              <a:endParaRPr kumimoji="1" lang="en-US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1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="" xmlns:a16="http://schemas.microsoft.com/office/drawing/2014/main" id="{FC8BBFD0-28A7-49CD-A783-E5CE04948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文件说明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E788669E-0097-4F7F-9D0D-52CFB44EB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3850"/>
              </p:ext>
            </p:extLst>
          </p:nvPr>
        </p:nvGraphicFramePr>
        <p:xfrm>
          <a:off x="729174" y="1470051"/>
          <a:ext cx="8750385" cy="3677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20953">
                  <a:extLst>
                    <a:ext uri="{9D8B030D-6E8A-4147-A177-3AD203B41FA5}">
                      <a16:colId xmlns="" xmlns:a16="http://schemas.microsoft.com/office/drawing/2014/main" val="1980502711"/>
                    </a:ext>
                  </a:extLst>
                </a:gridCol>
                <a:gridCol w="6229432">
                  <a:extLst>
                    <a:ext uri="{9D8B030D-6E8A-4147-A177-3AD203B41FA5}">
                      <a16:colId xmlns="" xmlns:a16="http://schemas.microsoft.com/office/drawing/2014/main" val="2317597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FFFFFF"/>
                          </a:solidFill>
                        </a:rPr>
                        <a:t>文件名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FFFFFF"/>
                          </a:solidFill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715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aclAlg.h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参赛选手需要实现的算法接口说明</a:t>
                      </a:r>
                      <a:r>
                        <a:rPr lang="zh-CN" altLang="en-US" sz="1800" dirty="0" smtClean="0"/>
                        <a:t>（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本地修改无效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38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libxbench-linux32.a</a:t>
                      </a:r>
                    </a:p>
                    <a:p>
                      <a:r>
                        <a:rPr lang="en-US" altLang="zh-CN" sz="1800" dirty="0" smtClean="0"/>
                        <a:t>libxbench-linux64.a</a:t>
                      </a:r>
                    </a:p>
                    <a:p>
                      <a:r>
                        <a:rPr lang="en-US" altLang="zh-CN" sz="1800" dirty="0" smtClean="0"/>
                        <a:t>libxbench-mingw32.a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测试框架，包含规则集和数据集的加载和解析，内存和性能数据</a:t>
                      </a:r>
                      <a:r>
                        <a:rPr lang="zh-CN" altLang="en-US" sz="1800" dirty="0" smtClean="0"/>
                        <a:t>收集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675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Makefile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本地构建可运行的算法</a:t>
                      </a:r>
                      <a:r>
                        <a:rPr lang="zh-CN" altLang="en-US" sz="1800" dirty="0" smtClean="0"/>
                        <a:t>代码，参赛选手需根据自己的调试平台选择对应的</a:t>
                      </a:r>
                      <a:r>
                        <a:rPr lang="en-US" altLang="zh-CN" sz="1800" dirty="0" err="1" smtClean="0"/>
                        <a:t>libxbench-xxx.a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676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rules1.txt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测试规则集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017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tuples1.txt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测试数据集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569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aclAlg-sample.c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实现样例。参赛选手需根据自己的设计，由一个或多个</a:t>
                      </a:r>
                      <a:r>
                        <a:rPr lang="en-US" altLang="zh-CN" sz="1800" dirty="0"/>
                        <a:t>h</a:t>
                      </a:r>
                      <a:r>
                        <a:rPr lang="zh-CN" altLang="en-US" sz="1800" dirty="0"/>
                        <a:t>文件和</a:t>
                      </a:r>
                      <a:r>
                        <a:rPr lang="en-US" altLang="zh-CN" sz="1800" dirty="0"/>
                        <a:t>c</a:t>
                      </a:r>
                      <a:r>
                        <a:rPr lang="zh-CN" altLang="en-US" sz="1800" dirty="0"/>
                        <a:t>实现完成既定功能的</a:t>
                      </a:r>
                      <a:r>
                        <a:rPr lang="en-US" altLang="zh-CN" sz="1800" dirty="0"/>
                        <a:t>ACL</a:t>
                      </a:r>
                      <a:r>
                        <a:rPr lang="zh-CN" altLang="en-US" sz="1800" dirty="0"/>
                        <a:t>查找算法</a:t>
                      </a:r>
                      <a:r>
                        <a:rPr lang="zh-CN" altLang="en-US" sz="1800" dirty="0" smtClean="0"/>
                        <a:t>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138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竞赛评判标准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2"/>
          </p:nvPr>
        </p:nvSpPr>
        <p:spPr>
          <a:xfrm>
            <a:off x="726021" y="1326062"/>
            <a:ext cx="10733557" cy="46904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主办方测试框架会检测 </a:t>
            </a:r>
            <a:r>
              <a:rPr lang="en-US" altLang="zh-CN" dirty="0" err="1"/>
              <a:t>aclSearch</a:t>
            </a:r>
            <a:r>
              <a:rPr lang="en-US" altLang="zh-CN" dirty="0"/>
              <a:t> </a:t>
            </a:r>
            <a:r>
              <a:rPr lang="zh-CN" altLang="en-US" dirty="0"/>
              <a:t>返回的结果是否符合预期，在输出结果符合预期的情况下对</a:t>
            </a:r>
            <a:r>
              <a:rPr lang="en-US" altLang="zh-CN" dirty="0"/>
              <a:t> </a:t>
            </a:r>
            <a:r>
              <a:rPr lang="en-US" altLang="zh-CN" dirty="0" err="1"/>
              <a:t>aclSearch</a:t>
            </a:r>
            <a:r>
              <a:rPr lang="zh-CN" altLang="en-US" dirty="0"/>
              <a:t>函数的性能进行比拼，时间越短者获胜。输出结果错误则成绩无效。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</a:t>
            </a:r>
            <a:r>
              <a:rPr lang="en-US" altLang="zh-CN" dirty="0"/>
              <a:t>1</a:t>
            </a:r>
            <a:r>
              <a:rPr lang="zh-CN" altLang="en-US" dirty="0"/>
              <a:t>：虽然 </a:t>
            </a:r>
            <a:r>
              <a:rPr lang="en-US" altLang="zh-CN" dirty="0" err="1"/>
              <a:t>aclCreate</a:t>
            </a:r>
            <a:r>
              <a:rPr lang="en-US" altLang="zh-CN" dirty="0"/>
              <a:t> / </a:t>
            </a:r>
            <a:r>
              <a:rPr lang="en-US" altLang="zh-CN" dirty="0" err="1"/>
              <a:t>aclInsert</a:t>
            </a:r>
            <a:r>
              <a:rPr lang="en-US" altLang="zh-CN" dirty="0"/>
              <a:t> </a:t>
            </a:r>
            <a:r>
              <a:rPr lang="zh-CN" altLang="en-US" dirty="0"/>
              <a:t>函数的性能不作为评价标准，但是</a:t>
            </a:r>
            <a:r>
              <a:rPr lang="zh-CN" altLang="en-US" dirty="0" smtClean="0"/>
              <a:t>储存</a:t>
            </a:r>
            <a:r>
              <a:rPr lang="en-US" altLang="zh-CN" dirty="0" smtClean="0"/>
              <a:t>128K</a:t>
            </a:r>
            <a:r>
              <a:rPr lang="zh-CN" altLang="en-US" dirty="0" smtClean="0"/>
              <a:t>规则</a:t>
            </a:r>
            <a:r>
              <a:rPr lang="zh-CN" altLang="en-US" dirty="0"/>
              <a:t>的数据结构内存占用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1GB</a:t>
            </a:r>
            <a:r>
              <a:rPr lang="zh-CN" altLang="en-US" dirty="0"/>
              <a:t>会认为属于</a:t>
            </a:r>
            <a:r>
              <a:rPr lang="en-US" altLang="zh-CN" dirty="0"/>
              <a:t>out of memory</a:t>
            </a:r>
            <a:r>
              <a:rPr lang="zh-CN" altLang="en-US" dirty="0"/>
              <a:t>，成绩无效。</a:t>
            </a:r>
            <a:r>
              <a:rPr lang="en-US" altLang="zh-CN" dirty="0" err="1"/>
              <a:t>aclSearch</a:t>
            </a:r>
            <a:r>
              <a:rPr lang="en-US" altLang="zh-CN" dirty="0"/>
              <a:t> </a:t>
            </a:r>
            <a:r>
              <a:rPr lang="zh-CN" altLang="en-US" dirty="0"/>
              <a:t>性能相同时，消耗内存少者获胜。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</a:t>
            </a:r>
            <a:r>
              <a:rPr lang="en-US" altLang="zh-CN" dirty="0"/>
              <a:t>2</a:t>
            </a:r>
            <a:r>
              <a:rPr lang="zh-CN" altLang="en-US" dirty="0"/>
              <a:t>：主办方考察的是线性批量查找的性能，对</a:t>
            </a:r>
            <a:r>
              <a:rPr lang="en-US" altLang="zh-CN" dirty="0" err="1"/>
              <a:t>aclSearch</a:t>
            </a:r>
            <a:r>
              <a:rPr lang="zh-CN" altLang="en-US" dirty="0"/>
              <a:t>函数进行并行化处理提升性能的方式会被认作无效成绩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497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663539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770</TotalTime>
  <Words>840</Words>
  <Application>Microsoft Office PowerPoint</Application>
  <PresentationFormat>自定义</PresentationFormat>
  <Paragraphs>68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黑体</vt:lpstr>
      <vt:lpstr>Microsoft YaHei</vt:lpstr>
      <vt:lpstr>Arial</vt:lpstr>
      <vt:lpstr>Calibri</vt:lpstr>
      <vt:lpstr>封面页_图片版 </vt:lpstr>
      <vt:lpstr>目录页</vt:lpstr>
      <vt:lpstr>章节页</vt:lpstr>
      <vt:lpstr>结束页</vt:lpstr>
      <vt:lpstr>英才汇问题——ACL软件查找算法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Yangfeiran (Frank, IP Technology Research Dept. - NW)</dc:creator>
  <cp:lastModifiedBy>Shanghongzhang (Blues, IP technology Research Dept)</cp:lastModifiedBy>
  <cp:revision>65</cp:revision>
  <dcterms:created xsi:type="dcterms:W3CDTF">2021-12-23T07:36:48Z</dcterms:created>
  <dcterms:modified xsi:type="dcterms:W3CDTF">2021-12-27T06:37:02Z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(3)9QHOYF5fqvE20SfBkUohLpeq57rLWTJqNCKbBUd5n74NxQnBzLWII8N5ryuDL6VW/+0sotBA
7SDD37qswA1SfXexcj+qDqn6T/TVNsqlNIdlFVmZJ6R4JE/7IWmCDbCRJSah0vmh5TUqHUui
PXwKrDK6/TZxdrgCDT6hZ2oyZNAlzcoEX2zI0twdEi25G8280QSni4PSRhhxZnGs7p39oAAT
3U89Ri91k1QKbMimzc</vt:lpwstr>
  </property>
  <property fmtid="{D5CDD505-2E9C-101B-9397-08002B2CF9AE}" pid="3" name="_2015_ms_pID_7253431">
    <vt:lpwstr>WiGfllfBGN0F27e2JfRP8U5W6OrGrLAMLVBXuSqskUAFgJTt+OI7yO
z++ABQdfpEsr7czK4Qaj63r7SfaubTCzK98amflZjT7BBinKrIBRN0aDz1W6wr00tAWAGyuz
XQfpwtoRIYCsntBoMRQmMydE5gthmu1n5YznzyS3hivnUC7s3gpa40oAiVdHg1xOFGLJjpUW
HaOjizoHzz6BSlvSqtIweI6HbO50WLxQciVG</vt:lpwstr>
  </property>
  <property fmtid="{D5CDD505-2E9C-101B-9397-08002B2CF9AE}" pid="4" name="_2015_ms_pID_7253432">
    <vt:lpwstr>mA==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1640052898</vt:lpwstr>
  </property>
</Properties>
</file>