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2974EC3-B91E-4C90-909F-2F5CDCD849C5}">
          <p14:sldIdLst>
            <p14:sldId id="256"/>
            <p14:sldId id="257"/>
            <p14:sldId id="258"/>
            <p14:sldId id="261"/>
            <p14:sldId id="263"/>
            <p14:sldId id="262"/>
            <p14:sldId id="264"/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AA38-0E8B-43A8-A084-6B2795C69EB8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4153A-F553-4522-AE45-1E7F7423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2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7473-69A6-4F1D-9B82-6B56A9F3BB6D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46DC-C510-4CF7-85AD-4EDE13EE4774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490-B1F8-427C-BC3A-3A271853B65D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182-A772-4A3B-999E-7BE0A78FC22C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D4C6-4D63-4670-924C-B1642B16234D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349E-AFFD-4620-9929-CA978145669D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7FA3-B1F3-4046-BACA-084EA8856A78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3E7C-697D-4925-ADA4-46226DE8E2F5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609D-A80E-463E-BC3B-91B02E77FA23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10BB-DE69-4921-9EF2-4C52DA27A44F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A579-1915-49F2-89E1-1FBC7C7588A0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1441-9684-421B-B69E-3234B098D8A8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7872-99CF-4E40-9650-528CD99C4E6A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1C37-0A5E-41A5-8B42-A8529C3FD35E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B2CC-0302-4E84-BAFF-8C85294F8CE2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B4DA-1CD9-4607-ABB9-A723D4FFE654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BD6F-B1C1-40D4-A07D-4B3C0F17FA77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6142B8-6898-4FCB-9928-1A9AF1C8EBE7}" type="datetime1">
              <a:rPr lang="en-US" altLang="zh-CN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5602E-DCF5-4771-9A04-B6D38C203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33" y="166368"/>
            <a:ext cx="8825658" cy="233813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</a:rPr>
              <a:t>暑假</a:t>
            </a:r>
            <a:r>
              <a:rPr lang="en-US" altLang="zh-CN" sz="4800" dirty="0">
                <a:solidFill>
                  <a:schemeClr val="accent1"/>
                </a:solidFill>
              </a:rPr>
              <a:t>C++/C#</a:t>
            </a:r>
            <a:r>
              <a:rPr lang="zh-CN" altLang="en-US" sz="4800" dirty="0">
                <a:solidFill>
                  <a:schemeClr val="accent1"/>
                </a:solidFill>
              </a:rPr>
              <a:t>语言实训汇报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5E892F-37BC-411A-9B04-81CD962D3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82" y="5139178"/>
            <a:ext cx="2248954" cy="771043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石望华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七、八月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1F4E61F-2712-47C4-906D-1907C4B8CCB7}"/>
              </a:ext>
            </a:extLst>
          </p:cNvPr>
          <p:cNvSpPr/>
          <p:nvPr/>
        </p:nvSpPr>
        <p:spPr>
          <a:xfrm>
            <a:off x="2899392" y="3259247"/>
            <a:ext cx="1679416" cy="133052"/>
          </a:xfrm>
          <a:custGeom>
            <a:avLst/>
            <a:gdLst>
              <a:gd name="connsiteX0" fmla="*/ 0 w 1756372"/>
              <a:gd name="connsiteY0" fmla="*/ 54321 h 153909"/>
              <a:gd name="connsiteX1" fmla="*/ 1756372 w 1756372"/>
              <a:gd name="connsiteY1" fmla="*/ 0 h 153909"/>
              <a:gd name="connsiteX2" fmla="*/ 1747319 w 1756372"/>
              <a:gd name="connsiteY2" fmla="*/ 153909 h 153909"/>
              <a:gd name="connsiteX3" fmla="*/ 0 w 1756372"/>
              <a:gd name="connsiteY3" fmla="*/ 54321 h 15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372" h="153909">
                <a:moveTo>
                  <a:pt x="0" y="54321"/>
                </a:moveTo>
                <a:lnTo>
                  <a:pt x="1756372" y="0"/>
                </a:lnTo>
                <a:lnTo>
                  <a:pt x="1747319" y="153909"/>
                </a:lnTo>
                <a:lnTo>
                  <a:pt x="0" y="5432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6F25A8-6D1F-42B3-AF13-82E18C55BA94}"/>
              </a:ext>
            </a:extLst>
          </p:cNvPr>
          <p:cNvSpPr txBox="1"/>
          <p:nvPr/>
        </p:nvSpPr>
        <p:spPr>
          <a:xfrm>
            <a:off x="2890340" y="2937313"/>
            <a:ext cx="171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简   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94435E-A333-4762-A174-F765D2EB103C}"/>
              </a:ext>
            </a:extLst>
          </p:cNvPr>
          <p:cNvSpPr txBox="1"/>
          <p:nvPr/>
        </p:nvSpPr>
        <p:spPr>
          <a:xfrm>
            <a:off x="2651060" y="3132758"/>
            <a:ext cx="16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711FE33-265C-40F7-A198-6BF911709BC1}"/>
              </a:ext>
            </a:extLst>
          </p:cNvPr>
          <p:cNvSpPr/>
          <p:nvPr/>
        </p:nvSpPr>
        <p:spPr>
          <a:xfrm>
            <a:off x="2890340" y="3665957"/>
            <a:ext cx="1723550" cy="134245"/>
          </a:xfrm>
          <a:custGeom>
            <a:avLst/>
            <a:gdLst>
              <a:gd name="connsiteX0" fmla="*/ 0 w 1756372"/>
              <a:gd name="connsiteY0" fmla="*/ 0 h 126748"/>
              <a:gd name="connsiteX1" fmla="*/ 1747318 w 1756372"/>
              <a:gd name="connsiteY1" fmla="*/ 9053 h 126748"/>
              <a:gd name="connsiteX2" fmla="*/ 1756372 w 1756372"/>
              <a:gd name="connsiteY2" fmla="*/ 126748 h 126748"/>
              <a:gd name="connsiteX3" fmla="*/ 0 w 1756372"/>
              <a:gd name="connsiteY3" fmla="*/ 0 h 12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372" h="126748">
                <a:moveTo>
                  <a:pt x="0" y="0"/>
                </a:moveTo>
                <a:lnTo>
                  <a:pt x="1747318" y="9053"/>
                </a:lnTo>
                <a:lnTo>
                  <a:pt x="1756372" y="1267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E6C6C86-E968-44C1-A803-6C3B3B0B1311}"/>
              </a:ext>
            </a:extLst>
          </p:cNvPr>
          <p:cNvSpPr/>
          <p:nvPr/>
        </p:nvSpPr>
        <p:spPr>
          <a:xfrm>
            <a:off x="2918904" y="4088232"/>
            <a:ext cx="1682541" cy="178108"/>
          </a:xfrm>
          <a:custGeom>
            <a:avLst/>
            <a:gdLst>
              <a:gd name="connsiteX0" fmla="*/ 0 w 1738265"/>
              <a:gd name="connsiteY0" fmla="*/ 0 h 181069"/>
              <a:gd name="connsiteX1" fmla="*/ 1729212 w 1738265"/>
              <a:gd name="connsiteY1" fmla="*/ 18107 h 181069"/>
              <a:gd name="connsiteX2" fmla="*/ 1738265 w 1738265"/>
              <a:gd name="connsiteY2" fmla="*/ 181069 h 181069"/>
              <a:gd name="connsiteX3" fmla="*/ 0 w 1738265"/>
              <a:gd name="connsiteY3" fmla="*/ 0 h 18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265" h="181069">
                <a:moveTo>
                  <a:pt x="0" y="0"/>
                </a:moveTo>
                <a:lnTo>
                  <a:pt x="1729212" y="18107"/>
                </a:lnTo>
                <a:lnTo>
                  <a:pt x="1738265" y="1810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A48A643-5235-44ED-8B9C-A0F955D59A46}"/>
              </a:ext>
            </a:extLst>
          </p:cNvPr>
          <p:cNvSpPr/>
          <p:nvPr/>
        </p:nvSpPr>
        <p:spPr>
          <a:xfrm rot="21395038">
            <a:off x="2935184" y="4438924"/>
            <a:ext cx="1668101" cy="176076"/>
          </a:xfrm>
          <a:custGeom>
            <a:avLst/>
            <a:gdLst>
              <a:gd name="connsiteX0" fmla="*/ 0 w 1711105"/>
              <a:gd name="connsiteY0" fmla="*/ 0 h 144856"/>
              <a:gd name="connsiteX1" fmla="*/ 1702052 w 1711105"/>
              <a:gd name="connsiteY1" fmla="*/ 27160 h 144856"/>
              <a:gd name="connsiteX2" fmla="*/ 1711105 w 1711105"/>
              <a:gd name="connsiteY2" fmla="*/ 144856 h 144856"/>
              <a:gd name="connsiteX3" fmla="*/ 0 w 1711105"/>
              <a:gd name="connsiteY3" fmla="*/ 0 h 14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1105" h="144856">
                <a:moveTo>
                  <a:pt x="0" y="0"/>
                </a:moveTo>
                <a:lnTo>
                  <a:pt x="1702052" y="27160"/>
                </a:lnTo>
                <a:lnTo>
                  <a:pt x="1711105" y="1448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13CF30-5308-473D-B321-93DD0CF1AA44}"/>
              </a:ext>
            </a:extLst>
          </p:cNvPr>
          <p:cNvSpPr txBox="1"/>
          <p:nvPr/>
        </p:nvSpPr>
        <p:spPr>
          <a:xfrm>
            <a:off x="2629164" y="3474227"/>
            <a:ext cx="23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941B7F-C69D-40C5-9ECB-8B84D66ADEA8}"/>
              </a:ext>
            </a:extLst>
          </p:cNvPr>
          <p:cNvSpPr txBox="1"/>
          <p:nvPr/>
        </p:nvSpPr>
        <p:spPr>
          <a:xfrm>
            <a:off x="2624576" y="3885690"/>
            <a:ext cx="25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D1367A-9B41-4BC2-853D-6DB147B232FB}"/>
              </a:ext>
            </a:extLst>
          </p:cNvPr>
          <p:cNvSpPr txBox="1"/>
          <p:nvPr/>
        </p:nvSpPr>
        <p:spPr>
          <a:xfrm>
            <a:off x="2962766" y="3352332"/>
            <a:ext cx="170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位置初步布局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6559D0-F0C3-47AF-86FB-870974A08572}"/>
              </a:ext>
            </a:extLst>
          </p:cNvPr>
          <p:cNvSpPr txBox="1"/>
          <p:nvPr/>
        </p:nvSpPr>
        <p:spPr>
          <a:xfrm>
            <a:off x="2989209" y="3758309"/>
            <a:ext cx="170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游戏规则介绍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D655B-D325-4F5C-8CE8-105A0AC2BCEC}"/>
              </a:ext>
            </a:extLst>
          </p:cNvPr>
          <p:cNvSpPr txBox="1"/>
          <p:nvPr/>
        </p:nvSpPr>
        <p:spPr>
          <a:xfrm>
            <a:off x="2632953" y="4282910"/>
            <a:ext cx="26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C3DE7B1-21E7-4169-A156-F19960EE3BD6}"/>
              </a:ext>
            </a:extLst>
          </p:cNvPr>
          <p:cNvSpPr/>
          <p:nvPr/>
        </p:nvSpPr>
        <p:spPr>
          <a:xfrm rot="21420286">
            <a:off x="5900827" y="3314508"/>
            <a:ext cx="1670952" cy="212869"/>
          </a:xfrm>
          <a:custGeom>
            <a:avLst/>
            <a:gdLst>
              <a:gd name="connsiteX0" fmla="*/ 0 w 1702051"/>
              <a:gd name="connsiteY0" fmla="*/ 0 h 190122"/>
              <a:gd name="connsiteX1" fmla="*/ 1692998 w 1702051"/>
              <a:gd name="connsiteY1" fmla="*/ 54320 h 190122"/>
              <a:gd name="connsiteX2" fmla="*/ 1702051 w 1702051"/>
              <a:gd name="connsiteY2" fmla="*/ 190122 h 190122"/>
              <a:gd name="connsiteX3" fmla="*/ 0 w 1702051"/>
              <a:gd name="connsiteY3" fmla="*/ 0 h 1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051" h="190122">
                <a:moveTo>
                  <a:pt x="0" y="0"/>
                </a:moveTo>
                <a:lnTo>
                  <a:pt x="1692998" y="54320"/>
                </a:lnTo>
                <a:lnTo>
                  <a:pt x="1702051" y="1901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810280-42E8-4772-A268-06B02DCA87EF}"/>
              </a:ext>
            </a:extLst>
          </p:cNvPr>
          <p:cNvSpPr txBox="1"/>
          <p:nvPr/>
        </p:nvSpPr>
        <p:spPr>
          <a:xfrm>
            <a:off x="2952580" y="4125438"/>
            <a:ext cx="16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游戏攻略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0DB779-E04F-4D8D-8DCE-1EB7B128F837}"/>
              </a:ext>
            </a:extLst>
          </p:cNvPr>
          <p:cNvSpPr txBox="1"/>
          <p:nvPr/>
        </p:nvSpPr>
        <p:spPr>
          <a:xfrm>
            <a:off x="5610856" y="3198393"/>
            <a:ext cx="28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CC463C4-D430-4E0F-81A9-B6C41987479C}"/>
              </a:ext>
            </a:extLst>
          </p:cNvPr>
          <p:cNvSpPr txBox="1"/>
          <p:nvPr/>
        </p:nvSpPr>
        <p:spPr>
          <a:xfrm>
            <a:off x="2606470" y="2829061"/>
            <a:ext cx="29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F1A4F1-71FB-40E3-8EE7-8E7AE338BB47}"/>
              </a:ext>
            </a:extLst>
          </p:cNvPr>
          <p:cNvSpPr txBox="1"/>
          <p:nvPr/>
        </p:nvSpPr>
        <p:spPr>
          <a:xfrm>
            <a:off x="2601553" y="4667567"/>
            <a:ext cx="36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页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30D95D81-9112-4406-83FE-F14F13BF62B2}"/>
              </a:ext>
            </a:extLst>
          </p:cNvPr>
          <p:cNvSpPr/>
          <p:nvPr/>
        </p:nvSpPr>
        <p:spPr>
          <a:xfrm>
            <a:off x="5942444" y="3748511"/>
            <a:ext cx="1661310" cy="145071"/>
          </a:xfrm>
          <a:custGeom>
            <a:avLst/>
            <a:gdLst>
              <a:gd name="connsiteX0" fmla="*/ 0 w 1692998"/>
              <a:gd name="connsiteY0" fmla="*/ 0 h 162962"/>
              <a:gd name="connsiteX1" fmla="*/ 1683945 w 1692998"/>
              <a:gd name="connsiteY1" fmla="*/ 9053 h 162962"/>
              <a:gd name="connsiteX2" fmla="*/ 1692998 w 1692998"/>
              <a:gd name="connsiteY2" fmla="*/ 162962 h 162962"/>
              <a:gd name="connsiteX3" fmla="*/ 0 w 1692998"/>
              <a:gd name="connsiteY3" fmla="*/ 0 h 16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998" h="162962">
                <a:moveTo>
                  <a:pt x="0" y="0"/>
                </a:moveTo>
                <a:lnTo>
                  <a:pt x="1683945" y="9053"/>
                </a:lnTo>
                <a:lnTo>
                  <a:pt x="1692998" y="162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4ED354-6EC1-4B88-AA43-2145E99C98FD}"/>
              </a:ext>
            </a:extLst>
          </p:cNvPr>
          <p:cNvSpPr txBox="1"/>
          <p:nvPr/>
        </p:nvSpPr>
        <p:spPr>
          <a:xfrm>
            <a:off x="5903599" y="3013727"/>
            <a:ext cx="18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游戏说明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介绍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D391F1-6AB1-4F2B-902C-29982DA347A6}"/>
              </a:ext>
            </a:extLst>
          </p:cNvPr>
          <p:cNvSpPr txBox="1"/>
          <p:nvPr/>
        </p:nvSpPr>
        <p:spPr>
          <a:xfrm>
            <a:off x="5614830" y="3525957"/>
            <a:ext cx="21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111C455E-54A6-46F0-9903-7478AC24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B9E75C4-8434-4981-90C5-603D30E94101}"/>
              </a:ext>
            </a:extLst>
          </p:cNvPr>
          <p:cNvSpPr txBox="1"/>
          <p:nvPr/>
        </p:nvSpPr>
        <p:spPr>
          <a:xfrm>
            <a:off x="5925502" y="3450837"/>
            <a:ext cx="1661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周记</a:t>
            </a:r>
            <a:r>
              <a:rPr lang="en-US" altLang="zh-C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</a:t>
            </a:r>
            <a:r>
              <a:rPr lang="zh-CN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主要工作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21D9FC-91DE-460F-8A69-6CD6E287DB04}"/>
              </a:ext>
            </a:extLst>
          </p:cNvPr>
          <p:cNvSpPr txBox="1"/>
          <p:nvPr/>
        </p:nvSpPr>
        <p:spPr>
          <a:xfrm>
            <a:off x="5587229" y="282906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第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4B8142-88B0-4AFA-9C5F-EA6ABFDE909D}"/>
              </a:ext>
            </a:extLst>
          </p:cNvPr>
          <p:cNvSpPr txBox="1"/>
          <p:nvPr/>
        </p:nvSpPr>
        <p:spPr>
          <a:xfrm>
            <a:off x="5626185" y="3912290"/>
            <a:ext cx="25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5D3A178-B367-460C-8847-C03586376A0C}"/>
              </a:ext>
            </a:extLst>
          </p:cNvPr>
          <p:cNvSpPr/>
          <p:nvPr/>
        </p:nvSpPr>
        <p:spPr>
          <a:xfrm>
            <a:off x="5918155" y="4108096"/>
            <a:ext cx="1636295" cy="168442"/>
          </a:xfrm>
          <a:custGeom>
            <a:avLst/>
            <a:gdLst>
              <a:gd name="connsiteX0" fmla="*/ 0 w 1636295"/>
              <a:gd name="connsiteY0" fmla="*/ 0 h 168442"/>
              <a:gd name="connsiteX1" fmla="*/ 1628274 w 1636295"/>
              <a:gd name="connsiteY1" fmla="*/ 48126 h 168442"/>
              <a:gd name="connsiteX2" fmla="*/ 1636295 w 1636295"/>
              <a:gd name="connsiteY2" fmla="*/ 168442 h 168442"/>
              <a:gd name="connsiteX3" fmla="*/ 0 w 1636295"/>
              <a:gd name="connsiteY3" fmla="*/ 0 h 16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5" h="168442">
                <a:moveTo>
                  <a:pt x="0" y="0"/>
                </a:moveTo>
                <a:lnTo>
                  <a:pt x="1628274" y="48126"/>
                </a:lnTo>
                <a:lnTo>
                  <a:pt x="1636295" y="1684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2CF3C6-69BC-46DD-B4F4-23A619E68745}"/>
              </a:ext>
            </a:extLst>
          </p:cNvPr>
          <p:cNvSpPr txBox="1"/>
          <p:nvPr/>
        </p:nvSpPr>
        <p:spPr>
          <a:xfrm>
            <a:off x="5953038" y="3812861"/>
            <a:ext cx="162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难   点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956340E-197A-42E6-BC81-ABC1ACA70E05}"/>
              </a:ext>
            </a:extLst>
          </p:cNvPr>
          <p:cNvSpPr/>
          <p:nvPr/>
        </p:nvSpPr>
        <p:spPr>
          <a:xfrm>
            <a:off x="5925502" y="4526962"/>
            <a:ext cx="1596190" cy="160421"/>
          </a:xfrm>
          <a:custGeom>
            <a:avLst/>
            <a:gdLst>
              <a:gd name="connsiteX0" fmla="*/ 0 w 1596190"/>
              <a:gd name="connsiteY0" fmla="*/ 0 h 160421"/>
              <a:gd name="connsiteX1" fmla="*/ 1588168 w 1596190"/>
              <a:gd name="connsiteY1" fmla="*/ 32085 h 160421"/>
              <a:gd name="connsiteX2" fmla="*/ 1596190 w 1596190"/>
              <a:gd name="connsiteY2" fmla="*/ 160421 h 160421"/>
              <a:gd name="connsiteX3" fmla="*/ 0 w 1596190"/>
              <a:gd name="connsiteY3" fmla="*/ 0 h 16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90" h="160421">
                <a:moveTo>
                  <a:pt x="0" y="0"/>
                </a:moveTo>
                <a:lnTo>
                  <a:pt x="1588168" y="32085"/>
                </a:lnTo>
                <a:lnTo>
                  <a:pt x="1596190" y="1604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E16CE8-0016-4228-BC08-79399EA7BEA4}"/>
              </a:ext>
            </a:extLst>
          </p:cNvPr>
          <p:cNvSpPr txBox="1"/>
          <p:nvPr/>
        </p:nvSpPr>
        <p:spPr>
          <a:xfrm>
            <a:off x="5528540" y="4303021"/>
            <a:ext cx="44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2E3577-409A-4B48-8D7A-324328BBB988}"/>
              </a:ext>
            </a:extLst>
          </p:cNvPr>
          <p:cNvSpPr txBox="1"/>
          <p:nvPr/>
        </p:nvSpPr>
        <p:spPr>
          <a:xfrm>
            <a:off x="6098782" y="4230976"/>
            <a:ext cx="13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待实现功能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E9195-B68C-4102-8173-4DDAB8D1CA42}"/>
              </a:ext>
            </a:extLst>
          </p:cNvPr>
          <p:cNvSpPr txBox="1"/>
          <p:nvPr/>
        </p:nvSpPr>
        <p:spPr>
          <a:xfrm>
            <a:off x="5552346" y="4664542"/>
            <a:ext cx="36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6320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12" grpId="0"/>
      <p:bldP spid="13" grpId="0"/>
      <p:bldP spid="14" grpId="0" animBg="1"/>
      <p:bldP spid="15" grpId="0" animBg="1"/>
      <p:bldP spid="16" grpId="0" animBg="1"/>
      <p:bldP spid="19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/>
      <p:bldP spid="4" grpId="0"/>
      <p:bldP spid="5" grpId="0"/>
      <p:bldP spid="6" grpId="0" animBg="1"/>
      <p:bldP spid="7" grpId="0"/>
      <p:bldP spid="9" grpId="0" animBg="1"/>
      <p:bldP spid="10" grpId="0"/>
      <p:bldP spid="11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D0095-71EE-4929-A5EC-4F6C4359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72" y="597530"/>
            <a:ext cx="9207882" cy="56508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游戏待拓展功能（未实现）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D00E6-1E17-4B54-A86A-3A4FFBD6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90D6AA2-4E1B-420C-B842-FC47E8E09939}"/>
              </a:ext>
            </a:extLst>
          </p:cNvPr>
          <p:cNvSpPr/>
          <p:nvPr/>
        </p:nvSpPr>
        <p:spPr>
          <a:xfrm>
            <a:off x="1086416" y="1575304"/>
            <a:ext cx="461727" cy="2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一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877A473-6F2B-4713-9A82-39943CFA8A51}"/>
              </a:ext>
            </a:extLst>
          </p:cNvPr>
          <p:cNvSpPr/>
          <p:nvPr/>
        </p:nvSpPr>
        <p:spPr>
          <a:xfrm>
            <a:off x="1086415" y="2326741"/>
            <a:ext cx="461727" cy="2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二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729CED9-45E6-4FC4-B75D-5C4C164C5E2F}"/>
              </a:ext>
            </a:extLst>
          </p:cNvPr>
          <p:cNvSpPr/>
          <p:nvPr/>
        </p:nvSpPr>
        <p:spPr>
          <a:xfrm>
            <a:off x="1086414" y="3078178"/>
            <a:ext cx="461727" cy="2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三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79D7174-9F23-4E4B-8CEE-A97D812A7FAE}"/>
              </a:ext>
            </a:extLst>
          </p:cNvPr>
          <p:cNvSpPr/>
          <p:nvPr/>
        </p:nvSpPr>
        <p:spPr>
          <a:xfrm>
            <a:off x="1086414" y="3829615"/>
            <a:ext cx="461727" cy="2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四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FE5B79C-1B24-4861-9EF9-D900CA662E77}"/>
              </a:ext>
            </a:extLst>
          </p:cNvPr>
          <p:cNvSpPr/>
          <p:nvPr/>
        </p:nvSpPr>
        <p:spPr>
          <a:xfrm>
            <a:off x="1086413" y="4576525"/>
            <a:ext cx="461727" cy="2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614557-0A35-4732-98D9-0778E3CC8767}"/>
              </a:ext>
            </a:extLst>
          </p:cNvPr>
          <p:cNvSpPr/>
          <p:nvPr/>
        </p:nvSpPr>
        <p:spPr>
          <a:xfrm>
            <a:off x="1792587" y="1575304"/>
            <a:ext cx="3597560" cy="2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实现攻击时人物相互</a:t>
            </a:r>
            <a:r>
              <a:rPr lang="zh-CN" altLang="en-US" dirty="0">
                <a:solidFill>
                  <a:srgbClr val="FF0000"/>
                </a:solidFill>
              </a:rPr>
              <a:t>靠近</a:t>
            </a:r>
            <a:r>
              <a:rPr lang="zh-CN" altLang="en-US" dirty="0">
                <a:solidFill>
                  <a:schemeClr val="tx1"/>
                </a:solidFill>
              </a:rPr>
              <a:t>的动画。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EF412-D33E-4C66-8F5B-45859206EFF5}"/>
              </a:ext>
            </a:extLst>
          </p:cNvPr>
          <p:cNvSpPr/>
          <p:nvPr/>
        </p:nvSpPr>
        <p:spPr>
          <a:xfrm>
            <a:off x="1792584" y="2326741"/>
            <a:ext cx="6773899" cy="2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实现键盘控制勇士</a:t>
            </a:r>
            <a:r>
              <a:rPr lang="zh-CN" altLang="en-US" dirty="0">
                <a:solidFill>
                  <a:srgbClr val="FF0000"/>
                </a:solidFill>
              </a:rPr>
              <a:t>移动</a:t>
            </a:r>
            <a:r>
              <a:rPr lang="zh-CN" altLang="en-US" dirty="0">
                <a:solidFill>
                  <a:schemeClr val="tx1"/>
                </a:solidFill>
              </a:rPr>
              <a:t>，把勇士与恶龙的</a:t>
            </a:r>
            <a:r>
              <a:rPr lang="zh-CN" altLang="en-US" dirty="0">
                <a:solidFill>
                  <a:srgbClr val="FF0000"/>
                </a:solidFill>
              </a:rPr>
              <a:t>距离</a:t>
            </a:r>
            <a:r>
              <a:rPr lang="zh-CN" altLang="en-US" dirty="0">
                <a:solidFill>
                  <a:schemeClr val="tx1"/>
                </a:solidFill>
              </a:rPr>
              <a:t>考虑到伤害计算里。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70E9E6-BBA7-46DD-B255-223051EFF71F}"/>
              </a:ext>
            </a:extLst>
          </p:cNvPr>
          <p:cNvSpPr/>
          <p:nvPr/>
        </p:nvSpPr>
        <p:spPr>
          <a:xfrm>
            <a:off x="1792583" y="3078178"/>
            <a:ext cx="4568112" cy="2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技能打击时播放相应的</a:t>
            </a:r>
            <a:r>
              <a:rPr lang="zh-CN" altLang="en-US" dirty="0">
                <a:solidFill>
                  <a:srgbClr val="FF0000"/>
                </a:solidFill>
              </a:rPr>
              <a:t>声音</a:t>
            </a:r>
            <a:r>
              <a:rPr lang="zh-CN" altLang="en-US" dirty="0">
                <a:solidFill>
                  <a:schemeClr val="tx1"/>
                </a:solidFill>
              </a:rPr>
              <a:t>，增强真实感。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D4E02F-81D7-43D0-BB73-AE2C383F0D04}"/>
              </a:ext>
            </a:extLst>
          </p:cNvPr>
          <p:cNvSpPr/>
          <p:nvPr/>
        </p:nvSpPr>
        <p:spPr>
          <a:xfrm>
            <a:off x="1792583" y="3834063"/>
            <a:ext cx="6773900" cy="29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做出开始</a:t>
            </a:r>
            <a:r>
              <a:rPr lang="zh-CN" altLang="en-US" dirty="0">
                <a:solidFill>
                  <a:srgbClr val="FF0000"/>
                </a:solidFill>
              </a:rPr>
              <a:t>界面</a:t>
            </a:r>
            <a:r>
              <a:rPr lang="zh-CN" altLang="en-US" dirty="0">
                <a:solidFill>
                  <a:schemeClr val="tx1"/>
                </a:solidFill>
              </a:rPr>
              <a:t>（包括菜单栏），并使游戏可以保存、退出和重来。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0338CC-8C89-4476-B9F1-CAF9A75C7C9B}"/>
              </a:ext>
            </a:extLst>
          </p:cNvPr>
          <p:cNvSpPr/>
          <p:nvPr/>
        </p:nvSpPr>
        <p:spPr>
          <a:xfrm>
            <a:off x="1792581" y="4576526"/>
            <a:ext cx="6501187" cy="2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关卡</a:t>
            </a:r>
            <a:r>
              <a:rPr lang="zh-CN" altLang="en-US" dirty="0">
                <a:solidFill>
                  <a:schemeClr val="tx1"/>
                </a:solidFill>
              </a:rPr>
              <a:t>制游戏，做出多个关卡，增添剧情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4D70556-BA8C-40D1-B27B-2D8C475D4707}"/>
              </a:ext>
            </a:extLst>
          </p:cNvPr>
          <p:cNvCxnSpPr>
            <a:cxnSpLocks/>
          </p:cNvCxnSpPr>
          <p:nvPr/>
        </p:nvCxnSpPr>
        <p:spPr>
          <a:xfrm>
            <a:off x="4026568" y="1874068"/>
            <a:ext cx="401053" cy="187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1837342-20E8-4B34-9E5B-E98F77D7886F}"/>
              </a:ext>
            </a:extLst>
          </p:cNvPr>
          <p:cNvSpPr txBox="1"/>
          <p:nvPr/>
        </p:nvSpPr>
        <p:spPr>
          <a:xfrm>
            <a:off x="4427621" y="1913476"/>
            <a:ext cx="516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新建一个缓存</a:t>
            </a:r>
            <a:r>
              <a:rPr lang="en-US" altLang="zh-CN" sz="1600" dirty="0">
                <a:solidFill>
                  <a:schemeClr val="bg1"/>
                </a:solidFill>
              </a:rPr>
              <a:t>DC</a:t>
            </a:r>
            <a:r>
              <a:rPr lang="zh-CN" altLang="en-US" sz="1600" dirty="0">
                <a:solidFill>
                  <a:schemeClr val="bg1"/>
                </a:solidFill>
              </a:rPr>
              <a:t>，保存贴勇士图前的内存句柄，失败。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BF3E01C-2C9A-4E9C-9AFE-3D2807C8CA1D}"/>
              </a:ext>
            </a:extLst>
          </p:cNvPr>
          <p:cNvCxnSpPr>
            <a:cxnSpLocks/>
          </p:cNvCxnSpPr>
          <p:nvPr/>
        </p:nvCxnSpPr>
        <p:spPr>
          <a:xfrm>
            <a:off x="3641558" y="3269969"/>
            <a:ext cx="577516" cy="355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3DEE14D-7CE7-4EB8-BB49-704DEB36D617}"/>
              </a:ext>
            </a:extLst>
          </p:cNvPr>
          <p:cNvSpPr txBox="1"/>
          <p:nvPr/>
        </p:nvSpPr>
        <p:spPr>
          <a:xfrm>
            <a:off x="4219074" y="3432312"/>
            <a:ext cx="6513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0.01s</a:t>
            </a:r>
            <a:r>
              <a:rPr lang="zh-CN" altLang="en-US" sz="1600" dirty="0">
                <a:solidFill>
                  <a:schemeClr val="bg1"/>
                </a:solidFill>
              </a:rPr>
              <a:t>的音频播放时也不能立刻发出声音，而这时动作已经发出。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DC51DA-252B-4EAD-A217-86D79D2CBD8C}"/>
              </a:ext>
            </a:extLst>
          </p:cNvPr>
          <p:cNvCxnSpPr>
            <a:cxnSpLocks/>
          </p:cNvCxnSpPr>
          <p:nvPr/>
        </p:nvCxnSpPr>
        <p:spPr>
          <a:xfrm>
            <a:off x="8149389" y="4128379"/>
            <a:ext cx="320843" cy="31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34BBA49-5DB4-41AD-900A-18F16C939C0C}"/>
              </a:ext>
            </a:extLst>
          </p:cNvPr>
          <p:cNvSpPr txBox="1"/>
          <p:nvPr/>
        </p:nvSpPr>
        <p:spPr>
          <a:xfrm>
            <a:off x="8417832" y="4347248"/>
            <a:ext cx="1973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重来已大致实现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980B64-2931-49DD-A6BA-4E96EA302422}"/>
              </a:ext>
            </a:extLst>
          </p:cNvPr>
          <p:cNvSpPr/>
          <p:nvPr/>
        </p:nvSpPr>
        <p:spPr>
          <a:xfrm>
            <a:off x="1002632" y="5510463"/>
            <a:ext cx="9047222" cy="393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游戏中还</a:t>
            </a:r>
            <a:r>
              <a:rPr lang="zh-CN" altLang="en-US" dirty="0">
                <a:solidFill>
                  <a:schemeClr val="tx1"/>
                </a:solidFill>
              </a:rPr>
              <a:t>存在的</a:t>
            </a:r>
            <a:r>
              <a:rPr lang="en-US" altLang="zh-CN" dirty="0">
                <a:solidFill>
                  <a:schemeClr val="tx1"/>
                </a:solidFill>
              </a:rPr>
              <a:t>bug</a:t>
            </a:r>
            <a:r>
              <a:rPr lang="zh-CN" altLang="en-US" dirty="0">
                <a:solidFill>
                  <a:schemeClr val="tx1"/>
                </a:solidFill>
              </a:rPr>
              <a:t>我就不写出来了。。。</a:t>
            </a:r>
          </a:p>
        </p:txBody>
      </p:sp>
    </p:spTree>
    <p:extLst>
      <p:ext uri="{BB962C8B-B14F-4D97-AF65-F5344CB8AC3E}">
        <p14:creationId xmlns:p14="http://schemas.microsoft.com/office/powerpoint/2010/main" val="416028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2" grpId="0" animBg="1"/>
      <p:bldP spid="5" grpId="0" animBg="1"/>
      <p:bldP spid="6" grpId="0" animBg="1"/>
      <p:bldP spid="8" grpId="0" animBg="1"/>
      <p:bldP spid="13" grpId="0" animBg="1"/>
      <p:bldP spid="17" grpId="0"/>
      <p:bldP spid="23" grpId="0"/>
      <p:bldP spid="20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5886F-5065-4B38-ADD4-43299EC7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035" y="2470010"/>
            <a:ext cx="6379774" cy="4153237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IDE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VS2017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语言：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C/C++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语言（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windows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游戏编程）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头文件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altLang="zh-CN" dirty="0">
                <a:solidFill>
                  <a:schemeClr val="bg1"/>
                </a:solidFill>
              </a:rPr>
              <a:t>Windows.h  tchar.h time.h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库文件：</a:t>
            </a:r>
            <a:r>
              <a:rPr lang="en-US" altLang="zh-CN" dirty="0">
                <a:solidFill>
                  <a:schemeClr val="bg1"/>
                </a:solidFill>
              </a:rPr>
              <a:t>winmm.lib  Msimg32.lib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参考与学习资料：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逐梦旅程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Windows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游戏编程之从零开始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毛星云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《C++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游戏编程入门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第四版）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》Michael Dawson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《Visual C++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游戏开发案例实战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王浩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搜百度和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CSDN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等。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EBF0262-C8E6-4833-BF04-8B62A2AD5A19}"/>
              </a:ext>
            </a:extLst>
          </p:cNvPr>
          <p:cNvSpPr/>
          <p:nvPr/>
        </p:nvSpPr>
        <p:spPr>
          <a:xfrm>
            <a:off x="2135810" y="1282895"/>
            <a:ext cx="6881537" cy="906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800+</a:t>
            </a:r>
            <a:r>
              <a:rPr lang="zh-CN" altLang="en-US" sz="1600" dirty="0"/>
              <a:t>行代码，集“策略”与“冒险”为一体的魔幻风格</a:t>
            </a:r>
            <a:r>
              <a:rPr lang="zh-CN" altLang="en-US" sz="1600" dirty="0">
                <a:solidFill>
                  <a:srgbClr val="FF0000"/>
                </a:solidFill>
              </a:rPr>
              <a:t>回合制</a:t>
            </a:r>
            <a:r>
              <a:rPr lang="zh-CN" altLang="en-US" sz="1600" dirty="0"/>
              <a:t>小游戏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2EFC440-A7F7-4356-8090-99683745DBD6}"/>
              </a:ext>
            </a:extLst>
          </p:cNvPr>
          <p:cNvSpPr/>
          <p:nvPr/>
        </p:nvSpPr>
        <p:spPr>
          <a:xfrm>
            <a:off x="4218041" y="393031"/>
            <a:ext cx="271707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勇士斗恶龙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22EB46-171C-4B5E-90AE-4264091E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68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DF2B8-2826-48CD-B950-27EAA2289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328862"/>
            <a:ext cx="9833810" cy="591953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A4AD25-8736-41DD-B047-49ACAF0DA5D8}"/>
              </a:ext>
            </a:extLst>
          </p:cNvPr>
          <p:cNvSpPr/>
          <p:nvPr/>
        </p:nvSpPr>
        <p:spPr>
          <a:xfrm>
            <a:off x="4888353" y="389021"/>
            <a:ext cx="1580148" cy="16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窗口长</a:t>
            </a:r>
            <a:r>
              <a:rPr lang="en-US" altLang="zh-CN" dirty="0"/>
              <a:t>800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ABC663-C095-4B8B-BBD8-D43A6A80C26C}"/>
              </a:ext>
            </a:extLst>
          </p:cNvPr>
          <p:cNvSpPr/>
          <p:nvPr/>
        </p:nvSpPr>
        <p:spPr>
          <a:xfrm>
            <a:off x="7344933" y="4240511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(530,420)</a:t>
            </a:r>
          </a:p>
          <a:p>
            <a:r>
              <a:rPr lang="en-US" altLang="zh-CN" sz="1000" dirty="0"/>
              <a:t>(570,470)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386EE2-606E-4997-B6A1-49B2CE35716C}"/>
              </a:ext>
            </a:extLst>
          </p:cNvPr>
          <p:cNvSpPr/>
          <p:nvPr/>
        </p:nvSpPr>
        <p:spPr>
          <a:xfrm>
            <a:off x="8321841" y="4256316"/>
            <a:ext cx="737937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(590,420)</a:t>
            </a:r>
          </a:p>
          <a:p>
            <a:pPr algn="ctr"/>
            <a:r>
              <a:rPr lang="en-US" altLang="zh-CN" sz="1000" dirty="0"/>
              <a:t>(640,470)</a:t>
            </a:r>
            <a:endParaRPr lang="zh-CN" alt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49EF1B-3183-444D-8109-1293B15EB5EC}"/>
              </a:ext>
            </a:extLst>
          </p:cNvPr>
          <p:cNvSpPr/>
          <p:nvPr/>
        </p:nvSpPr>
        <p:spPr>
          <a:xfrm>
            <a:off x="9284712" y="4264337"/>
            <a:ext cx="745957" cy="41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(650,420)</a:t>
            </a:r>
          </a:p>
          <a:p>
            <a:pPr algn="ctr"/>
            <a:r>
              <a:rPr lang="en-US" altLang="zh-CN" sz="1000" dirty="0"/>
              <a:t>(700,470)</a:t>
            </a:r>
            <a:endParaRPr lang="zh-CN" altLang="en-US" sz="1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D4442E7-111D-4C3F-878F-35FEDFC31E29}"/>
              </a:ext>
            </a:extLst>
          </p:cNvPr>
          <p:cNvCxnSpPr>
            <a:cxnSpLocks/>
          </p:cNvCxnSpPr>
          <p:nvPr/>
        </p:nvCxnSpPr>
        <p:spPr>
          <a:xfrm>
            <a:off x="7344933" y="4230367"/>
            <a:ext cx="745958" cy="409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549834E-6FAF-4342-BF92-74BDDB83B49E}"/>
              </a:ext>
            </a:extLst>
          </p:cNvPr>
          <p:cNvCxnSpPr/>
          <p:nvPr/>
        </p:nvCxnSpPr>
        <p:spPr>
          <a:xfrm>
            <a:off x="8313819" y="4257530"/>
            <a:ext cx="753979" cy="41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C289CC4-E1AB-4EF3-A914-B80441E1B661}"/>
              </a:ext>
            </a:extLst>
          </p:cNvPr>
          <p:cNvCxnSpPr/>
          <p:nvPr/>
        </p:nvCxnSpPr>
        <p:spPr>
          <a:xfrm>
            <a:off x="9290726" y="4264337"/>
            <a:ext cx="733927" cy="409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177EE9F-E8A9-42AB-95DD-080AAC7A95DD}"/>
              </a:ext>
            </a:extLst>
          </p:cNvPr>
          <p:cNvSpPr/>
          <p:nvPr/>
        </p:nvSpPr>
        <p:spPr>
          <a:xfrm>
            <a:off x="537411" y="4083777"/>
            <a:ext cx="4283242" cy="193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bg1"/>
                </a:solidFill>
              </a:rPr>
              <a:t>(20,410)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5751FD0-9B5A-4450-A173-68455E050C02}"/>
              </a:ext>
            </a:extLst>
          </p:cNvPr>
          <p:cNvSpPr/>
          <p:nvPr/>
        </p:nvSpPr>
        <p:spPr>
          <a:xfrm>
            <a:off x="537411" y="4356555"/>
            <a:ext cx="4283242" cy="141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bg1"/>
                </a:solidFill>
              </a:rPr>
              <a:t>(20,428)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05E45A1-770E-40A3-BC84-A0029C5F884D}"/>
              </a:ext>
            </a:extLst>
          </p:cNvPr>
          <p:cNvSpPr/>
          <p:nvPr/>
        </p:nvSpPr>
        <p:spPr>
          <a:xfrm>
            <a:off x="537411" y="4610158"/>
            <a:ext cx="4267200" cy="194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bg1"/>
                </a:solidFill>
              </a:rPr>
              <a:t>(20,446)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FEB08D-90AF-46D5-8D9A-838BBA714FBB}"/>
              </a:ext>
            </a:extLst>
          </p:cNvPr>
          <p:cNvSpPr/>
          <p:nvPr/>
        </p:nvSpPr>
        <p:spPr>
          <a:xfrm>
            <a:off x="537411" y="4901926"/>
            <a:ext cx="4267200" cy="123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bg1"/>
                </a:solidFill>
              </a:rPr>
              <a:t>(20,464)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73CC5CC-1B31-4EDD-8CD3-BE671B054967}"/>
              </a:ext>
            </a:extLst>
          </p:cNvPr>
          <p:cNvSpPr/>
          <p:nvPr/>
        </p:nvSpPr>
        <p:spPr>
          <a:xfrm>
            <a:off x="521368" y="5137424"/>
            <a:ext cx="4283243" cy="15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bg1"/>
                </a:solidFill>
              </a:rPr>
              <a:t>(20,482)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27C1E8A-5131-482D-B4B6-AABCFDCCEAD1}"/>
              </a:ext>
            </a:extLst>
          </p:cNvPr>
          <p:cNvSpPr/>
          <p:nvPr/>
        </p:nvSpPr>
        <p:spPr>
          <a:xfrm>
            <a:off x="537411" y="5402176"/>
            <a:ext cx="4267200" cy="1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bg1"/>
                </a:solidFill>
              </a:rPr>
              <a:t>(20,500)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552CE93-DA76-40FA-BD76-3402D38E3B12}"/>
              </a:ext>
            </a:extLst>
          </p:cNvPr>
          <p:cNvSpPr/>
          <p:nvPr/>
        </p:nvSpPr>
        <p:spPr>
          <a:xfrm>
            <a:off x="537411" y="5647821"/>
            <a:ext cx="4267200" cy="17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/>
                </a:solidFill>
              </a:rPr>
              <a:t>(20,518)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E5A60DB-F551-45BE-AF0A-17812D31D589}"/>
              </a:ext>
            </a:extLst>
          </p:cNvPr>
          <p:cNvSpPr/>
          <p:nvPr/>
        </p:nvSpPr>
        <p:spPr>
          <a:xfrm>
            <a:off x="537411" y="5939589"/>
            <a:ext cx="4283242" cy="160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/>
                </a:solidFill>
              </a:rPr>
              <a:t>(20,536)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4F2795-949E-4BC5-902E-82C4084E1A71}"/>
              </a:ext>
            </a:extLst>
          </p:cNvPr>
          <p:cNvSpPr/>
          <p:nvPr/>
        </p:nvSpPr>
        <p:spPr>
          <a:xfrm>
            <a:off x="513347" y="650873"/>
            <a:ext cx="4146885" cy="342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(0,50)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恶龙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                            </a:t>
            </a:r>
          </a:p>
          <a:p>
            <a:pPr algn="r"/>
            <a:r>
              <a:rPr lang="en-US" altLang="zh-CN" dirty="0">
                <a:solidFill>
                  <a:schemeClr val="bg1"/>
                </a:solidFill>
              </a:rPr>
              <a:t>                              (360,410)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540089-FCDB-4309-BCBC-2C083F7E7004}"/>
              </a:ext>
            </a:extLst>
          </p:cNvPr>
          <p:cNvSpPr/>
          <p:nvPr/>
        </p:nvSpPr>
        <p:spPr>
          <a:xfrm>
            <a:off x="497306" y="3074263"/>
            <a:ext cx="144378" cy="103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600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3056EB9-2851-4FEF-98AC-2BB0AE1510EA}"/>
              </a:ext>
            </a:extLst>
          </p:cNvPr>
          <p:cNvSpPr/>
          <p:nvPr/>
        </p:nvSpPr>
        <p:spPr>
          <a:xfrm>
            <a:off x="1219200" y="3337281"/>
            <a:ext cx="1732547" cy="48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(100,370)  </a:t>
            </a:r>
            <a:r>
              <a:rPr lang="zh-CN" altLang="en-US" sz="1400" dirty="0">
                <a:solidFill>
                  <a:schemeClr val="bg1"/>
                </a:solidFill>
              </a:rPr>
              <a:t>血量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3AE9C6B-B825-4DFD-BE3F-B01CF784E064}"/>
              </a:ext>
            </a:extLst>
          </p:cNvPr>
          <p:cNvSpPr/>
          <p:nvPr/>
        </p:nvSpPr>
        <p:spPr>
          <a:xfrm>
            <a:off x="3224463" y="4176392"/>
            <a:ext cx="907816" cy="1843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战斗信息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78C139-5F0D-4D3B-9033-D47012938B14}"/>
              </a:ext>
            </a:extLst>
          </p:cNvPr>
          <p:cNvSpPr/>
          <p:nvPr/>
        </p:nvSpPr>
        <p:spPr>
          <a:xfrm>
            <a:off x="6561221" y="620968"/>
            <a:ext cx="3906253" cy="3458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450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勇士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             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810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410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FFCC6AB-AB66-49B0-9F66-CE7E278D77A2}"/>
              </a:ext>
            </a:extLst>
          </p:cNvPr>
          <p:cNvSpPr/>
          <p:nvPr/>
        </p:nvSpPr>
        <p:spPr>
          <a:xfrm>
            <a:off x="5063759" y="731753"/>
            <a:ext cx="1225213" cy="3949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highlight>
                  <a:srgbClr val="FF0000"/>
                </a:highlight>
              </a:rPr>
              <a:t>位置布局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C71B69-C59F-4BB3-A0A1-9B16D1DC04CD}"/>
              </a:ext>
            </a:extLst>
          </p:cNvPr>
          <p:cNvSpPr/>
          <p:nvPr/>
        </p:nvSpPr>
        <p:spPr>
          <a:xfrm>
            <a:off x="8444163" y="2991561"/>
            <a:ext cx="1126956" cy="27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（</a:t>
            </a:r>
            <a:r>
              <a:rPr lang="en-US" altLang="zh-CN" sz="1000" dirty="0">
                <a:solidFill>
                  <a:schemeClr val="bg1"/>
                </a:solidFill>
              </a:rPr>
              <a:t>600</a:t>
            </a:r>
            <a:r>
              <a:rPr lang="zh-CN" altLang="en-US" sz="1000" dirty="0">
                <a:solidFill>
                  <a:schemeClr val="bg1"/>
                </a:solidFill>
              </a:rPr>
              <a:t>，</a:t>
            </a:r>
            <a:r>
              <a:rPr lang="en-US" altLang="zh-CN" sz="1000" dirty="0">
                <a:solidFill>
                  <a:schemeClr val="bg1"/>
                </a:solidFill>
              </a:rPr>
              <a:t>350</a:t>
            </a:r>
            <a:r>
              <a:rPr lang="zh-CN" altLang="en-US" sz="1000" dirty="0">
                <a:solidFill>
                  <a:schemeClr val="bg1"/>
                </a:solidFill>
              </a:rPr>
              <a:t>）血量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9B99C4-01E2-4958-A22C-97A9A7195D2A}"/>
              </a:ext>
            </a:extLst>
          </p:cNvPr>
          <p:cNvSpPr/>
          <p:nvPr/>
        </p:nvSpPr>
        <p:spPr>
          <a:xfrm>
            <a:off x="8444163" y="3404587"/>
            <a:ext cx="1134977" cy="32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（</a:t>
            </a:r>
            <a:r>
              <a:rPr lang="en-US" altLang="zh-CN" sz="1000" dirty="0">
                <a:solidFill>
                  <a:schemeClr val="bg1"/>
                </a:solidFill>
              </a:rPr>
              <a:t>600</a:t>
            </a:r>
            <a:r>
              <a:rPr lang="zh-CN" altLang="en-US" sz="1000" dirty="0">
                <a:solidFill>
                  <a:schemeClr val="bg1"/>
                </a:solidFill>
              </a:rPr>
              <a:t>，</a:t>
            </a:r>
            <a:r>
              <a:rPr lang="en-US" altLang="zh-CN" sz="1000" dirty="0">
                <a:solidFill>
                  <a:schemeClr val="bg1"/>
                </a:solidFill>
              </a:rPr>
              <a:t>370</a:t>
            </a:r>
            <a:r>
              <a:rPr lang="zh-CN" altLang="en-US" sz="1000" dirty="0">
                <a:solidFill>
                  <a:schemeClr val="bg1"/>
                </a:solidFill>
              </a:rPr>
              <a:t>）魔法值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05DB8-A1A8-4DFA-9CF5-79C71296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58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6887A27-BA54-46B3-845B-4E942FCBC647}"/>
              </a:ext>
            </a:extLst>
          </p:cNvPr>
          <p:cNvSpPr/>
          <p:nvPr/>
        </p:nvSpPr>
        <p:spPr>
          <a:xfrm>
            <a:off x="611108" y="1406871"/>
            <a:ext cx="9397497" cy="3693814"/>
          </a:xfrm>
          <a:custGeom>
            <a:avLst/>
            <a:gdLst>
              <a:gd name="connsiteX0" fmla="*/ 18107 w 9397497"/>
              <a:gd name="connsiteY0" fmla="*/ 72428 h 3802456"/>
              <a:gd name="connsiteX1" fmla="*/ 4816443 w 9397497"/>
              <a:gd name="connsiteY1" fmla="*/ 244444 h 3802456"/>
              <a:gd name="connsiteX2" fmla="*/ 9234534 w 9397497"/>
              <a:gd name="connsiteY2" fmla="*/ 0 h 3802456"/>
              <a:gd name="connsiteX3" fmla="*/ 9397497 w 9397497"/>
              <a:gd name="connsiteY3" fmla="*/ 3802456 h 3802456"/>
              <a:gd name="connsiteX4" fmla="*/ 0 w 9397497"/>
              <a:gd name="connsiteY4" fmla="*/ 3793402 h 3802456"/>
              <a:gd name="connsiteX5" fmla="*/ 18107 w 9397497"/>
              <a:gd name="connsiteY5" fmla="*/ 72428 h 380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97497" h="3802456">
                <a:moveTo>
                  <a:pt x="18107" y="72428"/>
                </a:moveTo>
                <a:lnTo>
                  <a:pt x="4816443" y="244444"/>
                </a:lnTo>
                <a:lnTo>
                  <a:pt x="9234534" y="0"/>
                </a:lnTo>
                <a:lnTo>
                  <a:pt x="9397497" y="3802456"/>
                </a:lnTo>
                <a:lnTo>
                  <a:pt x="0" y="3793402"/>
                </a:lnTo>
                <a:cubicBezTo>
                  <a:pt x="6036" y="2559113"/>
                  <a:pt x="12071" y="1324824"/>
                  <a:pt x="18107" y="7242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剪去顶角 3">
            <a:extLst>
              <a:ext uri="{FF2B5EF4-FFF2-40B4-BE49-F238E27FC236}">
                <a16:creationId xmlns:a16="http://schemas.microsoft.com/office/drawing/2014/main" id="{B381B68C-E80D-4F86-B0C6-E0C4F8848FC5}"/>
              </a:ext>
            </a:extLst>
          </p:cNvPr>
          <p:cNvSpPr/>
          <p:nvPr/>
        </p:nvSpPr>
        <p:spPr>
          <a:xfrm>
            <a:off x="4037846" y="452718"/>
            <a:ext cx="2544023" cy="86003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0B9F5B-D989-4908-AD81-DD00F674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游戏规则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9DD32-0401-4FF9-8DB9-8EF120E0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       玩家扮演勇士，与恶龙决一死战，救出被恶龙绑架的公主殿下。玩家有三个主动技能和一个被动技能，通过合理的使用技能，把恶龙打死（血量为零或负数）则取得游戏胜利，自己被恶龙打死则失败。（注：第二个按钮是魔法攻击，需</a:t>
            </a:r>
            <a:r>
              <a:rPr lang="en-US" altLang="zh-CN" sz="2800" dirty="0"/>
              <a:t>30</a:t>
            </a:r>
            <a:r>
              <a:rPr lang="zh-CN" altLang="en-US" sz="2800" dirty="0"/>
              <a:t>魔法值才能触发，否则本回合落空，第三个技能是回血技能，需</a:t>
            </a:r>
            <a:r>
              <a:rPr lang="en-US" altLang="zh-CN" sz="2800" dirty="0"/>
              <a:t>40</a:t>
            </a:r>
            <a:r>
              <a:rPr lang="zh-CN" altLang="en-US" sz="2800" dirty="0"/>
              <a:t>魔法值才可触发，否则本回合也落空，每回合结束时会自动恢复一定魔法值）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37616-864A-4E18-B8AF-9BC6B75D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91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B9C4D85B-EE98-45A9-98DB-D982AA92AB97}"/>
              </a:ext>
            </a:extLst>
          </p:cNvPr>
          <p:cNvSpPr/>
          <p:nvPr/>
        </p:nvSpPr>
        <p:spPr>
          <a:xfrm>
            <a:off x="3897163" y="392210"/>
            <a:ext cx="2761307" cy="9856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558FB2-966D-430C-81C3-D7689592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游戏攻略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1A567-76CF-4B9D-B04B-6A02FBEB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48" y="1645512"/>
            <a:ext cx="8946541" cy="41954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EF510F3-12A6-4AF6-93D8-3947B70C3ABF}"/>
              </a:ext>
            </a:extLst>
          </p:cNvPr>
          <p:cNvSpPr/>
          <p:nvPr/>
        </p:nvSpPr>
        <p:spPr>
          <a:xfrm>
            <a:off x="1342885" y="1730424"/>
            <a:ext cx="7869862" cy="187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               放弃魔法攻击，一有机会就用</a:t>
            </a:r>
            <a:r>
              <a:rPr lang="en-US" altLang="zh-CN" sz="1600" dirty="0"/>
              <a:t>40</a:t>
            </a:r>
            <a:r>
              <a:rPr lang="zh-CN" altLang="en-US" sz="1600" dirty="0"/>
              <a:t>魔法加血，否则就用普攻（</a:t>
            </a:r>
            <a:r>
              <a:rPr lang="en-US" altLang="zh-CN" sz="1600" dirty="0"/>
              <a:t>25%</a:t>
            </a:r>
            <a:r>
              <a:rPr lang="zh-CN" altLang="en-US" sz="1600" dirty="0"/>
              <a:t>暴击率）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18A3E8CF-4B0F-44F0-B047-640AF038E39F}"/>
              </a:ext>
            </a:extLst>
          </p:cNvPr>
          <p:cNvSpPr/>
          <p:nvPr/>
        </p:nvSpPr>
        <p:spPr>
          <a:xfrm>
            <a:off x="1342885" y="3231711"/>
            <a:ext cx="7869862" cy="1956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舍弃疗伤技能，一有</a:t>
            </a:r>
            <a:r>
              <a:rPr lang="en-US" altLang="zh-CN" dirty="0"/>
              <a:t>30</a:t>
            </a:r>
            <a:r>
              <a:rPr lang="zh-CN" altLang="en-US" dirty="0"/>
              <a:t>点魔法就使用魔法攻击‘烈火剑法’烧龙，否则就用普攻（</a:t>
            </a:r>
            <a:r>
              <a:rPr lang="en-US" altLang="zh-CN" dirty="0"/>
              <a:t>25%</a:t>
            </a:r>
            <a:r>
              <a:rPr lang="zh-CN" altLang="en-US" dirty="0"/>
              <a:t>暴击率）</a:t>
            </a:r>
          </a:p>
        </p:txBody>
      </p:sp>
      <p:sp>
        <p:nvSpPr>
          <p:cNvPr id="11" name="十二边形 10">
            <a:extLst>
              <a:ext uri="{FF2B5EF4-FFF2-40B4-BE49-F238E27FC236}">
                <a16:creationId xmlns:a16="http://schemas.microsoft.com/office/drawing/2014/main" id="{D4F7EE6F-964E-4444-B941-8E62E186E123}"/>
              </a:ext>
            </a:extLst>
          </p:cNvPr>
          <p:cNvSpPr/>
          <p:nvPr/>
        </p:nvSpPr>
        <p:spPr>
          <a:xfrm>
            <a:off x="1566249" y="2462542"/>
            <a:ext cx="461728" cy="42868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十二边形 14">
            <a:extLst>
              <a:ext uri="{FF2B5EF4-FFF2-40B4-BE49-F238E27FC236}">
                <a16:creationId xmlns:a16="http://schemas.microsoft.com/office/drawing/2014/main" id="{B4D2DA32-6E03-4EAC-AE1D-FFB48443E6BC}"/>
              </a:ext>
            </a:extLst>
          </p:cNvPr>
          <p:cNvSpPr/>
          <p:nvPr/>
        </p:nvSpPr>
        <p:spPr>
          <a:xfrm>
            <a:off x="1566249" y="4010685"/>
            <a:ext cx="479833" cy="39835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5B803DB0-3AEC-4C2A-A13C-AB6622DC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4402E-2B97-4B2A-8FA6-6C3C7B69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70825"/>
            <a:ext cx="9404723" cy="140053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游戏功能介绍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78093-FFD6-4BF2-814D-F7F3909D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16" y="1410122"/>
            <a:ext cx="8975950" cy="526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人物</a:t>
            </a:r>
            <a:r>
              <a:rPr lang="en-US" altLang="zh-CN" sz="1800" dirty="0"/>
              <a:t>: </a:t>
            </a:r>
            <a:r>
              <a:rPr lang="zh-CN" altLang="en-US" sz="1800" dirty="0"/>
              <a:t>恶龙，勇士，公主殿下（公主只是游戏胜利后的一张图）定义</a:t>
            </a:r>
            <a:r>
              <a:rPr lang="en-US" altLang="zh-CN" sz="1800" dirty="0"/>
              <a:t>character</a:t>
            </a:r>
            <a:r>
              <a:rPr lang="zh-CN" altLang="en-US" sz="1800" dirty="0"/>
              <a:t>结构体记录角色属性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恶龙技能有四：生命值大于一半时分别有三分之一的概率发出普通攻击、魔法攻击和致命一击；生命值小于一半时分别有三分之一的概率发出魔法攻击、致命一击和治疗术。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勇士技能有四：普通攻击有四分之一的概率打出暴击（被动技能），此外还有魔法攻击（需</a:t>
            </a:r>
            <a:r>
              <a:rPr lang="en-US" altLang="zh-CN" sz="1800" dirty="0"/>
              <a:t>30</a:t>
            </a:r>
            <a:r>
              <a:rPr lang="zh-CN" altLang="en-US" sz="1800" dirty="0"/>
              <a:t>魔法值）和治疗术（需</a:t>
            </a:r>
            <a:r>
              <a:rPr lang="en-US" altLang="zh-CN" sz="1800" dirty="0"/>
              <a:t>40</a:t>
            </a:r>
            <a:r>
              <a:rPr lang="zh-CN" altLang="en-US" sz="1800" dirty="0"/>
              <a:t>魔法值），每回合结束时有一定的魔法恢复。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定义动作技能枚举类型</a:t>
            </a:r>
            <a:r>
              <a:rPr lang="en-US" altLang="zh-CN" sz="1800" dirty="0"/>
              <a:t>ActionTypes</a:t>
            </a:r>
            <a:r>
              <a:rPr lang="zh-CN" altLang="en-US" sz="1800" dirty="0"/>
              <a:t>，包含上面四种动作状态和一种动作打击落空的</a:t>
            </a:r>
            <a:r>
              <a:rPr lang="en-US" altLang="zh-CN" sz="1800" dirty="0"/>
              <a:t>ACTION_TYPE_MISS</a:t>
            </a:r>
            <a:r>
              <a:rPr lang="zh-CN" altLang="en-US" sz="1800" dirty="0"/>
              <a:t>状态。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每回合通过在相应的帧数调用</a:t>
            </a:r>
            <a:r>
              <a:rPr lang="en-US" altLang="zh-CN" sz="1800" dirty="0"/>
              <a:t>_Logic()</a:t>
            </a:r>
            <a:r>
              <a:rPr lang="zh-CN" altLang="en-US" sz="1800" dirty="0"/>
              <a:t>函数，计算伤害值，更新战时消息。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每回合通过判断动作类型在相应的</a:t>
            </a:r>
            <a:r>
              <a:rPr lang="en-US" altLang="zh-CN" sz="1800" dirty="0"/>
              <a:t>_Paint()</a:t>
            </a:r>
            <a:r>
              <a:rPr lang="zh-CN" altLang="en-US" sz="1800" dirty="0"/>
              <a:t>函数里贴出相应的技能施发图片，通过判断帧数大小贴图显示技能‘不连续动画’打击效果。</a:t>
            </a:r>
            <a:endParaRPr lang="en-US" altLang="zh-CN" sz="1800" dirty="0"/>
          </a:p>
          <a:p>
            <a:pPr marL="0" indent="0" algn="ctr">
              <a:buNone/>
            </a:pPr>
            <a:r>
              <a:rPr lang="zh-CN" altLang="en-US" sz="1800" dirty="0"/>
              <a:t>各个技能所造成的伤害或回血计算法这里就不再一一列举。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CDD9DF-FFB4-443E-93DD-1255D71B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09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>
            <a:extLst>
              <a:ext uri="{FF2B5EF4-FFF2-40B4-BE49-F238E27FC236}">
                <a16:creationId xmlns:a16="http://schemas.microsoft.com/office/drawing/2014/main" id="{09F858FA-4B02-48F1-83C2-F2B1E2646F3D}"/>
              </a:ext>
            </a:extLst>
          </p:cNvPr>
          <p:cNvSpPr/>
          <p:nvPr/>
        </p:nvSpPr>
        <p:spPr>
          <a:xfrm>
            <a:off x="589467" y="1464469"/>
            <a:ext cx="9513208" cy="49522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D6704-98B5-4D58-B1EE-12F6D785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7" y="1947607"/>
            <a:ext cx="8302028" cy="3730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背景动画：模拟雪花飞舞，定义</a:t>
            </a:r>
            <a:r>
              <a:rPr lang="en-US" altLang="zh-CN" dirty="0"/>
              <a:t>snow</a:t>
            </a:r>
            <a:r>
              <a:rPr lang="zh-CN" altLang="en-US" dirty="0"/>
              <a:t>结构体，声明</a:t>
            </a:r>
            <a:r>
              <a:rPr lang="en-US" altLang="zh-CN" dirty="0"/>
              <a:t>50</a:t>
            </a:r>
            <a:r>
              <a:rPr lang="zh-CN" altLang="en-US" dirty="0"/>
              <a:t>个雪花结构体，每次下降</a:t>
            </a:r>
            <a:r>
              <a:rPr lang="en-US" altLang="zh-CN" dirty="0"/>
              <a:t>10</a:t>
            </a:r>
            <a:r>
              <a:rPr lang="zh-CN" altLang="en-US" dirty="0"/>
              <a:t>个单位并随机向左或右移动</a:t>
            </a:r>
            <a:r>
              <a:rPr lang="en-US" altLang="zh-CN" dirty="0"/>
              <a:t>0~5</a:t>
            </a:r>
            <a:r>
              <a:rPr lang="zh-CN" altLang="en-US" dirty="0"/>
              <a:t>个单位。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背景音乐：</a:t>
            </a:r>
            <a:r>
              <a:rPr lang="en-US" altLang="zh-CN" dirty="0"/>
              <a:t>GameMedia\\</a:t>
            </a:r>
            <a:r>
              <a:rPr lang="zh-CN" altLang="en-US" dirty="0"/>
              <a:t>梦幻西游原声</a:t>
            </a:r>
            <a:r>
              <a:rPr lang="en-US" altLang="zh-CN" dirty="0"/>
              <a:t>-</a:t>
            </a:r>
            <a:r>
              <a:rPr lang="zh-CN" altLang="en-US" dirty="0"/>
              <a:t>战斗</a:t>
            </a:r>
            <a:r>
              <a:rPr lang="en-US" altLang="zh-CN" dirty="0"/>
              <a:t>1-</a:t>
            </a:r>
            <a:r>
              <a:rPr lang="zh-CN" altLang="en-US" dirty="0"/>
              <a:t>森林</a:t>
            </a:r>
            <a:r>
              <a:rPr lang="en-US" altLang="zh-CN" dirty="0"/>
              <a:t>.wav</a:t>
            </a:r>
            <a:r>
              <a:rPr lang="zh-CN" altLang="en-US" dirty="0"/>
              <a:t>（注：本游戏所用资源文件全源于教程</a:t>
            </a:r>
            <a:r>
              <a:rPr lang="en-US" altLang="zh-CN" dirty="0"/>
              <a:t>《</a:t>
            </a:r>
            <a:r>
              <a:rPr lang="zh-CN" altLang="en-US" dirty="0"/>
              <a:t>逐梦旅程</a:t>
            </a:r>
            <a:r>
              <a:rPr lang="en-US" altLang="zh-CN" dirty="0"/>
              <a:t>》</a:t>
            </a:r>
            <a:r>
              <a:rPr lang="zh-CN" altLang="en-US" dirty="0"/>
              <a:t>，位图全为</a:t>
            </a:r>
            <a:r>
              <a:rPr lang="en-US" altLang="zh-CN" dirty="0"/>
              <a:t>.bmp</a:t>
            </a:r>
            <a:r>
              <a:rPr lang="zh-CN" altLang="en-US" dirty="0"/>
              <a:t>格式，音乐为</a:t>
            </a:r>
            <a:r>
              <a:rPr lang="en-US" altLang="zh-CN" dirty="0"/>
              <a:t>.wav</a:t>
            </a:r>
            <a:r>
              <a:rPr lang="zh-CN" altLang="en-US" dirty="0"/>
              <a:t>格式，图标为</a:t>
            </a:r>
            <a:r>
              <a:rPr lang="en-US" altLang="zh-CN" dirty="0"/>
              <a:t>.ico</a:t>
            </a:r>
            <a:r>
              <a:rPr lang="zh-CN" altLang="en-US" dirty="0"/>
              <a:t>格式）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战况文字实时信息：定义</a:t>
            </a:r>
            <a:r>
              <a:rPr lang="en-US" altLang="zh-CN" dirty="0"/>
              <a:t>wchar_t</a:t>
            </a:r>
            <a:r>
              <a:rPr lang="zh-CN" altLang="en-US" dirty="0"/>
              <a:t>类型数组</a:t>
            </a:r>
            <a:r>
              <a:rPr lang="en-US" altLang="zh-CN" dirty="0"/>
              <a:t>text[8][50], </a:t>
            </a:r>
            <a:r>
              <a:rPr lang="zh-CN" altLang="en-US" dirty="0"/>
              <a:t>每次调用</a:t>
            </a:r>
            <a:r>
              <a:rPr lang="en-US" altLang="zh-CN" dirty="0"/>
              <a:t>Game_Main(</a:t>
            </a:r>
            <a:r>
              <a:rPr lang="en-US" altLang="zh-CN" i="1" dirty="0"/>
              <a:t>HWND</a:t>
            </a:r>
            <a:r>
              <a:rPr lang="en-US" altLang="zh-CN" dirty="0"/>
              <a:t> hwnd)</a:t>
            </a:r>
            <a:r>
              <a:rPr lang="zh-CN" altLang="en-US" dirty="0"/>
              <a:t>函数会在游戏未结束的前提下显示最多八条文字，为与背景相搭配，上四条为黑色，下面四条为白色且与上四条错开。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7EE35-6079-4228-A1C0-C8F81EAC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C1E630-881B-4F45-9C52-632AF417513C}"/>
              </a:ext>
            </a:extLst>
          </p:cNvPr>
          <p:cNvSpPr txBox="1"/>
          <p:nvPr/>
        </p:nvSpPr>
        <p:spPr>
          <a:xfrm>
            <a:off x="1447394" y="448806"/>
            <a:ext cx="8341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/>
              <a:t>LRESULT</a:t>
            </a:r>
            <a:r>
              <a:rPr lang="en-US" altLang="zh-CN" sz="1000" dirty="0"/>
              <a:t> </a:t>
            </a:r>
            <a:r>
              <a:rPr lang="en-US" altLang="zh-CN" sz="1000" i="1" dirty="0"/>
              <a:t>CALLBACK</a:t>
            </a:r>
            <a:r>
              <a:rPr lang="en-US" altLang="zh-CN" sz="1000" dirty="0"/>
              <a:t> WndProc(</a:t>
            </a:r>
            <a:r>
              <a:rPr lang="en-US" altLang="zh-CN" sz="1000" i="1" dirty="0"/>
              <a:t>HWND</a:t>
            </a:r>
            <a:r>
              <a:rPr lang="en-US" altLang="zh-CN" sz="1000" dirty="0"/>
              <a:t> hwnd, </a:t>
            </a:r>
            <a:r>
              <a:rPr lang="en-US" altLang="zh-CN" sz="1000" i="1" dirty="0"/>
              <a:t>UINT</a:t>
            </a:r>
            <a:r>
              <a:rPr lang="en-US" altLang="zh-CN" sz="1000" dirty="0"/>
              <a:t> message, </a:t>
            </a:r>
            <a:r>
              <a:rPr lang="en-US" altLang="zh-CN" sz="1000" i="1" dirty="0"/>
              <a:t>WPARAM</a:t>
            </a:r>
            <a:r>
              <a:rPr lang="en-US" altLang="zh-CN" sz="1000" dirty="0"/>
              <a:t> wParam, </a:t>
            </a:r>
            <a:r>
              <a:rPr lang="en-US" altLang="zh-CN" sz="1000" i="1" dirty="0"/>
              <a:t>LPARAM</a:t>
            </a:r>
            <a:r>
              <a:rPr lang="en-US" altLang="zh-CN" sz="1000" dirty="0"/>
              <a:t> lParam);</a:t>
            </a:r>
          </a:p>
          <a:p>
            <a:r>
              <a:rPr lang="en-US" altLang="zh-CN" sz="1000" i="1" dirty="0"/>
              <a:t>BOOL</a:t>
            </a:r>
            <a:r>
              <a:rPr lang="en-US" altLang="zh-CN" sz="1000" dirty="0"/>
              <a:t> Game_Init(</a:t>
            </a:r>
            <a:r>
              <a:rPr lang="en-US" altLang="zh-CN" sz="1000" i="1" dirty="0"/>
              <a:t>HWND</a:t>
            </a:r>
            <a:r>
              <a:rPr lang="en-US" altLang="zh-CN" sz="1000" dirty="0"/>
              <a:t>);                             </a:t>
            </a:r>
            <a:r>
              <a:rPr lang="en-US" altLang="zh-CN" sz="1000" i="1" dirty="0"/>
              <a:t>VOID</a:t>
            </a:r>
            <a:r>
              <a:rPr lang="en-US" altLang="zh-CN" sz="1000" dirty="0"/>
              <a:t> Game_Main(</a:t>
            </a:r>
            <a:r>
              <a:rPr lang="en-US" altLang="zh-CN" sz="1000" i="1" dirty="0"/>
              <a:t>HWND</a:t>
            </a:r>
            <a:r>
              <a:rPr lang="en-US" altLang="zh-CN" sz="1000" dirty="0"/>
              <a:t>);                           </a:t>
            </a:r>
            <a:r>
              <a:rPr lang="de-DE" altLang="zh-CN" sz="1000" i="1" dirty="0"/>
              <a:t>VOID</a:t>
            </a:r>
            <a:r>
              <a:rPr lang="de-DE" altLang="zh-CN" sz="1000" dirty="0"/>
              <a:t> Message_Insert(wchar_t* str);            </a:t>
            </a:r>
          </a:p>
          <a:p>
            <a:r>
              <a:rPr lang="en-US" altLang="zh-CN" sz="1000" i="1" dirty="0"/>
              <a:t>VOID</a:t>
            </a:r>
            <a:r>
              <a:rPr lang="en-US" altLang="zh-CN" sz="1000" dirty="0"/>
              <a:t> Die_Check(int NowHp, bool isHero);</a:t>
            </a:r>
            <a:r>
              <a:rPr lang="en-US" altLang="zh-CN" sz="1000" i="1" dirty="0"/>
              <a:t>VOID</a:t>
            </a:r>
            <a:r>
              <a:rPr lang="en-US" altLang="zh-CN" sz="1000" dirty="0"/>
              <a:t> HeroAction_Logic();                              </a:t>
            </a:r>
            <a:r>
              <a:rPr lang="en-US" altLang="zh-CN" sz="1000" i="1" dirty="0"/>
              <a:t>VOID</a:t>
            </a:r>
            <a:r>
              <a:rPr lang="en-US" altLang="zh-CN" sz="1000" dirty="0"/>
              <a:t> HeroAction_Paint();</a:t>
            </a:r>
          </a:p>
          <a:p>
            <a:r>
              <a:rPr lang="en-US" altLang="zh-CN" sz="1000" i="1" dirty="0"/>
              <a:t>VOID</a:t>
            </a:r>
            <a:r>
              <a:rPr lang="en-US" altLang="zh-CN" sz="1000" dirty="0"/>
              <a:t> HeroAction_Paint1();                           </a:t>
            </a:r>
            <a:r>
              <a:rPr lang="en-US" altLang="zh-CN" sz="1000" i="1" dirty="0"/>
              <a:t>VOID</a:t>
            </a:r>
            <a:r>
              <a:rPr lang="en-US" altLang="zh-CN" sz="1000" dirty="0"/>
              <a:t> HeroAction_Paint2();                            </a:t>
            </a:r>
            <a:r>
              <a:rPr lang="en-US" altLang="zh-CN" sz="1000" i="1" dirty="0"/>
              <a:t>VOID</a:t>
            </a:r>
            <a:r>
              <a:rPr lang="en-US" altLang="zh-CN" sz="1000" dirty="0"/>
              <a:t> HeroAction_Paint3();                 </a:t>
            </a:r>
          </a:p>
          <a:p>
            <a:r>
              <a:rPr lang="en-US" altLang="zh-CN" sz="1000" i="1" dirty="0"/>
              <a:t>VOID</a:t>
            </a:r>
            <a:r>
              <a:rPr lang="en-US" altLang="zh-CN" sz="1000" dirty="0"/>
              <a:t> BossAction_Logic();                             </a:t>
            </a:r>
            <a:r>
              <a:rPr lang="en-US" altLang="zh-CN" sz="1000" i="1" dirty="0"/>
              <a:t>VOID</a:t>
            </a:r>
            <a:r>
              <a:rPr lang="en-US" altLang="zh-CN" sz="1000" dirty="0"/>
              <a:t> BossAction_Paint();                              </a:t>
            </a:r>
            <a:r>
              <a:rPr lang="en-US" altLang="zh-CN" sz="1000" i="1" dirty="0"/>
              <a:t>VOID</a:t>
            </a:r>
            <a:r>
              <a:rPr lang="en-US" altLang="zh-CN" sz="1000" dirty="0"/>
              <a:t> Snow_Paint();</a:t>
            </a:r>
          </a:p>
          <a:p>
            <a:r>
              <a:rPr lang="en-US" altLang="zh-CN" sz="1000" i="1" dirty="0"/>
              <a:t>BOOL</a:t>
            </a:r>
            <a:r>
              <a:rPr lang="en-US" altLang="zh-CN" sz="1000" dirty="0"/>
              <a:t> Game_ShutDown(</a:t>
            </a:r>
            <a:r>
              <a:rPr lang="en-US" altLang="zh-CN" sz="1000" i="1" dirty="0"/>
              <a:t>HWND</a:t>
            </a:r>
            <a:r>
              <a:rPr lang="en-US" altLang="zh-CN" sz="1000" dirty="0"/>
              <a:t>);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9369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3590-695E-4D8C-90C5-87640E2E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462119"/>
            <a:ext cx="9404723" cy="140053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周记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277E2A8-C468-4E06-A092-27DD1D042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74043"/>
              </p:ext>
            </p:extLst>
          </p:nvPr>
        </p:nvGraphicFramePr>
        <p:xfrm>
          <a:off x="553114" y="1162384"/>
          <a:ext cx="9588749" cy="5117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0142">
                  <a:extLst>
                    <a:ext uri="{9D8B030D-6E8A-4147-A177-3AD203B41FA5}">
                      <a16:colId xmlns:a16="http://schemas.microsoft.com/office/drawing/2014/main" val="61041517"/>
                    </a:ext>
                  </a:extLst>
                </a:gridCol>
                <a:gridCol w="1120142">
                  <a:extLst>
                    <a:ext uri="{9D8B030D-6E8A-4147-A177-3AD203B41FA5}">
                      <a16:colId xmlns:a16="http://schemas.microsoft.com/office/drawing/2014/main" val="1777281182"/>
                    </a:ext>
                  </a:extLst>
                </a:gridCol>
                <a:gridCol w="7348465">
                  <a:extLst>
                    <a:ext uri="{9D8B030D-6E8A-4147-A177-3AD203B41FA5}">
                      <a16:colId xmlns:a16="http://schemas.microsoft.com/office/drawing/2014/main" val="1601555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学习内容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主要工作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56741"/>
                  </a:ext>
                </a:extLst>
              </a:tr>
              <a:tr h="560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400" dirty="0"/>
                        <a:t>7.10~7.16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找教程，买书。复习</a:t>
                      </a:r>
                      <a:r>
                        <a:rPr lang="en-US" altLang="zh-CN" sz="1400" dirty="0"/>
                        <a:t>C++</a:t>
                      </a:r>
                      <a:r>
                        <a:rPr lang="zh-CN" altLang="en-US" sz="1400" dirty="0"/>
                        <a:t>基础知识：变量（定义类型新名称之类的）、标准</a:t>
                      </a:r>
                      <a:r>
                        <a:rPr lang="en-US" altLang="zh-CN" sz="1400" dirty="0"/>
                        <a:t>I/O</a:t>
                      </a:r>
                      <a:r>
                        <a:rPr lang="zh-CN" altLang="en-US" sz="1400" dirty="0"/>
                        <a:t>、游戏循环、写黑框框小游戏（</a:t>
                      </a:r>
                      <a:r>
                        <a:rPr lang="en-US" altLang="zh-CN" sz="1400" dirty="0"/>
                        <a:t>GuessMyNumber</a:t>
                      </a:r>
                      <a:r>
                        <a:rPr lang="zh-CN" altLang="en-US" sz="1400" dirty="0"/>
                        <a:t>之类）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7.17~7.23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看</a:t>
                      </a:r>
                      <a:r>
                        <a:rPr lang="en-US" altLang="zh-CN" sz="1400" dirty="0"/>
                        <a:t>《C++</a:t>
                      </a:r>
                      <a:r>
                        <a:rPr lang="zh-CN" altLang="en-US" sz="1400" dirty="0"/>
                        <a:t>游戏编程入门</a:t>
                      </a:r>
                      <a:r>
                        <a:rPr lang="en-US" altLang="zh-CN" sz="1400" dirty="0"/>
                        <a:t>》</a:t>
                      </a:r>
                      <a:r>
                        <a:rPr lang="zh-CN" altLang="en-US" sz="1400" dirty="0"/>
                        <a:t>第三</a:t>
                      </a:r>
                      <a:r>
                        <a:rPr lang="en-US" altLang="zh-CN" sz="1400" dirty="0"/>
                        <a:t>~</a:t>
                      </a:r>
                      <a:r>
                        <a:rPr lang="zh-CN" altLang="en-US" sz="1400" dirty="0"/>
                        <a:t>五章，学习了有关</a:t>
                      </a:r>
                      <a:r>
                        <a:rPr lang="en-US" altLang="zh-CN" sz="1400" dirty="0"/>
                        <a:t>vector</a:t>
                      </a:r>
                      <a:r>
                        <a:rPr lang="zh-CN" altLang="en-US" sz="1400" dirty="0"/>
                        <a:t>、迭代器等</a:t>
                      </a:r>
                      <a:r>
                        <a:rPr lang="en-US" altLang="zh-CN" sz="1400" dirty="0"/>
                        <a:t>STL</a:t>
                      </a:r>
                      <a:r>
                        <a:rPr lang="zh-CN" altLang="en-US" sz="1400" dirty="0"/>
                        <a:t>容器，看了些猜单词的游戏（</a:t>
                      </a:r>
                      <a:r>
                        <a:rPr lang="en-US" altLang="zh-CN" sz="1400" dirty="0"/>
                        <a:t>WordJumble</a:t>
                      </a:r>
                      <a:r>
                        <a:rPr lang="zh-CN" altLang="en-US" sz="1400" dirty="0"/>
                        <a:t>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4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7.24~7.30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学写井字棋游戏（人机对战），继续看了六到八章，（使用传递和返回引用提升游戏效率，简单</a:t>
                      </a:r>
                      <a:r>
                        <a:rPr lang="en-US" altLang="zh-CN" sz="1400" dirty="0"/>
                        <a:t>AI</a:t>
                      </a:r>
                      <a:r>
                        <a:rPr lang="zh-CN" altLang="en-US" sz="1400" dirty="0"/>
                        <a:t>，指针类型，用类写小的养成游戏）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第四周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7.31~8.6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复习了一下高级类与动态内存、继承与多态，学了一个牌类黑框框游戏“</a:t>
                      </a:r>
                      <a:r>
                        <a:rPr lang="en-US" altLang="zh-CN" sz="1400" dirty="0"/>
                        <a:t>21</a:t>
                      </a:r>
                      <a:r>
                        <a:rPr lang="zh-CN" altLang="en-US" sz="1400" dirty="0"/>
                        <a:t>点”，大概五百多行。整本书看完后发现这本书所介绍的内容远不够用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讲理论太多且讲得不深，后买了本</a:t>
                      </a:r>
                      <a:r>
                        <a:rPr lang="en-US" altLang="zh-CN" sz="1400" dirty="0"/>
                        <a:t>VC++</a:t>
                      </a:r>
                      <a:r>
                        <a:rPr lang="zh-CN" altLang="en-US" sz="1400" dirty="0"/>
                        <a:t>游戏开发的书，了解了些游戏类型、游戏开发技术、</a:t>
                      </a:r>
                      <a:r>
                        <a:rPr lang="en-US" altLang="zh-CN" sz="1400" dirty="0"/>
                        <a:t>VC++</a:t>
                      </a:r>
                      <a:r>
                        <a:rPr lang="zh-CN" altLang="en-US" sz="1400" dirty="0"/>
                        <a:t>软件和</a:t>
                      </a:r>
                      <a:r>
                        <a:rPr lang="en-US" altLang="zh-CN" sz="1400" dirty="0"/>
                        <a:t>WINDOWS</a:t>
                      </a:r>
                      <a:r>
                        <a:rPr lang="zh-CN" altLang="en-US" sz="1400" dirty="0"/>
                        <a:t>窗体的知识。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第五周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8.7~8.13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看完那本书前四章后放弃了，很多东西看不懂，看教学视频，却没有下到</a:t>
                      </a:r>
                      <a:r>
                        <a:rPr lang="en-US" altLang="zh-CN" sz="1400" dirty="0"/>
                        <a:t>VC++6.0 win10</a:t>
                      </a:r>
                      <a:r>
                        <a:rPr lang="zh-CN" altLang="en-US" sz="1400" dirty="0"/>
                        <a:t>兼容版，所以视频也看不懂。了解了网络通信基础（</a:t>
                      </a:r>
                      <a:r>
                        <a:rPr lang="en-US" altLang="zh-CN" sz="1400" dirty="0"/>
                        <a:t>TCP/IP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Socket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WindowsCSockets</a:t>
                      </a:r>
                      <a:r>
                        <a:rPr lang="zh-CN" altLang="en-US" sz="1400" dirty="0"/>
                        <a:t>等）和少数多媒体处理、项目管理基础的内容（虽然看得一脸懵逼）。后因同学介绍开始学习</a:t>
                      </a:r>
                      <a:r>
                        <a:rPr lang="en-US" altLang="zh-CN" sz="1400" dirty="0"/>
                        <a:t>《Windows </a:t>
                      </a:r>
                      <a:r>
                        <a:rPr lang="zh-CN" altLang="en-US" sz="1400" dirty="0"/>
                        <a:t>游戏编程</a:t>
                      </a:r>
                      <a:r>
                        <a:rPr lang="en-US" altLang="zh-CN" sz="1400" dirty="0"/>
                        <a:t>》</a:t>
                      </a:r>
                      <a:r>
                        <a:rPr lang="zh-CN" altLang="en-US" sz="1400" dirty="0"/>
                        <a:t>，这才感觉“走上正轨”。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6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第六周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8.14~8.20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学习</a:t>
                      </a:r>
                      <a:r>
                        <a:rPr lang="en-US" altLang="zh-CN" sz="1400" dirty="0"/>
                        <a:t>API</a:t>
                      </a:r>
                      <a:r>
                        <a:rPr lang="zh-CN" altLang="en-US" sz="1400" dirty="0"/>
                        <a:t>函数，</a:t>
                      </a:r>
                      <a:r>
                        <a:rPr lang="en-US" altLang="zh-CN" sz="1400" dirty="0"/>
                        <a:t>Windows</a:t>
                      </a:r>
                      <a:r>
                        <a:rPr lang="zh-CN" altLang="en-US" sz="1400" dirty="0"/>
                        <a:t>游戏编程的基础知识和图形基础、绘图方法、动画技术、输入消息处理、物理建模与粒子系统初步等。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7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第七周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8.21~8.27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放弃原计划写的那个</a:t>
                      </a:r>
                      <a:r>
                        <a:rPr lang="en-US" altLang="zh-CN" sz="1400" dirty="0"/>
                        <a:t>RobLand</a:t>
                      </a:r>
                      <a:r>
                        <a:rPr lang="zh-CN" altLang="en-US" sz="1400" dirty="0"/>
                        <a:t>游戏，着手写回合制冒险游戏。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4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第八周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8.28~9.3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继续写游戏，修复</a:t>
                      </a:r>
                      <a:r>
                        <a:rPr lang="en-US" altLang="zh-CN" dirty="0"/>
                        <a:t>bug</a:t>
                      </a:r>
                      <a:r>
                        <a:rPr lang="zh-CN" altLang="en-US" dirty="0"/>
                        <a:t>，写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4148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7F908-67EC-4EFC-A7D7-C2C0B965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30A2C-2179-43A4-97FB-13459CDA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游戏难点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96945-F6DC-416F-BBB0-4E662EAF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5613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认真把游戏写完后发现也没什么难点，毕竟这个小游戏实在太小。。。理解</a:t>
            </a:r>
            <a:r>
              <a:rPr lang="zh-CN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窗口的建立</a:t>
            </a:r>
            <a:r>
              <a:rPr lang="zh-CN" altLang="en-US" dirty="0"/>
              <a:t>（设计注册创建和显示更新）是个难点，但实际操作起来其实就是在</a:t>
            </a:r>
            <a:r>
              <a:rPr lang="en-US" altLang="zh-CN" dirty="0"/>
              <a:t>Win Main</a:t>
            </a:r>
            <a:r>
              <a:rPr lang="zh-CN" altLang="en-US" dirty="0"/>
              <a:t>函数里初始化一系列参数，有点繁琐而已。学会使用各种</a:t>
            </a:r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API</a:t>
            </a:r>
            <a:r>
              <a:rPr lang="zh-CN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函数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dirty="0"/>
              <a:t>理解句柄的概念，使用</a:t>
            </a:r>
            <a:r>
              <a:rPr lang="en-US" altLang="zh-CN" dirty="0"/>
              <a:t>GetMessage</a:t>
            </a:r>
            <a:r>
              <a:rPr lang="zh-CN" altLang="en-US" dirty="0"/>
              <a:t>或</a:t>
            </a:r>
            <a:r>
              <a:rPr lang="en-US" altLang="zh-CN" dirty="0"/>
              <a:t>PeekMessage</a:t>
            </a:r>
            <a:r>
              <a:rPr lang="zh-CN" altLang="en-US" dirty="0"/>
              <a:t>函数建立</a:t>
            </a:r>
            <a:r>
              <a:rPr lang="zh-CN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消息循环</a:t>
            </a:r>
            <a:r>
              <a:rPr lang="zh-CN" altLang="en-US" dirty="0"/>
              <a:t>体系是些难点。其次，我觉得的难点或者比较麻烦的地方还有：处理各个函数之间的关系并进行合理的调用，使用</a:t>
            </a:r>
            <a:r>
              <a:rPr lang="en-US" altLang="zh-CN" dirty="0"/>
              <a:t>GDI</a:t>
            </a:r>
            <a:r>
              <a:rPr lang="zh-CN" altLang="en-US" dirty="0"/>
              <a:t>几何绘图（透明贴图）、游戏循环动画显示、位图绘制、鼠标消息处理、合理设置贴图位置、合理计算伤害值等。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进行再来一次的优化时，要兼顾胜利与失败的鼠标点击判断和贴图顺序，感觉挺难弄的。。。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EFC26F-EA4B-40A6-91FD-E146C4A5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2343</TotalTime>
  <Words>1595</Words>
  <Application>Microsoft Office PowerPoint</Application>
  <PresentationFormat>宽屏</PresentationFormat>
  <Paragraphs>159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华文新魏</vt:lpstr>
      <vt:lpstr>宋体</vt:lpstr>
      <vt:lpstr>Arial</vt:lpstr>
      <vt:lpstr>Century Gothic</vt:lpstr>
      <vt:lpstr>Wingdings 3</vt:lpstr>
      <vt:lpstr>离子</vt:lpstr>
      <vt:lpstr>暑假C++/C#语言实训汇报</vt:lpstr>
      <vt:lpstr>PowerPoint 演示文稿</vt:lpstr>
      <vt:lpstr>PowerPoint 演示文稿</vt:lpstr>
      <vt:lpstr>游戏规则</vt:lpstr>
      <vt:lpstr>游戏攻略</vt:lpstr>
      <vt:lpstr>游戏功能介绍&amp;说明</vt:lpstr>
      <vt:lpstr>PowerPoint 演示文稿</vt:lpstr>
      <vt:lpstr>周记</vt:lpstr>
      <vt:lpstr>游戏难点&amp;技术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暑假C/C++/C#语言实训汇报</dc:title>
  <dc:creator>石望华</dc:creator>
  <cp:lastModifiedBy>石望华</cp:lastModifiedBy>
  <cp:revision>52</cp:revision>
  <dcterms:created xsi:type="dcterms:W3CDTF">2017-08-29T01:41:44Z</dcterms:created>
  <dcterms:modified xsi:type="dcterms:W3CDTF">2017-09-02T14:24:37Z</dcterms:modified>
</cp:coreProperties>
</file>