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75" autoAdjust="0"/>
    <p:restoredTop sz="85313" autoAdjust="0"/>
  </p:normalViewPr>
  <p:slideViewPr>
    <p:cSldViewPr snapToGrid="0" showGuides="1">
      <p:cViewPr varScale="1">
        <p:scale>
          <a:sx n="111" d="100"/>
          <a:sy n="111" d="100"/>
        </p:scale>
        <p:origin x="114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E930-098D-426F-85E6-16B509C1E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9036E-50B3-4BAF-A56B-EAA501B67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E92DB-F99E-420F-A985-B46C3E74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AF6B1-9FCE-4146-B336-6E1BCBE5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2A04C-ED3E-4F35-862C-208A540A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3D21B-4A3F-4664-AB3C-DADB903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93A75-C457-4894-9591-8770E68C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1D149-4D51-4D75-BBBB-D107103E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E0918-F4F8-4E7E-8875-FF558159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69A30-025D-48DB-BB31-5631820D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3C545A-0F4F-4877-9DBF-EA55819F5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A8E5F-023A-4D70-B3EB-046F6498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1C79B-C023-494E-B044-8DDCD071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C579E-0C74-493F-86B6-6894653F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6DFB4-3D4C-4784-9660-095171D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8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1109-D151-4008-B971-E980F6FE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6A430-0649-4A23-B66E-EEEF5ED74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1CD5F-081C-464F-84C4-D8B05F3E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28F4E-6F12-484C-92D5-3630EE0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B3658-C95C-469C-AD36-293968B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69C24-5D1D-40BB-8B9D-B5652107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545A4-8E32-4F63-8987-5E01B2A6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412E8-89A2-4334-9C3E-C33AFDBD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A0957-12FD-4B21-B810-BC04CD5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3B844-F6CA-48B7-A63E-CF6D19F9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6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18CC-7CC0-4802-AC1C-73FC04D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3147C-945D-45BD-8AC2-D21C516E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94B0D-7C18-49BA-8596-FD953427B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54F5D-8336-4021-B97D-1976CFCE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19C7A-6865-4035-A1D6-FA059FF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B45CC-EEE1-410D-BF91-4C17312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2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CCA70-ED3B-4A90-A570-52F3196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206E9-0010-434D-B2CC-07786B78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4CA87-59B4-44B1-9A63-0845B739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F9F04C-3AE1-45D0-A54C-6B9085C7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F10FF-CCAE-47F2-9AE0-B7DF97F73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4DD786-89E0-4784-B4A5-4B3247C0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12D0F-BA1C-431C-BE45-F27D5AE9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6CFC9-E347-48EE-8E4B-7466B64E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0AB0C-51E5-4EEC-BB9C-C635B3E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936FC-EF1D-4B93-93BE-B0B8B2C6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3967C-BA42-4DD9-A90C-B86D9633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7990CE-ACD6-41CF-A904-87FE3ED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7DEDF-C3E6-40C4-BA0F-FBAF855D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1F5F1-E993-4364-8CE4-AC05E90D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2CB50-940A-49DF-A3A0-5E7257F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580C3-EB0D-4734-8B4F-F5AFAD29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FAB7B-3116-4C65-B937-5CF2C904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73B6A-66BB-4E15-964C-86BF7DED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628ED-D907-4E53-B67C-CAC7F81D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AE1C9-28CB-467E-8508-544BE1F3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7241D-FEBD-45EE-9883-835DDCCF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A4FF-AA74-42FD-9943-045033E0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E36B89-A2D1-4C65-B9A7-914BE1D7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FD91D-E1F8-446D-ACBD-5F69FB4C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8E7B3-F3D9-4C49-B6A5-0235828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AC1C2-1779-4A69-BDA4-B77E3394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A9397-E2ED-42A6-B7C8-3665AC0B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39572-1331-4624-B354-4A21D156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BF227-45C9-4D79-8856-63EACA48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F3D5B-7934-4B16-B7D4-685B5D79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2E61-11A2-4F16-805D-E395FFE7AD67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7AC4-6D02-4073-8A1C-8F51EE48C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FFF77-D506-4FC6-B7C8-C6EC58B8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FC290-AD5D-48EB-BDF4-5B6BF9445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29478"/>
              </p:ext>
            </p:extLst>
          </p:nvPr>
        </p:nvGraphicFramePr>
        <p:xfrm>
          <a:off x="318782" y="115703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45242"/>
              </p:ext>
            </p:extLst>
          </p:nvPr>
        </p:nvGraphicFramePr>
        <p:xfrm>
          <a:off x="318782" y="318363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1</a:t>
            </a:r>
            <a:endParaRPr lang="zh-CN" altLang="en-US" sz="32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6C277C7-012D-4303-8750-F83C165D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58626"/>
              </p:ext>
            </p:extLst>
          </p:nvPr>
        </p:nvGraphicFramePr>
        <p:xfrm>
          <a:off x="318782" y="5210238"/>
          <a:ext cx="276650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0969">
                  <a:extLst>
                    <a:ext uri="{9D8B030D-6E8A-4147-A177-3AD203B41FA5}">
                      <a16:colId xmlns:a16="http://schemas.microsoft.com/office/drawing/2014/main" val="3237618018"/>
                    </a:ext>
                  </a:extLst>
                </a:gridCol>
                <a:gridCol w="1655537">
                  <a:extLst>
                    <a:ext uri="{9D8B030D-6E8A-4147-A177-3AD203B41FA5}">
                      <a16:colId xmlns:a16="http://schemas.microsoft.com/office/drawing/2014/main" val="259780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Core Number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0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24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46827"/>
                  </a:ext>
                </a:extLst>
              </a:tr>
            </a:tbl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59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1391" y="1206563"/>
            <a:ext cx="3650609" cy="16557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0:2.75 J0B0H0 J1</a:t>
            </a:r>
            <a:r>
              <a:rPr lang="en-US" altLang="zh-CN" b="1" dirty="0"/>
              <a:t>B0</a:t>
            </a:r>
            <a:r>
              <a:rPr lang="en-US" altLang="zh-CN" dirty="0"/>
              <a:t>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 J0B1H1 J1</a:t>
            </a:r>
            <a:r>
              <a:rPr lang="en-US" altLang="zh-CN" b="1" dirty="0"/>
              <a:t>B2</a:t>
            </a:r>
            <a:r>
              <a:rPr lang="en-US" altLang="zh-CN" dirty="0"/>
              <a:t>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</a:t>
            </a:r>
            <a:r>
              <a:rPr lang="en-US" altLang="zh-CN" b="1" dirty="0"/>
              <a:t>B1</a:t>
            </a:r>
            <a:r>
              <a:rPr lang="en-US" altLang="zh-CN" dirty="0"/>
              <a:t>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DC2E436-CF63-46FC-84CB-747E15A0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78232"/>
              </p:ext>
            </p:extLst>
          </p:nvPr>
        </p:nvGraphicFramePr>
        <p:xfrm>
          <a:off x="318781" y="1211875"/>
          <a:ext cx="8127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3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100106">
                  <a:extLst>
                    <a:ext uri="{9D8B030D-6E8A-4147-A177-3AD203B41FA5}">
                      <a16:colId xmlns:a16="http://schemas.microsoft.com/office/drawing/2014/main" val="881554569"/>
                    </a:ext>
                  </a:extLst>
                </a:gridCol>
                <a:gridCol w="1378971">
                  <a:extLst>
                    <a:ext uri="{9D8B030D-6E8A-4147-A177-3AD203B41FA5}">
                      <a16:colId xmlns:a16="http://schemas.microsoft.com/office/drawing/2014/main" val="4191269054"/>
                    </a:ext>
                  </a:extLst>
                </a:gridCol>
                <a:gridCol w="1852713">
                  <a:extLst>
                    <a:ext uri="{9D8B030D-6E8A-4147-A177-3AD203B41FA5}">
                      <a16:colId xmlns:a16="http://schemas.microsoft.com/office/drawing/2014/main" val="22455510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calcspeed=2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当地计算所需时间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1.25, 1.67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3.875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一单二双时间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1.875, 2.5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6.5(0), 5.875(2)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DD0051-2E5C-40E2-B6A4-79C419E18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41806"/>
              </p:ext>
            </p:extLst>
          </p:nvPr>
        </p:nvGraphicFramePr>
        <p:xfrm>
          <a:off x="318781" y="3278811"/>
          <a:ext cx="81279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05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39355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115827">
                  <a:extLst>
                    <a:ext uri="{9D8B030D-6E8A-4147-A177-3AD203B41FA5}">
                      <a16:colId xmlns:a16="http://schemas.microsoft.com/office/drawing/2014/main" val="3838058670"/>
                    </a:ext>
                  </a:extLst>
                </a:gridCol>
                <a:gridCol w="1455879">
                  <a:extLst>
                    <a:ext uri="{9D8B030D-6E8A-4147-A177-3AD203B41FA5}">
                      <a16:colId xmlns:a16="http://schemas.microsoft.com/office/drawing/2014/main" val="57659590"/>
                    </a:ext>
                  </a:extLst>
                </a:gridCol>
                <a:gridCol w="1785853">
                  <a:extLst>
                    <a:ext uri="{9D8B030D-6E8A-4147-A177-3AD203B41FA5}">
                      <a16:colId xmlns:a16="http://schemas.microsoft.com/office/drawing/2014/main" val="383544679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calcspeed=3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当地计算所需时间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三单核时间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一单二双时间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1, 1.34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5(0), 5.5(2)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思  路</a:t>
            </a:r>
          </a:p>
        </p:txBody>
      </p:sp>
      <p:graphicFrame>
        <p:nvGraphicFramePr>
          <p:cNvPr id="15" name="表格 7">
            <a:extLst>
              <a:ext uri="{FF2B5EF4-FFF2-40B4-BE49-F238E27FC236}">
                <a16:creationId xmlns:a16="http://schemas.microsoft.com/office/drawing/2014/main" id="{852BDB3E-164A-49CB-914C-E1086D3F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01784"/>
              </p:ext>
            </p:extLst>
          </p:nvPr>
        </p:nvGraphicFramePr>
        <p:xfrm>
          <a:off x="318781" y="5210238"/>
          <a:ext cx="460555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7074">
                  <a:extLst>
                    <a:ext uri="{9D8B030D-6E8A-4147-A177-3AD203B41FA5}">
                      <a16:colId xmlns:a16="http://schemas.microsoft.com/office/drawing/2014/main" val="3237618018"/>
                    </a:ext>
                  </a:extLst>
                </a:gridCol>
                <a:gridCol w="1724242">
                  <a:extLst>
                    <a:ext uri="{9D8B030D-6E8A-4147-A177-3AD203B41FA5}">
                      <a16:colId xmlns:a16="http://schemas.microsoft.com/office/drawing/2014/main" val="2597807120"/>
                    </a:ext>
                  </a:extLst>
                </a:gridCol>
                <a:gridCol w="1724242">
                  <a:extLst>
                    <a:ext uri="{9D8B030D-6E8A-4147-A177-3AD203B41FA5}">
                      <a16:colId xmlns:a16="http://schemas.microsoft.com/office/drawing/2014/main" val="285286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Core Number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核速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0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6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24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46827"/>
                  </a:ext>
                </a:extLst>
              </a:tr>
            </a:tbl>
          </a:graphicData>
        </a:graphic>
      </p:graphicFrame>
      <p:sp>
        <p:nvSpPr>
          <p:cNvPr id="18" name="副标题 2">
            <a:extLst>
              <a:ext uri="{FF2B5EF4-FFF2-40B4-BE49-F238E27FC236}">
                <a16:creationId xmlns:a16="http://schemas.microsoft.com/office/drawing/2014/main" id="{5F82AACA-0617-4B1C-BCB1-8A6EB4F75245}"/>
              </a:ext>
            </a:extLst>
          </p:cNvPr>
          <p:cNvSpPr txBox="1">
            <a:spLocks/>
          </p:cNvSpPr>
          <p:nvPr/>
        </p:nvSpPr>
        <p:spPr>
          <a:xfrm>
            <a:off x="8541391" y="3066075"/>
            <a:ext cx="3650609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0:2.25 J0B0H0 J1</a:t>
            </a:r>
            <a:r>
              <a:rPr lang="en-US" altLang="zh-CN" b="1" dirty="0"/>
              <a:t>B2</a:t>
            </a:r>
            <a:r>
              <a:rPr lang="en-US" altLang="zh-CN" dirty="0"/>
              <a:t>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1:1.5 J0B1H1 J1</a:t>
            </a:r>
            <a:r>
              <a:rPr lang="en-US" altLang="zh-CN" b="1" dirty="0"/>
              <a:t>B1</a:t>
            </a:r>
            <a:r>
              <a:rPr lang="en-US" altLang="zh-CN" dirty="0"/>
              <a:t>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</a:t>
            </a:r>
            <a:r>
              <a:rPr lang="en-US" altLang="zh-CN" b="1" dirty="0"/>
              <a:t>B0</a:t>
            </a:r>
            <a:r>
              <a:rPr lang="en-US" altLang="zh-CN" dirty="0"/>
              <a:t>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副标题 2">
            <a:extLst>
              <a:ext uri="{FF2B5EF4-FFF2-40B4-BE49-F238E27FC236}">
                <a16:creationId xmlns:a16="http://schemas.microsoft.com/office/drawing/2014/main" id="{9DA27C41-1575-43F9-B213-B3442799C0EE}"/>
              </a:ext>
            </a:extLst>
          </p:cNvPr>
          <p:cNvSpPr txBox="1">
            <a:spLocks/>
          </p:cNvSpPr>
          <p:nvPr/>
        </p:nvSpPr>
        <p:spPr>
          <a:xfrm>
            <a:off x="8541391" y="4958780"/>
            <a:ext cx="3650609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0:1.75+0.1=1.85 </a:t>
            </a:r>
            <a:r>
              <a:rPr lang="en-US" altLang="zh-CN" b="1" dirty="0"/>
              <a:t>J1B1</a:t>
            </a:r>
            <a:r>
              <a:rPr lang="en-US" altLang="zh-CN" dirty="0"/>
              <a:t>H0 J1B2H0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1:1.67 </a:t>
            </a:r>
            <a:r>
              <a:rPr lang="en-US" altLang="zh-CN" b="1" dirty="0"/>
              <a:t>J0B0H1</a:t>
            </a:r>
            <a:r>
              <a:rPr lang="en-US" altLang="zh-CN" dirty="0"/>
              <a:t> J0B1H1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2:1.875 J0B2H2 J1B0H2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344900-66F5-4991-92C6-234FE47C1A46}"/>
              </a:ext>
            </a:extLst>
          </p:cNvPr>
          <p:cNvSpPr txBox="1"/>
          <p:nvPr/>
        </p:nvSpPr>
        <p:spPr>
          <a:xfrm>
            <a:off x="5482905" y="5490253"/>
            <a:ext cx="249991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D962D58-A333-41C7-8407-126056267005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D3D7422D-FD43-48CE-A297-0F5B09E4006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180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让</a:t>
            </a:r>
            <a:r>
              <a:rPr lang="en-US" altLang="zh-CN" dirty="0"/>
              <a:t>Job0</a:t>
            </a:r>
            <a:r>
              <a:rPr lang="zh-CN" altLang="en-US" dirty="0"/>
              <a:t>、</a:t>
            </a:r>
            <a:r>
              <a:rPr lang="en-US" altLang="zh-CN" dirty="0"/>
              <a:t>Job1</a:t>
            </a:r>
            <a:r>
              <a:rPr lang="zh-CN" altLang="en-US" dirty="0"/>
              <a:t>全用单核直接运行，不传输，因此每个</a:t>
            </a:r>
            <a:r>
              <a:rPr lang="en-US" altLang="zh-CN" dirty="0"/>
              <a:t>Host</a:t>
            </a:r>
            <a:r>
              <a:rPr lang="zh-CN" altLang="en-US" dirty="0"/>
              <a:t>上都必须执行两个不同</a:t>
            </a:r>
            <a:r>
              <a:rPr lang="en-US" altLang="zh-CN" dirty="0"/>
              <a:t>Job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初步尝试，从</a:t>
            </a:r>
            <a:r>
              <a:rPr lang="en-US" altLang="zh-CN" dirty="0"/>
              <a:t>H0</a:t>
            </a:r>
            <a:r>
              <a:rPr lang="zh-CN" altLang="en-US" dirty="0"/>
              <a:t>出发，让最大</a:t>
            </a:r>
            <a:r>
              <a:rPr lang="en-US" altLang="zh-CN" dirty="0"/>
              <a:t>size</a:t>
            </a:r>
            <a:r>
              <a:rPr lang="zh-CN" altLang="en-US" dirty="0"/>
              <a:t>的 </a:t>
            </a:r>
            <a:r>
              <a:rPr lang="en-US" altLang="zh-CN" dirty="0"/>
              <a:t>J1B0 </a:t>
            </a:r>
            <a:r>
              <a:rPr lang="zh-CN" altLang="en-US" dirty="0"/>
              <a:t>在</a:t>
            </a:r>
            <a:r>
              <a:rPr lang="en-US" altLang="zh-CN" dirty="0"/>
              <a:t>H0</a:t>
            </a:r>
            <a:r>
              <a:rPr lang="zh-CN" altLang="en-US" dirty="0"/>
              <a:t>上运行</a:t>
            </a:r>
            <a:r>
              <a:rPr lang="en-US" altLang="zh-CN" dirty="0"/>
              <a:t>(</a:t>
            </a:r>
            <a:r>
              <a:rPr lang="zh-CN" altLang="en-US" dirty="0"/>
              <a:t>不希望它动</a:t>
            </a:r>
            <a:r>
              <a:rPr lang="en-US" altLang="zh-CN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dirty="0"/>
              <a:t>J1B2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运行，</a:t>
            </a:r>
            <a:r>
              <a:rPr lang="en-US" altLang="zh-CN" dirty="0"/>
              <a:t>J1B1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让较小的</a:t>
            </a:r>
            <a:r>
              <a:rPr lang="en-US" altLang="zh-CN" dirty="0"/>
              <a:t>J0B0</a:t>
            </a:r>
            <a:r>
              <a:rPr lang="zh-CN" altLang="en-US" dirty="0"/>
              <a:t>在</a:t>
            </a:r>
            <a:r>
              <a:rPr lang="en-US" altLang="zh-CN" dirty="0"/>
              <a:t>H0</a:t>
            </a:r>
            <a:r>
              <a:rPr lang="zh-CN" altLang="en-US" dirty="0"/>
              <a:t>上排在</a:t>
            </a:r>
            <a:r>
              <a:rPr lang="en-US" altLang="zh-CN" dirty="0"/>
              <a:t>J1B0</a:t>
            </a:r>
            <a:r>
              <a:rPr lang="zh-CN" altLang="en-US" dirty="0"/>
              <a:t>后面运行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dirty="0"/>
              <a:t>J0B2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运行，</a:t>
            </a:r>
            <a:r>
              <a:rPr lang="en-US" altLang="zh-CN" dirty="0"/>
              <a:t>J0B1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运行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的解</a:t>
            </a:r>
            <a:r>
              <a:rPr lang="en-US" altLang="zh-CN" sz="3200" dirty="0"/>
              <a:t>1: 2.75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491992" y="5225143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039764" y="5364094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4696996" y="5364094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534009" y="5369981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371022" y="5386160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208035" y="538798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2491992" y="4672493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J1B0H0T1.5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4277408" y="4673689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J1B2H1T1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7951434" y="4661343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J1B1H2T0.75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2491992" y="4076731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J0B0H0T1.25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118303" y="4672493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J0B1H1T0.75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9788447" y="4661343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764" y="6018070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=2.75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64" y="6018070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2068" y="6006962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68" y="6006962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91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注意到</a:t>
            </a:r>
            <a:r>
              <a:rPr lang="en-US" altLang="zh-CN" dirty="0"/>
              <a:t>H0</a:t>
            </a:r>
            <a:r>
              <a:rPr lang="zh-CN" altLang="en-US" dirty="0"/>
              <a:t>是瓶颈，在</a:t>
            </a:r>
            <a:r>
              <a:rPr lang="en-US" altLang="zh-CN" dirty="0"/>
              <a:t>H0</a:t>
            </a:r>
            <a:r>
              <a:rPr lang="zh-CN" altLang="en-US" dirty="0"/>
              <a:t>上找两个耗时最少且不同</a:t>
            </a:r>
            <a:r>
              <a:rPr lang="en-US" altLang="zh-CN" dirty="0"/>
              <a:t>Job</a:t>
            </a:r>
            <a:r>
              <a:rPr lang="zh-CN" altLang="en-US" dirty="0"/>
              <a:t>的数据块 </a:t>
            </a:r>
            <a:r>
              <a:rPr lang="en-US" altLang="zh-CN" dirty="0"/>
              <a:t>J0B0 </a:t>
            </a:r>
            <a:r>
              <a:rPr lang="zh-CN" altLang="en-US" dirty="0"/>
              <a:t>和 </a:t>
            </a:r>
            <a:r>
              <a:rPr lang="en-US" altLang="zh-CN" b="1" dirty="0"/>
              <a:t>J1B2</a:t>
            </a:r>
            <a:r>
              <a:rPr lang="en-US" altLang="zh-CN" dirty="0"/>
              <a:t>, </a:t>
            </a:r>
            <a:r>
              <a:rPr lang="zh-CN" altLang="en-US" dirty="0"/>
              <a:t>让他们在</a:t>
            </a:r>
            <a:r>
              <a:rPr lang="en-US" altLang="zh-CN" dirty="0"/>
              <a:t>H0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</a:t>
            </a:r>
            <a:r>
              <a:rPr lang="en-US" altLang="zh-CN" b="1" dirty="0"/>
              <a:t>J1B0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上运行，进一步地，</a:t>
            </a:r>
            <a:r>
              <a:rPr lang="en-US" altLang="zh-CN" b="1" dirty="0"/>
              <a:t>J1B1</a:t>
            </a:r>
            <a:r>
              <a:rPr lang="zh-CN" altLang="en-US" dirty="0"/>
              <a:t>必须在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J0</a:t>
            </a:r>
            <a:r>
              <a:rPr lang="zh-CN" altLang="en-US" dirty="0"/>
              <a:t>不需要变化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的解</a:t>
            </a:r>
            <a:r>
              <a:rPr lang="en-US" altLang="zh-CN" sz="3200" dirty="0"/>
              <a:t>2: 2.25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471895" y="4286934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019667" y="4425885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4676899" y="4425885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513912" y="4431772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350925" y="4447951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187938" y="4449777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4274032" y="3723134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J1B1H1T0.75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2437019" y="315267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J1B2H0T1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7931337" y="3723134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J1B0H2T1.5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2437019" y="373138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J0B0H0T1.25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098206" y="373428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J0B1H1T0.75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9768350" y="3723134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1608" y="4992167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08" y="4992167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3912" y="4981059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=2.25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12" y="4981059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D2D62BF-3DAB-4B11-9B0B-6356B3DE89F7}"/>
              </a:ext>
            </a:extLst>
          </p:cNvPr>
          <p:cNvSpPr txBox="1"/>
          <p:nvPr/>
        </p:nvSpPr>
        <p:spPr>
          <a:xfrm>
            <a:off x="3019667" y="5755492"/>
            <a:ext cx="8204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二者的和比前一种解少了</a:t>
            </a:r>
            <a:r>
              <a:rPr lang="en-US" altLang="zh-CN" sz="2400" dirty="0"/>
              <a:t>4.25-4.125=0.125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最小值少了</a:t>
            </a:r>
            <a:r>
              <a:rPr lang="en-US" altLang="zh-CN" sz="2400" dirty="0"/>
              <a:t>2.75-2.25=0.5</a:t>
            </a:r>
            <a:r>
              <a:rPr lang="zh-CN" altLang="en-US" sz="2400" dirty="0"/>
              <a:t>，在单核情况下这是最优解了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经</a:t>
            </a:r>
            <a:r>
              <a:rPr lang="en-US" altLang="zh-CN" sz="2400" dirty="0"/>
              <a:t>6</a:t>
            </a:r>
            <a:r>
              <a:rPr lang="zh-CN" altLang="en-US" sz="2400" dirty="0"/>
              <a:t>组双核判定可知，不存在没有数据传输的更优解了</a:t>
            </a:r>
          </a:p>
        </p:txBody>
      </p:sp>
    </p:spTree>
    <p:extLst>
      <p:ext uri="{BB962C8B-B14F-4D97-AF65-F5344CB8AC3E}">
        <p14:creationId xmlns:p14="http://schemas.microsoft.com/office/powerpoint/2010/main" val="11135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7506F70-2DD3-4659-A1A3-821E4B8F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782" y="1185034"/>
            <a:ext cx="10362616" cy="28991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考虑可以数据传输</a:t>
            </a:r>
            <a:r>
              <a:rPr lang="en-US" altLang="zh-CN" dirty="0"/>
              <a:t>+</a:t>
            </a:r>
            <a:r>
              <a:rPr lang="zh-CN" altLang="en-US" dirty="0"/>
              <a:t>多核运行，继续尝试优化性能瓶颈</a:t>
            </a:r>
            <a:r>
              <a:rPr lang="en-US" altLang="zh-CN" dirty="0"/>
              <a:t>Host0</a:t>
            </a:r>
            <a:r>
              <a:rPr lang="zh-CN" altLang="en-US" dirty="0"/>
              <a:t>，找到</a:t>
            </a:r>
            <a:r>
              <a:rPr lang="en-US" altLang="zh-CN" dirty="0"/>
              <a:t>J0B1</a:t>
            </a:r>
            <a:r>
              <a:rPr lang="zh-CN" altLang="en-US" dirty="0"/>
              <a:t>和</a:t>
            </a:r>
            <a:r>
              <a:rPr lang="en-US" altLang="zh-CN" dirty="0"/>
              <a:t>J1B1</a:t>
            </a:r>
            <a:r>
              <a:rPr lang="zh-CN" altLang="en-US" dirty="0"/>
              <a:t>在单核上跑最快，但二者都不在</a:t>
            </a:r>
            <a:r>
              <a:rPr lang="en-US" altLang="zh-CN" dirty="0"/>
              <a:t>H0</a:t>
            </a:r>
            <a:r>
              <a:rPr lang="zh-CN" altLang="en-US" dirty="0"/>
              <a:t>上，我们希望至少让一个</a:t>
            </a:r>
            <a:r>
              <a:rPr lang="en-US" altLang="zh-CN" dirty="0"/>
              <a:t>Job</a:t>
            </a:r>
            <a:r>
              <a:rPr lang="zh-CN" altLang="en-US" dirty="0"/>
              <a:t>先运行起来，于是尝试把较小的</a:t>
            </a:r>
            <a:r>
              <a:rPr lang="en-US" altLang="zh-CN" dirty="0"/>
              <a:t>J1B1</a:t>
            </a:r>
            <a:r>
              <a:rPr lang="zh-CN" altLang="en-US" dirty="0"/>
              <a:t>传输到</a:t>
            </a:r>
            <a:r>
              <a:rPr lang="en-US" altLang="zh-CN" dirty="0"/>
              <a:t>H0</a:t>
            </a:r>
            <a:r>
              <a:rPr lang="zh-CN" altLang="en-US" dirty="0"/>
              <a:t>上运行，传输耗时</a:t>
            </a:r>
            <a:r>
              <a:rPr lang="en-US" altLang="zh-CN" dirty="0"/>
              <a:t>0.1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单核耗时第三小的是</a:t>
            </a:r>
            <a:r>
              <a:rPr lang="en-US" altLang="zh-CN" dirty="0"/>
              <a:t>J1B2</a:t>
            </a:r>
            <a:r>
              <a:rPr lang="zh-CN" altLang="en-US" dirty="0"/>
              <a:t>，它在</a:t>
            </a:r>
            <a:r>
              <a:rPr lang="en-US" altLang="zh-CN" dirty="0"/>
              <a:t>H0</a:t>
            </a:r>
            <a:r>
              <a:rPr lang="zh-CN" altLang="en-US" dirty="0"/>
              <a:t>上，所以把</a:t>
            </a:r>
            <a:r>
              <a:rPr lang="en-US" altLang="zh-CN" dirty="0"/>
              <a:t>J1B2</a:t>
            </a:r>
            <a:r>
              <a:rPr lang="zh-CN" altLang="en-US" dirty="0"/>
              <a:t>分配给</a:t>
            </a:r>
            <a:r>
              <a:rPr lang="en-US" altLang="zh-CN" dirty="0"/>
              <a:t>H0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那么剩下的</a:t>
            </a:r>
            <a:r>
              <a:rPr lang="en-US" altLang="zh-CN" dirty="0"/>
              <a:t>J1B0</a:t>
            </a:r>
            <a:r>
              <a:rPr lang="zh-CN" altLang="en-US" dirty="0"/>
              <a:t>必须在</a:t>
            </a:r>
            <a:r>
              <a:rPr lang="en-US" altLang="zh-CN" dirty="0"/>
              <a:t>H2</a:t>
            </a:r>
            <a:r>
              <a:rPr lang="zh-CN" altLang="en-US" dirty="0"/>
              <a:t>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此时</a:t>
            </a:r>
            <a:r>
              <a:rPr lang="en-US" altLang="zh-CN" dirty="0"/>
              <a:t>J0B0</a:t>
            </a:r>
            <a:r>
              <a:rPr lang="zh-CN" altLang="en-US" dirty="0"/>
              <a:t>只能在</a:t>
            </a:r>
            <a:r>
              <a:rPr lang="en-US" altLang="zh-CN" dirty="0"/>
              <a:t>H1</a:t>
            </a:r>
            <a:r>
              <a:rPr lang="zh-CN" altLang="en-US" dirty="0"/>
              <a:t>上运行了，</a:t>
            </a:r>
            <a:r>
              <a:rPr lang="en-US" altLang="zh-CN" dirty="0"/>
              <a:t>J0B2</a:t>
            </a:r>
            <a:r>
              <a:rPr lang="zh-CN" altLang="en-US" dirty="0"/>
              <a:t>只能在</a:t>
            </a:r>
            <a:r>
              <a:rPr lang="en-US" altLang="zh-CN" dirty="0"/>
              <a:t>H2</a:t>
            </a:r>
            <a:r>
              <a:rPr lang="zh-CN" altLang="en-US" dirty="0"/>
              <a:t>上运行了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J0B0</a:t>
            </a:r>
            <a:r>
              <a:rPr lang="zh-CN" altLang="en-US" dirty="0"/>
              <a:t>的双核速度更快，所以让</a:t>
            </a:r>
            <a:r>
              <a:rPr lang="en-US" altLang="zh-CN" dirty="0"/>
              <a:t>J0B1</a:t>
            </a:r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DC13D58-FF8B-4B72-8CB0-B0592E7687E7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G(n)=6-2n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A9A7D76-F416-4E86-A911-2D39F7FEDDD5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3610123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任务</a:t>
            </a:r>
            <a:r>
              <a:rPr lang="en-US" altLang="zh-CN" sz="3200" dirty="0"/>
              <a:t>2</a:t>
            </a:r>
            <a:r>
              <a:rPr lang="zh-CN" altLang="en-US" sz="3200" dirty="0"/>
              <a:t>的解</a:t>
            </a:r>
            <a:r>
              <a:rPr lang="en-US" altLang="zh-CN" sz="3200" dirty="0"/>
              <a:t>: 1.875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DB59EB4-B3CC-4134-80E2-71E41A0A9879}"/>
              </a:ext>
            </a:extLst>
          </p:cNvPr>
          <p:cNvCxnSpPr>
            <a:cxnSpLocks/>
          </p:cNvCxnSpPr>
          <p:nvPr/>
        </p:nvCxnSpPr>
        <p:spPr>
          <a:xfrm>
            <a:off x="2933962" y="5066805"/>
            <a:ext cx="897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388EB7E-CD49-44FE-9844-65CBBA880F4D}"/>
              </a:ext>
            </a:extLst>
          </p:cNvPr>
          <p:cNvSpPr txBox="1"/>
          <p:nvPr/>
        </p:nvSpPr>
        <p:spPr>
          <a:xfrm>
            <a:off x="3481734" y="520575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H0C0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96C181-4352-46D6-8F9C-15B34A95F622}"/>
              </a:ext>
            </a:extLst>
          </p:cNvPr>
          <p:cNvSpPr txBox="1"/>
          <p:nvPr/>
        </p:nvSpPr>
        <p:spPr>
          <a:xfrm>
            <a:off x="5138966" y="5205756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1E2154-3D65-4B16-88E0-3E0C98B6C65A}"/>
              </a:ext>
            </a:extLst>
          </p:cNvPr>
          <p:cNvSpPr txBox="1"/>
          <p:nvPr/>
        </p:nvSpPr>
        <p:spPr>
          <a:xfrm>
            <a:off x="147960" y="5755492"/>
            <a:ext cx="2499919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CDBE26-48BD-4E0A-A3FF-D2A77E73E47F}"/>
              </a:ext>
            </a:extLst>
          </p:cNvPr>
          <p:cNvSpPr txBox="1"/>
          <p:nvPr/>
        </p:nvSpPr>
        <p:spPr>
          <a:xfrm>
            <a:off x="6975979" y="5211643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H1C1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EAE4D0-C45B-4B3B-8F06-AA50B63C1F00}"/>
              </a:ext>
            </a:extLst>
          </p:cNvPr>
          <p:cNvSpPr txBox="1"/>
          <p:nvPr/>
        </p:nvSpPr>
        <p:spPr>
          <a:xfrm>
            <a:off x="8812992" y="5227822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E60321-1DFA-4BBC-B9C9-3F532BB7265C}"/>
              </a:ext>
            </a:extLst>
          </p:cNvPr>
          <p:cNvSpPr txBox="1"/>
          <p:nvPr/>
        </p:nvSpPr>
        <p:spPr>
          <a:xfrm>
            <a:off x="10650005" y="5229648"/>
            <a:ext cx="88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H2C1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4162-6557-419F-940A-FC2C4A0163BD}"/>
              </a:ext>
            </a:extLst>
          </p:cNvPr>
          <p:cNvSpPr/>
          <p:nvPr/>
        </p:nvSpPr>
        <p:spPr>
          <a:xfrm>
            <a:off x="2899086" y="451415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J1B1H0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T0.75+0.1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509637-DCA2-44D4-9F48-1933F24C0BB1}"/>
              </a:ext>
            </a:extLst>
          </p:cNvPr>
          <p:cNvSpPr/>
          <p:nvPr/>
        </p:nvSpPr>
        <p:spPr>
          <a:xfrm>
            <a:off x="2899086" y="3932546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J1B2H0T1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A7A630-AA6A-4719-83F4-05D496CDEC63}"/>
              </a:ext>
            </a:extLst>
          </p:cNvPr>
          <p:cNvSpPr/>
          <p:nvPr/>
        </p:nvSpPr>
        <p:spPr>
          <a:xfrm>
            <a:off x="8393404" y="4503005"/>
            <a:ext cx="1728316" cy="55265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J1B0H2T1.5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93092A-2A93-4BEB-A9F9-9415C67D04D1}"/>
              </a:ext>
            </a:extLst>
          </p:cNvPr>
          <p:cNvSpPr/>
          <p:nvPr/>
        </p:nvSpPr>
        <p:spPr>
          <a:xfrm>
            <a:off x="4729679" y="451415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J0B0H1T1.67</a:t>
            </a:r>
            <a:endParaRPr lang="zh-CN" altLang="en-US" b="1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817BA-FCA5-4B6C-A484-97EE5E078AEB}"/>
              </a:ext>
            </a:extLst>
          </p:cNvPr>
          <p:cNvSpPr/>
          <p:nvPr/>
        </p:nvSpPr>
        <p:spPr>
          <a:xfrm>
            <a:off x="6560273" y="451415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J0B1H1T1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E52ADF-8906-4BD6-9901-F94783F03EE9}"/>
              </a:ext>
            </a:extLst>
          </p:cNvPr>
          <p:cNvSpPr/>
          <p:nvPr/>
        </p:nvSpPr>
        <p:spPr>
          <a:xfrm>
            <a:off x="10230417" y="4503005"/>
            <a:ext cx="1728316" cy="552650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J0B2H2T1.875</a:t>
            </a:r>
            <a:endParaRPr lang="zh-CN" altLang="en-US" dirty="0">
              <a:ln>
                <a:solidFill>
                  <a:srgbClr val="0070C0"/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9667" y="5609481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CC094EFC-57FE-4969-B3E2-23CE9E5E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667" y="5609481"/>
                <a:ext cx="3562304" cy="540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1971" y="5598373"/>
                <a:ext cx="3562304" cy="54026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=1.85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标题 1">
                <a:extLst>
                  <a:ext uri="{FF2B5EF4-FFF2-40B4-BE49-F238E27FC236}">
                    <a16:creationId xmlns:a16="http://schemas.microsoft.com/office/drawing/2014/main" id="{84E4DB92-C963-4FB4-9C22-A4C05B463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971" y="5598373"/>
                <a:ext cx="3562304" cy="540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D2D62BF-3DAB-4B11-9B0B-6356B3DE89F7}"/>
              </a:ext>
            </a:extLst>
          </p:cNvPr>
          <p:cNvSpPr txBox="1"/>
          <p:nvPr/>
        </p:nvSpPr>
        <p:spPr>
          <a:xfrm>
            <a:off x="3019667" y="6081040"/>
            <a:ext cx="820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二者的和比前一种解少了</a:t>
            </a:r>
            <a:r>
              <a:rPr lang="en-US" altLang="zh-CN" sz="2400" dirty="0"/>
              <a:t>4.125-3.725=0.4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最小值少了</a:t>
            </a:r>
            <a:r>
              <a:rPr lang="en-US" altLang="zh-CN" sz="2400" dirty="0"/>
              <a:t>2.25-1.875=0.375</a:t>
            </a:r>
            <a:r>
              <a:rPr lang="zh-CN" altLang="en-US" sz="2400" dirty="0"/>
              <a:t>，显然，</a:t>
            </a:r>
            <a:r>
              <a:rPr lang="en-US" altLang="zh-CN" sz="2400" dirty="0"/>
              <a:t>1.875</a:t>
            </a:r>
            <a:r>
              <a:rPr lang="zh-CN" altLang="en-US" sz="2400" dirty="0"/>
              <a:t>是最优解</a:t>
            </a:r>
          </a:p>
        </p:txBody>
      </p:sp>
    </p:spTree>
    <p:extLst>
      <p:ext uri="{BB962C8B-B14F-4D97-AF65-F5344CB8AC3E}">
        <p14:creationId xmlns:p14="http://schemas.microsoft.com/office/powerpoint/2010/main" val="257956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48010"/>
              </p:ext>
            </p:extLst>
          </p:nvPr>
        </p:nvGraphicFramePr>
        <p:xfrm>
          <a:off x="318782" y="115703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calcspeed=10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14415"/>
              </p:ext>
            </p:extLst>
          </p:nvPr>
        </p:nvGraphicFramePr>
        <p:xfrm>
          <a:off x="318782" y="318363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16190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5239390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calcspeed=15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which host at the beginning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2</a:t>
            </a:r>
            <a:endParaRPr lang="zh-CN" altLang="en-US" sz="3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5285179" y="288023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G(n)=1.2-0.2n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7979443" y="282711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EE3BBA-3FD4-49CC-B5A6-7B21F27E4010}"/>
              </a:ext>
            </a:extLst>
          </p:cNvPr>
          <p:cNvSpPr txBox="1">
            <a:spLocks/>
          </p:cNvSpPr>
          <p:nvPr/>
        </p:nvSpPr>
        <p:spPr>
          <a:xfrm>
            <a:off x="8563921" y="1157034"/>
            <a:ext cx="2561440" cy="125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numJob</a:t>
            </a:r>
            <a:r>
              <a:rPr lang="en-US" altLang="zh-CN" sz="2800" dirty="0"/>
              <a:t>=2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numHost</a:t>
            </a:r>
            <a:r>
              <a:rPr lang="en-US" altLang="zh-CN" sz="2800" dirty="0"/>
              <a:t>=3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numCore</a:t>
            </a:r>
            <a:r>
              <a:rPr lang="en-US" altLang="zh-CN" sz="2800" dirty="0"/>
              <a:t>=1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17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DC2E436-CF63-46FC-84CB-747E15A0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2438"/>
              </p:ext>
            </p:extLst>
          </p:nvPr>
        </p:nvGraphicFramePr>
        <p:xfrm>
          <a:off x="318781" y="1211875"/>
          <a:ext cx="8127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13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2299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881554569"/>
                    </a:ext>
                  </a:extLst>
                </a:gridCol>
                <a:gridCol w="1157908">
                  <a:extLst>
                    <a:ext uri="{9D8B030D-6E8A-4147-A177-3AD203B41FA5}">
                      <a16:colId xmlns:a16="http://schemas.microsoft.com/office/drawing/2014/main" val="4191269054"/>
                    </a:ext>
                  </a:extLst>
                </a:gridCol>
                <a:gridCol w="1852713">
                  <a:extLst>
                    <a:ext uri="{9D8B030D-6E8A-4147-A177-3AD203B41FA5}">
                      <a16:colId xmlns:a16="http://schemas.microsoft.com/office/drawing/2014/main" val="22455510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calcspeed=10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</a:t>
                      </a:r>
                      <a:r>
                        <a:rPr lang="en-US" altLang="zh-CN" dirty="0"/>
                        <a:t>123</a:t>
                      </a:r>
                      <a:r>
                        <a:rPr lang="zh-CN" altLang="en-US" dirty="0"/>
                        <a:t>核所需时间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核不传输总时间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1, 1.25,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2.5, 1.875, 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0.6, 0.75, 1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核有传输总时间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0.9, 1.125, 1.5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-, -, 1.67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DD0051-2E5C-40E2-B6A4-79C419E18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17170"/>
              </p:ext>
            </p:extLst>
          </p:nvPr>
        </p:nvGraphicFramePr>
        <p:xfrm>
          <a:off x="318781" y="3278811"/>
          <a:ext cx="81279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05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743578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039355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336891">
                  <a:extLst>
                    <a:ext uri="{9D8B030D-6E8A-4147-A177-3AD203B41FA5}">
                      <a16:colId xmlns:a16="http://schemas.microsoft.com/office/drawing/2014/main" val="3838058670"/>
                    </a:ext>
                  </a:extLst>
                </a:gridCol>
                <a:gridCol w="1234815">
                  <a:extLst>
                    <a:ext uri="{9D8B030D-6E8A-4147-A177-3AD203B41FA5}">
                      <a16:colId xmlns:a16="http://schemas.microsoft.com/office/drawing/2014/main" val="57659590"/>
                    </a:ext>
                  </a:extLst>
                </a:gridCol>
                <a:gridCol w="1785853">
                  <a:extLst>
                    <a:ext uri="{9D8B030D-6E8A-4147-A177-3AD203B41FA5}">
                      <a16:colId xmlns:a16="http://schemas.microsoft.com/office/drawing/2014/main" val="3835446799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calcspeed=15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当地</a:t>
                      </a:r>
                      <a:r>
                        <a:rPr lang="en-US" altLang="zh-CN" dirty="0"/>
                        <a:t>123</a:t>
                      </a:r>
                      <a:r>
                        <a:rPr lang="zh-CN" altLang="en-US" dirty="0"/>
                        <a:t>核所需时间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核不传输总时间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1.2, 1.5, 2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2.6, 1.75, 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0.6, 0.75, 1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123</a:t>
                      </a:r>
                      <a:r>
                        <a:rPr lang="zh-CN" altLang="en-US" sz="1400" dirty="0"/>
                        <a:t>核有传输总时间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0.8, 1, 1.34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2/15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-, -,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0FF256D-4DF5-4C57-BC8D-F1892618C226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思  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344900-66F5-4991-92C6-234FE47C1A46}"/>
              </a:ext>
            </a:extLst>
          </p:cNvPr>
          <p:cNvSpPr txBox="1"/>
          <p:nvPr/>
        </p:nvSpPr>
        <p:spPr>
          <a:xfrm>
            <a:off x="318782" y="5429963"/>
            <a:ext cx="2499919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H-Host     C-Core</a:t>
            </a:r>
          </a:p>
          <a:p>
            <a:r>
              <a:rPr lang="en-US" altLang="zh-CN" dirty="0"/>
              <a:t>J-Job        b-block</a:t>
            </a:r>
          </a:p>
          <a:p>
            <a:r>
              <a:rPr lang="en-US" altLang="zh-CN" dirty="0"/>
              <a:t>S-Size       T-Time</a:t>
            </a:r>
            <a:endParaRPr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D962D58-A333-41C7-8407-126056267005}"/>
              </a:ext>
            </a:extLst>
          </p:cNvPr>
          <p:cNvSpPr txBox="1">
            <a:spLocks/>
          </p:cNvSpPr>
          <p:nvPr/>
        </p:nvSpPr>
        <p:spPr>
          <a:xfrm>
            <a:off x="3365944" y="287148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G(n)=1.2-0.2n</a:t>
            </a:r>
            <a:endParaRPr lang="zh-CN" altLang="en-US" sz="28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D3D7422D-FD43-48CE-A297-0F5B09E40065}"/>
              </a:ext>
            </a:extLst>
          </p:cNvPr>
          <p:cNvSpPr txBox="1">
            <a:spLocks/>
          </p:cNvSpPr>
          <p:nvPr/>
        </p:nvSpPr>
        <p:spPr>
          <a:xfrm>
            <a:off x="6060208" y="281836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St=90</a:t>
            </a:r>
            <a:endParaRPr lang="zh-CN" altLang="en-US" sz="2800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BD4502E9-F4F6-4C3C-97A8-EB554EA0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8" y="1476950"/>
            <a:ext cx="3745222" cy="129174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0:1.5+0.25</a:t>
            </a:r>
            <a:r>
              <a:rPr lang="zh-CN" altLang="en-US" sz="2000" dirty="0"/>
              <a:t>等待</a:t>
            </a:r>
            <a:r>
              <a:rPr lang="en-US" altLang="zh-CN" sz="2000" dirty="0"/>
              <a:t>+1.25 J1B0H0 J0B0H0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1:1.75</a:t>
            </a:r>
            <a:r>
              <a:rPr lang="zh-CN" altLang="en-US" sz="2000" dirty="0"/>
              <a:t>等待</a:t>
            </a:r>
            <a:r>
              <a:rPr lang="en-US" altLang="zh-CN" sz="2000" dirty="0"/>
              <a:t>+1.875 J0B1H1 J0B2H1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2:1+0.75 J1B1H2 J1B2H2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98B6F405-AD7D-466F-813F-27842F6711A6}"/>
              </a:ext>
            </a:extLst>
          </p:cNvPr>
          <p:cNvSpPr txBox="1">
            <a:spLocks/>
          </p:cNvSpPr>
          <p:nvPr/>
        </p:nvSpPr>
        <p:spPr>
          <a:xfrm>
            <a:off x="8541391" y="3278811"/>
            <a:ext cx="3506583" cy="16557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0:1.5+0.25</a:t>
            </a:r>
            <a:r>
              <a:rPr lang="zh-CN" altLang="en-US" sz="1700" dirty="0"/>
              <a:t>等待</a:t>
            </a:r>
            <a:r>
              <a:rPr lang="en-US" altLang="zh-CN" sz="1700" dirty="0"/>
              <a:t>+1.5 J1B0H0 </a:t>
            </a:r>
            <a:r>
              <a:rPr lang="en-US" altLang="zh-CN" sz="1700" u="sng" dirty="0"/>
              <a:t>J0B2H0</a:t>
            </a:r>
            <a:r>
              <a:rPr lang="en-US" altLang="zh-CN" sz="17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1:1.75</a:t>
            </a:r>
            <a:r>
              <a:rPr lang="zh-CN" altLang="en-US" sz="1700" dirty="0"/>
              <a:t>等待</a:t>
            </a:r>
            <a:r>
              <a:rPr lang="en-US" altLang="zh-CN" sz="1700" dirty="0"/>
              <a:t>+1.67 </a:t>
            </a:r>
            <a:r>
              <a:rPr lang="en-US" altLang="zh-CN" sz="1700" u="sng" dirty="0"/>
              <a:t>J0B0H1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700" dirty="0"/>
              <a:t>2:1+0.75+0.07</a:t>
            </a:r>
            <a:r>
              <a:rPr lang="zh-CN" altLang="en-US" sz="1700" dirty="0"/>
              <a:t>传输</a:t>
            </a:r>
            <a:r>
              <a:rPr lang="en-US" altLang="zh-CN" sz="1700" dirty="0"/>
              <a:t>+1 J1B1H2 J1B2H2 </a:t>
            </a:r>
            <a:r>
              <a:rPr lang="en-US" altLang="zh-CN" sz="1700" b="1" dirty="0"/>
              <a:t>J0B1H2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F72E2C-4CD6-499A-B0E1-0CD6635DE8A9}"/>
              </a:ext>
            </a:extLst>
          </p:cNvPr>
          <p:cNvSpPr txBox="1"/>
          <p:nvPr/>
        </p:nvSpPr>
        <p:spPr>
          <a:xfrm>
            <a:off x="8446778" y="1107618"/>
            <a:ext cx="28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任务一，不传输：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4CBC12-0D4C-4473-9BD8-7BEDD0136407}"/>
              </a:ext>
            </a:extLst>
          </p:cNvPr>
          <p:cNvSpPr txBox="1"/>
          <p:nvPr/>
        </p:nvSpPr>
        <p:spPr>
          <a:xfrm>
            <a:off x="8446778" y="2909478"/>
            <a:ext cx="28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任务一，传输</a:t>
            </a:r>
            <a:r>
              <a:rPr lang="en-US" altLang="zh-CN" dirty="0"/>
              <a:t>J0B1</a:t>
            </a:r>
            <a:r>
              <a:rPr lang="zh-CN" altLang="en-US" dirty="0"/>
              <a:t>到</a:t>
            </a:r>
            <a:r>
              <a:rPr lang="en-US" altLang="zh-CN" dirty="0"/>
              <a:t>H2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B9A71D-B796-44C9-B221-C1EDE5B2836A}"/>
                  </a:ext>
                </a:extLst>
              </p:cNvPr>
              <p:cNvSpPr txBox="1"/>
              <p:nvPr/>
            </p:nvSpPr>
            <p:spPr>
              <a:xfrm>
                <a:off x="2994155" y="5345747"/>
                <a:ext cx="72551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任务一：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=3.625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=1.75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任务二：</a:t>
                </a: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=3.42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𝐽𝑜𝑏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=1.75</m:t>
                    </m:r>
                  </m:oMath>
                </a14:m>
                <a:endParaRPr lang="zh-CN" altLang="en-US" dirty="0"/>
              </a:p>
              <a:p>
                <a:endParaRPr lang="zh-CN" altLang="en-US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B9A71D-B796-44C9-B221-C1EDE5B2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55" y="5345747"/>
                <a:ext cx="7255164" cy="1200329"/>
              </a:xfrm>
              <a:prstGeom prst="rect">
                <a:avLst/>
              </a:prstGeom>
              <a:blipFill>
                <a:blip r:embed="rId2"/>
                <a:stretch>
                  <a:fillRect l="-672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8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6114"/>
              </p:ext>
            </p:extLst>
          </p:nvPr>
        </p:nvGraphicFramePr>
        <p:xfrm>
          <a:off x="318783" y="1157034"/>
          <a:ext cx="564207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9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939273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773978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106207795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calcspeed=64  block number=6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88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5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24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31575"/>
              </p:ext>
            </p:extLst>
          </p:nvPr>
        </p:nvGraphicFramePr>
        <p:xfrm>
          <a:off x="318783" y="4453578"/>
          <a:ext cx="564207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0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687713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319109784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calcspeed=1000  block number=4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3</a:t>
            </a:r>
            <a:endParaRPr lang="zh-CN" altLang="en-US" sz="3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2912914" y="286062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G(n)=1-0.1(n-1)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6135664" y="286062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St=1024</a:t>
            </a:r>
            <a:endParaRPr lang="zh-CN" altLang="en-US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EE3BBA-3FD4-49CC-B5A6-7B21F27E4010}"/>
              </a:ext>
            </a:extLst>
          </p:cNvPr>
          <p:cNvSpPr txBox="1">
            <a:spLocks/>
          </p:cNvSpPr>
          <p:nvPr/>
        </p:nvSpPr>
        <p:spPr>
          <a:xfrm>
            <a:off x="9311777" y="130491"/>
            <a:ext cx="2561440" cy="125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numJob</a:t>
            </a:r>
            <a:r>
              <a:rPr lang="en-US" altLang="zh-CN" sz="2800" dirty="0"/>
              <a:t>=4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numHost</a:t>
            </a:r>
            <a:r>
              <a:rPr lang="en-US" altLang="zh-CN" sz="2800" dirty="0"/>
              <a:t>=2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numCore</a:t>
            </a:r>
            <a:r>
              <a:rPr lang="en-US" altLang="zh-CN" sz="2800" dirty="0"/>
              <a:t>=4</a:t>
            </a:r>
            <a:endParaRPr lang="zh-CN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BDCAFA-8212-49CD-93C5-29F10694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2769"/>
              </p:ext>
            </p:extLst>
          </p:nvPr>
        </p:nvGraphicFramePr>
        <p:xfrm>
          <a:off x="6096000" y="1415040"/>
          <a:ext cx="564207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1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833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123782286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Job2  calcspeed=64  block number=4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15776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AEE47CA-A584-4D74-8C9F-E5D5AD209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37976"/>
              </p:ext>
            </p:extLst>
          </p:nvPr>
        </p:nvGraphicFramePr>
        <p:xfrm>
          <a:off x="6096000" y="4306218"/>
          <a:ext cx="564207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1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833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180780845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Job3  calcspeed=1000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7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6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4ED3898-2214-4DC3-A61B-D2C39C00373B}"/>
              </a:ext>
            </a:extLst>
          </p:cNvPr>
          <p:cNvGraphicFramePr>
            <a:graphicFrameLocks noGrp="1"/>
          </p:cNvGraphicFramePr>
          <p:nvPr/>
        </p:nvGraphicFramePr>
        <p:xfrm>
          <a:off x="318783" y="1157034"/>
          <a:ext cx="564207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93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939273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773978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106207795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Job0  calcspeed=64  block number=6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88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5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24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CA2F57-6067-4CCB-8171-3DBEE83A7EBD}"/>
              </a:ext>
            </a:extLst>
          </p:cNvPr>
          <p:cNvGraphicFramePr>
            <a:graphicFrameLocks noGrp="1"/>
          </p:cNvGraphicFramePr>
          <p:nvPr/>
        </p:nvGraphicFramePr>
        <p:xfrm>
          <a:off x="318783" y="4453578"/>
          <a:ext cx="564207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904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1687713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319109784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Job1  calcspeed=1000  block number=4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75489E-7554-4CB3-9291-418AEB8A414F}"/>
              </a:ext>
            </a:extLst>
          </p:cNvPr>
          <p:cNvSpPr/>
          <p:nvPr/>
        </p:nvSpPr>
        <p:spPr>
          <a:xfrm>
            <a:off x="318782" y="282711"/>
            <a:ext cx="2499919" cy="716429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 Case 4</a:t>
            </a:r>
            <a:endParaRPr lang="zh-CN" altLang="en-US" sz="3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3211C3A-A333-4038-B62B-0907D43FA202}"/>
              </a:ext>
            </a:extLst>
          </p:cNvPr>
          <p:cNvSpPr txBox="1">
            <a:spLocks/>
          </p:cNvSpPr>
          <p:nvPr/>
        </p:nvSpPr>
        <p:spPr>
          <a:xfrm>
            <a:off x="2912914" y="286062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G(n)=1-0.1(n-1)</a:t>
            </a:r>
            <a:endParaRPr lang="zh-CN" altLang="en-US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D2645CC-F6CB-4872-A337-2D2F01B902DB}"/>
              </a:ext>
            </a:extLst>
          </p:cNvPr>
          <p:cNvSpPr txBox="1">
            <a:spLocks/>
          </p:cNvSpPr>
          <p:nvPr/>
        </p:nvSpPr>
        <p:spPr>
          <a:xfrm>
            <a:off x="6135664" y="286062"/>
            <a:ext cx="2561440" cy="540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St=1024</a:t>
            </a:r>
            <a:endParaRPr lang="zh-CN" altLang="en-US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8EE3BBA-3FD4-49CC-B5A6-7B21F27E4010}"/>
              </a:ext>
            </a:extLst>
          </p:cNvPr>
          <p:cNvSpPr txBox="1">
            <a:spLocks/>
          </p:cNvSpPr>
          <p:nvPr/>
        </p:nvSpPr>
        <p:spPr>
          <a:xfrm>
            <a:off x="9311777" y="130491"/>
            <a:ext cx="2561440" cy="125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numJob</a:t>
            </a:r>
            <a:r>
              <a:rPr lang="en-US" altLang="zh-CN" sz="2800" dirty="0"/>
              <a:t>=4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numHost</a:t>
            </a:r>
            <a:r>
              <a:rPr lang="en-US" altLang="zh-CN" sz="2800" dirty="0"/>
              <a:t>=4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numCore</a:t>
            </a:r>
            <a:r>
              <a:rPr lang="en-US" altLang="zh-CN" sz="2800" dirty="0"/>
              <a:t>=2</a:t>
            </a:r>
            <a:endParaRPr lang="zh-CN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BDCAFA-8212-49CD-93C5-29F10694FCB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415040"/>
          <a:ext cx="564207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1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833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123782286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Job2  calcspeed=64  block number=4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0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15776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AEE47CA-A584-4D74-8C9F-E5D5AD209C0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06218"/>
          <a:ext cx="564207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1">
                  <a:extLst>
                    <a:ext uri="{9D8B030D-6E8A-4147-A177-3AD203B41FA5}">
                      <a16:colId xmlns:a16="http://schemas.microsoft.com/office/drawing/2014/main" val="4184140664"/>
                    </a:ext>
                  </a:extLst>
                </a:gridCol>
                <a:gridCol w="683375">
                  <a:extLst>
                    <a:ext uri="{9D8B030D-6E8A-4147-A177-3AD203B41FA5}">
                      <a16:colId xmlns:a16="http://schemas.microsoft.com/office/drawing/2014/main" val="2864183225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2678482924"/>
                    </a:ext>
                  </a:extLst>
                </a:gridCol>
                <a:gridCol w="2211427">
                  <a:extLst>
                    <a:ext uri="{9D8B030D-6E8A-4147-A177-3AD203B41FA5}">
                      <a16:colId xmlns:a16="http://schemas.microsoft.com/office/drawing/2014/main" val="180780845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Job3  calcspeed=1000  block number=3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6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Block 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 location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单核时间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3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59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1, 3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7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37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1402</Words>
  <Application>Microsoft Office PowerPoint</Application>
  <PresentationFormat>宽屏</PresentationFormat>
  <Paragraphs>468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G(n)=6-2n</dc:title>
  <dc:creator>石 望华</dc:creator>
  <cp:lastModifiedBy>石 望华</cp:lastModifiedBy>
  <cp:revision>33</cp:revision>
  <dcterms:created xsi:type="dcterms:W3CDTF">2021-10-31T12:45:51Z</dcterms:created>
  <dcterms:modified xsi:type="dcterms:W3CDTF">2021-11-08T09:45:53Z</dcterms:modified>
</cp:coreProperties>
</file>