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2"/>
  </p:notesMasterIdLst>
  <p:sldIdLst>
    <p:sldId id="261" r:id="rId2"/>
    <p:sldId id="290" r:id="rId3"/>
    <p:sldId id="291" r:id="rId4"/>
    <p:sldId id="289" r:id="rId5"/>
    <p:sldId id="292" r:id="rId6"/>
    <p:sldId id="296" r:id="rId7"/>
    <p:sldId id="293" r:id="rId8"/>
    <p:sldId id="294" r:id="rId9"/>
    <p:sldId id="295" r:id="rId10"/>
    <p:sldId id="312" r:id="rId11"/>
    <p:sldId id="297" r:id="rId12"/>
    <p:sldId id="298" r:id="rId13"/>
    <p:sldId id="301" r:id="rId14"/>
    <p:sldId id="299" r:id="rId15"/>
    <p:sldId id="300" r:id="rId16"/>
    <p:sldId id="303" r:id="rId17"/>
    <p:sldId id="304" r:id="rId18"/>
    <p:sldId id="307" r:id="rId19"/>
    <p:sldId id="306" r:id="rId20"/>
    <p:sldId id="308" r:id="rId21"/>
    <p:sldId id="309" r:id="rId22"/>
    <p:sldId id="310" r:id="rId23"/>
    <p:sldId id="311" r:id="rId24"/>
    <p:sldId id="313" r:id="rId25"/>
    <p:sldId id="314" r:id="rId26"/>
    <p:sldId id="315" r:id="rId27"/>
    <p:sldId id="316" r:id="rId28"/>
    <p:sldId id="302" r:id="rId29"/>
    <p:sldId id="305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41E"/>
    <a:srgbClr val="C8161E"/>
    <a:srgbClr val="FFFFFF"/>
    <a:srgbClr val="BFE2F3"/>
    <a:srgbClr val="C31823"/>
    <a:srgbClr val="C9151E"/>
    <a:srgbClr val="E9CBBC"/>
    <a:srgbClr val="E0A487"/>
    <a:srgbClr val="D97C5B"/>
    <a:srgbClr val="D0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81994" autoAdjust="0"/>
  </p:normalViewPr>
  <p:slideViewPr>
    <p:cSldViewPr snapToGrid="0">
      <p:cViewPr varScale="1">
        <p:scale>
          <a:sx n="104" d="100"/>
          <a:sy n="104" d="100"/>
        </p:scale>
        <p:origin x="19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9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绝对值越大越往下表示泄露越多、缩小倍数</a:t>
            </a:r>
            <a:r>
              <a:rPr lang="en-US" altLang="zh-CN"/>
              <a:t>L</a:t>
            </a:r>
            <a:r>
              <a:rPr lang="zh-CN" altLang="en-US"/>
              <a:t>越大</a:t>
            </a:r>
            <a:endParaRPr lang="en-US" altLang="zh-CN"/>
          </a:p>
          <a:p>
            <a:r>
              <a:rPr lang="en-US" altLang="zh-CN"/>
              <a:t>90</a:t>
            </a:r>
            <a:r>
              <a:rPr lang="zh-CN" altLang="en-US"/>
              <a:t>度左右收到的比较少</a:t>
            </a:r>
            <a:endParaRPr lang="en-US" altLang="zh-CN"/>
          </a:p>
          <a:p>
            <a:r>
              <a:rPr lang="zh-CN" altLang="en-US"/>
              <a:t>斜着发射收到比较多</a:t>
            </a:r>
            <a:endParaRPr lang="en-US" altLang="zh-CN"/>
          </a:p>
          <a:p>
            <a:r>
              <a:rPr lang="zh-CN" altLang="en-US"/>
              <a:t>符合直观感觉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1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47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47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用户可能测不准，有误差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最后根据</a:t>
            </a:r>
            <a:r>
              <a:rPr lang="en-US" altLang="zh-CN"/>
              <a:t>SAS</a:t>
            </a:r>
            <a:r>
              <a:rPr lang="zh-CN" altLang="en-US"/>
              <a:t>确定角</a:t>
            </a:r>
            <a:r>
              <a:rPr lang="en-US" altLang="zh-CN"/>
              <a:t>M</a:t>
            </a:r>
            <a:r>
              <a:rPr lang="zh-CN" altLang="en-US"/>
              <a:t>和角</a:t>
            </a:r>
            <a:r>
              <a:rPr lang="en-US" altLang="zh-CN"/>
              <a:t>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80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73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64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19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镜子放在</a:t>
            </a:r>
            <a:r>
              <a:rPr lang="en-US" altLang="zh-CN"/>
              <a:t>AP</a:t>
            </a:r>
            <a:r>
              <a:rPr lang="zh-CN" altLang="en-US"/>
              <a:t>的相邻墙面，发送</a:t>
            </a:r>
            <a:r>
              <a:rPr lang="en-US" altLang="zh-CN"/>
              <a:t>OFDM</a:t>
            </a:r>
            <a:r>
              <a:rPr lang="zh-CN" altLang="en-US"/>
              <a:t>正交频分复用符号组成的数据包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20</a:t>
            </a:r>
            <a:r>
              <a:rPr lang="zh-CN" altLang="en-US"/>
              <a:t>个耳机的随机位置和朝向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最差情况</a:t>
            </a:r>
            <a:r>
              <a:rPr lang="en-US" altLang="zh-CN"/>
              <a:t>/</a:t>
            </a:r>
            <a:r>
              <a:rPr lang="zh-CN" altLang="en-US"/>
              <a:t>平均情况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有</a:t>
            </a:r>
            <a:r>
              <a:rPr lang="en-US" altLang="zh-CN"/>
              <a:t>-3dB</a:t>
            </a:r>
            <a:r>
              <a:rPr lang="zh-CN" altLang="en-US"/>
              <a:t>低于基准是因为那时</a:t>
            </a:r>
            <a:r>
              <a:rPr lang="en-US" altLang="zh-CN"/>
              <a:t>AP</a:t>
            </a:r>
            <a:r>
              <a:rPr lang="zh-CN" altLang="en-US"/>
              <a:t>和耳机距离很小，</a:t>
            </a:r>
            <a:r>
              <a:rPr lang="en-US" altLang="zh-CN"/>
              <a:t>mirror</a:t>
            </a:r>
            <a:r>
              <a:rPr lang="zh-CN" altLang="en-US"/>
              <a:t>作用有限，而且有阻挡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MoVR</a:t>
            </a:r>
            <a:r>
              <a:rPr lang="zh-CN" altLang="en-US"/>
              <a:t>的最坏情况比不用</a:t>
            </a:r>
            <a:r>
              <a:rPr lang="en-US" altLang="zh-CN"/>
              <a:t>MoVR</a:t>
            </a:r>
            <a:r>
              <a:rPr lang="zh-CN" altLang="en-US"/>
              <a:t>的最好情况都要好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69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图中明显不止相差</a:t>
            </a:r>
            <a:r>
              <a:rPr lang="en-US" altLang="zh-CN"/>
              <a:t>2°</a:t>
            </a:r>
          </a:p>
          <a:p>
            <a:endParaRPr lang="en-US" altLang="zh-CN"/>
          </a:p>
          <a:p>
            <a:r>
              <a:rPr lang="zh-CN" altLang="en-US"/>
              <a:t>可参照实验</a:t>
            </a:r>
            <a:r>
              <a:rPr lang="en-US" altLang="zh-CN"/>
              <a:t>3.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5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63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大于</a:t>
            </a:r>
            <a:r>
              <a:rPr lang="en-US" altLang="zh-CN"/>
              <a:t>0.2</a:t>
            </a:r>
            <a:r>
              <a:rPr lang="zh-CN" altLang="en-US"/>
              <a:t>时两线重合了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69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颜色越深代表</a:t>
            </a:r>
            <a:r>
              <a:rPr lang="en-US" altLang="zh-CN"/>
              <a:t>SNR</a:t>
            </a:r>
            <a:r>
              <a:rPr lang="zh-CN" altLang="en-US"/>
              <a:t>越高！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33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5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1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0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对齐要扫描所有空间方向的组合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愚公移山还是左右逢源？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9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</a:t>
            </a:r>
            <a:r>
              <a:rPr lang="zh-CN" altLang="en-US"/>
              <a:t>次上升，每次升</a:t>
            </a:r>
            <a:r>
              <a:rPr lang="en-US" altLang="zh-CN"/>
              <a:t>0.05 20</a:t>
            </a:r>
            <a:r>
              <a:rPr lang="zh-CN" altLang="en-US"/>
              <a:t>分之一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CDF </a:t>
            </a:r>
            <a:r>
              <a:rPr lang="zh-CN" altLang="en-US"/>
              <a:t>累计分布函数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7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NLOS</a:t>
            </a:r>
            <a:r>
              <a:rPr lang="zh-CN" altLang="en-US"/>
              <a:t>也有这么高呢？墙壁反射！但是墙不是很好的反射材料，不能达到我们的底线。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8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2°</a:t>
            </a:r>
            <a:r>
              <a:rPr lang="zh-CN" altLang="en-US"/>
              <a:t>的时候下降很少（后面实验六会用到这个结论）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2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Gear VR</a:t>
            </a:r>
            <a:r>
              <a:rPr lang="zh-CN" altLang="en-US"/>
              <a:t>给耳机装一个</a:t>
            </a:r>
            <a:r>
              <a:rPr lang="en-US" altLang="zh-CN"/>
              <a:t>smart phone</a:t>
            </a:r>
          </a:p>
          <a:p>
            <a:endParaRPr lang="en-US" altLang="zh-CN"/>
          </a:p>
          <a:p>
            <a:r>
              <a:rPr lang="en-US" altLang="zh-CN"/>
              <a:t>Sulon </a:t>
            </a:r>
            <a:r>
              <a:rPr lang="zh-CN" altLang="en-US"/>
              <a:t>给耳机装集成电脑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WorldViz </a:t>
            </a:r>
            <a:r>
              <a:rPr lang="zh-CN" altLang="en-US"/>
              <a:t>无线</a:t>
            </a:r>
            <a:r>
              <a:rPr lang="en-US" altLang="zh-CN"/>
              <a:t>wide-area tracking </a:t>
            </a:r>
            <a:r>
              <a:rPr lang="zh-CN" altLang="en-US"/>
              <a:t>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66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没阻挡，走</a:t>
            </a:r>
            <a:r>
              <a:rPr lang="en-US" altLang="zh-CN"/>
              <a:t>LOS</a:t>
            </a:r>
          </a:p>
          <a:p>
            <a:r>
              <a:rPr lang="zh-CN" altLang="en-US"/>
              <a:t>阻挡，走</a:t>
            </a:r>
            <a:r>
              <a:rPr lang="en-US" altLang="zh-CN"/>
              <a:t>NLOS</a:t>
            </a:r>
          </a:p>
          <a:p>
            <a:r>
              <a:rPr lang="zh-CN" altLang="en-US"/>
              <a:t>移动时，天线根据历史定位数据保持对着人头上的耳机的接受天线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1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82915" y="4293168"/>
            <a:ext cx="9309829" cy="899510"/>
          </a:xfrm>
        </p:spPr>
        <p:txBody>
          <a:bodyPr/>
          <a:lstStyle/>
          <a:p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Enabling High-Quality Untethered Virtual Reality</a:t>
            </a:r>
            <a:endParaRPr lang="zh-CN" altLang="en-US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28650" y="5506711"/>
            <a:ext cx="7886700" cy="604299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MIT NSDI 2017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2025090"/>
            <a:ext cx="3325416" cy="4242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5m*5m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带家具房间；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玩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分钟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VR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，获取耳机、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AP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、玩家手上的两个控制器的位置，确定耳机到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AP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的空间直线方程，检测手与直线交叉次数和时长；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结果：阻挡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次，平均每次持续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245ms&gt;&gt;10ms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实验一：阻挡时长实验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79D791-3992-4A3F-81EC-A25468B5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26" y="2025090"/>
            <a:ext cx="5269265" cy="30223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4CFE2CD-C115-4356-B8F1-AEAAAE61CB01}"/>
              </a:ext>
            </a:extLst>
          </p:cNvPr>
          <p:cNvSpPr txBox="1"/>
          <p:nvPr/>
        </p:nvSpPr>
        <p:spPr>
          <a:xfrm>
            <a:off x="3819442" y="5652888"/>
            <a:ext cx="5160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结论：阻挡频繁又持久。</a:t>
            </a:r>
          </a:p>
        </p:txBody>
      </p:sp>
    </p:spTree>
    <p:extLst>
      <p:ext uri="{BB962C8B-B14F-4D97-AF65-F5344CB8AC3E}">
        <p14:creationId xmlns:p14="http://schemas.microsoft.com/office/powerpoint/2010/main" val="26319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2025090"/>
            <a:ext cx="3325416" cy="42426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LOS: line of sight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天线瞄准视线方向通信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NLOS: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以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度为单位，遍历 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all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非视线方向所有天线组合，找最佳点（现在的毫米波就是这么做的！）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衰减 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attenuation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散射 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scatter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路程 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distance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耗时 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Time consuming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实验二：阻挡类别实验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F3B043-5A7F-4630-8932-6BE14D848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42" y="2364505"/>
            <a:ext cx="5160035" cy="35638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7B2663-1159-49DC-8CF0-5563968E196C}"/>
              </a:ext>
            </a:extLst>
          </p:cNvPr>
          <p:cNvSpPr txBox="1"/>
          <p:nvPr/>
        </p:nvSpPr>
        <p:spPr>
          <a:xfrm>
            <a:off x="3680535" y="6036928"/>
            <a:ext cx="543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结论：“愚公移山、左右逢源”不可行。</a:t>
            </a:r>
          </a:p>
        </p:txBody>
      </p:sp>
    </p:spTree>
    <p:extLst>
      <p:ext uri="{BB962C8B-B14F-4D97-AF65-F5344CB8AC3E}">
        <p14:creationId xmlns:p14="http://schemas.microsoft.com/office/powerpoint/2010/main" val="240114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815378"/>
            <a:ext cx="3108157" cy="25443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无阻挡，扫描全空间找到最优对齐点（初始位置）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转动耳机的接收天线，造成偏移，破坏对齐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实验三：对齐实验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D238CC-63A3-4528-8BD8-0AE24D83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91" y="1815378"/>
            <a:ext cx="5522191" cy="35334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B5A6AE-1F77-4D4E-A529-9570AB96282A}"/>
              </a:ext>
            </a:extLst>
          </p:cNvPr>
          <p:cNvSpPr txBox="1"/>
          <p:nvPr/>
        </p:nvSpPr>
        <p:spPr>
          <a:xfrm>
            <a:off x="494024" y="4932196"/>
            <a:ext cx="392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注：钟表上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分钟的夹角对应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12°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77AD0-AA67-4C18-83E6-F10514EBB1B8}"/>
              </a:ext>
            </a:extLst>
          </p:cNvPr>
          <p:cNvSpPr txBox="1"/>
          <p:nvPr/>
        </p:nvSpPr>
        <p:spPr>
          <a:xfrm>
            <a:off x="494024" y="5822025"/>
            <a:ext cx="60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结论：天线稍微偏移一点这游戏就没戏了。</a:t>
            </a:r>
          </a:p>
        </p:txBody>
      </p:sp>
    </p:spTree>
    <p:extLst>
      <p:ext uri="{BB962C8B-B14F-4D97-AF65-F5344CB8AC3E}">
        <p14:creationId xmlns:p14="http://schemas.microsoft.com/office/powerpoint/2010/main" val="32204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815377"/>
            <a:ext cx="4077975" cy="47886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路在何方？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Occulus Rift (HDMI)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HTC Vive (HDMI)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WorldViz (HDMI)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Gear VR (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随动而糊）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Optoma, SiBeam, Google (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保密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Sulon (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大重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LG, Samsung – WHDI (static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link)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5" y="974279"/>
            <a:ext cx="2914194" cy="574183"/>
          </a:xfrm>
        </p:spPr>
        <p:txBody>
          <a:bodyPr/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Related work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7858958-F747-44C4-96D2-193261FA5B8A}"/>
              </a:ext>
            </a:extLst>
          </p:cNvPr>
          <p:cNvSpPr txBox="1">
            <a:spLocks/>
          </p:cNvSpPr>
          <p:nvPr/>
        </p:nvSpPr>
        <p:spPr>
          <a:xfrm>
            <a:off x="4767971" y="1815377"/>
            <a:ext cx="4172829" cy="4954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狗急跳墙？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Zotac (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背着一台电脑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文献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48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1800" b="0" i="0" u="none" strike="noStrike" baseline="0">
                <a:latin typeface="华文仿宋" panose="02010600040101010101" pitchFamily="2" charset="-122"/>
                <a:ea typeface="华文仿宋" panose="02010600040101010101" pitchFamily="2" charset="-122"/>
              </a:rPr>
              <a:t>Mirror on the Ceiling (</a:t>
            </a:r>
            <a:r>
              <a:rPr lang="zh-CN" altLang="en-US" sz="1800" b="0" i="0" u="none" strike="noStrike" baseline="0">
                <a:latin typeface="华文仿宋" panose="02010600040101010101" pitchFamily="2" charset="-122"/>
                <a:ea typeface="华文仿宋" panose="02010600040101010101" pitchFamily="2" charset="-122"/>
              </a:rPr>
              <a:t>给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天花板装些金属材料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把耳机当做刺猬，装很多天线，全方位无死角接收信号（最好也就前面的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NLOS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布置更多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AP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，保证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LOS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通畅无阻挡，但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AP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PC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要有线连接，增加成本和复杂性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552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暗藏玄机：找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clue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F513E6-48F9-41C0-9687-25583E54B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812863"/>
            <a:ext cx="3332620" cy="44844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292C2D-2B40-432B-9AF8-C3ED2E9B7272}"/>
              </a:ext>
            </a:extLst>
          </p:cNvPr>
          <p:cNvSpPr txBox="1"/>
          <p:nvPr/>
        </p:nvSpPr>
        <p:spPr>
          <a:xfrm>
            <a:off x="3930073" y="3564243"/>
            <a:ext cx="4572000" cy="29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NLOS: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度为单位，遍历 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all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非视线方向所有天线组合，找最佳点（现在的毫米波就是这么做的！）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 衰减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 散射 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 路程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 耗时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80484A-9A43-4255-8054-ABF2D4A1F177}"/>
              </a:ext>
            </a:extLst>
          </p:cNvPr>
          <p:cNvSpPr txBox="1"/>
          <p:nvPr/>
        </p:nvSpPr>
        <p:spPr>
          <a:xfrm>
            <a:off x="3466426" y="1585519"/>
            <a:ext cx="4572000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文献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i="0" u="none" strike="noStrike" baseline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Mirror</a:t>
            </a:r>
            <a:r>
              <a:rPr lang="en-US" altLang="zh-CN" sz="1800" b="0" i="0" u="none" strike="noStrike" baseline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on the Ceiling (</a:t>
            </a:r>
            <a:r>
              <a:rPr lang="zh-CN" altLang="en-US" sz="1800" b="0" i="0" u="none" strike="noStrike" baseline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给天花板装些金属材料</a:t>
            </a:r>
            <a:r>
              <a:rPr lang="en-US" altLang="zh-CN" sz="1800" b="0" i="0" u="none" strike="noStrike" baseline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4F668A-18C8-4972-AE9B-01C056E2C5BF}"/>
              </a:ext>
            </a:extLst>
          </p:cNvPr>
          <p:cNvSpPr txBox="1"/>
          <p:nvPr/>
        </p:nvSpPr>
        <p:spPr>
          <a:xfrm>
            <a:off x="3460413" y="2550183"/>
            <a:ext cx="5511319" cy="88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把耳机当做刺猬，装很多天线，全方位无死角接收信号（最好也就前面的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NLOS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E16BBA7-AA81-4EB7-947F-0F4364930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775806"/>
            <a:ext cx="3332620" cy="45064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58EDBCF-16B0-4276-8A2A-8443B53E8EB0}"/>
              </a:ext>
            </a:extLst>
          </p:cNvPr>
          <p:cNvSpPr txBox="1"/>
          <p:nvPr/>
        </p:nvSpPr>
        <p:spPr>
          <a:xfrm>
            <a:off x="2406072" y="3110282"/>
            <a:ext cx="734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LOS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82A82D-C3FD-4F17-9EF8-62AAE0286BFC}"/>
              </a:ext>
            </a:extLst>
          </p:cNvPr>
          <p:cNvSpPr txBox="1"/>
          <p:nvPr/>
        </p:nvSpPr>
        <p:spPr>
          <a:xfrm>
            <a:off x="2406071" y="5340864"/>
            <a:ext cx="845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NLOS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F669D13-300F-45B6-9883-F8A1DAE4E52D}"/>
              </a:ext>
            </a:extLst>
          </p:cNvPr>
          <p:cNvCxnSpPr>
            <a:cxnSpLocks/>
          </p:cNvCxnSpPr>
          <p:nvPr/>
        </p:nvCxnSpPr>
        <p:spPr>
          <a:xfrm>
            <a:off x="4645891" y="5080001"/>
            <a:ext cx="63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343E11-91A5-4177-BF5C-46F13042114D}"/>
              </a:ext>
            </a:extLst>
          </p:cNvPr>
          <p:cNvCxnSpPr>
            <a:cxnSpLocks/>
          </p:cNvCxnSpPr>
          <p:nvPr/>
        </p:nvCxnSpPr>
        <p:spPr>
          <a:xfrm>
            <a:off x="4645891" y="5930742"/>
            <a:ext cx="637308" cy="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98C5434-4130-4C24-AD4F-A46A6692B90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645891" y="5533050"/>
            <a:ext cx="637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A4C6B87-6CA0-4CEA-B4CA-6DED780CD9E9}"/>
              </a:ext>
            </a:extLst>
          </p:cNvPr>
          <p:cNvCxnSpPr>
            <a:cxnSpLocks/>
          </p:cNvCxnSpPr>
          <p:nvPr/>
        </p:nvCxnSpPr>
        <p:spPr>
          <a:xfrm>
            <a:off x="4645891" y="6386063"/>
            <a:ext cx="63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E9DADC7-2062-42D5-9872-AAFE86BA9B53}"/>
              </a:ext>
            </a:extLst>
          </p:cNvPr>
          <p:cNvSpPr txBox="1"/>
          <p:nvPr/>
        </p:nvSpPr>
        <p:spPr>
          <a:xfrm>
            <a:off x="5283198" y="4895335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放大信号 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amplifier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13778A9-5D22-4DC0-81BC-77562ED6C29F}"/>
              </a:ext>
            </a:extLst>
          </p:cNvPr>
          <p:cNvSpPr txBox="1"/>
          <p:nvPr/>
        </p:nvSpPr>
        <p:spPr>
          <a:xfrm>
            <a:off x="5283197" y="5348384"/>
            <a:ext cx="386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确定天线方向，反射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天线旋转很快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A8912CB-B9E3-4AFB-A85D-8F4B9EFB42ED}"/>
              </a:ext>
            </a:extLst>
          </p:cNvPr>
          <p:cNvSpPr txBox="1"/>
          <p:nvPr/>
        </p:nvSpPr>
        <p:spPr>
          <a:xfrm>
            <a:off x="5283198" y="5753432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两种路径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2B48211-E5E7-451A-87E6-A72A8A5D494E}"/>
              </a:ext>
            </a:extLst>
          </p:cNvPr>
          <p:cNvSpPr txBox="1"/>
          <p:nvPr/>
        </p:nvSpPr>
        <p:spPr>
          <a:xfrm>
            <a:off x="5283197" y="6093675"/>
            <a:ext cx="3860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利用已有</a:t>
            </a:r>
            <a:r>
              <a:rPr lang="en-US" altLang="zh-CN" sz="160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VR</a:t>
            </a:r>
            <a:r>
              <a:rPr lang="zh-CN" altLang="en-US" sz="1600" b="1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历史轨迹</a:t>
            </a:r>
            <a:r>
              <a:rPr lang="en-US" altLang="zh-CN" sz="1600" b="1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RF</a:t>
            </a:r>
            <a:r>
              <a:rPr lang="zh-CN" altLang="en-US" sz="1600" b="1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定位数据</a:t>
            </a:r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确定天线方向，避免全空间扫描所有方向组合</a:t>
            </a:r>
          </a:p>
        </p:txBody>
      </p:sp>
    </p:spTree>
    <p:extLst>
      <p:ext uri="{BB962C8B-B14F-4D97-AF65-F5344CB8AC3E}">
        <p14:creationId xmlns:p14="http://schemas.microsoft.com/office/powerpoint/2010/main" val="1864735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7" grpId="0"/>
      <p:bldP spid="38" grpId="0"/>
      <p:bldP spid="39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一个未曾设想的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mirror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78DF52-5706-48C6-A65B-F99418CDF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43072"/>
            <a:ext cx="4141209" cy="4980771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6DD1C0D-A0C3-4D90-BE4B-403B0211CD32}"/>
              </a:ext>
            </a:extLst>
          </p:cNvPr>
          <p:cNvSpPr txBox="1">
            <a:spLocks/>
          </p:cNvSpPr>
          <p:nvPr/>
        </p:nvSpPr>
        <p:spPr>
          <a:xfrm>
            <a:off x="4719782" y="1621906"/>
            <a:ext cx="4322616" cy="39291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反射：入射角和反射角不需要相等！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可以考虑在房间装多个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mirrors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，阻挡时耳机优先选择最近的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mirror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天线旋转时间是微秒级！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984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ageCurlDouble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C490E2-EA0D-441B-B005-1AE9BD7C8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51" y="1831852"/>
            <a:ext cx="4772025" cy="231457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3465344" cy="50199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矛盾一：放大 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VS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“缩小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“缩小”：自己发射端发出去的信号直接被自己接收端收到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缩小倍数越大泄露信息越少，效果越好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放大倍数大于缩小倍数时形成正反馈，泄露的信息会越来越大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放大倍数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&lt;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缩小倍数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G-L&lt;0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思路：求出缩小倍数 </a:t>
            </a:r>
            <a:r>
              <a:rPr lang="en-US" altLang="zh-CN" b="1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</a:p>
          <a:p>
            <a:pPr lvl="1">
              <a:lnSpc>
                <a:spcPct val="150000"/>
              </a:lnSpc>
            </a:pP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新的问题：抓主要矛盾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DA778948-527A-42DB-9561-B99767D3A64E}"/>
              </a:ext>
            </a:extLst>
          </p:cNvPr>
          <p:cNvSpPr txBox="1">
            <a:spLocks/>
          </p:cNvSpPr>
          <p:nvPr/>
        </p:nvSpPr>
        <p:spPr>
          <a:xfrm>
            <a:off x="3897626" y="4204175"/>
            <a:ext cx="5246374" cy="231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矛盾二：天线对齐的精准 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VS 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确定方向的耗时</a:t>
            </a:r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latin typeface="华文仿宋" panose="02010600040101010101" pitchFamily="2" charset="-122"/>
                <a:ea typeface="华文仿宋" panose="02010600040101010101" pitchFamily="2" charset="-122"/>
              </a:rPr>
              <a:t>AP</a:t>
            </a:r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1600">
                <a:latin typeface="华文仿宋" panose="02010600040101010101" pitchFamily="2" charset="-122"/>
                <a:ea typeface="华文仿宋" panose="02010600040101010101" pitchFamily="2" charset="-122"/>
              </a:rPr>
              <a:t>mirror</a:t>
            </a:r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的对齐（静态）</a:t>
            </a:r>
            <a:endParaRPr lang="en-US" altLang="zh-CN" sz="16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latin typeface="华文仿宋" panose="02010600040101010101" pitchFamily="2" charset="-122"/>
                <a:ea typeface="华文仿宋" panose="02010600040101010101" pitchFamily="2" charset="-122"/>
              </a:rPr>
              <a:t>Mirror</a:t>
            </a:r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与耳机的对齐（动态）</a:t>
            </a:r>
            <a:endParaRPr lang="en-US" altLang="zh-CN" sz="16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耳机与</a:t>
            </a:r>
            <a:r>
              <a:rPr lang="en-US" altLang="zh-CN" sz="1600">
                <a:latin typeface="华文仿宋" panose="02010600040101010101" pitchFamily="2" charset="-122"/>
                <a:ea typeface="华文仿宋" panose="02010600040101010101" pitchFamily="2" charset="-122"/>
              </a:rPr>
              <a:t>AP</a:t>
            </a:r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的对齐（动态）</a:t>
            </a:r>
            <a:endParaRPr lang="en-US" altLang="zh-CN" sz="16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怎么发现阻挡？怎么确定走哪条路？</a:t>
            </a:r>
            <a:endParaRPr lang="en-US" altLang="zh-CN" sz="16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71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Mirror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的天线要朝着耳机的方向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选择不同的发送、接受角度发射，记录自己收到了多少信息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实验四：泄露实验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65A25C-7C24-4A10-8983-BE9A648E5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3" y="2750126"/>
            <a:ext cx="4996591" cy="35675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4EBFC0-BD9F-46CC-9AF5-C16E83AD64E2}"/>
              </a:ext>
            </a:extLst>
          </p:cNvPr>
          <p:cNvSpPr txBox="1"/>
          <p:nvPr/>
        </p:nvSpPr>
        <p:spPr>
          <a:xfrm>
            <a:off x="5647634" y="3553691"/>
            <a:ext cx="3375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结论：缩小倍数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不固定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取值范围有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20dB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！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需要一个算法动态确定放大倍数！</a:t>
            </a:r>
          </a:p>
        </p:txBody>
      </p:sp>
    </p:spTree>
    <p:extLst>
      <p:ext uri="{BB962C8B-B14F-4D97-AF65-F5344CB8AC3E}">
        <p14:creationId xmlns:p14="http://schemas.microsoft.com/office/powerpoint/2010/main" val="352111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Naïve Algorithm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Mirror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实时地测量泄露信息，确定放大倍数。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需要额外的硬件编码解码（数字收发信道），</a:t>
            </a:r>
            <a:r>
              <a:rPr lang="zh-CN" altLang="en-US" u="sng">
                <a:latin typeface="华文仿宋" panose="02010600040101010101" pitchFamily="2" charset="-122"/>
                <a:ea typeface="华文仿宋" panose="02010600040101010101" pitchFamily="2" charset="-122"/>
              </a:rPr>
              <a:t>镜子变得不再单纯</a:t>
            </a:r>
            <a:endParaRPr lang="en-US" altLang="zh-CN" u="sng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先验知识：放大器达到饱和模式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放大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=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缩小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时电流消耗会突增。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Automatic Gain Control Algorithm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：类比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TCP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，放大倍数初始化为最小值，一步步递增放大倍数，测量电流大小，检测到电流突增时再降低放大倍数 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(back off)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Adaptive Algorithm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808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AP--Mirror</a:t>
                </a:r>
              </a:p>
              <a:p>
                <a:pPr lvl="1"/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二者都是静止的，只需要初始化一次；</a:t>
                </a:r>
                <a:endParaRPr lang="en-US" altLang="zh-CN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Mirror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只能反射信号，不能发送和接受，没有数字信道，不能用以前的算法；</a:t>
                </a:r>
                <a:endParaRPr lang="en-US" altLang="zh-CN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暴力法：蓝牙低速通信，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AP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角度发信号给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mirror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，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mirror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角度接受和发送信号给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AP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，遍历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的所有组合，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AP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测返回来的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power, 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找到最佳；</a:t>
                </a:r>
                <a:endParaRPr lang="en-US" altLang="zh-CN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新问题：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AP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发送的信号直接泄露回来被接受算入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power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；</a:t>
                </a:r>
                <a:endParaRPr lang="en-US" altLang="zh-CN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解决方案：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AP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频率发送，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mirror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频率</m:t>
                    </m:r>
                  </m:oMath>
                </a14:m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开关它的放大器，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AP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用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filter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过滤掉收到的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频率</m:t>
                    </m:r>
                  </m:oMath>
                </a14:m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的信号，接受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频率</m:t>
                    </m:r>
                  </m:oMath>
                </a14:m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的信号，实现分离效果。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AP--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耳机</a:t>
                </a:r>
                <a:endParaRPr lang="en-US" altLang="zh-CN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VR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系统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3D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建模本身就会跟踪耳机的位置和朝向</a:t>
                </a:r>
                <a:endParaRPr lang="en-US" altLang="zh-CN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HTC VR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系统，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Laser Trackers, </a:t>
                </a:r>
                <a:r>
                  <a:rPr lang="zh-CN" altLang="en-US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惯性传感器 </a:t>
                </a:r>
                <a:r>
                  <a:rPr lang="en-US" altLang="zh-CN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IMU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655" r="-3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Beam Alignment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90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708285" y="4332384"/>
            <a:ext cx="10560569" cy="899510"/>
          </a:xfrm>
        </p:spPr>
        <p:txBody>
          <a:bodyPr/>
          <a:lstStyle/>
          <a:p>
            <a:r>
              <a:rPr lang="zh-CN" altLang="en-US" sz="440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让高质量无约束的虚拟现实成为可能</a:t>
            </a:r>
            <a:endParaRPr lang="zh-CN" altLang="en-US" sz="44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28650" y="5506711"/>
            <a:ext cx="7886700" cy="604299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MIT NSDI 2017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1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3F3695-305F-40E6-BA93-A830A09A9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2387641"/>
            <a:ext cx="2571750" cy="3028950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CB553713-EA09-4CC2-A4A9-E21AFCDD4BE1}"/>
              </a:ext>
            </a:extLst>
          </p:cNvPr>
          <p:cNvSpPr/>
          <p:nvPr/>
        </p:nvSpPr>
        <p:spPr>
          <a:xfrm>
            <a:off x="7191014" y="3038762"/>
            <a:ext cx="230909" cy="1357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FF25E2-E843-448C-BDD6-184FA0208BF8}"/>
              </a:ext>
            </a:extLst>
          </p:cNvPr>
          <p:cNvSpPr txBox="1"/>
          <p:nvPr/>
        </p:nvSpPr>
        <p:spPr>
          <a:xfrm>
            <a:off x="7492711" y="3532969"/>
            <a:ext cx="99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AH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已知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DDC7B0-A3D5-4589-B054-6FB63ED961EC}"/>
              </a:ext>
            </a:extLst>
          </p:cNvPr>
          <p:cNvSpPr txBox="1"/>
          <p:nvPr/>
        </p:nvSpPr>
        <p:spPr>
          <a:xfrm>
            <a:off x="5903046" y="2796473"/>
            <a:ext cx="99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AM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97FA5378-36D1-4B68-8564-FE168FABF7DF}"/>
              </a:ext>
            </a:extLst>
          </p:cNvPr>
          <p:cNvSpPr/>
          <p:nvPr/>
        </p:nvSpPr>
        <p:spPr>
          <a:xfrm rot="14521262">
            <a:off x="6174312" y="2530856"/>
            <a:ext cx="230909" cy="1447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94026" y="1685678"/>
                <a:ext cx="4218413" cy="492149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 startAt="3"/>
                </a:pPr>
                <a:r>
                  <a:rPr lang="zh-CN" altLang="en-US" sz="28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耳机</a:t>
                </a:r>
                <a:r>
                  <a:rPr lang="en-US" altLang="zh-CN" sz="28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--Mirror</a:t>
                </a:r>
              </a:p>
              <a:p>
                <a:pPr lvl="1"/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Bad idea: 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要用户现场测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AM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，利用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SAS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定理得到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Good idea: 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遍历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所有组合，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取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SNR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最高的组合，根据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ASA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定理确定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mirror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的位置，</a:t>
                </a:r>
                <a:r>
                  <a:rPr lang="zh-CN" altLang="en-US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只需初始化时执行一次求出</a:t>
                </a:r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AM</a:t>
                </a:r>
                <a:r>
                  <a:rPr lang="zh-CN" altLang="en-US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。</a:t>
                </a:r>
                <a:endParaRPr lang="en-US" altLang="zh-CN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endParaRPr lang="en-US" altLang="zh-CN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endParaRPr lang="en-US" altLang="zh-CN" sz="24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94026" y="1685678"/>
                <a:ext cx="4218413" cy="4921498"/>
              </a:xfrm>
              <a:blipFill>
                <a:blip r:embed="rId4"/>
                <a:stretch>
                  <a:fillRect l="-2601" t="-248" r="-6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Beam Alignment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6B8B1A-E7C0-47A9-A6E8-4164AB51449F}"/>
                  </a:ext>
                </a:extLst>
              </p:cNvPr>
              <p:cNvSpPr txBox="1"/>
              <p:nvPr/>
            </p:nvSpPr>
            <p:spPr>
              <a:xfrm>
                <a:off x="5883366" y="359137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6B8B1A-E7C0-47A9-A6E8-4164AB514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66" y="3591370"/>
                <a:ext cx="406400" cy="369332"/>
              </a:xfrm>
              <a:prstGeom prst="rect">
                <a:avLst/>
              </a:prstGeom>
              <a:blipFill>
                <a:blip r:embed="rId5"/>
                <a:stretch>
                  <a:fillRect r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477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3F3695-305F-40E6-BA93-A830A09A9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2387641"/>
            <a:ext cx="2571750" cy="3028950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CB553713-EA09-4CC2-A4A9-E21AFCDD4BE1}"/>
              </a:ext>
            </a:extLst>
          </p:cNvPr>
          <p:cNvSpPr/>
          <p:nvPr/>
        </p:nvSpPr>
        <p:spPr>
          <a:xfrm>
            <a:off x="7191014" y="3038762"/>
            <a:ext cx="230909" cy="1357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FF25E2-E843-448C-BDD6-184FA0208BF8}"/>
              </a:ext>
            </a:extLst>
          </p:cNvPr>
          <p:cNvSpPr txBox="1"/>
          <p:nvPr/>
        </p:nvSpPr>
        <p:spPr>
          <a:xfrm>
            <a:off x="7492711" y="3532969"/>
            <a:ext cx="99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AH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已知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DDC7B0-A3D5-4589-B054-6FB63ED961EC}"/>
              </a:ext>
            </a:extLst>
          </p:cNvPr>
          <p:cNvSpPr txBox="1"/>
          <p:nvPr/>
        </p:nvSpPr>
        <p:spPr>
          <a:xfrm>
            <a:off x="5903046" y="2796473"/>
            <a:ext cx="99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AM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97FA5378-36D1-4B68-8564-FE168FABF7DF}"/>
              </a:ext>
            </a:extLst>
          </p:cNvPr>
          <p:cNvSpPr/>
          <p:nvPr/>
        </p:nvSpPr>
        <p:spPr>
          <a:xfrm rot="14521262">
            <a:off x="6174312" y="2530856"/>
            <a:ext cx="230909" cy="1447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Beam Alignment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6B8B1A-E7C0-47A9-A6E8-4164AB51449F}"/>
                  </a:ext>
                </a:extLst>
              </p:cNvPr>
              <p:cNvSpPr txBox="1"/>
              <p:nvPr/>
            </p:nvSpPr>
            <p:spPr>
              <a:xfrm>
                <a:off x="5883366" y="359137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6B8B1A-E7C0-47A9-A6E8-4164AB514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66" y="3591370"/>
                <a:ext cx="406400" cy="369332"/>
              </a:xfrm>
              <a:prstGeom prst="rect">
                <a:avLst/>
              </a:prstGeom>
              <a:blipFill>
                <a:blip r:embed="rId4"/>
                <a:stretch>
                  <a:fillRect r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4">
                <a:extLst>
                  <a:ext uri="{FF2B5EF4-FFF2-40B4-BE49-F238E27FC236}">
                    <a16:creationId xmlns:a16="http://schemas.microsoft.com/office/drawing/2014/main" id="{D9B700B4-0F63-4D2C-9616-CC26E359DEB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94026" y="1685678"/>
                <a:ext cx="4218413" cy="492149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 startAt="4"/>
                </a:pPr>
                <a:r>
                  <a:rPr lang="zh-CN" altLang="en-US" sz="28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择路</a:t>
                </a:r>
                <a:endParaRPr lang="en-US" altLang="zh-CN" sz="28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给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AP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、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mirror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、耳机都装蓝牙，交换控制信息；</a:t>
                </a:r>
                <a:endParaRPr lang="en-US" altLang="zh-CN" sz="24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耳机持续监控制信息的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SNR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，低于阈值时就通知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AP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和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mirror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换路；</a:t>
                </a:r>
                <a:endParaRPr lang="en-US" altLang="zh-CN" sz="24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Latency: 0.9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对齐角度，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1.7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完成天线旋转，</a:t>
                </a:r>
                <a:r>
                  <a:rPr lang="en-US" altLang="zh-CN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1ms</a:t>
                </a:r>
                <a:r>
                  <a:rPr lang="zh-CN" altLang="en-US" sz="24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系统本身定位。</a:t>
                </a:r>
              </a:p>
              <a:p>
                <a:pPr marL="457200" indent="-457200">
                  <a:buAutoNum type="arabicPeriod" startAt="3"/>
                </a:pPr>
                <a:endParaRPr lang="zh-CN" altLang="en-US" sz="28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marL="457200" indent="-457200">
                  <a:buAutoNum type="arabicPeriod" startAt="3"/>
                </a:pPr>
                <a:endParaRPr lang="en-US" altLang="zh-CN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endParaRPr lang="en-US" altLang="zh-CN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1"/>
                <a:endParaRPr lang="en-US" altLang="zh-CN" sz="24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>
          <p:sp>
            <p:nvSpPr>
              <p:cNvPr id="11" name="内容占位符 4">
                <a:extLst>
                  <a:ext uri="{FF2B5EF4-FFF2-40B4-BE49-F238E27FC236}">
                    <a16:creationId xmlns:a16="http://schemas.microsoft.com/office/drawing/2014/main" id="{D9B700B4-0F63-4D2C-9616-CC26E359D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94026" y="1685678"/>
                <a:ext cx="4218413" cy="4921498"/>
              </a:xfrm>
              <a:blipFill>
                <a:blip r:embed="rId5"/>
                <a:stretch>
                  <a:fillRect l="-2601" t="-248" r="-9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83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Hardware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D9B700B4-0F63-4D2C-9616-CC26E359DE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1" cy="4921498"/>
          </a:xfrm>
        </p:spPr>
        <p:txBody>
          <a:bodyPr>
            <a:normAutofit/>
          </a:bodyPr>
          <a:lstStyle/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Phased array antennas</a:t>
            </a:r>
          </a:p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Variable gain amplifier</a:t>
            </a:r>
          </a:p>
          <a:p>
            <a:pPr lvl="1"/>
            <a:r>
              <a:rPr lang="en-US" altLang="zh-CN" sz="1600">
                <a:latin typeface="华文仿宋" panose="02010600040101010101" pitchFamily="2" charset="-122"/>
                <a:ea typeface="华文仿宋" panose="02010600040101010101" pitchFamily="2" charset="-122"/>
              </a:rPr>
              <a:t>Hittite HMC-C020 PA</a:t>
            </a:r>
          </a:p>
          <a:p>
            <a:pPr lvl="1"/>
            <a:r>
              <a:rPr lang="en-US" altLang="zh-CN" sz="1600">
                <a:latin typeface="华文仿宋" panose="02010600040101010101" pitchFamily="2" charset="-122"/>
                <a:ea typeface="华文仿宋" panose="02010600040101010101" pitchFamily="2" charset="-122"/>
              </a:rPr>
              <a:t>Quinstar QLW-2440 LNA</a:t>
            </a:r>
          </a:p>
          <a:p>
            <a:pPr lvl="1"/>
            <a:r>
              <a:rPr lang="en-US" altLang="zh-CN" sz="1600">
                <a:latin typeface="华文仿宋" panose="02010600040101010101" pitchFamily="2" charset="-122"/>
                <a:ea typeface="华文仿宋" panose="02010600040101010101" pitchFamily="2" charset="-122"/>
              </a:rPr>
              <a:t>Hittite HMC712LP3C </a:t>
            </a:r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压控衰减器</a:t>
            </a:r>
            <a:endParaRPr lang="en-US" altLang="zh-CN" sz="16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Hittite HMC-933 analog phase shifters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旋转天线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Arduino Due micro-controller</a:t>
            </a:r>
          </a:p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Analog Devices DACs</a:t>
            </a:r>
          </a:p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Texas Instruments INA169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直流电传感器</a:t>
            </a:r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mmWave receiver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AP 24GHz</a:t>
            </a:r>
          </a:p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PC: Intel i7, 16GB RAM, GeForce GTX 970 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显卡（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HTC VIVE VR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>
              <a:buAutoNum type="arabicPeriod" startAt="3"/>
            </a:pPr>
            <a:endParaRPr lang="en-US" altLang="zh-CN" sz="1800" b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endParaRPr lang="en-US" altLang="zh-CN" b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56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22E284-11E4-4C6B-8B51-7C2FA3D9A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95" y="2860339"/>
            <a:ext cx="5591609" cy="387481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Hardware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D9B700B4-0F63-4D2C-9616-CC26E359DE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7" y="1685678"/>
            <a:ext cx="6257756" cy="1436213"/>
          </a:xfrm>
        </p:spPr>
        <p:txBody>
          <a:bodyPr>
            <a:normAutofit/>
          </a:bodyPr>
          <a:lstStyle/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Arduino Due micro-controller</a:t>
            </a:r>
          </a:p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Analog Devices DACs</a:t>
            </a:r>
          </a:p>
          <a:p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Texas Instruments INA169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直流电传感器</a:t>
            </a:r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>
              <a:buAutoNum type="arabicPeriod" startAt="3"/>
            </a:pPr>
            <a:endParaRPr lang="en-US" altLang="zh-CN" sz="1800" b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endParaRPr lang="en-US" altLang="zh-CN" b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26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实验五：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阻挡性能实验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D9B700B4-0F63-4D2C-9616-CC26E359DE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502191" cy="1426977"/>
          </a:xfrm>
        </p:spPr>
        <p:txBody>
          <a:bodyPr>
            <a:normAutofit lnSpcReduction="10000"/>
          </a:bodyPr>
          <a:lstStyle/>
          <a:p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对三个场景分别执行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次测量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SNR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无阻挡（基准，视线方向通信）</a:t>
            </a:r>
            <a:endParaRPr lang="en-US" altLang="zh-CN" sz="16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有阻挡无</a:t>
            </a:r>
            <a:r>
              <a:rPr lang="en-US" altLang="zh-CN" sz="1600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（遍历全空间选最佳）</a:t>
            </a:r>
            <a:endParaRPr lang="en-US" altLang="zh-CN" sz="16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有阻挡有</a:t>
            </a:r>
            <a:r>
              <a:rPr lang="en-US" altLang="zh-CN" sz="1600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6D3320-08E7-4BEE-915E-DF860F1D7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11" y="2798597"/>
            <a:ext cx="6257925" cy="3962400"/>
          </a:xfrm>
          <a:prstGeom prst="rect">
            <a:avLst/>
          </a:prstGeom>
        </p:spPr>
      </p:pic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B2F8D87-B8B8-4DE8-8D3F-1313744BFD0A}"/>
              </a:ext>
            </a:extLst>
          </p:cNvPr>
          <p:cNvSpPr txBox="1">
            <a:spLocks/>
          </p:cNvSpPr>
          <p:nvPr/>
        </p:nvSpPr>
        <p:spPr>
          <a:xfrm>
            <a:off x="5165498" y="1690338"/>
            <a:ext cx="4251096" cy="92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无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-27dB/-17dB</a:t>
            </a:r>
          </a:p>
          <a:p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有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-3dB/</a:t>
            </a:r>
            <a:r>
              <a:rPr lang="en-US" altLang="zh-CN" sz="1800" u="sng">
                <a:latin typeface="华文仿宋" panose="02010600040101010101" pitchFamily="2" charset="-122"/>
                <a:ea typeface="华文仿宋" panose="02010600040101010101" pitchFamily="2" charset="-122"/>
              </a:rPr>
              <a:t>9.721dB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我算的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37E8E-FAC4-4B81-9A93-2DD5898613E3}"/>
              </a:ext>
            </a:extLst>
          </p:cNvPr>
          <p:cNvSpPr txBox="1"/>
          <p:nvPr/>
        </p:nvSpPr>
        <p:spPr>
          <a:xfrm>
            <a:off x="5464" y="3245210"/>
            <a:ext cx="2815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结论：即使是在阻挡情况下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的“保真”性能也比不阻挡时的视线方向通信要好 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放大作用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7781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实验六：</a:t>
            </a:r>
            <a:r>
              <a:rPr lang="en-US" altLang="zh-CN" sz="2800">
                <a:latin typeface="华文仿宋" panose="02010600040101010101" pitchFamily="2" charset="-122"/>
                <a:ea typeface="华文仿宋" panose="02010600040101010101" pitchFamily="2" charset="-122"/>
              </a:rPr>
              <a:t>AP-Mirror</a:t>
            </a:r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静态对齐准确度实验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D9B700B4-0F63-4D2C-9616-CC26E359DE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6" y="1685679"/>
            <a:ext cx="8502191" cy="920286"/>
          </a:xfrm>
        </p:spPr>
        <p:txBody>
          <a:bodyPr>
            <a:noAutofit/>
          </a:bodyPr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重复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100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次，每次改变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Mirror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的位置和朝向，比较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算出的角度和用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Bosch GLM50 laser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手测出来的真值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几毫米误差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B2F8D87-B8B8-4DE8-8D3F-1313744BFD0A}"/>
              </a:ext>
            </a:extLst>
          </p:cNvPr>
          <p:cNvSpPr txBox="1">
            <a:spLocks/>
          </p:cNvSpPr>
          <p:nvPr/>
        </p:nvSpPr>
        <p:spPr>
          <a:xfrm>
            <a:off x="5165498" y="1690338"/>
            <a:ext cx="4251096" cy="92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37E8E-FAC4-4B81-9A93-2DD5898613E3}"/>
              </a:ext>
            </a:extLst>
          </p:cNvPr>
          <p:cNvSpPr txBox="1"/>
          <p:nvPr/>
        </p:nvSpPr>
        <p:spPr>
          <a:xfrm>
            <a:off x="0" y="3249871"/>
            <a:ext cx="2815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结论：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估算的角度与真实值相差小于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2°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（光束的宽度有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10°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562329-AC74-46A0-BB11-292939F2F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952631"/>
            <a:ext cx="6334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 invX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实验七：</a:t>
            </a:r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耳机端动态对齐性能实验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D9B700B4-0F63-4D2C-9616-CC26E359DE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502191" cy="1290765"/>
          </a:xfrm>
        </p:spPr>
        <p:txBody>
          <a:bodyPr>
            <a:normAutofit/>
          </a:bodyPr>
          <a:lstStyle/>
          <a:p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重复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40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次，每次改变耳机的位置和朝向，比较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SNR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和用暴力穷举 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(AP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mirror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、耳机三个角度所有组合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) 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搜索出来的最佳值。</a:t>
            </a:r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最坏会少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4dB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，但仍大于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20dB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的底线。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B2F8D87-B8B8-4DE8-8D3F-1313744BFD0A}"/>
              </a:ext>
            </a:extLst>
          </p:cNvPr>
          <p:cNvSpPr txBox="1">
            <a:spLocks/>
          </p:cNvSpPr>
          <p:nvPr/>
        </p:nvSpPr>
        <p:spPr>
          <a:xfrm>
            <a:off x="5165498" y="1690338"/>
            <a:ext cx="4251096" cy="92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37E8E-FAC4-4B81-9A93-2DD5898613E3}"/>
              </a:ext>
            </a:extLst>
          </p:cNvPr>
          <p:cNvSpPr txBox="1"/>
          <p:nvPr/>
        </p:nvSpPr>
        <p:spPr>
          <a:xfrm>
            <a:off x="0" y="3881558"/>
            <a:ext cx="281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结论：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80%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的情况下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的性能是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optimal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5F6E24-2727-4249-8A4C-54675D862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2976443"/>
            <a:ext cx="62579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3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实验八：</a:t>
            </a:r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系统整体性能实验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D9B700B4-0F63-4D2C-9616-CC26E359DE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502191" cy="1290765"/>
          </a:xfrm>
        </p:spPr>
        <p:txBody>
          <a:bodyPr>
            <a:noAutofit/>
          </a:bodyPr>
          <a:lstStyle/>
          <a:p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重复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40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次，每次改变耳机的位置和朝向，用手阻挡</a:t>
            </a:r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场景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：没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mirror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，遍历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AP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和耳机所有角度组合，取最佳</a:t>
            </a:r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场景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：用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mirror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，固定放大倍数</a:t>
            </a:r>
            <a:endParaRPr lang="en-US" altLang="zh-CN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场景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MoVR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B2F8D87-B8B8-4DE8-8D3F-1313744BFD0A}"/>
              </a:ext>
            </a:extLst>
          </p:cNvPr>
          <p:cNvSpPr txBox="1">
            <a:spLocks/>
          </p:cNvSpPr>
          <p:nvPr/>
        </p:nvSpPr>
        <p:spPr>
          <a:xfrm>
            <a:off x="5165498" y="1690338"/>
            <a:ext cx="4251096" cy="92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37E8E-FAC4-4B81-9A93-2DD5898613E3}"/>
              </a:ext>
            </a:extLst>
          </p:cNvPr>
          <p:cNvSpPr txBox="1"/>
          <p:nvPr/>
        </p:nvSpPr>
        <p:spPr>
          <a:xfrm>
            <a:off x="2106896" y="6190722"/>
            <a:ext cx="492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结论：</a:t>
            </a:r>
            <a:r>
              <a:rPr lang="en-US" altLang="zh-CN" sz="2800">
                <a:latin typeface="华文仿宋" panose="02010600040101010101" pitchFamily="2" charset="-122"/>
                <a:ea typeface="华文仿宋" panose="02010600040101010101" pitchFamily="2" charset="-122"/>
              </a:rPr>
              <a:t>Best in any case !</a:t>
            </a:r>
            <a:endParaRPr lang="zh-CN" altLang="en-US" sz="28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56B904-E775-449D-BA32-511D00BB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2112"/>
            <a:ext cx="3352800" cy="26256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2CBFC6-B49A-4EAF-A9E2-3C4082EA6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89" y="3539097"/>
            <a:ext cx="3352800" cy="2651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D9D015-06FE-45F8-AE98-68A7DA2BF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77" y="3539095"/>
            <a:ext cx="3325449" cy="26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3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 invX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MoVR mirror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优点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2667FA9-4E73-4476-A4CB-915AE7F02DA8}"/>
              </a:ext>
            </a:extLst>
          </p:cNvPr>
          <p:cNvSpPr txBox="1">
            <a:spLocks/>
          </p:cNvSpPr>
          <p:nvPr/>
        </p:nvSpPr>
        <p:spPr>
          <a:xfrm>
            <a:off x="494023" y="1548462"/>
            <a:ext cx="8825467" cy="5054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稳定可靠：解决阻挡信道、移动对齐问题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带宽：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multiple Gbps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“保真”：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Signal Noise Ratio (SNR,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信噪功率比）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&gt; 20 dB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满足帧率 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10ms/frame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全双工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无线通信、无编码解码、无数字收发信道及相关硬件（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DAC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ADC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mixer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便宜、结构简单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点评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2667FA9-4E73-4476-A4CB-915AE7F02DA8}"/>
              </a:ext>
            </a:extLst>
          </p:cNvPr>
          <p:cNvSpPr txBox="1">
            <a:spLocks/>
          </p:cNvSpPr>
          <p:nvPr/>
        </p:nvSpPr>
        <p:spPr>
          <a:xfrm>
            <a:off x="494023" y="1548462"/>
            <a:ext cx="8825467" cy="5054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本文虽然是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的，但更像一篇科普文，没有复杂的理论、公式推导、实现细节，适合本科或高中生阅读；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设计实验的角度、思路值得学习；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CDF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图值得参考借鉴。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7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indow dir="ver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708285" y="4332384"/>
            <a:ext cx="10560569" cy="899510"/>
          </a:xfrm>
        </p:spPr>
        <p:txBody>
          <a:bodyPr/>
          <a:lstStyle/>
          <a:p>
            <a:r>
              <a:rPr lang="zh-CN" altLang="en-US" sz="4400">
                <a:latin typeface="华文仿宋" panose="02010600040101010101" pitchFamily="2" charset="-122"/>
                <a:ea typeface="华文仿宋" panose="02010600040101010101" pitchFamily="2" charset="-122"/>
              </a:rPr>
              <a:t>确保打</a:t>
            </a:r>
            <a:r>
              <a:rPr lang="en-US" altLang="zh-CN" sz="4400">
                <a:latin typeface="华文仿宋" panose="02010600040101010101" pitchFamily="2" charset="-122"/>
                <a:ea typeface="华文仿宋" panose="02010600040101010101" pitchFamily="2" charset="-122"/>
              </a:rPr>
              <a:t>VR</a:t>
            </a:r>
            <a:r>
              <a:rPr lang="zh-CN" altLang="en-US" sz="4400">
                <a:latin typeface="华文仿宋" panose="02010600040101010101" pitchFamily="2" charset="-122"/>
                <a:ea typeface="华文仿宋" panose="02010600040101010101" pitchFamily="2" charset="-122"/>
              </a:rPr>
              <a:t>游戏的网速够高够稳定</a:t>
            </a:r>
            <a:endParaRPr lang="zh-CN" altLang="en-US" sz="4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副标题 1">
            <a:extLst>
              <a:ext uri="{FF2B5EF4-FFF2-40B4-BE49-F238E27FC236}">
                <a16:creationId xmlns:a16="http://schemas.microsoft.com/office/drawing/2014/main" id="{534AAD8A-6E99-4E54-985A-D3D837DF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5506711"/>
            <a:ext cx="7886700" cy="604299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MIT NSDI 2017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F16DCC-27EA-4948-B4F4-51620D69FF9A}"/>
              </a:ext>
            </a:extLst>
          </p:cNvPr>
          <p:cNvSpPr/>
          <p:nvPr/>
        </p:nvSpPr>
        <p:spPr>
          <a:xfrm>
            <a:off x="5112126" y="769080"/>
            <a:ext cx="4031874" cy="1015663"/>
          </a:xfrm>
          <a:prstGeom prst="rect">
            <a:avLst/>
          </a:prstGeom>
          <a:noFill/>
          <a:effectLst>
            <a:softEdge rad="635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>
                <a:ln w="0">
                  <a:solidFill>
                    <a:srgbClr val="CC141E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谢谢倾听</a:t>
            </a:r>
            <a:r>
              <a:rPr lang="zh-CN" altLang="en-US" sz="6000">
                <a:ln w="0">
                  <a:solidFill>
                    <a:srgbClr val="CC141E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origami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提高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VR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游戏体验感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石望华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2021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23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日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conveyor dir="l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发现问题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739601-214B-462B-B185-09849EA25412}"/>
              </a:ext>
            </a:extLst>
          </p:cNvPr>
          <p:cNvSpPr/>
          <p:nvPr/>
        </p:nvSpPr>
        <p:spPr>
          <a:xfrm>
            <a:off x="632459" y="2459504"/>
            <a:ext cx="787908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你是否遇到过</a:t>
            </a:r>
            <a:endParaRPr lang="en-US" altLang="zh-CN" sz="4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打游戏时网络卡顿导致输了</a:t>
            </a:r>
            <a:endParaRPr lang="en-US" altLang="zh-CN" sz="4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而无可奈何、被队友批评的尴尬？</a:t>
            </a:r>
          </a:p>
        </p:txBody>
      </p:sp>
    </p:spTree>
    <p:extLst>
      <p:ext uri="{BB962C8B-B14F-4D97-AF65-F5344CB8AC3E}">
        <p14:creationId xmlns:p14="http://schemas.microsoft.com/office/powerpoint/2010/main" val="181483179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发现问题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403932-CE83-423B-8463-4A8EE9FC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3" y="2016910"/>
            <a:ext cx="4030324" cy="3939045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ADEDFE2-7F16-4C1D-890D-D40D010A57C6}"/>
              </a:ext>
            </a:extLst>
          </p:cNvPr>
          <p:cNvSpPr txBox="1">
            <a:spLocks/>
          </p:cNvSpPr>
          <p:nvPr/>
        </p:nvSpPr>
        <p:spPr>
          <a:xfrm>
            <a:off x="4696893" y="2385017"/>
            <a:ext cx="4169296" cy="32028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容易缠绕物体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容易被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HDMI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线绊倒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移动空间有限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降低舒适度</a:t>
            </a:r>
          </a:p>
        </p:txBody>
      </p:sp>
    </p:spTree>
    <p:extLst>
      <p:ext uri="{BB962C8B-B14F-4D97-AF65-F5344CB8AC3E}">
        <p14:creationId xmlns:p14="http://schemas.microsoft.com/office/powerpoint/2010/main" val="3625968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寻找原因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32CEC-F5B3-4C15-AC56-72461E6CC208}"/>
              </a:ext>
            </a:extLst>
          </p:cNvPr>
          <p:cNvSpPr txBox="1">
            <a:spLocks/>
          </p:cNvSpPr>
          <p:nvPr/>
        </p:nvSpPr>
        <p:spPr>
          <a:xfrm>
            <a:off x="494026" y="2022956"/>
            <a:ext cx="5202237" cy="31561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没无线通信方便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4G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信号不好？（带宽不够高）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WIFI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断了？（网络不稳定）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170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我们的需求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D2B6FEE-8B6C-4B91-A978-F62BC26B8651}"/>
              </a:ext>
            </a:extLst>
          </p:cNvPr>
          <p:cNvSpPr txBox="1">
            <a:spLocks/>
          </p:cNvSpPr>
          <p:nvPr/>
        </p:nvSpPr>
        <p:spPr>
          <a:xfrm>
            <a:off x="494026" y="1549785"/>
            <a:ext cx="8548374" cy="5054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无线通信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带宽：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multiple Gbps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“保真”：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Signal Noise Ratio (SNR,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信噪功率比）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&gt; 20 dB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底线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帧率：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10ms/frame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全双工 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Full Duplex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稳定可靠（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non-elastic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，不能时断时继，“</a:t>
            </a:r>
            <a:r>
              <a:rPr lang="zh-CN" altLang="en-US" sz="2400" b="0" i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没有任何妥协</a:t>
            </a:r>
            <a:r>
              <a:rPr lang="zh-CN" altLang="en-US" sz="2400" b="0" i="0">
                <a:solidFill>
                  <a:srgbClr val="F7313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退让</a:t>
            </a:r>
            <a:r>
              <a:rPr lang="zh-CN" altLang="en-US" sz="2400" b="0" i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余地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”）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07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优点：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无线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速率够高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SNR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够高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缺点：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Blockage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被手、头、路人阻挡信道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Mobility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玩家一直动，天线对不齐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波长小，对齐要好几秒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现有方案：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mmWave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毫米波</a:t>
            </a:r>
            <a:b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279BE3-CB77-4BBB-9D44-16A5CC2D9681}"/>
              </a:ext>
            </a:extLst>
          </p:cNvPr>
          <p:cNvSpPr txBox="1"/>
          <p:nvPr/>
        </p:nvSpPr>
        <p:spPr>
          <a:xfrm>
            <a:off x="6433825" y="2025433"/>
            <a:ext cx="2563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无线</a:t>
            </a:r>
            <a:r>
              <a:rPr lang="en-US" altLang="zh-CN" b="0" i="0"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AP</a:t>
            </a:r>
            <a:r>
              <a:rPr lang="zh-CN" altLang="en-US" b="0" i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b="0" i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Access Point</a:t>
            </a:r>
            <a:r>
              <a:rPr lang="zh-CN" altLang="en-US" b="0" i="0">
                <a:solidFill>
                  <a:srgbClr val="333333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AF4753-A5EA-4571-BAE0-48B1D36D1A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72" y="2463371"/>
            <a:ext cx="1520096" cy="24828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072D65-6E2B-4160-A10B-05FA66F5F7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81" y="3166081"/>
            <a:ext cx="872473" cy="7992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D42CA9-4AE2-4F26-A79B-3DC645E2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092" y="2005271"/>
            <a:ext cx="550921" cy="8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D51ABB-9824-41F8-B2F2-98C2F427B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66" y="3166081"/>
            <a:ext cx="1092771" cy="107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E73D97-8B07-451F-8C93-E08C5760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00581" y="4499876"/>
            <a:ext cx="1137940" cy="121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71296D-CF45-4398-BF86-8EBDA313AE72}"/>
              </a:ext>
            </a:extLst>
          </p:cNvPr>
          <p:cNvSpPr txBox="1"/>
          <p:nvPr/>
        </p:nvSpPr>
        <p:spPr>
          <a:xfrm>
            <a:off x="4661218" y="571064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旁边经过的人的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body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BBA9AD-29EE-42C8-9C6D-7CD120D67C0C}"/>
              </a:ext>
            </a:extLst>
          </p:cNvPr>
          <p:cNvSpPr txBox="1"/>
          <p:nvPr/>
        </p:nvSpPr>
        <p:spPr>
          <a:xfrm>
            <a:off x="3311079" y="3965310"/>
            <a:ext cx="122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接收天线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268401-C811-48A1-937B-F818D702357B}"/>
              </a:ext>
            </a:extLst>
          </p:cNvPr>
          <p:cNvSpPr txBox="1"/>
          <p:nvPr/>
        </p:nvSpPr>
        <p:spPr>
          <a:xfrm>
            <a:off x="8039259" y="2796749"/>
            <a:ext cx="122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发送天线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7D7C5FB-FD4C-4C36-94A5-42B923ECA5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1" y="1831336"/>
            <a:ext cx="3332620" cy="448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0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7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2" grpId="1"/>
      <p:bldP spid="13" grpId="0"/>
      <p:bldP spid="17" grpId="0"/>
    </p:bld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2125</TotalTime>
  <Words>1977</Words>
  <Application>Microsoft Office PowerPoint</Application>
  <PresentationFormat>全屏显示(4:3)</PresentationFormat>
  <Paragraphs>266</Paragraphs>
  <Slides>30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等线</vt:lpstr>
      <vt:lpstr>等线 Light</vt:lpstr>
      <vt:lpstr>华文仿宋</vt:lpstr>
      <vt:lpstr>华文行楷</vt:lpstr>
      <vt:lpstr>华文楷体</vt:lpstr>
      <vt:lpstr>华文隶书</vt:lpstr>
      <vt:lpstr>楷体</vt:lpstr>
      <vt:lpstr>微软雅黑</vt:lpstr>
      <vt:lpstr>Arial</vt:lpstr>
      <vt:lpstr>Calibri</vt:lpstr>
      <vt:lpstr>Cambria Math</vt:lpstr>
      <vt:lpstr>Times New Roman</vt:lpstr>
      <vt:lpstr>2016-VI主题</vt:lpstr>
      <vt:lpstr>Enabling High-Quality Untethered Virtual Reality</vt:lpstr>
      <vt:lpstr>让高质量无约束的虚拟现实成为可能</vt:lpstr>
      <vt:lpstr>确保打VR游戏的网速够高够稳定</vt:lpstr>
      <vt:lpstr>提高VR游戏体验感</vt:lpstr>
      <vt:lpstr>发现问题</vt:lpstr>
      <vt:lpstr>发现问题</vt:lpstr>
      <vt:lpstr>寻找原因</vt:lpstr>
      <vt:lpstr>我们的需求</vt:lpstr>
      <vt:lpstr>现有方案：mmWave 毫米波 </vt:lpstr>
      <vt:lpstr>实验一：阻挡时长实验</vt:lpstr>
      <vt:lpstr>实验二：阻挡类别实验</vt:lpstr>
      <vt:lpstr>实验三：对齐实验</vt:lpstr>
      <vt:lpstr>Related work</vt:lpstr>
      <vt:lpstr>暗藏玄机：找clue</vt:lpstr>
      <vt:lpstr>一个未曾设想的mirror</vt:lpstr>
      <vt:lpstr>新的问题：抓主要矛盾</vt:lpstr>
      <vt:lpstr>实验四：泄露实验</vt:lpstr>
      <vt:lpstr>Adaptive Algorithm</vt:lpstr>
      <vt:lpstr>Beam Alignment</vt:lpstr>
      <vt:lpstr>Beam Alignment</vt:lpstr>
      <vt:lpstr>Beam Alignment</vt:lpstr>
      <vt:lpstr>Hardware</vt:lpstr>
      <vt:lpstr>Hardware</vt:lpstr>
      <vt:lpstr>实验五：MoVR阻挡性能实验</vt:lpstr>
      <vt:lpstr>实验六：AP-Mirror静态对齐准确度实验</vt:lpstr>
      <vt:lpstr>实验七：耳机端动态对齐性能实验</vt:lpstr>
      <vt:lpstr>实验八：系统整体性能实验</vt:lpstr>
      <vt:lpstr>MoVR mirror 优点</vt:lpstr>
      <vt:lpstr>点评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石 望华</cp:lastModifiedBy>
  <cp:revision>205</cp:revision>
  <dcterms:created xsi:type="dcterms:W3CDTF">2016-01-21T16:32:22Z</dcterms:created>
  <dcterms:modified xsi:type="dcterms:W3CDTF">2021-03-22T06:36:09Z</dcterms:modified>
</cp:coreProperties>
</file>