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14"/>
  </p:notesMasterIdLst>
  <p:sldIdLst>
    <p:sldId id="261" r:id="rId2"/>
    <p:sldId id="289" r:id="rId3"/>
    <p:sldId id="303" r:id="rId4"/>
    <p:sldId id="304" r:id="rId5"/>
    <p:sldId id="306" r:id="rId6"/>
    <p:sldId id="307" r:id="rId7"/>
    <p:sldId id="308" r:id="rId8"/>
    <p:sldId id="310" r:id="rId9"/>
    <p:sldId id="311" r:id="rId10"/>
    <p:sldId id="312" r:id="rId11"/>
    <p:sldId id="313" r:id="rId12"/>
    <p:sldId id="259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  <a:srgbClr val="FFFFFF"/>
    <a:srgbClr val="BFE2F3"/>
    <a:srgbClr val="C31823"/>
    <a:srgbClr val="C9151E"/>
    <a:srgbClr val="E9CBBC"/>
    <a:srgbClr val="E0A487"/>
    <a:srgbClr val="D97C5B"/>
    <a:srgbClr val="CC141E"/>
    <a:srgbClr val="D050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33" autoAdjust="0"/>
    <p:restoredTop sz="96405" autoAdjust="0"/>
  </p:normalViewPr>
  <p:slideViewPr>
    <p:cSldViewPr snapToGrid="0">
      <p:cViewPr varScale="1">
        <p:scale>
          <a:sx n="131" d="100"/>
          <a:sy n="131" d="100"/>
        </p:scale>
        <p:origin x="18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1616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Han" userId="8fe1631e-8441-40dc-9805-55ed4c53f93f" providerId="ADAL" clId="{B1931C24-E34A-4A40-AE3C-793C33BDCE0E}"/>
    <pc:docChg chg="modSld">
      <pc:chgData name="ZhaoHan" userId="8fe1631e-8441-40dc-9805-55ed4c53f93f" providerId="ADAL" clId="{B1931C24-E34A-4A40-AE3C-793C33BDCE0E}" dt="2021-04-28T09:53:05.075" v="3" actId="20577"/>
      <pc:docMkLst>
        <pc:docMk/>
      </pc:docMkLst>
      <pc:sldChg chg="modSp mod">
        <pc:chgData name="ZhaoHan" userId="8fe1631e-8441-40dc-9805-55ed4c53f93f" providerId="ADAL" clId="{B1931C24-E34A-4A40-AE3C-793C33BDCE0E}" dt="2021-04-28T09:53:05.075" v="3" actId="20577"/>
        <pc:sldMkLst>
          <pc:docMk/>
          <pc:sldMk cId="1722887604" sldId="261"/>
        </pc:sldMkLst>
        <pc:spChg chg="mod">
          <ac:chgData name="ZhaoHan" userId="8fe1631e-8441-40dc-9805-55ed4c53f93f" providerId="ADAL" clId="{B1931C24-E34A-4A40-AE3C-793C33BDCE0E}" dt="2021-04-28T09:53:05.075" v="3" actId="20577"/>
          <ac:spMkLst>
            <pc:docMk/>
            <pc:sldMk cId="1722887604" sldId="261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DFE78F-58BC-423A-A341-D0065C580108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4B1CD8-9F96-4F1D-A5B8-2D9E0ECCEB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916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此页可以删除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091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1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070056"/>
            <a:ext cx="7886700" cy="8995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628650" y="5034521"/>
            <a:ext cx="7886700" cy="604299"/>
          </a:xfrm>
        </p:spPr>
        <p:txBody>
          <a:bodyPr anchor="ctr">
            <a:noAutofit/>
          </a:bodyPr>
          <a:lstStyle>
            <a:lvl1pPr algn="ctr">
              <a:defRPr lang="zh-CN" altLang="en-US" sz="28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/>
              <a:t>单击以编辑母版副标题样式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32"/>
            <a:ext cx="9144000" cy="3931920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>
            <a:off x="0" y="3893788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2189123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两栏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" name="文本框 5"/>
          <p:cNvSpPr txBox="1"/>
          <p:nvPr/>
        </p:nvSpPr>
        <p:spPr>
          <a:xfrm>
            <a:off x="8250027" y="313202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4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6" y="313202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4" y="975600"/>
            <a:ext cx="8566445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7" name="矩形 1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 userDrawn="1"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9443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60">
          <p15:clr>
            <a:srgbClr val="FBAE40"/>
          </p15:clr>
        </p15:guide>
        <p15:guide id="2" pos="3895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6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4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 userDrawn="1"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2239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60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" name="文本框 5"/>
          <p:cNvSpPr txBox="1"/>
          <p:nvPr/>
        </p:nvSpPr>
        <p:spPr>
          <a:xfrm>
            <a:off x="8250027" y="313202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6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4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6" y="313202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7" name="矩形 1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/>
          <p:nvPr userDrawn="1"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48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60">
          <p15:clr>
            <a:srgbClr val="FBAE40"/>
          </p15:clr>
        </p15:guide>
        <p15:guide id="2" pos="3895">
          <p15:clr>
            <a:srgbClr val="FBAE40"/>
          </p15:clr>
        </p15:guide>
        <p15:guide id="3" pos="5193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封面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1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124" y="4006448"/>
            <a:ext cx="8325019" cy="111419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469125" y="5245248"/>
            <a:ext cx="5820358" cy="468179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单击以编辑母版副标题样式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32"/>
            <a:ext cx="9144000" cy="3931920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>
            <a:off x="0" y="3893788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69125" y="5815087"/>
            <a:ext cx="4159250" cy="49900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单击此处添加日期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32"/>
            <a:ext cx="9144000" cy="3931920"/>
          </a:xfrm>
          <a:prstGeom prst="rect">
            <a:avLst/>
          </a:prstGeom>
        </p:spPr>
      </p:pic>
      <p:cxnSp>
        <p:nvCxnSpPr>
          <p:cNvPr id="11" name="直接连接符 10"/>
          <p:cNvCxnSpPr/>
          <p:nvPr userDrawn="1"/>
        </p:nvCxnSpPr>
        <p:spPr>
          <a:xfrm>
            <a:off x="0" y="3893788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80998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21">
          <p15:clr>
            <a:srgbClr val="FBAE40"/>
          </p15:clr>
        </p15:guide>
        <p15:guide id="3" pos="295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封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12546"/>
            <a:ext cx="9144000" cy="27965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91" y="4211593"/>
            <a:ext cx="3021843" cy="799946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28650" y="1552217"/>
            <a:ext cx="7886700" cy="1325563"/>
          </a:xfrm>
          <a:prstGeom prst="rect">
            <a:avLst/>
          </a:prstGeom>
        </p:spPr>
        <p:txBody>
          <a:bodyPr anchor="ctr"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355107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6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9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2697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6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6" y="975602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250027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5"/>
          <p:cNvSpPr txBox="1">
            <a:spLocks/>
          </p:cNvSpPr>
          <p:nvPr/>
        </p:nvSpPr>
        <p:spPr>
          <a:xfrm>
            <a:off x="8697601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z="1200" smtClean="0"/>
              <a:pPr lvl="0"/>
              <a:t>‹#›</a:t>
            </a:fld>
            <a:endParaRPr lang="zh-CN" altLang="en-US" sz="1200" dirty="0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  <p:sp>
        <p:nvSpPr>
          <p:cNvPr id="16" name="文本框 15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灯片编号占位符 5"/>
          <p:cNvSpPr txBox="1">
            <a:spLocks/>
          </p:cNvSpPr>
          <p:nvPr userDrawn="1"/>
        </p:nvSpPr>
        <p:spPr>
          <a:xfrm>
            <a:off x="8697600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76287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5821680"/>
            <a:ext cx="9144000" cy="1036320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94" y="6100773"/>
            <a:ext cx="1958547" cy="5184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1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accent1"/>
                </a:solidFill>
                <a:effectLst>
                  <a:glow rad="25400">
                    <a:srgbClr val="BFE2F3"/>
                  </a:glo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411"/>
            <a:ext cx="9144000" cy="51816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5821680"/>
            <a:ext cx="9144000" cy="1036320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93" y="6100771"/>
            <a:ext cx="1958547" cy="518469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411"/>
            <a:ext cx="91440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3924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167">
          <p15:clr>
            <a:srgbClr val="FBAE40"/>
          </p15:clr>
        </p15:guide>
        <p15:guide id="2" pos="153">
          <p15:clr>
            <a:srgbClr val="FBAE40"/>
          </p15:clr>
        </p15:guide>
        <p15:guide id="3" pos="5556" userDrawn="1">
          <p15:clr>
            <a:srgbClr val="FBAE40"/>
          </p15:clr>
        </p15:guide>
        <p15:guide id="4" pos="20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6" y="975602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052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纯标题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6" y="975602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250027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灯片编号占位符 5"/>
          <p:cNvSpPr txBox="1">
            <a:spLocks/>
          </p:cNvSpPr>
          <p:nvPr/>
        </p:nvSpPr>
        <p:spPr>
          <a:xfrm>
            <a:off x="8696566" y="311755"/>
            <a:ext cx="44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z="1200" smtClean="0"/>
              <a:pPr lvl="0"/>
              <a:t>‹#›</a:t>
            </a:fld>
            <a:endParaRPr lang="zh-CN" altLang="en-US" sz="12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灯片编号占位符 5"/>
          <p:cNvSpPr txBox="1">
            <a:spLocks/>
          </p:cNvSpPr>
          <p:nvPr userDrawn="1"/>
        </p:nvSpPr>
        <p:spPr>
          <a:xfrm>
            <a:off x="8696565" y="311755"/>
            <a:ext cx="44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9072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438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文本框 4"/>
          <p:cNvSpPr txBox="1"/>
          <p:nvPr/>
        </p:nvSpPr>
        <p:spPr>
          <a:xfrm>
            <a:off x="8250027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97601" y="313202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1703B59-C883-4B8B-974E-AFB30A6C43A7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4775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4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4" y="975600"/>
            <a:ext cx="8556169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3433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sp>
        <p:nvSpPr>
          <p:cNvPr id="5" name="标题 1"/>
          <p:cNvSpPr txBox="1">
            <a:spLocks/>
          </p:cNvSpPr>
          <p:nvPr/>
        </p:nvSpPr>
        <p:spPr>
          <a:xfrm>
            <a:off x="323851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2"/>
                </a:solidFill>
                <a:effectLst>
                  <a:glow rad="25400">
                    <a:srgbClr val="BFE2F3"/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>
                <a:solidFill>
                  <a:schemeClr val="accent1"/>
                </a:solidFill>
              </a:rPr>
              <a:t>单击此处编辑母版标题样式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13469" y="807632"/>
            <a:ext cx="8340421" cy="5865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矩形 6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sp>
        <p:nvSpPr>
          <p:cNvPr id="9" name="标题 1"/>
          <p:cNvSpPr txBox="1">
            <a:spLocks/>
          </p:cNvSpPr>
          <p:nvPr userDrawn="1"/>
        </p:nvSpPr>
        <p:spPr>
          <a:xfrm>
            <a:off x="323850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2"/>
                </a:solidFill>
                <a:effectLst>
                  <a:glow rad="25400">
                    <a:srgbClr val="BFE2F3"/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accent1"/>
                </a:solidFill>
              </a:rPr>
              <a:t>单击此处编辑母版标题样式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3878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3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并行计算</a:t>
            </a:r>
            <a:r>
              <a:rPr lang="en-US" altLang="zh-CN" sz="36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projects</a:t>
            </a:r>
            <a:endParaRPr lang="zh-CN" altLang="en-US" sz="3600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2021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年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zh-CN" altLang="en-US">
                <a:latin typeface="Calibri" panose="020F0502020204030204" pitchFamily="34" charset="0"/>
                <a:cs typeface="Calibri" panose="020F0502020204030204" pitchFamily="34" charset="0"/>
              </a:rPr>
              <a:t>月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887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Projects-2.2 </a:t>
            </a:r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PageRank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9BF4F96-4E7F-46F5-9BFB-0B5B7E4135DB}"/>
              </a:ext>
            </a:extLst>
          </p:cNvPr>
          <p:cNvSpPr txBox="1"/>
          <p:nvPr/>
        </p:nvSpPr>
        <p:spPr>
          <a:xfrm>
            <a:off x="592282" y="1709305"/>
            <a:ext cx="7218218" cy="2010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2000" b="1" dirty="0">
                <a:latin typeface="Calibri" panose="020F0502020204030204" pitchFamily="34" charset="0"/>
                <a:ea typeface="黑体" panose="02010609060101010101" pitchFamily="49" charset="-122"/>
              </a:rPr>
              <a:t>PageRank</a:t>
            </a:r>
          </a:p>
          <a:p>
            <a:pPr marL="742950" lvl="2" indent="-285750" defTabSz="457200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网页重要性更新算法</a:t>
            </a:r>
            <a:endParaRPr lang="en-US" altLang="zh-CN" sz="2000" b="1" dirty="0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000" b="1" dirty="0">
                <a:latin typeface="Calibri" panose="020F0502020204030204" pitchFamily="34" charset="0"/>
                <a:ea typeface="黑体" panose="02010609060101010101" pitchFamily="49" charset="-122"/>
              </a:rPr>
              <a:t>简单思路</a:t>
            </a:r>
            <a:endParaRPr lang="en-US" altLang="zh-CN" sz="2000" b="1" dirty="0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742950" lvl="2" indent="-285750" defTabSz="457200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在迭代的</a:t>
            </a:r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for</a:t>
            </a: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循环处使用 </a:t>
            </a:r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#</a:t>
            </a:r>
            <a:r>
              <a:rPr lang="en-US" altLang="zh-CN" dirty="0" err="1">
                <a:latin typeface="Calibri" panose="020F0502020204030204" pitchFamily="34" charset="0"/>
                <a:ea typeface="黑体" panose="02010609060101010101" pitchFamily="49" charset="-122"/>
              </a:rPr>
              <a:t>omp</a:t>
            </a:r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 parallel</a:t>
            </a: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展开</a:t>
            </a:r>
          </a:p>
          <a:p>
            <a:pPr marL="742950" lvl="2" indent="-285750" defTabSz="457200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展开后，将在每一个子图中进行</a:t>
            </a:r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PageRank</a:t>
            </a: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算法</a:t>
            </a:r>
          </a:p>
          <a:p>
            <a:pPr marL="742950" lvl="2" indent="-285750" defTabSz="457200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每一次迭代后，在所有子图完成</a:t>
            </a:r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PageRank</a:t>
            </a: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后进行同步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7806D04-6F5C-4CAD-BC87-0EEAAE0FC3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479" y="1777835"/>
            <a:ext cx="2964363" cy="1011308"/>
          </a:xfrm>
          <a:prstGeom prst="rect">
            <a:avLst/>
          </a:prstGeom>
        </p:spPr>
      </p:pic>
      <p:pic>
        <p:nvPicPr>
          <p:cNvPr id="8" name="Picture 3">
            <a:extLst>
              <a:ext uri="{FF2B5EF4-FFF2-40B4-BE49-F238E27FC236}">
                <a16:creationId xmlns:a16="http://schemas.microsoft.com/office/drawing/2014/main" id="{4411A4F0-4D2F-479B-BEA1-FF9608A2F4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163" y="3788642"/>
            <a:ext cx="5126477" cy="2977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395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Projects-2.3 Quick Sort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9BF4F96-4E7F-46F5-9BFB-0B5B7E4135DB}"/>
              </a:ext>
            </a:extLst>
          </p:cNvPr>
          <p:cNvSpPr txBox="1"/>
          <p:nvPr/>
        </p:nvSpPr>
        <p:spPr>
          <a:xfrm>
            <a:off x="592281" y="1709305"/>
            <a:ext cx="4215685" cy="4977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2000" b="1" dirty="0">
                <a:latin typeface="Calibri" panose="020F0502020204030204" pitchFamily="34" charset="0"/>
                <a:ea typeface="黑体" panose="02010609060101010101" pitchFamily="49" charset="-122"/>
              </a:rPr>
              <a:t>Quick sort</a:t>
            </a:r>
          </a:p>
          <a:p>
            <a:pPr marL="742950" lvl="2" indent="-285750" defTabSz="457200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通过一趟排序将要排序的数据分割成独立的两部分，其中一部分的所有数据都比另外一部分的所有数据都要小，然后再按此方法对这两部分数据分别进行快速排序，整个排序过程可以递归进行，以此达到整个数据变成有序序列。</a:t>
            </a:r>
            <a:endParaRPr lang="en-US" altLang="zh-CN" dirty="0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endParaRPr lang="en-US" altLang="zh-CN" sz="2000" b="1" dirty="0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000" b="1" dirty="0">
                <a:latin typeface="Calibri" panose="020F0502020204030204" pitchFamily="34" charset="0"/>
                <a:ea typeface="黑体" panose="02010609060101010101" pitchFamily="49" charset="-122"/>
              </a:rPr>
              <a:t>简单思路</a:t>
            </a:r>
            <a:endParaRPr lang="en-US" altLang="zh-CN" sz="2000" b="1" dirty="0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742950" lvl="2" indent="-285750" defTabSz="457200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每个线程首先选择中间的数字作为主节点，并将数组划分为两个分区</a:t>
            </a:r>
          </a:p>
          <a:p>
            <a:pPr marL="742950" lvl="2" indent="-285750" defTabSz="457200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然后，递归地将这两个分区分配给两个线程。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B4644B2A-5E7F-4788-9D08-DBB7040E61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3997" y="1779261"/>
            <a:ext cx="4200003" cy="3547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453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423348" y="1816797"/>
            <a:ext cx="24192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dirty="0">
                <a:solidFill>
                  <a:schemeClr val="bg1"/>
                </a:solidFill>
              </a:rPr>
              <a:t>谢 谢！</a:t>
            </a:r>
          </a:p>
        </p:txBody>
      </p:sp>
    </p:spTree>
    <p:extLst>
      <p:ext uri="{BB962C8B-B14F-4D97-AF65-F5344CB8AC3E}">
        <p14:creationId xmlns:p14="http://schemas.microsoft.com/office/powerpoint/2010/main" val="564054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Projects-1 MPI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编程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9BF4F96-4E7F-46F5-9BFB-0B5B7E4135DB}"/>
              </a:ext>
            </a:extLst>
          </p:cNvPr>
          <p:cNvSpPr txBox="1"/>
          <p:nvPr/>
        </p:nvSpPr>
        <p:spPr>
          <a:xfrm>
            <a:off x="592282" y="1709305"/>
            <a:ext cx="7378238" cy="4029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2000" b="1" dirty="0">
                <a:latin typeface="Calibri" panose="020F0502020204030204" pitchFamily="34" charset="0"/>
                <a:ea typeface="黑体" panose="02010609060101010101" pitchFamily="49" charset="-122"/>
              </a:rPr>
              <a:t>1.1</a:t>
            </a:r>
            <a:r>
              <a:rPr lang="zh-CN" altLang="en-US" sz="2000" b="1" dirty="0">
                <a:latin typeface="Calibri" panose="020F050202020403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2000" b="1" dirty="0">
                <a:latin typeface="Calibri" panose="020F0502020204030204" pitchFamily="34" charset="0"/>
                <a:ea typeface="黑体" panose="02010609060101010101" pitchFamily="49" charset="-122"/>
              </a:rPr>
              <a:t>– MPI_ALLGATHER</a:t>
            </a:r>
          </a:p>
          <a:p>
            <a:pPr marL="742950" lvl="2" indent="-285750" defTabSz="457200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使用</a:t>
            </a:r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MPI_SEND</a:t>
            </a: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和</a:t>
            </a:r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MPI_RECV</a:t>
            </a: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实现</a:t>
            </a:r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MPI_ALLGATHER,</a:t>
            </a:r>
          </a:p>
          <a:p>
            <a:pPr marL="742950" lvl="2" indent="-285750" defTabSz="457200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与原版实现的性能比较</a:t>
            </a:r>
          </a:p>
          <a:p>
            <a:endParaRPr lang="en-US" altLang="zh-CN" sz="2000" b="1" dirty="0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2000" b="1" dirty="0">
                <a:latin typeface="Calibri" panose="020F0502020204030204" pitchFamily="34" charset="0"/>
                <a:ea typeface="黑体" panose="02010609060101010101" pitchFamily="49" charset="-122"/>
              </a:rPr>
              <a:t>1.2 – </a:t>
            </a:r>
            <a:r>
              <a:rPr lang="en-US" altLang="zh-CN" sz="2000" b="1" dirty="0" err="1">
                <a:latin typeface="Calibri" panose="020F0502020204030204" pitchFamily="34" charset="0"/>
                <a:ea typeface="黑体" panose="02010609060101010101" pitchFamily="49" charset="-122"/>
              </a:rPr>
              <a:t>Gemm</a:t>
            </a:r>
            <a:endParaRPr lang="en-US" altLang="zh-CN" sz="2000" b="1" dirty="0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742950" lvl="2" indent="-285750" defTabSz="457200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初始化两个</a:t>
            </a:r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1024 </a:t>
            </a: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*</a:t>
            </a:r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 1024</a:t>
            </a: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，以</a:t>
            </a:r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tile</a:t>
            </a: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级别为粒度，实现矩阵乘</a:t>
            </a:r>
            <a:endParaRPr lang="en-US" altLang="zh-CN" dirty="0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742950" lvl="2" indent="-285750" defTabSz="457200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使用一个</a:t>
            </a:r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4</a:t>
            </a: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*</a:t>
            </a:r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4 kernel</a:t>
            </a: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，实现</a:t>
            </a:r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pooling</a:t>
            </a: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操作</a:t>
            </a:r>
            <a:endParaRPr lang="en-US" altLang="zh-CN" dirty="0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742950" lvl="2" indent="-285750" defTabSz="457200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使用一个</a:t>
            </a:r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4</a:t>
            </a: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*</a:t>
            </a:r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4 kernel</a:t>
            </a: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，实现</a:t>
            </a:r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convolution</a:t>
            </a: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操作</a:t>
            </a:r>
            <a:endParaRPr lang="en-US" altLang="zh-CN" dirty="0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742950" lvl="2" indent="-285750" defTabSz="457200">
              <a:lnSpc>
                <a:spcPct val="120000"/>
              </a:lnSpc>
              <a:buFont typeface="Wingdings" panose="05000000000000000000" pitchFamily="2" charset="2"/>
              <a:buChar char="p"/>
            </a:pPr>
            <a:endParaRPr lang="en-US" altLang="zh-CN" dirty="0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2000" b="1" dirty="0">
                <a:latin typeface="Calibri" panose="020F0502020204030204" pitchFamily="34" charset="0"/>
                <a:ea typeface="黑体" panose="02010609060101010101" pitchFamily="49" charset="-122"/>
              </a:rPr>
              <a:t>1.3 – Wordcount </a:t>
            </a:r>
          </a:p>
          <a:p>
            <a:pPr marL="742950" lvl="2" indent="-285750" defTabSz="457200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提供两个文件夹，包括</a:t>
            </a:r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100</a:t>
            </a: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个小文件和一个大文件</a:t>
            </a:r>
            <a:endParaRPr lang="en-US" altLang="zh-CN" dirty="0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742950" lvl="2" indent="-285750" defTabSz="457200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分别实现</a:t>
            </a:r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wordcount</a:t>
            </a: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算法</a:t>
            </a:r>
            <a:endParaRPr lang="en-US" altLang="zh-CN" dirty="0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022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Projects-2 OMP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编程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9BF4F96-4E7F-46F5-9BFB-0B5B7E4135DB}"/>
              </a:ext>
            </a:extLst>
          </p:cNvPr>
          <p:cNvSpPr txBox="1"/>
          <p:nvPr/>
        </p:nvSpPr>
        <p:spPr>
          <a:xfrm>
            <a:off x="592282" y="1709305"/>
            <a:ext cx="7378238" cy="3997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2000" b="1" dirty="0">
                <a:latin typeface="Calibri" panose="020F0502020204030204" pitchFamily="34" charset="0"/>
                <a:ea typeface="黑体" panose="02010609060101010101" pitchFamily="49" charset="-122"/>
              </a:rPr>
              <a:t>2.1</a:t>
            </a:r>
            <a:r>
              <a:rPr lang="zh-CN" altLang="en-US" sz="2000" b="1" dirty="0">
                <a:latin typeface="Calibri" panose="020F050202020403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2000" b="1" dirty="0">
                <a:latin typeface="Calibri" panose="020F0502020204030204" pitchFamily="34" charset="0"/>
                <a:ea typeface="黑体" panose="02010609060101010101" pitchFamily="49" charset="-122"/>
              </a:rPr>
              <a:t>– Monte Carlo</a:t>
            </a:r>
            <a:r>
              <a:rPr lang="zh-CN" altLang="en-US" sz="2000" b="1" dirty="0">
                <a:latin typeface="Calibri" panose="020F0502020204030204" pitchFamily="34" charset="0"/>
                <a:ea typeface="黑体" panose="02010609060101010101" pitchFamily="49" charset="-122"/>
              </a:rPr>
              <a:t>算法</a:t>
            </a:r>
            <a:endParaRPr lang="en-US" altLang="zh-CN" sz="2000" b="1" dirty="0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742950" lvl="2" indent="-285750" defTabSz="457200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使用</a:t>
            </a:r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OMP</a:t>
            </a: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实现</a:t>
            </a:r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Monte Carlo</a:t>
            </a: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算法</a:t>
            </a:r>
            <a:endParaRPr lang="en-US" altLang="zh-CN" dirty="0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endParaRPr lang="en-US" altLang="zh-CN" sz="2000" b="1" dirty="0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2000" b="1" dirty="0">
                <a:latin typeface="Calibri" panose="020F0502020204030204" pitchFamily="34" charset="0"/>
                <a:ea typeface="黑体" panose="02010609060101010101" pitchFamily="49" charset="-122"/>
              </a:rPr>
              <a:t>2.2 – Quick Sort</a:t>
            </a:r>
          </a:p>
          <a:p>
            <a:pPr marL="742950" lvl="2" indent="-285750" defTabSz="457200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初始化一个包含</a:t>
            </a:r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1000000</a:t>
            </a: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个节点的列表</a:t>
            </a:r>
            <a:endParaRPr lang="en-US" altLang="zh-CN" dirty="0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742950" lvl="2" indent="-285750" defTabSz="457200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实现</a:t>
            </a:r>
            <a:r>
              <a:rPr lang="en-US" altLang="zh-CN" dirty="0" err="1">
                <a:latin typeface="Calibri" panose="020F0502020204030204" pitchFamily="34" charset="0"/>
                <a:ea typeface="黑体" panose="02010609060101010101" pitchFamily="49" charset="-122"/>
              </a:rPr>
              <a:t>QuickSort</a:t>
            </a: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算法</a:t>
            </a:r>
            <a:endParaRPr lang="en-US" altLang="zh-CN" dirty="0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742950" lvl="2" indent="-285750" defTabSz="457200">
              <a:lnSpc>
                <a:spcPct val="120000"/>
              </a:lnSpc>
              <a:buFont typeface="Wingdings" panose="05000000000000000000" pitchFamily="2" charset="2"/>
              <a:buChar char="p"/>
            </a:pPr>
            <a:endParaRPr lang="en-US" altLang="zh-CN" dirty="0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2000" b="1" dirty="0">
                <a:latin typeface="Calibri" panose="020F0502020204030204" pitchFamily="34" charset="0"/>
                <a:ea typeface="黑体" panose="02010609060101010101" pitchFamily="49" charset="-122"/>
              </a:rPr>
              <a:t>2.3 – PageRank </a:t>
            </a:r>
          </a:p>
          <a:p>
            <a:pPr marL="742950" lvl="2" indent="-285750" defTabSz="457200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初始化一个包含</a:t>
            </a:r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1024000</a:t>
            </a: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个节点的图</a:t>
            </a:r>
            <a:endParaRPr lang="en-US" altLang="zh-CN" dirty="0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742950" lvl="2" indent="-285750" defTabSz="457200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每条边的出度为</a:t>
            </a:r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1-10</a:t>
            </a:r>
          </a:p>
          <a:p>
            <a:pPr marL="742950" lvl="2" indent="-285750" defTabSz="457200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实现</a:t>
            </a:r>
            <a:r>
              <a:rPr lang="en-US" altLang="zh-CN" dirty="0" err="1">
                <a:latin typeface="Calibri" panose="020F0502020204030204" pitchFamily="34" charset="0"/>
                <a:ea typeface="黑体" panose="02010609060101010101" pitchFamily="49" charset="-122"/>
              </a:rPr>
              <a:t>Pagerank</a:t>
            </a: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算法</a:t>
            </a:r>
            <a:endParaRPr lang="en-US" altLang="zh-CN" dirty="0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742950" lvl="2" indent="-285750" defTabSz="457200">
              <a:lnSpc>
                <a:spcPct val="120000"/>
              </a:lnSpc>
              <a:buFont typeface="Wingdings" panose="05000000000000000000" pitchFamily="2" charset="2"/>
              <a:buChar char="p"/>
            </a:pPr>
            <a:endParaRPr lang="en-US" altLang="zh-CN" dirty="0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538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Projects-1.1 </a:t>
            </a:r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MPI_ALLGATHER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9BF4F96-4E7F-46F5-9BFB-0B5B7E4135DB}"/>
              </a:ext>
            </a:extLst>
          </p:cNvPr>
          <p:cNvSpPr txBox="1"/>
          <p:nvPr/>
        </p:nvSpPr>
        <p:spPr>
          <a:xfrm>
            <a:off x="592282" y="1709305"/>
            <a:ext cx="4916978" cy="3648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2000" b="1" dirty="0">
                <a:latin typeface="Calibri" panose="020F0502020204030204" pitchFamily="34" charset="0"/>
                <a:ea typeface="黑体" panose="02010609060101010101" pitchFamily="49" charset="-122"/>
              </a:rPr>
              <a:t>MPI_ALLGATHER</a:t>
            </a:r>
          </a:p>
          <a:p>
            <a:pPr marL="742950" lvl="2" indent="-285750" defTabSz="457200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将各进程的数据，分发到每个进程中</a:t>
            </a:r>
            <a:endParaRPr lang="en-US" altLang="zh-CN" dirty="0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742950" lvl="2" indent="-285750" defTabSz="457200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多对多通信</a:t>
            </a:r>
            <a:endParaRPr lang="en-US" altLang="zh-CN" dirty="0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742950" lvl="2" indent="-285750" defTabSz="457200">
              <a:lnSpc>
                <a:spcPct val="120000"/>
              </a:lnSpc>
              <a:buFont typeface="Wingdings" panose="05000000000000000000" pitchFamily="2" charset="2"/>
              <a:buChar char="p"/>
            </a:pPr>
            <a:endParaRPr lang="en-US" altLang="zh-CN" dirty="0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742950" lvl="2" indent="-285750" defTabSz="457200">
              <a:lnSpc>
                <a:spcPct val="120000"/>
              </a:lnSpc>
              <a:buFont typeface="Wingdings" panose="05000000000000000000" pitchFamily="2" charset="2"/>
              <a:buChar char="p"/>
            </a:pPr>
            <a:endParaRPr lang="en-US" altLang="zh-CN" dirty="0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endParaRPr lang="en-US" altLang="zh-CN" sz="2000" b="1" dirty="0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000" b="1" dirty="0">
                <a:latin typeface="Calibri" panose="020F0502020204030204" pitchFamily="34" charset="0"/>
                <a:ea typeface="黑体" panose="02010609060101010101" pitchFamily="49" charset="-122"/>
              </a:rPr>
              <a:t>简单思路</a:t>
            </a:r>
            <a:endParaRPr lang="en-US" altLang="zh-CN" sz="2000" b="1" dirty="0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742950" lvl="2" indent="-285750" defTabSz="457200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每个进程调用</a:t>
            </a:r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N-1</a:t>
            </a: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个</a:t>
            </a:r>
            <a:r>
              <a:rPr lang="en-US" altLang="zh-CN" dirty="0" err="1">
                <a:latin typeface="Calibri" panose="020F0502020204030204" pitchFamily="34" charset="0"/>
                <a:ea typeface="黑体" panose="02010609060101010101" pitchFamily="49" charset="-122"/>
              </a:rPr>
              <a:t>MPI_Send</a:t>
            </a: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调用以将本地消息缓冲区发送到其他进程</a:t>
            </a:r>
            <a:endParaRPr lang="en-US" altLang="zh-CN" dirty="0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742950" lvl="2" indent="-285750" defTabSz="457200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并调用</a:t>
            </a:r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N-1</a:t>
            </a: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个</a:t>
            </a:r>
            <a:r>
              <a:rPr lang="en-US" altLang="zh-CN" dirty="0" err="1">
                <a:latin typeface="Calibri" panose="020F0502020204030204" pitchFamily="34" charset="0"/>
                <a:ea typeface="黑体" panose="02010609060101010101" pitchFamily="49" charset="-122"/>
              </a:rPr>
              <a:t>MPI_Recv</a:t>
            </a: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调用以接受其余进程的消息</a:t>
            </a:r>
            <a:endParaRPr lang="en-US" altLang="zh-CN" dirty="0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pic>
        <p:nvPicPr>
          <p:cNvPr id="1026" name="Picture 2" descr="MPI_Allgather">
            <a:extLst>
              <a:ext uri="{FF2B5EF4-FFF2-40B4-BE49-F238E27FC236}">
                <a16:creationId xmlns:a16="http://schemas.microsoft.com/office/drawing/2014/main" id="{6C24BAB2-F250-4500-9C58-98CC7C0A3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8549" y="1862890"/>
            <a:ext cx="2577638" cy="2064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CEA2862E-0850-42DC-9802-D998164371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0829" y="4241873"/>
            <a:ext cx="3385358" cy="2276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606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Projects-1.2 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Gemm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9BF4F96-4E7F-46F5-9BFB-0B5B7E4135DB}"/>
              </a:ext>
            </a:extLst>
          </p:cNvPr>
          <p:cNvSpPr txBox="1"/>
          <p:nvPr/>
        </p:nvSpPr>
        <p:spPr>
          <a:xfrm>
            <a:off x="592282" y="1709305"/>
            <a:ext cx="4916978" cy="2983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2000" b="1" dirty="0" err="1">
                <a:latin typeface="Calibri" panose="020F0502020204030204" pitchFamily="34" charset="0"/>
                <a:ea typeface="黑体" panose="02010609060101010101" pitchFamily="49" charset="-122"/>
              </a:rPr>
              <a:t>Gemm</a:t>
            </a:r>
            <a:endParaRPr lang="en-US" altLang="zh-CN" sz="2000" b="1" dirty="0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742950" lvl="2" indent="-285750" defTabSz="457200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矩阵相乘</a:t>
            </a:r>
            <a:endParaRPr lang="en-US" altLang="zh-CN" dirty="0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742950" lvl="2" indent="-285750" defTabSz="457200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使用</a:t>
            </a:r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tile</a:t>
            </a: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级别的并行</a:t>
            </a:r>
            <a:endParaRPr lang="en-US" altLang="zh-CN" dirty="0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742950" lvl="2" indent="-285750" defTabSz="457200">
              <a:lnSpc>
                <a:spcPct val="120000"/>
              </a:lnSpc>
              <a:buFont typeface="Wingdings" panose="05000000000000000000" pitchFamily="2" charset="2"/>
              <a:buChar char="p"/>
            </a:pPr>
            <a:endParaRPr lang="en-US" altLang="zh-CN" dirty="0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endParaRPr lang="en-US" altLang="zh-CN" sz="2000" b="1" dirty="0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000" b="1" dirty="0">
                <a:latin typeface="Calibri" panose="020F0502020204030204" pitchFamily="34" charset="0"/>
                <a:ea typeface="黑体" panose="02010609060101010101" pitchFamily="49" charset="-122"/>
              </a:rPr>
              <a:t>简单思路</a:t>
            </a:r>
            <a:endParaRPr lang="en-US" altLang="zh-CN" sz="2000" b="1" dirty="0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742950" lvl="2" indent="-285750" defTabSz="457200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按照结果矩阵划分</a:t>
            </a:r>
            <a:endParaRPr lang="en-US" altLang="zh-CN" dirty="0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742950" lvl="2" indent="-285750" defTabSz="457200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将</a:t>
            </a:r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B</a:t>
            </a: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矩阵拷贝至单个线程的内存区</a:t>
            </a:r>
            <a:endParaRPr lang="en-US" altLang="zh-CN" dirty="0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742950" lvl="2" indent="-285750" defTabSz="457200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然后并行计算每个</a:t>
            </a:r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tile</a:t>
            </a: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内部的数据</a:t>
            </a:r>
            <a:endParaRPr lang="en-US" altLang="zh-CN" dirty="0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3616331-E134-48F4-B6B1-01A7FE9AC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1118" y="1709305"/>
            <a:ext cx="3945069" cy="2725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274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Projects-1.2 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Gemm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9BF4F96-4E7F-46F5-9BFB-0B5B7E4135DB}"/>
              </a:ext>
            </a:extLst>
          </p:cNvPr>
          <p:cNvSpPr txBox="1"/>
          <p:nvPr/>
        </p:nvSpPr>
        <p:spPr>
          <a:xfrm>
            <a:off x="592282" y="1709305"/>
            <a:ext cx="4916978" cy="4292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2000" b="1" dirty="0" err="1">
                <a:latin typeface="Calibri" panose="020F0502020204030204" pitchFamily="34" charset="0"/>
                <a:ea typeface="黑体" panose="02010609060101010101" pitchFamily="49" charset="-122"/>
              </a:rPr>
              <a:t>Gemm</a:t>
            </a:r>
            <a:endParaRPr lang="en-US" altLang="zh-CN" sz="2000" b="1" dirty="0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742950" lvl="2" indent="-285750" defTabSz="457200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矩阵相乘</a:t>
            </a:r>
            <a:endParaRPr lang="en-US" altLang="zh-CN" dirty="0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742950" lvl="2" indent="-285750" defTabSz="457200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使用</a:t>
            </a:r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tile</a:t>
            </a: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级别的并行</a:t>
            </a:r>
            <a:endParaRPr lang="en-US" altLang="zh-CN" dirty="0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742950" lvl="2" indent="-285750" defTabSz="457200">
              <a:lnSpc>
                <a:spcPct val="120000"/>
              </a:lnSpc>
              <a:buFont typeface="Wingdings" panose="05000000000000000000" pitchFamily="2" charset="2"/>
              <a:buChar char="p"/>
            </a:pPr>
            <a:endParaRPr lang="en-US" altLang="zh-CN" dirty="0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endParaRPr lang="en-US" altLang="zh-CN" sz="2000" b="1" dirty="0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000" b="1" dirty="0">
                <a:latin typeface="Calibri" panose="020F0502020204030204" pitchFamily="34" charset="0"/>
                <a:ea typeface="黑体" panose="02010609060101010101" pitchFamily="49" charset="-122"/>
              </a:rPr>
              <a:t>简单思路</a:t>
            </a:r>
            <a:endParaRPr lang="en-US" altLang="zh-CN" sz="2000" b="1" dirty="0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742950" lvl="2" indent="-285750" defTabSz="457200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按照结果矩阵划分</a:t>
            </a:r>
            <a:endParaRPr lang="en-US" altLang="zh-CN" dirty="0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742950" lvl="2" indent="-285750" defTabSz="457200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将</a:t>
            </a:r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B</a:t>
            </a: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矩阵拷贝至单个线程的内存区</a:t>
            </a:r>
            <a:endParaRPr lang="en-US" altLang="zh-CN" dirty="0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742950" lvl="2" indent="-285750" defTabSz="457200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然后并行计算每个</a:t>
            </a:r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tile</a:t>
            </a: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内部的数据</a:t>
            </a:r>
            <a:endParaRPr lang="en-US" altLang="zh-CN" dirty="0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742950" lvl="2" indent="-285750" defTabSz="457200">
              <a:lnSpc>
                <a:spcPct val="120000"/>
              </a:lnSpc>
              <a:buFont typeface="Wingdings" panose="05000000000000000000" pitchFamily="2" charset="2"/>
              <a:buChar char="p"/>
            </a:pPr>
            <a:endParaRPr lang="en-US" altLang="zh-CN" dirty="0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742950" lvl="2" indent="-285750" defTabSz="457200">
              <a:lnSpc>
                <a:spcPct val="120000"/>
              </a:lnSpc>
              <a:buFont typeface="Wingdings" panose="05000000000000000000" pitchFamily="2" charset="2"/>
              <a:buChar char="p"/>
            </a:pPr>
            <a:endParaRPr lang="en-US" altLang="zh-CN" dirty="0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285750" lvl="0" indent="-285750">
              <a:buFont typeface="Wingdings" panose="05000000000000000000" pitchFamily="2" charset="2"/>
              <a:buChar char="n"/>
            </a:pPr>
            <a:r>
              <a:rPr lang="en-US" altLang="zh-CN" sz="2000" b="1" dirty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Pooling</a:t>
            </a:r>
            <a:r>
              <a:rPr lang="zh-CN" altLang="en-US" sz="2000" b="1" dirty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与</a:t>
            </a:r>
            <a:r>
              <a:rPr lang="en-US" altLang="zh-CN" sz="2000" b="1" dirty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Conv</a:t>
            </a:r>
            <a:r>
              <a:rPr lang="zh-CN" altLang="en-US" sz="2000" b="1" dirty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思路同上</a:t>
            </a:r>
            <a:endParaRPr lang="en-US" altLang="zh-CN" sz="2000" b="1" dirty="0">
              <a:solidFill>
                <a:srgbClr val="000000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742950" lvl="2" indent="-285750" defTabSz="457200">
              <a:lnSpc>
                <a:spcPct val="120000"/>
              </a:lnSpc>
              <a:buFont typeface="Wingdings" panose="05000000000000000000" pitchFamily="2" charset="2"/>
              <a:buChar char="p"/>
            </a:pPr>
            <a:endParaRPr lang="en-US" altLang="zh-CN" dirty="0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90061D4-2119-436E-ADC9-C6B7C91EB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5416" y="1709305"/>
            <a:ext cx="3900771" cy="343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194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43AAA52C-0828-446C-A257-5E80C5239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9292" y="1648777"/>
            <a:ext cx="4638985" cy="3106103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Projects-1.3 </a:t>
            </a:r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Wordcount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9BF4F96-4E7F-46F5-9BFB-0B5B7E4135DB}"/>
              </a:ext>
            </a:extLst>
          </p:cNvPr>
          <p:cNvSpPr txBox="1"/>
          <p:nvPr/>
        </p:nvSpPr>
        <p:spPr>
          <a:xfrm>
            <a:off x="592282" y="1709305"/>
            <a:ext cx="4916978" cy="3320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2000" b="1" dirty="0">
                <a:latin typeface="Calibri" panose="020F0502020204030204" pitchFamily="34" charset="0"/>
                <a:ea typeface="黑体" panose="02010609060101010101" pitchFamily="49" charset="-122"/>
              </a:rPr>
              <a:t>Wordcount</a:t>
            </a:r>
          </a:p>
          <a:p>
            <a:pPr marL="742950" lvl="2" indent="-285750" defTabSz="457200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统计多个文件中的</a:t>
            </a:r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word count</a:t>
            </a:r>
          </a:p>
          <a:p>
            <a:pPr marL="742950" lvl="2" indent="-285750" defTabSz="457200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多文件下的并行方式</a:t>
            </a:r>
            <a:endParaRPr lang="en-US" altLang="zh-CN" dirty="0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742950" lvl="2" indent="-285750" defTabSz="457200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单文件下的并行方式</a:t>
            </a:r>
            <a:endParaRPr lang="en-US" altLang="zh-CN" dirty="0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742950" lvl="2" indent="-285750" defTabSz="457200">
              <a:lnSpc>
                <a:spcPct val="120000"/>
              </a:lnSpc>
              <a:buFont typeface="Wingdings" panose="05000000000000000000" pitchFamily="2" charset="2"/>
              <a:buChar char="p"/>
            </a:pPr>
            <a:endParaRPr lang="en-US" altLang="zh-CN" dirty="0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endParaRPr lang="en-US" altLang="zh-CN" sz="2000" b="1" dirty="0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000" b="1" dirty="0">
                <a:latin typeface="Calibri" panose="020F0502020204030204" pitchFamily="34" charset="0"/>
                <a:ea typeface="黑体" panose="02010609060101010101" pitchFamily="49" charset="-122"/>
              </a:rPr>
              <a:t>简单思路</a:t>
            </a:r>
            <a:endParaRPr lang="en-US" altLang="zh-CN" sz="2000" b="1" dirty="0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742950" lvl="2" indent="-285750" defTabSz="457200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Map reduce</a:t>
            </a:r>
          </a:p>
          <a:p>
            <a:pPr marL="742950" lvl="2" indent="-285750" defTabSz="457200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多文件下 </a:t>
            </a:r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-- </a:t>
            </a: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每个线程负责</a:t>
            </a:r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N</a:t>
            </a: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个小文件</a:t>
            </a:r>
            <a:endParaRPr lang="en-US" altLang="zh-CN" dirty="0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742950" lvl="2" indent="-285750" defTabSz="457200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单文件下 </a:t>
            </a:r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– </a:t>
            </a: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每个线程负责</a:t>
            </a:r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N</a:t>
            </a: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行文本</a:t>
            </a:r>
            <a:endParaRPr lang="en-US" altLang="zh-CN" dirty="0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0577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Projects-1.3 </a:t>
            </a:r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Wordcount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9BF4F96-4E7F-46F5-9BFB-0B5B7E4135DB}"/>
              </a:ext>
            </a:extLst>
          </p:cNvPr>
          <p:cNvSpPr txBox="1"/>
          <p:nvPr/>
        </p:nvSpPr>
        <p:spPr>
          <a:xfrm>
            <a:off x="592282" y="1709305"/>
            <a:ext cx="4916978" cy="3320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2000" b="1" dirty="0">
                <a:latin typeface="Calibri" panose="020F0502020204030204" pitchFamily="34" charset="0"/>
                <a:ea typeface="黑体" panose="02010609060101010101" pitchFamily="49" charset="-122"/>
              </a:rPr>
              <a:t>Wordcount</a:t>
            </a:r>
          </a:p>
          <a:p>
            <a:pPr marL="742950" lvl="2" indent="-285750" defTabSz="457200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统计多个文件中的</a:t>
            </a:r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word count</a:t>
            </a:r>
          </a:p>
          <a:p>
            <a:pPr marL="742950" lvl="2" indent="-285750" defTabSz="457200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多文件下的并行方式</a:t>
            </a:r>
            <a:endParaRPr lang="en-US" altLang="zh-CN" dirty="0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742950" lvl="2" indent="-285750" defTabSz="457200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单文件下的并行方式</a:t>
            </a:r>
            <a:endParaRPr lang="en-US" altLang="zh-CN" dirty="0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742950" lvl="2" indent="-285750" defTabSz="457200">
              <a:lnSpc>
                <a:spcPct val="120000"/>
              </a:lnSpc>
              <a:buFont typeface="Wingdings" panose="05000000000000000000" pitchFamily="2" charset="2"/>
              <a:buChar char="p"/>
            </a:pPr>
            <a:endParaRPr lang="en-US" altLang="zh-CN" dirty="0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endParaRPr lang="en-US" altLang="zh-CN" sz="2000" b="1" dirty="0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000" b="1" dirty="0">
                <a:latin typeface="Calibri" panose="020F0502020204030204" pitchFamily="34" charset="0"/>
                <a:ea typeface="黑体" panose="02010609060101010101" pitchFamily="49" charset="-122"/>
              </a:rPr>
              <a:t>简单思路</a:t>
            </a:r>
            <a:endParaRPr lang="en-US" altLang="zh-CN" sz="2000" b="1" dirty="0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742950" lvl="2" indent="-285750" defTabSz="457200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Map reduce</a:t>
            </a:r>
          </a:p>
          <a:p>
            <a:pPr marL="742950" lvl="2" indent="-285750" defTabSz="457200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多文件下 </a:t>
            </a:r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-- </a:t>
            </a: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每个线程负责</a:t>
            </a:r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N</a:t>
            </a: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个小文件</a:t>
            </a:r>
            <a:endParaRPr lang="en-US" altLang="zh-CN" dirty="0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742950" lvl="2" indent="-285750" defTabSz="457200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单文件下 </a:t>
            </a:r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– </a:t>
            </a: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每个线程负责</a:t>
            </a:r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N</a:t>
            </a: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行文本</a:t>
            </a:r>
            <a:endParaRPr lang="en-US" altLang="zh-CN" dirty="0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720E133-5E7F-403B-B775-7CCDF208DD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524" y="1851141"/>
            <a:ext cx="3902027" cy="324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556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Projects-2.1 </a:t>
            </a:r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Monte Carlo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9BF4F96-4E7F-46F5-9BFB-0B5B7E4135DB}"/>
              </a:ext>
            </a:extLst>
          </p:cNvPr>
          <p:cNvSpPr txBox="1"/>
          <p:nvPr/>
        </p:nvSpPr>
        <p:spPr>
          <a:xfrm>
            <a:off x="592282" y="1709305"/>
            <a:ext cx="4505498" cy="4312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2000" b="1" dirty="0">
                <a:latin typeface="Calibri" panose="020F0502020204030204" pitchFamily="34" charset="0"/>
                <a:ea typeface="黑体" panose="02010609060101010101" pitchFamily="49" charset="-122"/>
              </a:rPr>
              <a:t>Monte Carlo</a:t>
            </a:r>
          </a:p>
          <a:p>
            <a:pPr marL="742950" lvl="2" indent="-285750" defTabSz="457200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通过大量的重复随机试验来对复杂数学系统的仿真</a:t>
            </a:r>
            <a:endParaRPr lang="en-US" altLang="zh-CN" dirty="0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742950" lvl="2" indent="-285750" defTabSz="457200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使用蒙特卡洛算法计算圆周率</a:t>
            </a:r>
            <a:endParaRPr lang="en-US" altLang="zh-CN" dirty="0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742950" lvl="2" indent="-285750" defTabSz="457200">
              <a:lnSpc>
                <a:spcPct val="120000"/>
              </a:lnSpc>
              <a:buFont typeface="Wingdings" panose="05000000000000000000" pitchFamily="2" charset="2"/>
              <a:buChar char="p"/>
            </a:pPr>
            <a:endParaRPr lang="en-US" altLang="zh-CN" dirty="0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endParaRPr lang="en-US" altLang="zh-CN" sz="2000" b="1" dirty="0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000" b="1" dirty="0">
                <a:latin typeface="Calibri" panose="020F0502020204030204" pitchFamily="34" charset="0"/>
                <a:ea typeface="黑体" panose="02010609060101010101" pitchFamily="49" charset="-122"/>
              </a:rPr>
              <a:t>简单思路</a:t>
            </a:r>
            <a:endParaRPr lang="en-US" altLang="zh-CN" sz="2000" b="1" dirty="0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742950" lvl="2" indent="-285750" defTabSz="457200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在</a:t>
            </a:r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#pragma </a:t>
            </a:r>
            <a:r>
              <a:rPr lang="en-US" altLang="zh-CN" dirty="0" err="1">
                <a:latin typeface="Calibri" panose="020F0502020204030204" pitchFamily="34" charset="0"/>
                <a:ea typeface="黑体" panose="02010609060101010101" pitchFamily="49" charset="-122"/>
              </a:rPr>
              <a:t>omp</a:t>
            </a:r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 parallel </a:t>
            </a: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中用线程编号初始化随机数种子，同时并行化</a:t>
            </a:r>
          </a:p>
          <a:p>
            <a:pPr marL="742950" lvl="2" indent="-285750" defTabSz="457200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for </a:t>
            </a: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循环中的 </a:t>
            </a:r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x </a:t>
            </a: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和 </a:t>
            </a:r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y </a:t>
            </a: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应是私有变量，因此使用 </a:t>
            </a:r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private</a:t>
            </a:r>
          </a:p>
          <a:p>
            <a:pPr marL="742950" lvl="2" indent="-285750" defTabSz="457200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最后，需要 </a:t>
            </a:r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count </a:t>
            </a: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各个线程之和，即使用</a:t>
            </a:r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reduction(+:count) </a:t>
            </a: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进行规约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E26216-A5AE-4659-A353-B102FF134D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805"/>
          <a:stretch/>
        </p:blipFill>
        <p:spPr>
          <a:xfrm>
            <a:off x="5019102" y="3637165"/>
            <a:ext cx="4124898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612934"/>
      </p:ext>
    </p:extLst>
  </p:cSld>
  <p:clrMapOvr>
    <a:masterClrMapping/>
  </p:clrMapOvr>
</p:sld>
</file>

<file path=ppt/theme/theme1.xml><?xml version="1.0" encoding="utf-8"?>
<a:theme xmlns:a="http://schemas.openxmlformats.org/drawingml/2006/main" name="2016-VI主题">
  <a:themeElements>
    <a:clrScheme name="VI统一色">
      <a:dk1>
        <a:srgbClr val="000000"/>
      </a:dk1>
      <a:lt1>
        <a:srgbClr val="FFFFFF"/>
      </a:lt1>
      <a:dk2>
        <a:srgbClr val="BD9F68"/>
      </a:dk2>
      <a:lt2>
        <a:srgbClr val="B5B5B6"/>
      </a:lt2>
      <a:accent1>
        <a:srgbClr val="C8161E"/>
      </a:accent1>
      <a:accent2>
        <a:srgbClr val="F08300"/>
      </a:accent2>
      <a:accent3>
        <a:srgbClr val="FDD000"/>
      </a:accent3>
      <a:accent4>
        <a:srgbClr val="338D27"/>
      </a:accent4>
      <a:accent5>
        <a:srgbClr val="0086D1"/>
      </a:accent5>
      <a:accent6>
        <a:srgbClr val="004098"/>
      </a:accent6>
      <a:hlink>
        <a:srgbClr val="B5B5B6"/>
      </a:hlink>
      <a:folHlink>
        <a:srgbClr val="BD9F68"/>
      </a:folHlink>
    </a:clrScheme>
    <a:fontScheme name="自定义 7">
      <a:majorFont>
        <a:latin typeface="等线"/>
        <a:ea typeface="等线"/>
        <a:cs typeface=""/>
      </a:majorFont>
      <a:minorFont>
        <a:latin typeface="等线 Light"/>
        <a:ea typeface="等线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2016-VI主题" id="{5AE3302E-EAD3-4AF6-9B05-44D5CA6E31FB}" vid="{55D1CDEE-FEEF-4D3E-ACCF-BFCE645E4B05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2016-VI主题</Template>
  <TotalTime>1614</TotalTime>
  <Words>614</Words>
  <Application>Microsoft Macintosh PowerPoint</Application>
  <PresentationFormat>全屏显示(4:3)</PresentationFormat>
  <Paragraphs>109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等线</vt:lpstr>
      <vt:lpstr>等线 Light</vt:lpstr>
      <vt:lpstr>微软雅黑</vt:lpstr>
      <vt:lpstr>Arial</vt:lpstr>
      <vt:lpstr>Calibri</vt:lpstr>
      <vt:lpstr>Wingdings</vt:lpstr>
      <vt:lpstr>2016-VI主题</vt:lpstr>
      <vt:lpstr>并行计算projects</vt:lpstr>
      <vt:lpstr>Projects-1 MPI编程</vt:lpstr>
      <vt:lpstr>Projects-2 OMP编程</vt:lpstr>
      <vt:lpstr>Projects-1.1 MPI_ALLGATHER</vt:lpstr>
      <vt:lpstr>Projects-1.2 Gemm</vt:lpstr>
      <vt:lpstr>Projects-1.2 Gemm</vt:lpstr>
      <vt:lpstr>Projects-1.3 Wordcount</vt:lpstr>
      <vt:lpstr>Projects-1.3 Wordcount</vt:lpstr>
      <vt:lpstr>Projects-2.1 Monte Carlo</vt:lpstr>
      <vt:lpstr>Projects-2.2 PageRank</vt:lpstr>
      <vt:lpstr>Projects-2.3 Quick Sort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微软用户</dc:creator>
  <cp:lastModifiedBy>ZhaoHan</cp:lastModifiedBy>
  <cp:revision>179</cp:revision>
  <dcterms:created xsi:type="dcterms:W3CDTF">2016-01-21T16:32:22Z</dcterms:created>
  <dcterms:modified xsi:type="dcterms:W3CDTF">2021-04-28T09:53:06Z</dcterms:modified>
</cp:coreProperties>
</file>