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3" r:id="rId4"/>
    <p:sldId id="283" r:id="rId5"/>
    <p:sldId id="292" r:id="rId6"/>
    <p:sldId id="306" r:id="rId7"/>
    <p:sldId id="293" r:id="rId8"/>
    <p:sldId id="307" r:id="rId9"/>
    <p:sldId id="308" r:id="rId10"/>
    <p:sldId id="309" r:id="rId11"/>
    <p:sldId id="294" r:id="rId12"/>
    <p:sldId id="315" r:id="rId13"/>
    <p:sldId id="314" r:id="rId14"/>
    <p:sldId id="310" r:id="rId15"/>
    <p:sldId id="296" r:id="rId16"/>
    <p:sldId id="28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 autoAdjust="0"/>
    <p:restoredTop sz="84425" autoAdjust="0"/>
  </p:normalViewPr>
  <p:slideViewPr>
    <p:cSldViewPr snapToGrid="0">
      <p:cViewPr varScale="1">
        <p:scale>
          <a:sx n="85" d="100"/>
          <a:sy n="85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Hi everyone.</a:t>
            </a:r>
            <a:r>
              <a:rPr lang="zh-CN" altLang="en-US" dirty="0"/>
              <a:t> </a:t>
            </a:r>
            <a:r>
              <a:rPr lang="en-US" altLang="zh-CN" dirty="0"/>
              <a:t>I’m shiwanghua from Shanghai Jiao Tong University. It’s my honor to share my paper </a:t>
            </a:r>
            <a:r>
              <a:rPr lang="en-US" altLang="zh-CN" sz="1200" dirty="0"/>
              <a:t>HEM. It is a Hardware-aware Event Matching Algorithm for Content-based Pub/Sub Systems”.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13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Theoretically, we find that if the group number is doubled, the marking time will be halved.</a:t>
            </a:r>
          </a:p>
          <a:p>
            <a:r>
              <a:rPr kumimoji="1" lang="en-US" altLang="zh-CN" dirty="0"/>
              <a:t>When g equals to 32, the improvement ratio is 96.875%, which will be proved in verification experiment.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6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page gives the experiment settings.</a:t>
            </a:r>
          </a:p>
          <a:p>
            <a:r>
              <a:rPr kumimoji="1" lang="en-US" altLang="zh-CN" dirty="0"/>
              <a:t>All code is available on website https://github.com/shiwanghua/HEM.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54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verification experiment validates that the marking time is inversely proportional to the number of groups.</a:t>
            </a:r>
          </a:p>
          <a:p>
            <a:r>
              <a:rPr kumimoji="1" lang="en-US" altLang="zh-CN" dirty="0"/>
              <a:t>When g equals to 32, the improvement ratio is 95.4%, approximately equals to 96.875%, and the memory usage is low.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88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From this picture we can see the bottleneck -- marking time -- is alleviated.</a:t>
            </a:r>
          </a:p>
          <a:p>
            <a:r>
              <a:rPr kumimoji="1" lang="en-US" altLang="zh-CN" dirty="0"/>
              <a:t>We set group number to 32 to do the metric </a:t>
            </a:r>
            <a:r>
              <a:rPr kumimoji="1" lang="en-US" altLang="zh-CN" dirty="0" err="1"/>
              <a:t>experments</a:t>
            </a:r>
            <a:endParaRPr kumimoji="1" lang="en-US" altLang="zh-CN" dirty="0"/>
          </a:p>
          <a:p>
            <a:r>
              <a:rPr kumimoji="1" lang="en-US" altLang="zh-CN" dirty="0"/>
              <a:t>since the marking time is firstly smaller than bitwise OR operation.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22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measure the matching time to test the performance affected by six parameters.</a:t>
            </a:r>
          </a:p>
          <a:p>
            <a:r>
              <a:rPr kumimoji="1" lang="en-US" altLang="zh-CN" dirty="0"/>
              <a:t>Basically, HEM shows excellent and stable performance under various conditions.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 terms of maintainability, the average insertion time of HEM increases by about 42.6% </a:t>
            </a:r>
          </a:p>
          <a:p>
            <a:r>
              <a:rPr kumimoji="1" lang="en-US" altLang="zh-CN" dirty="0"/>
              <a:t>compared to REIN because HEM needs to pre-mark a new subscription in one or more </a:t>
            </a:r>
          </a:p>
          <a:p>
            <a:r>
              <a:rPr kumimoji="1" lang="en-US" altLang="zh-CN" dirty="0"/>
              <a:t>bitsets for each attribute on which the predicate is defined.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memory usage of HEM is about twice of REIN's and 64.3% of TAMA' 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09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future work, we can further improve HEM.</a:t>
            </a:r>
          </a:p>
          <a:p>
            <a:r>
              <a:rPr kumimoji="1" lang="en-US" altLang="zh-CN" dirty="0"/>
              <a:t>The DRO is an virtual memory technology, it relates to how to select bitsets.</a:t>
            </a:r>
          </a:p>
          <a:p>
            <a:r>
              <a:rPr kumimoji="1" lang="en-US" altLang="zh-CN" dirty="0"/>
              <a:t>The DGO is a load balancing technology, it deals with how to construct groups.</a:t>
            </a:r>
          </a:p>
          <a:p>
            <a:r>
              <a:rPr kumimoji="1" lang="en-US" altLang="zh-CN" dirty="0"/>
              <a:t>The Virtual/Real AGO copes with high dimensional space.</a:t>
            </a:r>
          </a:p>
          <a:p>
            <a:r>
              <a:rPr kumimoji="1" lang="en-US" altLang="zh-CN" dirty="0"/>
              <a:t>The O3 use SIMD to speed up OR operation of bitsets.</a:t>
            </a:r>
          </a:p>
          <a:p>
            <a:r>
              <a:rPr kumimoji="1" lang="en-US" altLang="zh-CN"/>
              <a:t>There are also some other directions: approximate matching / response time / thread pool parallelization.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That's all. Thanks for listening.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1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Next, I will introduce this paper from six parts.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34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part is background.</a:t>
            </a:r>
          </a:p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content-based publish/subscribe system? </a:t>
            </a:r>
          </a:p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simplicity, It is composed of three parts: </a:t>
            </a:r>
          </a:p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publishers generate events, subscribers propose subscriptions, </a:t>
            </a:r>
          </a:p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brokers are responsible for event matching and distributing.</a:t>
            </a:r>
          </a:p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Event Matching Algorithm is to find all matching subscriptions for each coming event as soon as possible.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2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this paper, we only consider the interval matching semantics in the form of logical conjunction.</a:t>
            </a:r>
          </a:p>
          <a:p>
            <a:r>
              <a:rPr kumimoji="1" lang="en-US" altLang="zh-CN" dirty="0"/>
              <a:t>An event contains a list of attribute-value pairs.</a:t>
            </a:r>
          </a:p>
          <a:p>
            <a:r>
              <a:rPr kumimoji="1" lang="en-US" altLang="zh-CN" dirty="0"/>
              <a:t>A subscription includes several predicates or constraints.</a:t>
            </a:r>
          </a:p>
          <a:p>
            <a:r>
              <a:rPr kumimoji="1" lang="en-US" altLang="zh-CN" dirty="0"/>
              <a:t>Each predicate is an closed interval defined in an attribute.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right box gives an example. </a:t>
            </a:r>
          </a:p>
          <a:p>
            <a:r>
              <a:rPr kumimoji="1" lang="en-US" altLang="zh-CN" dirty="0"/>
              <a:t>The value in attribute one of the event E1 is three, three falls into the interval defined in attribute one of Subscription2,</a:t>
            </a:r>
          </a:p>
          <a:p>
            <a:r>
              <a:rPr kumimoji="1" lang="en-US" altLang="zh-CN" dirty="0"/>
              <a:t>and the seven falls into the interval one to ten. Thus, E1matches Subscription2. </a:t>
            </a:r>
          </a:p>
          <a:p>
            <a:r>
              <a:rPr kumimoji="1" lang="en-US" altLang="zh-CN" dirty="0"/>
              <a:t>E1 is null in attribute 2, subscription 1 has an interval in attribute 2, so subscription 2 is not a match.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 general, the size of a subscription is smaller or equal to the size of an event, </a:t>
            </a:r>
          </a:p>
          <a:p>
            <a:r>
              <a:rPr kumimoji="1" lang="en-US" altLang="zh-CN" dirty="0"/>
              <a:t>and the size of an event is  smaller or equal to the dimension of the value domain.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5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essence, the backward marking based event matching algorithm </a:t>
            </a:r>
          </a:p>
          <a:p>
            <a:r>
              <a:rPr lang="en-US" altLang="zh-CN" dirty="0"/>
              <a:t>searches and marks all the unmatching subscriptions in each attribute,</a:t>
            </a:r>
          </a:p>
          <a:p>
            <a:r>
              <a:rPr lang="en-US" altLang="zh-CN" dirty="0"/>
              <a:t>finally, the subscriptions never unmarked are the matches of the event.</a:t>
            </a:r>
          </a:p>
          <a:p>
            <a:endParaRPr lang="en-US" altLang="zh-CN" dirty="0"/>
          </a:p>
          <a:p>
            <a:r>
              <a:rPr lang="en-US" altLang="zh-CN" dirty="0"/>
              <a:t>This type of matching algorithm has two inherent defects:</a:t>
            </a:r>
          </a:p>
          <a:p>
            <a:r>
              <a:rPr lang="en-US" altLang="zh-CN" dirty="0"/>
              <a:t>first, it tends to mark the same unmatching subscription for multiple times,</a:t>
            </a:r>
          </a:p>
          <a:p>
            <a:r>
              <a:rPr lang="en-US" altLang="zh-CN" dirty="0"/>
              <a:t>this marking operations are redundant and repetitive,</a:t>
            </a:r>
          </a:p>
          <a:p>
            <a:r>
              <a:rPr lang="en-US" altLang="zh-CN" dirty="0"/>
              <a:t>for example, figure one displays the matching time distribution of REIN algorithm,</a:t>
            </a:r>
          </a:p>
          <a:p>
            <a:r>
              <a:rPr lang="en-US" altLang="zh-CN" dirty="0"/>
              <a:t>the marking time accounts for 93.56%, thus the performance bottleneck is marking or assignment statements.</a:t>
            </a:r>
          </a:p>
          <a:p>
            <a:endParaRPr lang="en-US" altLang="zh-CN" dirty="0"/>
          </a:p>
          <a:p>
            <a:r>
              <a:rPr lang="en-US" altLang="zh-CN" dirty="0"/>
              <a:t>Besides, backward marking is heavily dependent on dimension because it has to search every dimension.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0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a hardware-aware perspective, bit OR operations on bitset with millions of bits are </a:t>
            </a:r>
          </a:p>
          <a:p>
            <a:r>
              <a:rPr lang="en-US" altLang="zh-CN" dirty="0"/>
              <a:t>more efficient than the operations performed repeatedly by most existing matching algorithms.</a:t>
            </a:r>
          </a:p>
          <a:p>
            <a:r>
              <a:rPr lang="en-US" altLang="zh-CN" dirty="0"/>
              <a:t>Moreover, nowadays the memory capacity is larger and price is cheaper.</a:t>
            </a:r>
          </a:p>
          <a:p>
            <a:r>
              <a:rPr lang="en-US" altLang="zh-CN" dirty="0"/>
              <a:t>Therefore, we design a cache </a:t>
            </a:r>
            <a:r>
              <a:rPr lang="en-US" altLang="zh-CN" dirty="0" err="1"/>
              <a:t>mechansim</a:t>
            </a:r>
            <a:r>
              <a:rPr lang="en-US" altLang="zh-CN" dirty="0"/>
              <a:t> to trade space for time.</a:t>
            </a:r>
          </a:p>
          <a:p>
            <a:endParaRPr lang="en-US" altLang="zh-CN" dirty="0"/>
          </a:p>
          <a:p>
            <a:r>
              <a:rPr lang="en-US" altLang="zh-CN" dirty="0"/>
              <a:t>When inserting, we pre-mark subscriptions in bitsets according to their predicates' value distribution</a:t>
            </a:r>
          </a:p>
          <a:p>
            <a:r>
              <a:rPr lang="en-US" altLang="zh-CN" dirty="0"/>
              <a:t>When matching, we select bitsets to execute several OR operations instead of millions of assignment operations</a:t>
            </a:r>
          </a:p>
          <a:p>
            <a:endParaRPr lang="en-US" altLang="zh-CN" dirty="0"/>
          </a:p>
          <a:p>
            <a:r>
              <a:rPr lang="en-US" altLang="zh-CN" dirty="0"/>
              <a:t>The example on the right shows a bitwise OR operation process. </a:t>
            </a:r>
          </a:p>
          <a:p>
            <a:r>
              <a:rPr lang="en-US" altLang="zh-CN" dirty="0"/>
              <a:t>Only the subscription 2 is never marked, so it is the unique matches.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8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page explains how to insert subscriptions by an example. </a:t>
            </a:r>
          </a:p>
          <a:p>
            <a:r>
              <a:rPr kumimoji="1" lang="en-US" altLang="zh-CN" dirty="0"/>
              <a:t>The value range is divided into sixteen subspaces. Each subspace is bound to a cell.</a:t>
            </a:r>
          </a:p>
          <a:p>
            <a:r>
              <a:rPr kumimoji="1" lang="en-US" altLang="zh-CN" dirty="0"/>
              <a:t>The predicates' low values and high values are stored in two cell lists separately.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Let's take the first predicate of subscription 4 as an inserting example.</a:t>
            </a:r>
          </a:p>
          <a:p>
            <a:r>
              <a:rPr kumimoji="1" lang="en-US" altLang="zh-CN" dirty="0"/>
              <a:t>The low value 0.38 falls into cell number 7. </a:t>
            </a:r>
          </a:p>
          <a:p>
            <a:r>
              <a:rPr kumimoji="1" lang="en-US" altLang="zh-CN" dirty="0"/>
              <a:t>So we insert a pair &lt;</a:t>
            </a:r>
            <a:r>
              <a:rPr kumimoji="1" lang="en-US" altLang="zh-CN" dirty="0" err="1"/>
              <a:t>subId</a:t>
            </a:r>
            <a:r>
              <a:rPr kumimoji="1" lang="en-US" altLang="zh-CN" dirty="0"/>
              <a:t> four, and the low value 0.38&gt; into cell seven at the low value end of attribute one.</a:t>
            </a:r>
          </a:p>
          <a:p>
            <a:r>
              <a:rPr kumimoji="1" lang="en-US" altLang="zh-CN" dirty="0"/>
              <a:t>Similarly, we insert a pair &lt;four, 0.76&gt; into cell thirteen at HVE.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Because the cell seven belongs to group 3 and group 4, </a:t>
            </a:r>
          </a:p>
          <a:p>
            <a:r>
              <a:rPr kumimoji="1" lang="en-US" altLang="zh-CN" dirty="0"/>
              <a:t>the fourth bit is set to 1 in Bitset 3 and Bitset 4 at LVE of attribute one.</a:t>
            </a:r>
          </a:p>
          <a:p>
            <a:r>
              <a:rPr kumimoji="1" lang="en-US" altLang="zh-CN" dirty="0"/>
              <a:t>For the same reason, the fourth bit is set to 1 in B4 at HVE.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Since the Bitsets 4 at LVE and HVE are the same, only one bitset four is enough.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we don't use bitsets to execute event matching, suppose there is an event falls into cell number 8,</a:t>
            </a:r>
          </a:p>
          <a:p>
            <a:r>
              <a:rPr kumimoji="1" lang="en-US" altLang="zh-CN" dirty="0"/>
              <a:t>the unmatching cell list at HVE is from c1 to c7, </a:t>
            </a:r>
          </a:p>
          <a:p>
            <a:r>
              <a:rPr kumimoji="1" lang="en-US" altLang="zh-CN" dirty="0"/>
              <a:t>because the high values of the predicates in these cells are smaller than the event value 0.48.</a:t>
            </a:r>
          </a:p>
          <a:p>
            <a:r>
              <a:rPr kumimoji="1" lang="en-US" altLang="zh-CN" dirty="0"/>
              <a:t>the unmatching cell list at LVE is from c9 to c16, </a:t>
            </a:r>
          </a:p>
          <a:p>
            <a:r>
              <a:rPr kumimoji="1" lang="en-US" altLang="zh-CN" dirty="0"/>
              <a:t>because the low values of the predicates in these cells are larger than 0.48.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 total, at least fifteen cells should be traversed in every attribute.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7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However, we can use bitsets to reduce the number of traversing cells.</a:t>
            </a:r>
          </a:p>
          <a:p>
            <a:r>
              <a:rPr kumimoji="1" lang="en-US" altLang="zh-CN" dirty="0"/>
              <a:t>For example, select B1 at HVE and B2 at LVE to execute bitwise OR operation,</a:t>
            </a:r>
          </a:p>
          <a:p>
            <a:r>
              <a:rPr kumimoji="1" lang="en-US" altLang="zh-CN" dirty="0"/>
              <a:t>then we only have to iterate cell number 5, 6, 7.</a:t>
            </a:r>
          </a:p>
          <a:p>
            <a:r>
              <a:rPr kumimoji="1" lang="en-US" altLang="zh-CN" dirty="0"/>
              <a:t>So subscription 2 will be marked.</a:t>
            </a:r>
          </a:p>
          <a:p>
            <a:r>
              <a:rPr kumimoji="1" lang="en-US" altLang="zh-CN" dirty="0"/>
              <a:t>Finally, Subscription 4 and 5 are two matches.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 this way, the number of marking cells is 3. </a:t>
            </a:r>
          </a:p>
          <a:p>
            <a:r>
              <a:rPr kumimoji="1" lang="en-US" altLang="zh-CN" dirty="0"/>
              <a:t>This is calculated by dividing the number of groups by the number of cells and minus one.</a:t>
            </a:r>
          </a:p>
          <a:p>
            <a:r>
              <a:rPr kumimoji="1" lang="en-US" altLang="zh-CN" dirty="0"/>
              <a:t>In addition, if the event is null on one attribute, </a:t>
            </a:r>
          </a:p>
          <a:p>
            <a:r>
              <a:rPr kumimoji="1" lang="en-US" altLang="zh-CN" dirty="0"/>
              <a:t>we can use one OR operation on bitset four instead of traversing sixteen cells.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  <p15:guide id="5" pos="2160" userDrawn="1">
          <p15:clr>
            <a:srgbClr val="FBAE40"/>
          </p15:clr>
        </p15:guide>
        <p15:guide id="6" pos="3895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  <p15:guide id="5" pos="2160" userDrawn="1">
          <p15:clr>
            <a:srgbClr val="FBAE40"/>
          </p15:clr>
        </p15:guide>
        <p15:guide id="6" pos="3895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519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2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8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5" pos="4167" userDrawn="1">
          <p15:clr>
            <a:srgbClr val="FBAE40"/>
          </p15:clr>
        </p15:guide>
        <p15:guide id="6" pos="153" userDrawn="1">
          <p15:clr>
            <a:srgbClr val="FBAE40"/>
          </p15:clr>
        </p15:guide>
        <p15:guide id="7" pos="5556" userDrawn="1">
          <p15:clr>
            <a:srgbClr val="FBAE40"/>
          </p15:clr>
        </p15:guide>
        <p15:guide id="8" pos="2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0560" y="3913496"/>
            <a:ext cx="11155680" cy="1789889"/>
          </a:xfrm>
        </p:spPr>
        <p:txBody>
          <a:bodyPr/>
          <a:lstStyle/>
          <a:p>
            <a:r>
              <a:rPr lang="en-US" altLang="zh-CN" sz="4000" dirty="0"/>
              <a:t>HEM: A Hardware-aware Event Matching Algorithm for Content-based Pub/Sub Systems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F2D9C8-99BE-CB41-9E4F-3BC02EAF7F3B}"/>
              </a:ext>
            </a:extLst>
          </p:cNvPr>
          <p:cNvSpPr txBox="1"/>
          <p:nvPr/>
        </p:nvSpPr>
        <p:spPr>
          <a:xfrm>
            <a:off x="3252420" y="5703385"/>
            <a:ext cx="452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Wanghua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</a:t>
            </a:r>
            <a:r>
              <a:rPr kumimoji="1"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Shiyou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Qian*</a:t>
            </a: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9CBCC92-5347-5647-8474-DE3FA33C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Design—Analysis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03861D-C4EC-469B-9511-542E83B3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8" y="2569964"/>
            <a:ext cx="11550424" cy="1321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3">
                <a:extLst>
                  <a:ext uri="{FF2B5EF4-FFF2-40B4-BE49-F238E27FC236}">
                    <a16:creationId xmlns:a16="http://schemas.microsoft.com/office/drawing/2014/main" id="{53F7E98D-0B2C-4C28-8220-C2E298BBBD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9114" y="4482846"/>
                <a:ext cx="6033771" cy="10822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Group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Number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g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=32 →96.875%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8" name="内容占位符 3">
                <a:extLst>
                  <a:ext uri="{FF2B5EF4-FFF2-40B4-BE49-F238E27FC236}">
                    <a16:creationId xmlns:a16="http://schemas.microsoft.com/office/drawing/2014/main" id="{53F7E98D-0B2C-4C28-8220-C2E298BB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14" y="4482846"/>
                <a:ext cx="6033771" cy="1082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5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2AEA56-6A49-CE46-8A9B-50CE94F8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Evaluation--Setting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D45A71-600B-4D36-AE95-C39E5D45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26" y="2150017"/>
            <a:ext cx="6132557" cy="2557965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137B438A-0C64-4620-81C8-7364F2F59CBF}"/>
              </a:ext>
            </a:extLst>
          </p:cNvPr>
          <p:cNvSpPr txBox="1">
            <a:spLocks/>
          </p:cNvSpPr>
          <p:nvPr/>
        </p:nvSpPr>
        <p:spPr>
          <a:xfrm>
            <a:off x="0" y="2022324"/>
            <a:ext cx="8308258" cy="4358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Language: C++  / g++9.3.0  -O3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Baseline: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REIN, TAMA, Ada-REIN, OpIndex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Testbed: 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20.04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AMD 3.7 GHz</a:t>
            </a: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64GB RAM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Codes: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https://github.com/shiwanghua/HEM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7376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2AEA56-6A49-CE46-8A9B-50CE94F8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Evaluation-- Verification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ED8BEA-0BA6-414C-9794-F7727EAF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54" y="1918698"/>
            <a:ext cx="8619691" cy="3046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4FF9293-A9C3-42BE-B621-4628BD622D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698" y="5092930"/>
                <a:ext cx="8180501" cy="10822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Group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Number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g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=32 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1−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0.31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𝑚𝑠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6.79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𝑚𝑠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95.4%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≈96.875%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4FF9293-A9C3-42BE-B621-4628BD622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8" y="5092930"/>
                <a:ext cx="8180501" cy="1082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弧形 1">
            <a:extLst>
              <a:ext uri="{FF2B5EF4-FFF2-40B4-BE49-F238E27FC236}">
                <a16:creationId xmlns:a16="http://schemas.microsoft.com/office/drawing/2014/main" id="{FD986EA8-828A-41D2-8D66-982BDABC02D2}"/>
              </a:ext>
            </a:extLst>
          </p:cNvPr>
          <p:cNvSpPr/>
          <p:nvPr/>
        </p:nvSpPr>
        <p:spPr>
          <a:xfrm rot="10800000">
            <a:off x="2733040" y="-314965"/>
            <a:ext cx="4572000" cy="4714243"/>
          </a:xfrm>
          <a:prstGeom prst="arc">
            <a:avLst>
              <a:gd name="adj1" fmla="val 16548581"/>
              <a:gd name="adj2" fmla="val 214164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B99A9D-7852-4F8B-86B9-66F11A97B2D9}"/>
              </a:ext>
            </a:extLst>
          </p:cNvPr>
          <p:cNvSpPr/>
          <p:nvPr/>
        </p:nvSpPr>
        <p:spPr>
          <a:xfrm>
            <a:off x="8169375" y="3987800"/>
            <a:ext cx="264160" cy="7004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1116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2AEA56-6A49-CE46-8A9B-50CE94F8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Evaluation-- Verification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FFE298-1F9A-4D9F-8B8D-4A2BEC563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9" y="1862776"/>
            <a:ext cx="5368412" cy="4429244"/>
          </a:xfrm>
          <a:prstGeom prst="rect">
            <a:avLst/>
          </a:prstGeom>
        </p:spPr>
      </p:pic>
      <p:sp>
        <p:nvSpPr>
          <p:cNvPr id="6" name="内容占位符 3">
            <a:extLst>
              <a:ext uri="{FF2B5EF4-FFF2-40B4-BE49-F238E27FC236}">
                <a16:creationId xmlns:a16="http://schemas.microsoft.com/office/drawing/2014/main" id="{A75BCE14-F204-4724-979B-F503A39BB1FA}"/>
              </a:ext>
            </a:extLst>
          </p:cNvPr>
          <p:cNvSpPr txBox="1">
            <a:spLocks/>
          </p:cNvSpPr>
          <p:nvPr/>
        </p:nvSpPr>
        <p:spPr>
          <a:xfrm>
            <a:off x="6698835" y="3429000"/>
            <a:ext cx="426073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Bottleneck is alleviated.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Choose g = 32.</a:t>
            </a:r>
          </a:p>
        </p:txBody>
      </p:sp>
    </p:spTree>
    <p:extLst>
      <p:ext uri="{BB962C8B-B14F-4D97-AF65-F5344CB8AC3E}">
        <p14:creationId xmlns:p14="http://schemas.microsoft.com/office/powerpoint/2010/main" val="1926561277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2AEA56-6A49-CE46-8A9B-50CE94F8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Evaluation--Metric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B7D2EF-D2CF-42A6-B4C4-FAE1BFFF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0" y="1791287"/>
            <a:ext cx="5333508" cy="18663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4C87D5-143D-4280-ABE3-3780EF2DE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282" y="1721772"/>
            <a:ext cx="5437301" cy="2005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0082C7-1A88-44FD-93D5-F57B5BCE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9" y="4055812"/>
            <a:ext cx="5333509" cy="1978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E5F445-784D-4E76-894F-E4DB70185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281" y="3925892"/>
            <a:ext cx="5437300" cy="21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36289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ABF28B-8248-404D-B340-9592B2219E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0" y="1685678"/>
            <a:ext cx="11533299" cy="49214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Reverse Optimization (Virtual Memory): how to select bitsets ?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Group Optimization (Load Balancing): how to construct groups 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Attribute Group Optimization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Attribute Group Optimization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Operation Optimization (avx2, avx512): 512-bits OR op</a:t>
            </a:r>
          </a:p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directions: </a:t>
            </a:r>
          </a:p>
          <a:p>
            <a:pPr marL="457200" lvl="1" indent="0">
              <a:buNone/>
            </a:pPr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approximate matching / response time / thread pool parallelization </a:t>
            </a:r>
            <a:endParaRPr kumimoji="1"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C61245-1233-984B-9298-8B2702DB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 Future Work—series of optimizations</a:t>
            </a:r>
            <a:endParaRPr kumimoji="1"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F12DB85-FA67-4ED7-AD27-366A81D0D7EF}"/>
              </a:ext>
            </a:extLst>
          </p:cNvPr>
          <p:cNvSpPr/>
          <p:nvPr/>
        </p:nvSpPr>
        <p:spPr>
          <a:xfrm>
            <a:off x="6479457" y="3097160"/>
            <a:ext cx="560439" cy="10127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014429E1-823D-4346-BE09-27AE246DE7EA}"/>
              </a:ext>
            </a:extLst>
          </p:cNvPr>
          <p:cNvSpPr txBox="1">
            <a:spLocks/>
          </p:cNvSpPr>
          <p:nvPr/>
        </p:nvSpPr>
        <p:spPr>
          <a:xfrm>
            <a:off x="7182404" y="3290466"/>
            <a:ext cx="4085364" cy="85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dimensional space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11896" y="740536"/>
            <a:ext cx="8410492" cy="926932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Thanks for listening</a:t>
            </a:r>
            <a:r>
              <a:rPr lang="zh-CN" altLang="en-US" dirty="0">
                <a:latin typeface="+mn-ea"/>
                <a:ea typeface="+mn-ea"/>
              </a:rPr>
              <a:t>！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58EB8394-88D9-AC48-B32F-BEF77ECAE178}"/>
              </a:ext>
            </a:extLst>
          </p:cNvPr>
          <p:cNvSpPr txBox="1">
            <a:spLocks/>
          </p:cNvSpPr>
          <p:nvPr/>
        </p:nvSpPr>
        <p:spPr>
          <a:xfrm>
            <a:off x="2011896" y="1667468"/>
            <a:ext cx="8410492" cy="926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n-ea"/>
                <a:ea typeface="+mn-ea"/>
              </a:rPr>
              <a:t>qshiyou@sjtu.edu.cn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258" y="60965"/>
            <a:ext cx="1989182" cy="69668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76293" y="1540219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cxnSpLocks/>
            <a:stCxn id="4" idx="6"/>
          </p:cNvCxnSpPr>
          <p:nvPr/>
        </p:nvCxnSpPr>
        <p:spPr>
          <a:xfrm>
            <a:off x="4068791" y="1947884"/>
            <a:ext cx="289806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49831" y="1511404"/>
            <a:ext cx="235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Background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376293" y="219198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cxnSpLocks/>
            <a:stCxn id="13" idx="6"/>
          </p:cNvCxnSpPr>
          <p:nvPr/>
        </p:nvCxnSpPr>
        <p:spPr>
          <a:xfrm>
            <a:off x="4068791" y="2599647"/>
            <a:ext cx="289806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49830" y="2163167"/>
            <a:ext cx="208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</a:t>
            </a:r>
            <a:endParaRPr lang="zh-CN" altLang="en-US" sz="2400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376293" y="2861528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cxnSpLocks/>
            <a:stCxn id="18" idx="6"/>
          </p:cNvCxnSpPr>
          <p:nvPr/>
        </p:nvCxnSpPr>
        <p:spPr>
          <a:xfrm>
            <a:off x="4068791" y="3269193"/>
            <a:ext cx="289806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49830" y="2832713"/>
            <a:ext cx="208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Motivation</a:t>
            </a:r>
            <a:endParaRPr lang="zh-CN" altLang="en-US" sz="24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376293" y="350365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cxnSpLocks/>
            <a:stCxn id="23" idx="6"/>
          </p:cNvCxnSpPr>
          <p:nvPr/>
        </p:nvCxnSpPr>
        <p:spPr>
          <a:xfrm>
            <a:off x="4068791" y="3911322"/>
            <a:ext cx="289806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49830" y="3474842"/>
            <a:ext cx="220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Design</a:t>
            </a:r>
            <a:endParaRPr lang="zh-CN" altLang="en-US" sz="2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376293" y="4174602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cxnSpLocks/>
            <a:stCxn id="33" idx="6"/>
          </p:cNvCxnSpPr>
          <p:nvPr/>
        </p:nvCxnSpPr>
        <p:spPr>
          <a:xfrm>
            <a:off x="4068791" y="4582267"/>
            <a:ext cx="289806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49830" y="4145787"/>
            <a:ext cx="18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Evaluation</a:t>
            </a:r>
            <a:endParaRPr lang="zh-CN" altLang="en-US" sz="2400" b="1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A036EC4-FB9E-194A-A2A9-88837E9DB045}"/>
              </a:ext>
            </a:extLst>
          </p:cNvPr>
          <p:cNvGrpSpPr/>
          <p:nvPr/>
        </p:nvGrpSpPr>
        <p:grpSpPr>
          <a:xfrm>
            <a:off x="3376293" y="4863986"/>
            <a:ext cx="843427" cy="443226"/>
            <a:chOff x="666810" y="2586037"/>
            <a:chExt cx="468000" cy="245937"/>
          </a:xfrm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25E2790-EAA8-4C4B-91DA-C1E799D0E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DAD1E87-6C96-7348-8312-C9937A5829C1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连接符 34">
            <a:extLst>
              <a:ext uri="{FF2B5EF4-FFF2-40B4-BE49-F238E27FC236}">
                <a16:creationId xmlns:a16="http://schemas.microsoft.com/office/drawing/2014/main" id="{761386BE-D227-1341-9870-D017A152B64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068791" y="5271651"/>
            <a:ext cx="289806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A89CE1B-25DB-1540-BC78-D6592028A929}"/>
              </a:ext>
            </a:extLst>
          </p:cNvPr>
          <p:cNvSpPr txBox="1"/>
          <p:nvPr/>
        </p:nvSpPr>
        <p:spPr>
          <a:xfrm>
            <a:off x="4449830" y="4863986"/>
            <a:ext cx="18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Future Work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95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5148985D-4D42-4900-B6A7-96D5AD3612CC}"/>
              </a:ext>
            </a:extLst>
          </p:cNvPr>
          <p:cNvSpPr txBox="1">
            <a:spLocks/>
          </p:cNvSpPr>
          <p:nvPr/>
        </p:nvSpPr>
        <p:spPr>
          <a:xfrm>
            <a:off x="658699" y="1797670"/>
            <a:ext cx="10874540" cy="46129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publish/subscribe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publishers,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brokers.</a:t>
            </a:r>
          </a:p>
          <a:p>
            <a:pPr marL="800100" lvl="1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on-demand data distribution.</a:t>
            </a:r>
          </a:p>
          <a:p>
            <a:pPr marL="800100" lvl="1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realizes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decoupling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parties.</a:t>
            </a:r>
          </a:p>
          <a:p>
            <a:pPr marL="34290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Matching Algorithm</a:t>
            </a:r>
          </a:p>
          <a:p>
            <a:pPr marL="800100" lvl="1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matching subscriptions for each event as soon as possible.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Problem--Matching Semantics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373B27-D2B0-0E4C-BF69-C9537BF53A69}"/>
              </a:ext>
            </a:extLst>
          </p:cNvPr>
          <p:cNvSpPr/>
          <p:nvPr/>
        </p:nvSpPr>
        <p:spPr>
          <a:xfrm>
            <a:off x="658701" y="1879140"/>
            <a:ext cx="8962238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91921-D9CC-458D-B4FD-1F960B3C1FC8}"/>
              </a:ext>
            </a:extLst>
          </p:cNvPr>
          <p:cNvSpPr/>
          <p:nvPr/>
        </p:nvSpPr>
        <p:spPr>
          <a:xfrm>
            <a:off x="8206528" y="1906626"/>
            <a:ext cx="275644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3), (a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7)}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AD403D-44A3-4AEA-BCA2-11592DB8CBEA}"/>
              </a:ext>
            </a:extLst>
          </p:cNvPr>
          <p:cNvSpPr/>
          <p:nvPr/>
        </p:nvSpPr>
        <p:spPr>
          <a:xfrm>
            <a:off x="8206528" y="2935422"/>
            <a:ext cx="3867485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[1,5]), (a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[5,8])}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[3,3]), (a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[1,10])}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B603B3-88FF-4034-BCE3-E2290C1D68AC}"/>
              </a:ext>
            </a:extLst>
          </p:cNvPr>
          <p:cNvSpPr/>
          <p:nvPr/>
        </p:nvSpPr>
        <p:spPr>
          <a:xfrm>
            <a:off x="8206528" y="4242959"/>
            <a:ext cx="2215667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6D97AC3-33D4-4DA4-B58F-4A6C97D58E70}"/>
                  </a:ext>
                </a:extLst>
              </p:cNvPr>
              <p:cNvSpPr/>
              <p:nvPr/>
            </p:nvSpPr>
            <p:spPr>
              <a:xfrm>
                <a:off x="658701" y="5455026"/>
                <a:ext cx="8809764" cy="894736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ize</m:t>
                      </m:r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subscription</m:t>
                      </m:r>
                      <m:r>
                        <a:rPr lang="en-US" altLang="zh-CN" sz="2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event</m:t>
                      </m:r>
                      <m:r>
                        <a:rPr lang="en-US" altLang="zh-CN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Dimension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6D97AC3-33D4-4DA4-B58F-4A6C97D58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1" y="5455026"/>
                <a:ext cx="8809764" cy="894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1EE7B40D-A252-41CC-85E4-753BB36F5AD9}"/>
              </a:ext>
            </a:extLst>
          </p:cNvPr>
          <p:cNvSpPr txBox="1">
            <a:spLocks/>
          </p:cNvSpPr>
          <p:nvPr/>
        </p:nvSpPr>
        <p:spPr>
          <a:xfrm>
            <a:off x="642445" y="1952619"/>
            <a:ext cx="7564083" cy="288632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Event: attribute-value pairs.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Subscription: predicates/constraints.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Predicate/Constraint: closed interval defined on an attribute. 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D4745D1-687F-496C-B7E9-376593692D14}"/>
              </a:ext>
            </a:extLst>
          </p:cNvPr>
          <p:cNvSpPr/>
          <p:nvPr/>
        </p:nvSpPr>
        <p:spPr>
          <a:xfrm>
            <a:off x="7910029" y="1813378"/>
            <a:ext cx="3808295" cy="323881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65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26E331-D83F-0446-9ACA-62B3B87008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710280" cy="492149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essence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marking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event matching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and marks all the unmatching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 on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unmarked subscriptions are the matches of the event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defects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backward marking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tends to mark the same unmatching subscription for multiple times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redundant operations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heavily dependent on dimension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2B1906-5BA8-DD41-B395-EDE5F677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54F34E-071B-4FB1-A0E3-BE4505D78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52" y="4942112"/>
            <a:ext cx="8226771" cy="13535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B0E7F7-6C3E-4383-8EF9-E49BB6630A32}"/>
              </a:ext>
            </a:extLst>
          </p:cNvPr>
          <p:cNvSpPr/>
          <p:nvPr/>
        </p:nvSpPr>
        <p:spPr>
          <a:xfrm>
            <a:off x="1622323" y="4935793"/>
            <a:ext cx="8318090" cy="13666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08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26E331-D83F-0446-9ACA-62B3B87008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1" y="1700981"/>
            <a:ext cx="7148112" cy="504394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Discovery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efficient OR operation on bitset with millions of bits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 memory capacity  trade space for time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Breakthrough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inserting: pre-mark subscriptions in bitsets according to their predicates’ value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matching: select bitsets to execute several OR operations instead of millions of assignment operations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2B1906-5BA8-DD41-B395-EDE5F677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968A0-FABC-4061-BF12-9C9B1C421CAF}"/>
                  </a:ext>
                </a:extLst>
              </p:cNvPr>
              <p:cNvSpPr txBox="1"/>
              <p:nvPr/>
            </p:nvSpPr>
            <p:spPr>
              <a:xfrm>
                <a:off x="9075100" y="3336804"/>
                <a:ext cx="1445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2968A0-FABC-4061-BF12-9C9B1C421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00" y="3336804"/>
                <a:ext cx="14453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983875-C35A-4B6B-84D8-EB65F2D5BDE3}"/>
                  </a:ext>
                </a:extLst>
              </p:cNvPr>
              <p:cNvSpPr txBox="1"/>
              <p:nvPr/>
            </p:nvSpPr>
            <p:spPr>
              <a:xfrm>
                <a:off x="9075100" y="4208102"/>
                <a:ext cx="1445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983875-C35A-4B6B-84D8-EB65F2D5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00" y="4208102"/>
                <a:ext cx="14453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8E5668-9B28-4A38-B4D2-7E09963A8870}"/>
                  </a:ext>
                </a:extLst>
              </p:cNvPr>
              <p:cNvSpPr txBox="1"/>
              <p:nvPr/>
            </p:nvSpPr>
            <p:spPr>
              <a:xfrm>
                <a:off x="9075100" y="2289654"/>
                <a:ext cx="14453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001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8E5668-9B28-4A38-B4D2-7E09963A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00" y="2289654"/>
                <a:ext cx="14453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CAD0B991-81B6-4BDE-8F2E-994572201563}"/>
              </a:ext>
            </a:extLst>
          </p:cNvPr>
          <p:cNvSpPr txBox="1">
            <a:spLocks/>
          </p:cNvSpPr>
          <p:nvPr/>
        </p:nvSpPr>
        <p:spPr>
          <a:xfrm>
            <a:off x="8000896" y="1819004"/>
            <a:ext cx="3338112" cy="58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SubID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2 3 4 5</a:t>
            </a: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B6970993-4B97-44DB-B53F-91DEFD3B694E}"/>
              </a:ext>
            </a:extLst>
          </p:cNvPr>
          <p:cNvSpPr txBox="1">
            <a:spLocks/>
          </p:cNvSpPr>
          <p:nvPr/>
        </p:nvSpPr>
        <p:spPr>
          <a:xfrm>
            <a:off x="9260669" y="2813777"/>
            <a:ext cx="1102531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 op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C507E50D-A71D-424A-898A-AF2008FFCFAD}"/>
              </a:ext>
            </a:extLst>
          </p:cNvPr>
          <p:cNvSpPr/>
          <p:nvPr/>
        </p:nvSpPr>
        <p:spPr>
          <a:xfrm>
            <a:off x="9676703" y="3860024"/>
            <a:ext cx="270461" cy="348078"/>
          </a:xfrm>
          <a:prstGeom prst="downArrow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8BB430-CBE9-4637-8AB1-BA6B5F793172}"/>
              </a:ext>
            </a:extLst>
          </p:cNvPr>
          <p:cNvSpPr/>
          <p:nvPr/>
        </p:nvSpPr>
        <p:spPr>
          <a:xfrm>
            <a:off x="8314683" y="4917236"/>
            <a:ext cx="359539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unique match. 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32133A-302B-4A34-8F3B-0A1B223BB6B7}"/>
              </a:ext>
            </a:extLst>
          </p:cNvPr>
          <p:cNvCxnSpPr/>
          <p:nvPr/>
        </p:nvCxnSpPr>
        <p:spPr>
          <a:xfrm>
            <a:off x="9596284" y="4660490"/>
            <a:ext cx="0" cy="412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8AA6F50-1F1B-4F92-8687-C484F8217047}"/>
              </a:ext>
            </a:extLst>
          </p:cNvPr>
          <p:cNvSpPr/>
          <p:nvPr/>
        </p:nvSpPr>
        <p:spPr>
          <a:xfrm>
            <a:off x="7806813" y="1819004"/>
            <a:ext cx="4103260" cy="389353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55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9CBCC92-5347-5647-8474-DE3FA33C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Design--Insertion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763C75-4FA4-4F58-9D56-BF9CFCB1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9" y="1721972"/>
            <a:ext cx="9259102" cy="34140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406743-9386-4AA6-83A8-064B07EF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5" y="5255136"/>
            <a:ext cx="7842567" cy="1184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059504-4FF2-48CB-8E69-5D015703C5CF}"/>
                  </a:ext>
                </a:extLst>
              </p:cNvPr>
              <p:cNvSpPr txBox="1"/>
              <p:nvPr/>
            </p:nvSpPr>
            <p:spPr>
              <a:xfrm>
                <a:off x="8806173" y="5691702"/>
                <a:ext cx="291605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LVE: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"/>
                        <m:endChr m:val="⌋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HVE: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76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"/>
                        <m:endChr m:val="⌋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8059504-4FF2-48CB-8E69-5D015703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173" y="5691702"/>
                <a:ext cx="2916055" cy="615553"/>
              </a:xfrm>
              <a:prstGeom prst="rect">
                <a:avLst/>
              </a:prstGeom>
              <a:blipFill>
                <a:blip r:embed="rId5"/>
                <a:stretch>
                  <a:fillRect l="-5439" t="-87129" r="-1883" b="-126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9FD8DC6-EF76-4DC3-99E9-456D6B1246DE}"/>
              </a:ext>
            </a:extLst>
          </p:cNvPr>
          <p:cNvSpPr txBox="1"/>
          <p:nvPr/>
        </p:nvSpPr>
        <p:spPr>
          <a:xfrm>
            <a:off x="8701548" y="5291592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(a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,[0.38,0.76])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D0592F1-0AE3-4003-B432-C65CB914AFA3}"/>
              </a:ext>
            </a:extLst>
          </p:cNvPr>
          <p:cNvSpPr/>
          <p:nvPr/>
        </p:nvSpPr>
        <p:spPr>
          <a:xfrm>
            <a:off x="8657347" y="5255136"/>
            <a:ext cx="3213706" cy="11842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1BC35A7-3B21-4249-89B7-FF69CFBB4C00}"/>
              </a:ext>
            </a:extLst>
          </p:cNvPr>
          <p:cNvSpPr/>
          <p:nvPr/>
        </p:nvSpPr>
        <p:spPr>
          <a:xfrm>
            <a:off x="4503174" y="4296136"/>
            <a:ext cx="471949" cy="899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50D0820-2EA0-4CD6-BA1D-864DE39C409F}"/>
              </a:ext>
            </a:extLst>
          </p:cNvPr>
          <p:cNvSpPr/>
          <p:nvPr/>
        </p:nvSpPr>
        <p:spPr>
          <a:xfrm>
            <a:off x="6513871" y="2502352"/>
            <a:ext cx="471949" cy="89944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7EC77E28-F1BE-47BB-9648-5F778035E129}"/>
              </a:ext>
            </a:extLst>
          </p:cNvPr>
          <p:cNvSpPr/>
          <p:nvPr/>
        </p:nvSpPr>
        <p:spPr>
          <a:xfrm>
            <a:off x="8490199" y="1484493"/>
            <a:ext cx="167148" cy="23674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90BBBE4-C465-48B5-B2DF-69767648346F}"/>
              </a:ext>
            </a:extLst>
          </p:cNvPr>
          <p:cNvSpPr/>
          <p:nvPr/>
        </p:nvSpPr>
        <p:spPr>
          <a:xfrm>
            <a:off x="8490199" y="3283428"/>
            <a:ext cx="167148" cy="23674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7CB0D104-BBCB-422A-B863-80BDB8064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17801" y="2278389"/>
            <a:ext cx="2202486" cy="574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 Value End</a:t>
            </a:r>
          </a:p>
        </p:txBody>
      </p:sp>
      <p:sp>
        <p:nvSpPr>
          <p:cNvPr id="26" name="内容占位符 3">
            <a:extLst>
              <a:ext uri="{FF2B5EF4-FFF2-40B4-BE49-F238E27FC236}">
                <a16:creationId xmlns:a16="http://schemas.microsoft.com/office/drawing/2014/main" id="{A11DE8B7-CC13-41DE-BD4A-733E166CEDA2}"/>
              </a:ext>
            </a:extLst>
          </p:cNvPr>
          <p:cNvSpPr txBox="1">
            <a:spLocks/>
          </p:cNvSpPr>
          <p:nvPr/>
        </p:nvSpPr>
        <p:spPr>
          <a:xfrm>
            <a:off x="9917801" y="4065400"/>
            <a:ext cx="2202486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Low Value End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03062CB-E52A-4E13-B690-3F82F407C94B}"/>
              </a:ext>
            </a:extLst>
          </p:cNvPr>
          <p:cNvSpPr/>
          <p:nvPr/>
        </p:nvSpPr>
        <p:spPr>
          <a:xfrm>
            <a:off x="181615" y="4483582"/>
            <a:ext cx="1878297" cy="8259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0B0406FA-AE52-4F59-8D6C-D45346927715}"/>
              </a:ext>
            </a:extLst>
          </p:cNvPr>
          <p:cNvSpPr txBox="1">
            <a:spLocks/>
          </p:cNvSpPr>
          <p:nvPr/>
        </p:nvSpPr>
        <p:spPr>
          <a:xfrm>
            <a:off x="181615" y="4498304"/>
            <a:ext cx="2461101" cy="89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Value Range: [0,1)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16 subspaces/cells</a:t>
            </a:r>
          </a:p>
        </p:txBody>
      </p:sp>
    </p:spTree>
    <p:extLst>
      <p:ext uri="{BB962C8B-B14F-4D97-AF65-F5344CB8AC3E}">
        <p14:creationId xmlns:p14="http://schemas.microsoft.com/office/powerpoint/2010/main" val="1400936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9CBCC92-5347-5647-8474-DE3FA33C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Design—Matching without bitsets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9E2C63-AF6D-427B-8D14-EBF97D5D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4" y="3812929"/>
            <a:ext cx="11438611" cy="472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F0FFD8-39C0-4471-AF1F-50698E299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3" y="5592460"/>
            <a:ext cx="11438611" cy="472481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EBC31D8A-E00B-4995-8A1B-13C9DC1E2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755" y="2278437"/>
            <a:ext cx="2202486" cy="574183"/>
          </a:xfrm>
        </p:spPr>
        <p:txBody>
          <a:bodyPr>
            <a:normAutofit fontScale="925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 Value End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12FCB59-5DD9-4739-87FE-5038AD7CE160}"/>
              </a:ext>
            </a:extLst>
          </p:cNvPr>
          <p:cNvSpPr txBox="1">
            <a:spLocks/>
          </p:cNvSpPr>
          <p:nvPr/>
        </p:nvSpPr>
        <p:spPr>
          <a:xfrm>
            <a:off x="376693" y="4622932"/>
            <a:ext cx="2202486" cy="574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Low Value 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3">
                <a:extLst>
                  <a:ext uri="{FF2B5EF4-FFF2-40B4-BE49-F238E27FC236}">
                    <a16:creationId xmlns:a16="http://schemas.microsoft.com/office/drawing/2014/main" id="{CD8736C4-150C-4E11-BC34-DD603D927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693" y="1710956"/>
                <a:ext cx="4260730" cy="646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sz="2400" b="0" i="0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1,0.48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8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9" name="内容占位符 3">
                <a:extLst>
                  <a:ext uri="{FF2B5EF4-FFF2-40B4-BE49-F238E27FC236}">
                    <a16:creationId xmlns:a16="http://schemas.microsoft.com/office/drawing/2014/main" id="{CD8736C4-150C-4E11-BC34-DD603D927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3" y="1710956"/>
                <a:ext cx="4260730" cy="646802"/>
              </a:xfrm>
              <a:prstGeom prst="rect">
                <a:avLst/>
              </a:prstGeom>
              <a:blipFill>
                <a:blip r:embed="rId4"/>
                <a:stretch>
                  <a:fillRect l="-2289"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BA45E1-4ED3-4085-B2CA-AF0DFE95D550}"/>
              </a:ext>
            </a:extLst>
          </p:cNvPr>
          <p:cNvCxnSpPr/>
          <p:nvPr/>
        </p:nvCxnSpPr>
        <p:spPr>
          <a:xfrm>
            <a:off x="5496448" y="2813538"/>
            <a:ext cx="0" cy="36174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7F046C-5A70-412A-AD41-48F384B84A60}"/>
                  </a:ext>
                </a:extLst>
              </p:cNvPr>
              <p:cNvSpPr txBox="1"/>
              <p:nvPr/>
            </p:nvSpPr>
            <p:spPr>
              <a:xfrm>
                <a:off x="5019691" y="2249953"/>
                <a:ext cx="9535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E</m:t>
                      </m:r>
                      <m:r>
                        <a:rPr lang="en-US" altLang="zh-CN" sz="28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7F046C-5A70-412A-AD41-48F384B8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91" y="2249953"/>
                <a:ext cx="953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0A2BEEB4-774F-4227-B439-F9344EDFFB42}"/>
              </a:ext>
            </a:extLst>
          </p:cNvPr>
          <p:cNvSpPr/>
          <p:nvPr/>
        </p:nvSpPr>
        <p:spPr>
          <a:xfrm rot="16200000">
            <a:off x="2573227" y="1318975"/>
            <a:ext cx="560438" cy="4479327"/>
          </a:xfrm>
          <a:prstGeom prst="rightBrace">
            <a:avLst>
              <a:gd name="adj1" fmla="val 8333"/>
              <a:gd name="adj2" fmla="val 4956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5F5DBF35-1E7D-4266-84A8-49C5D78C02FF}"/>
              </a:ext>
            </a:extLst>
          </p:cNvPr>
          <p:cNvSpPr txBox="1">
            <a:spLocks/>
          </p:cNvSpPr>
          <p:nvPr/>
        </p:nvSpPr>
        <p:spPr>
          <a:xfrm>
            <a:off x="1423434" y="2837486"/>
            <a:ext cx="3026274" cy="574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Unmatching HVE cell list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DD61C099-A55F-4417-A63B-D891A69AB0A6}"/>
              </a:ext>
            </a:extLst>
          </p:cNvPr>
          <p:cNvSpPr/>
          <p:nvPr/>
        </p:nvSpPr>
        <p:spPr>
          <a:xfrm rot="16200000">
            <a:off x="8617608" y="2711067"/>
            <a:ext cx="560438" cy="5172500"/>
          </a:xfrm>
          <a:prstGeom prst="rightBrace">
            <a:avLst>
              <a:gd name="adj1" fmla="val 8333"/>
              <a:gd name="adj2" fmla="val 4956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8BECB720-FE1A-4F99-93C3-806B0C714C19}"/>
              </a:ext>
            </a:extLst>
          </p:cNvPr>
          <p:cNvSpPr txBox="1">
            <a:spLocks/>
          </p:cNvSpPr>
          <p:nvPr/>
        </p:nvSpPr>
        <p:spPr>
          <a:xfrm>
            <a:off x="7505135" y="4510428"/>
            <a:ext cx="2785384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Unmatching LVE cell list</a:t>
            </a:r>
          </a:p>
        </p:txBody>
      </p:sp>
    </p:spTree>
    <p:extLst>
      <p:ext uri="{BB962C8B-B14F-4D97-AF65-F5344CB8AC3E}">
        <p14:creationId xmlns:p14="http://schemas.microsoft.com/office/powerpoint/2010/main" val="1795421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CC0739A-05FF-4BC8-812E-EA02B595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8" y="2543400"/>
            <a:ext cx="8541164" cy="314933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9CBCC92-5347-5647-8474-DE3FA33C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Design—Matching with bitsets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3">
                <a:extLst>
                  <a:ext uri="{FF2B5EF4-FFF2-40B4-BE49-F238E27FC236}">
                    <a16:creationId xmlns:a16="http://schemas.microsoft.com/office/drawing/2014/main" id="{CD8736C4-150C-4E11-BC34-DD603D927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693" y="1710956"/>
                <a:ext cx="4260730" cy="646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Event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sz="2400" b="0" i="0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1,0.48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8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9" name="内容占位符 3">
                <a:extLst>
                  <a:ext uri="{FF2B5EF4-FFF2-40B4-BE49-F238E27FC236}">
                    <a16:creationId xmlns:a16="http://schemas.microsoft.com/office/drawing/2014/main" id="{CD8736C4-150C-4E11-BC34-DD603D927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3" y="1710956"/>
                <a:ext cx="4260730" cy="646802"/>
              </a:xfrm>
              <a:prstGeom prst="rect">
                <a:avLst/>
              </a:prstGeom>
              <a:blipFill>
                <a:blip r:embed="rId4"/>
                <a:stretch>
                  <a:fillRect l="-2289"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BA45E1-4ED3-4085-B2CA-AF0DFE95D550}"/>
              </a:ext>
            </a:extLst>
          </p:cNvPr>
          <p:cNvCxnSpPr>
            <a:cxnSpLocks/>
          </p:cNvCxnSpPr>
          <p:nvPr/>
        </p:nvCxnSpPr>
        <p:spPr>
          <a:xfrm>
            <a:off x="4424731" y="2482151"/>
            <a:ext cx="0" cy="30940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7F046C-5A70-412A-AD41-48F384B84A60}"/>
                  </a:ext>
                </a:extLst>
              </p:cNvPr>
              <p:cNvSpPr txBox="1"/>
              <p:nvPr/>
            </p:nvSpPr>
            <p:spPr>
              <a:xfrm>
                <a:off x="3947975" y="2121952"/>
                <a:ext cx="9535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E</m:t>
                      </m:r>
                      <m:r>
                        <a:rPr lang="en-US" altLang="zh-CN" sz="20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7F046C-5A70-412A-AD41-48F384B8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975" y="2121952"/>
                <a:ext cx="9535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E503E034-7A17-4DF4-AB8E-532D4D54BFA8}"/>
              </a:ext>
            </a:extLst>
          </p:cNvPr>
          <p:cNvSpPr/>
          <p:nvPr/>
        </p:nvSpPr>
        <p:spPr>
          <a:xfrm>
            <a:off x="2243126" y="3185651"/>
            <a:ext cx="1295485" cy="57692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956171A-476B-4287-B02B-0613BD50C0F5}"/>
              </a:ext>
            </a:extLst>
          </p:cNvPr>
          <p:cNvSpPr/>
          <p:nvPr/>
        </p:nvSpPr>
        <p:spPr>
          <a:xfrm>
            <a:off x="4700930" y="4965290"/>
            <a:ext cx="2459986" cy="49866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A90CE80-455B-470C-880E-95D6A1996B63}"/>
                  </a:ext>
                </a:extLst>
              </p:cNvPr>
              <p:cNvSpPr txBox="1"/>
              <p:nvPr/>
            </p:nvSpPr>
            <p:spPr>
              <a:xfrm>
                <a:off x="9476913" y="3362465"/>
                <a:ext cx="144534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𝐿𝑉𝐸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10100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A90CE80-455B-470C-880E-95D6A1996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913" y="3362465"/>
                <a:ext cx="1445342" cy="400110"/>
              </a:xfrm>
              <a:prstGeom prst="rect">
                <a:avLst/>
              </a:prstGeom>
              <a:blipFill>
                <a:blip r:embed="rId6"/>
                <a:stretch>
                  <a:fillRect r="-3206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0F972C-6BE5-40CD-993B-8580A3157DB0}"/>
                  </a:ext>
                </a:extLst>
              </p:cNvPr>
              <p:cNvSpPr txBox="1"/>
              <p:nvPr/>
            </p:nvSpPr>
            <p:spPr>
              <a:xfrm>
                <a:off x="9599531" y="4260840"/>
                <a:ext cx="144534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10100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0F972C-6BE5-40CD-993B-8580A315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531" y="4260840"/>
                <a:ext cx="1445342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FC603F2-B382-43FE-9803-0518D0FC949E}"/>
                  </a:ext>
                </a:extLst>
              </p:cNvPr>
              <p:cNvSpPr txBox="1"/>
              <p:nvPr/>
            </p:nvSpPr>
            <p:spPr>
              <a:xfrm>
                <a:off x="9476912" y="2310606"/>
                <a:ext cx="18687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𝐻𝑉𝐸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FC603F2-B382-43FE-9803-0518D0FC9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912" y="2310606"/>
                <a:ext cx="1868791" cy="400110"/>
              </a:xfrm>
              <a:prstGeom prst="rect">
                <a:avLst/>
              </a:prstGeom>
              <a:blipFill>
                <a:blip r:embed="rId8"/>
                <a:stretch>
                  <a:fillRect r="-490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5DC2859F-B978-477D-9BA4-8E976BC0194A}"/>
              </a:ext>
            </a:extLst>
          </p:cNvPr>
          <p:cNvSpPr txBox="1">
            <a:spLocks/>
          </p:cNvSpPr>
          <p:nvPr/>
        </p:nvSpPr>
        <p:spPr>
          <a:xfrm>
            <a:off x="9259088" y="1897131"/>
            <a:ext cx="3338112" cy="58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SubID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2 3 4 5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206E41C3-9A82-4F2A-B629-0ADDE4048D0E}"/>
              </a:ext>
            </a:extLst>
          </p:cNvPr>
          <p:cNvSpPr txBox="1">
            <a:spLocks/>
          </p:cNvSpPr>
          <p:nvPr/>
        </p:nvSpPr>
        <p:spPr>
          <a:xfrm>
            <a:off x="9770937" y="2736364"/>
            <a:ext cx="1102531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 op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290B119-66C0-47D8-B83F-47C774D809A7}"/>
              </a:ext>
            </a:extLst>
          </p:cNvPr>
          <p:cNvSpPr/>
          <p:nvPr/>
        </p:nvSpPr>
        <p:spPr>
          <a:xfrm>
            <a:off x="10140846" y="3866376"/>
            <a:ext cx="270461" cy="348078"/>
          </a:xfrm>
          <a:prstGeom prst="downArrow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E8DD03-186A-4E9B-BDB0-BC9D60D65ABC}"/>
              </a:ext>
            </a:extLst>
          </p:cNvPr>
          <p:cNvSpPr/>
          <p:nvPr/>
        </p:nvSpPr>
        <p:spPr>
          <a:xfrm>
            <a:off x="9014562" y="5752560"/>
            <a:ext cx="2685498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matches. 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8E959C7-5640-4EA9-AED1-9B1D8219CA46}"/>
              </a:ext>
            </a:extLst>
          </p:cNvPr>
          <p:cNvSpPr/>
          <p:nvPr/>
        </p:nvSpPr>
        <p:spPr>
          <a:xfrm>
            <a:off x="9047266" y="1818969"/>
            <a:ext cx="2620090" cy="464082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FCB717F7-5B2F-4057-B4FB-3FA63399F38A}"/>
              </a:ext>
            </a:extLst>
          </p:cNvPr>
          <p:cNvSpPr/>
          <p:nvPr/>
        </p:nvSpPr>
        <p:spPr>
          <a:xfrm>
            <a:off x="10146720" y="4774440"/>
            <a:ext cx="270461" cy="348078"/>
          </a:xfrm>
          <a:prstGeom prst="downArrow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内容占位符 3">
            <a:extLst>
              <a:ext uri="{FF2B5EF4-FFF2-40B4-BE49-F238E27FC236}">
                <a16:creationId xmlns:a16="http://schemas.microsoft.com/office/drawing/2014/main" id="{EF1C27FA-7954-44A5-9EA2-FCEB9CE260CE}"/>
              </a:ext>
            </a:extLst>
          </p:cNvPr>
          <p:cNvSpPr txBox="1">
            <a:spLocks/>
          </p:cNvSpPr>
          <p:nvPr/>
        </p:nvSpPr>
        <p:spPr>
          <a:xfrm>
            <a:off x="10370989" y="4686869"/>
            <a:ext cx="1102531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Mark 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3226E8-73E1-4707-B9C5-0FB2AF910E1B}"/>
                  </a:ext>
                </a:extLst>
              </p:cNvPr>
              <p:cNvSpPr txBox="1"/>
              <p:nvPr/>
            </p:nvSpPr>
            <p:spPr>
              <a:xfrm>
                <a:off x="9648318" y="5235737"/>
                <a:ext cx="144534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11100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3226E8-73E1-4707-B9C5-0FB2AF91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318" y="5235737"/>
                <a:ext cx="1445342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0160DE18-A7A4-406A-9C2D-9FC91C61EC33}"/>
              </a:ext>
            </a:extLst>
          </p:cNvPr>
          <p:cNvSpPr/>
          <p:nvPr/>
        </p:nvSpPr>
        <p:spPr>
          <a:xfrm>
            <a:off x="366840" y="5855950"/>
            <a:ext cx="8541165" cy="6570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marking cells is 3. (Cell Number/Group Number -1)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EA9485-63F8-4B02-AC15-C739227AFC4C}"/>
              </a:ext>
            </a:extLst>
          </p:cNvPr>
          <p:cNvSpPr/>
          <p:nvPr/>
        </p:nvSpPr>
        <p:spPr>
          <a:xfrm>
            <a:off x="3516343" y="3296775"/>
            <a:ext cx="809868" cy="440451"/>
          </a:xfrm>
          <a:prstGeom prst="ellipse">
            <a:avLst/>
          </a:prstGeom>
          <a:noFill/>
          <a:ln w="28575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90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9" grpId="0" animBg="1"/>
      <p:bldP spid="32" grpId="0" animBg="1"/>
      <p:bldP spid="34" grpId="0"/>
      <p:bldP spid="35" grpId="0"/>
      <p:bldP spid="36" grpId="0" animBg="1"/>
      <p:bldP spid="28" grpId="0" animBg="1"/>
    </p:bld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11912</TotalTime>
  <Words>1793</Words>
  <Application>Microsoft Office PowerPoint</Application>
  <PresentationFormat>宽屏</PresentationFormat>
  <Paragraphs>221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2016-VI主题-蓝</vt:lpstr>
      <vt:lpstr>HEM: A Hardware-aware Event Matching Algorithm for Content-based Pub/Sub Systems</vt:lpstr>
      <vt:lpstr>Outline</vt:lpstr>
      <vt:lpstr>1 Background</vt:lpstr>
      <vt:lpstr>2 Problem--Matching Semantics</vt:lpstr>
      <vt:lpstr>3 Motivation</vt:lpstr>
      <vt:lpstr>3 Motivation</vt:lpstr>
      <vt:lpstr>4 Design--Insertion</vt:lpstr>
      <vt:lpstr>4 Design—Matching without bitsets</vt:lpstr>
      <vt:lpstr>4 Design—Matching with bitsets</vt:lpstr>
      <vt:lpstr>4 Design—Analysis</vt:lpstr>
      <vt:lpstr>5 Evaluation--Setting</vt:lpstr>
      <vt:lpstr>5 Evaluation-- Verification</vt:lpstr>
      <vt:lpstr>5 Evaluation-- Verification</vt:lpstr>
      <vt:lpstr>5 Evaluation--Metric</vt:lpstr>
      <vt:lpstr>6 Future Work—series of optimizations</vt:lpstr>
      <vt:lpstr>Thanks for listening！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石 望华</cp:lastModifiedBy>
  <cp:revision>641</cp:revision>
  <dcterms:created xsi:type="dcterms:W3CDTF">2016-04-20T02:59:17Z</dcterms:created>
  <dcterms:modified xsi:type="dcterms:W3CDTF">2022-03-24T08:36:07Z</dcterms:modified>
</cp:coreProperties>
</file>