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7" r:id="rId8"/>
    <p:sldId id="266" r:id="rId9"/>
    <p:sldId id="265" r:id="rId10"/>
    <p:sldId id="264" r:id="rId11"/>
    <p:sldId id="261" r:id="rId12"/>
    <p:sldId id="273" r:id="rId13"/>
    <p:sldId id="272" r:id="rId14"/>
    <p:sldId id="271" r:id="rId15"/>
    <p:sldId id="270" r:id="rId16"/>
    <p:sldId id="277" r:id="rId17"/>
    <p:sldId id="278" r:id="rId18"/>
    <p:sldId id="276" r:id="rId19"/>
    <p:sldId id="275" r:id="rId20"/>
    <p:sldId id="274" r:id="rId21"/>
    <p:sldId id="269" r:id="rId22"/>
    <p:sldId id="268"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115" d="100"/>
          <a:sy n="115" d="100"/>
        </p:scale>
        <p:origin x="1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362796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14375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280394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275735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101696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132864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323774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21587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129049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98067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9CFAB2-D470-4366-8A78-995EE66C0052}"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41724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CFAB2-D470-4366-8A78-995EE66C0052}" type="datetimeFigureOut">
              <a:rPr lang="zh-CN" altLang="en-US" smtClean="0"/>
              <a:t>2019/1/8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D3EB4-1795-489A-9E43-52B5DF4D1E11}" type="slidenum">
              <a:rPr lang="zh-CN" altLang="en-US" smtClean="0"/>
              <a:t>‹#›</a:t>
            </a:fld>
            <a:endParaRPr lang="zh-CN" altLang="en-US"/>
          </a:p>
        </p:txBody>
      </p:sp>
    </p:spTree>
    <p:extLst>
      <p:ext uri="{BB962C8B-B14F-4D97-AF65-F5344CB8AC3E}">
        <p14:creationId xmlns:p14="http://schemas.microsoft.com/office/powerpoint/2010/main" val="123591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4014" y="1355271"/>
            <a:ext cx="10140043" cy="3608615"/>
          </a:xfrm>
        </p:spPr>
        <p:txBody>
          <a:bodyPr>
            <a:normAutofit fontScale="90000"/>
          </a:bodyPr>
          <a:lstStyle/>
          <a:p>
            <a:r>
              <a:rPr lang="en-US" altLang="zh-CN" b="1" dirty="0" smtClean="0">
                <a:latin typeface="Times New Roman" panose="02020603050405020304" pitchFamily="18" charset="0"/>
                <a:cs typeface="Times New Roman" panose="02020603050405020304" pitchFamily="18" charset="0"/>
              </a:rPr>
              <a:t/>
            </a:r>
            <a:br>
              <a:rPr lang="en-US" altLang="zh-CN" b="1" dirty="0" smtClean="0">
                <a:latin typeface="Times New Roman" panose="02020603050405020304" pitchFamily="18" charset="0"/>
                <a:cs typeface="Times New Roman" panose="02020603050405020304" pitchFamily="18" charset="0"/>
              </a:rPr>
            </a:br>
            <a:r>
              <a:rPr lang="en-US" altLang="zh-CN" b="1" dirty="0" smtClean="0">
                <a:latin typeface="Times New Roman" panose="02020603050405020304" pitchFamily="18" charset="0"/>
                <a:cs typeface="Times New Roman" panose="02020603050405020304" pitchFamily="18" charset="0"/>
              </a:rPr>
              <a:t/>
            </a:r>
            <a:br>
              <a:rPr lang="en-US" altLang="zh-CN" b="1" dirty="0" smtClean="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
            </a:r>
            <a:br>
              <a:rPr lang="en-US" altLang="zh-CN" b="1" dirty="0">
                <a:latin typeface="Times New Roman" panose="02020603050405020304" pitchFamily="18" charset="0"/>
                <a:cs typeface="Times New Roman" panose="02020603050405020304" pitchFamily="18" charset="0"/>
              </a:rPr>
            </a:br>
            <a:r>
              <a:rPr lang="en-US" altLang="zh-CN" b="1" dirty="0" smtClean="0">
                <a:latin typeface="Times New Roman" panose="02020603050405020304" pitchFamily="18" charset="0"/>
                <a:cs typeface="Times New Roman" panose="02020603050405020304" pitchFamily="18" charset="0"/>
              </a:rPr>
              <a:t/>
            </a:r>
            <a:br>
              <a:rPr lang="en-US" altLang="zh-CN" b="1" dirty="0" smtClean="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
            </a:r>
            <a:br>
              <a:rPr lang="en-US" altLang="zh-CN" b="1" dirty="0">
                <a:latin typeface="Times New Roman" panose="02020603050405020304" pitchFamily="18" charset="0"/>
                <a:cs typeface="Times New Roman" panose="02020603050405020304" pitchFamily="18" charset="0"/>
              </a:rPr>
            </a:br>
            <a:r>
              <a:rPr lang="en-US" altLang="zh-CN" b="1" dirty="0" smtClean="0">
                <a:latin typeface="Times New Roman" panose="02020603050405020304" pitchFamily="18" charset="0"/>
                <a:cs typeface="Times New Roman" panose="02020603050405020304" pitchFamily="18" charset="0"/>
              </a:rPr>
              <a:t/>
            </a:r>
            <a:br>
              <a:rPr lang="en-US" altLang="zh-CN" b="1" dirty="0" smtClean="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
            </a:r>
            <a:br>
              <a:rPr lang="en-US" altLang="zh-CN" b="1" dirty="0">
                <a:latin typeface="Times New Roman" panose="02020603050405020304" pitchFamily="18" charset="0"/>
                <a:cs typeface="Times New Roman" panose="02020603050405020304" pitchFamily="18" charset="0"/>
              </a:rPr>
            </a:br>
            <a:r>
              <a:rPr lang="en-US" altLang="zh-CN" b="1" dirty="0" smtClean="0">
                <a:latin typeface="Times New Roman" panose="02020603050405020304" pitchFamily="18" charset="0"/>
                <a:cs typeface="Times New Roman" panose="02020603050405020304" pitchFamily="18" charset="0"/>
              </a:rPr>
              <a:t/>
            </a:r>
            <a:br>
              <a:rPr lang="en-US" altLang="zh-CN" b="1" dirty="0" smtClean="0">
                <a:latin typeface="Times New Roman" panose="02020603050405020304" pitchFamily="18" charset="0"/>
                <a:cs typeface="Times New Roman" panose="02020603050405020304" pitchFamily="18" charset="0"/>
              </a:rPr>
            </a:br>
            <a:r>
              <a:rPr lang="en-US" altLang="zh-CN" b="1" dirty="0" smtClean="0">
                <a:latin typeface="Times New Roman" panose="02020603050405020304" pitchFamily="18" charset="0"/>
                <a:cs typeface="Times New Roman" panose="02020603050405020304" pitchFamily="18" charset="0"/>
              </a:rPr>
              <a:t>Application of Channel Coding</a:t>
            </a:r>
            <a:br>
              <a:rPr lang="en-US" altLang="zh-CN" b="1" dirty="0" smtClean="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
            </a:r>
            <a:br>
              <a:rPr lang="en-US" altLang="zh-CN" b="1" dirty="0">
                <a:latin typeface="Times New Roman" panose="02020603050405020304" pitchFamily="18" charset="0"/>
                <a:cs typeface="Times New Roman" panose="02020603050405020304" pitchFamily="18" charset="0"/>
              </a:rPr>
            </a:br>
            <a:r>
              <a:rPr lang="en-US" altLang="zh-CN" b="1" dirty="0" smtClean="0">
                <a:latin typeface="Times New Roman" panose="02020603050405020304" pitchFamily="18" charset="0"/>
                <a:cs typeface="Times New Roman" panose="02020603050405020304" pitchFamily="18" charset="0"/>
              </a:rPr>
              <a:t/>
            </a:r>
            <a:br>
              <a:rPr lang="en-US" altLang="zh-CN" b="1" dirty="0" smtClean="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3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3515" y="486682"/>
            <a:ext cx="10515600" cy="966561"/>
          </a:xfrm>
        </p:spPr>
        <p:txBody>
          <a:bodyPr/>
          <a:lstStyle/>
          <a:p>
            <a:r>
              <a:rPr lang="en-US" altLang="zh-CN" dirty="0">
                <a:latin typeface="Times New Roman" panose="02020603050405020304" pitchFamily="18" charset="0"/>
                <a:cs typeface="Times New Roman" panose="02020603050405020304" pitchFamily="18" charset="0"/>
              </a:rPr>
              <a:t>Removing the parity bits, we </a:t>
            </a:r>
            <a:r>
              <a:rPr lang="en-US" altLang="zh-CN" dirty="0" smtClean="0">
                <a:latin typeface="Times New Roman" panose="02020603050405020304" pitchFamily="18" charset="0"/>
                <a:cs typeface="Times New Roman" panose="02020603050405020304" pitchFamily="18" charset="0"/>
              </a:rPr>
              <a:t>have table 2,  the right side of Table 2 is the corresponding </a:t>
            </a:r>
            <a:r>
              <a:rPr lang="en-US" altLang="zh-CN" dirty="0">
                <a:latin typeface="Times New Roman" panose="02020603050405020304" pitchFamily="18" charset="0"/>
                <a:cs typeface="Times New Roman" panose="02020603050405020304" pitchFamily="18" charset="0"/>
              </a:rPr>
              <a:t>generator matrix</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58" y="1963024"/>
            <a:ext cx="3521528" cy="314726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457" y="1741756"/>
            <a:ext cx="2825630" cy="3589795"/>
          </a:xfrm>
          <a:prstGeom prst="rect">
            <a:avLst/>
          </a:prstGeom>
        </p:spPr>
      </p:pic>
    </p:spTree>
    <p:extLst>
      <p:ext uri="{BB962C8B-B14F-4D97-AF65-F5344CB8AC3E}">
        <p14:creationId xmlns:p14="http://schemas.microsoft.com/office/powerpoint/2010/main" val="426724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87186" y="666297"/>
                <a:ext cx="10515600" cy="4351338"/>
              </a:xfrm>
            </p:spPr>
            <p:txBody>
              <a:bodyPr/>
              <a:lstStyle/>
              <a:p>
                <a:r>
                  <a:rPr lang="en-US" altLang="zh-CN" dirty="0" smtClean="0">
                    <a:latin typeface="Times New Roman" panose="02020603050405020304" pitchFamily="18" charset="0"/>
                    <a:cs typeface="Times New Roman" panose="02020603050405020304" pitchFamily="18" charset="0"/>
                  </a:rPr>
                  <a:t>Given a message p, the </a:t>
                </a:r>
                <a:r>
                  <a:rPr lang="en-US" altLang="zh-CN" dirty="0" err="1">
                    <a:latin typeface="Times New Roman" panose="02020603050405020304" pitchFamily="18" charset="0"/>
                    <a:cs typeface="Times New Roman" panose="02020603050405020304" pitchFamily="18" charset="0"/>
                  </a:rPr>
                  <a:t>codeword</a:t>
                </a:r>
                <a:r>
                  <a:rPr lang="en-US" altLang="zh-CN" dirty="0">
                    <a:latin typeface="Times New Roman" panose="02020603050405020304" pitchFamily="18" charset="0"/>
                    <a:cs typeface="Times New Roman" panose="02020603050405020304" pitchFamily="18" charset="0"/>
                  </a:rPr>
                  <a:t> will be the product of G and p with entries modulo 2:</a:t>
                </a:r>
                <a:endParaRPr lang="zh-CN" altLang="zh-CN" dirty="0">
                  <a:latin typeface="Times New Roman" panose="02020603050405020304" pitchFamily="18" charset="0"/>
                  <a:cs typeface="Times New Roman" panose="02020603050405020304" pitchFamily="18" charset="0"/>
                </a:endParaRPr>
              </a:p>
              <a:p>
                <a14:m>
                  <m:oMath xmlns:m="http://schemas.openxmlformats.org/officeDocument/2006/math">
                    <m:r>
                      <a:rPr lang="en-US" altLang="zh-CN" b="1" i="1" smtClean="0">
                        <a:latin typeface="Cambria Math" panose="02040503050406030204" pitchFamily="18" charset="0"/>
                      </a:rPr>
                      <m:t>𝑪</m:t>
                    </m:r>
                    <m:r>
                      <a:rPr lang="en-US" altLang="zh-CN" b="1" i="1" smtClean="0">
                        <a:latin typeface="Cambria Math" panose="02040503050406030204" pitchFamily="18" charset="0"/>
                      </a:rPr>
                      <m:t>=</m:t>
                    </m:r>
                    <m:r>
                      <a:rPr lang="en-US" altLang="zh-CN" b="1" i="1" smtClean="0">
                        <a:latin typeface="Cambria Math" panose="02040503050406030204" pitchFamily="18" charset="0"/>
                      </a:rPr>
                      <m:t>𝑮𝒑</m:t>
                    </m:r>
                  </m:oMath>
                </a14:m>
                <a:endParaRPr lang="en-US" altLang="zh-CN" b="1" dirty="0" smtClean="0"/>
              </a:p>
              <a:p>
                <a:r>
                  <a:rPr lang="en-US" altLang="zh-CN" dirty="0">
                    <a:latin typeface="Times New Roman" panose="02020603050405020304" pitchFamily="18" charset="0"/>
                    <a:cs typeface="Times New Roman" panose="02020603050405020304" pitchFamily="18" charset="0"/>
                  </a:rPr>
                  <a:t>Given the received </a:t>
                </a:r>
                <a:r>
                  <a:rPr lang="en-US" altLang="zh-CN" dirty="0" err="1">
                    <a:latin typeface="Times New Roman" panose="02020603050405020304" pitchFamily="18" charset="0"/>
                    <a:cs typeface="Times New Roman" panose="02020603050405020304" pitchFamily="18" charset="0"/>
                  </a:rPr>
                  <a:t>codeword</a:t>
                </a:r>
                <a:r>
                  <a:rPr lang="en-US" altLang="zh-CN" dirty="0">
                    <a:latin typeface="Times New Roman" panose="02020603050405020304" pitchFamily="18" charset="0"/>
                    <a:cs typeface="Times New Roman" panose="02020603050405020304" pitchFamily="18" charset="0"/>
                  </a:rPr>
                  <a:t> y, the syndrome vector </a:t>
                </a:r>
                <a:r>
                  <a:rPr lang="en-US" altLang="zh-CN" dirty="0" smtClean="0">
                    <a:latin typeface="Times New Roman" panose="02020603050405020304" pitchFamily="18" charset="0"/>
                    <a:cs typeface="Times New Roman" panose="02020603050405020304" pitchFamily="18" charset="0"/>
                  </a:rPr>
                  <a:t>is:</a:t>
                </a:r>
                <a:endParaRPr lang="zh-CN" altLang="zh-CN" dirty="0">
                  <a:latin typeface="Times New Roman" panose="02020603050405020304" pitchFamily="18" charset="0"/>
                  <a:cs typeface="Times New Roman" panose="02020603050405020304" pitchFamily="18" charset="0"/>
                </a:endParaRPr>
              </a:p>
              <a:p>
                <a14:m>
                  <m:oMath xmlns:m="http://schemas.openxmlformats.org/officeDocument/2006/math">
                    <m:r>
                      <a:rPr lang="en-US" altLang="zh-CN" b="1" i="1" smtClean="0">
                        <a:latin typeface="Cambria Math" panose="02040503050406030204" pitchFamily="18" charset="0"/>
                      </a:rPr>
                      <m:t>𝒁</m:t>
                    </m:r>
                    <m:r>
                      <a:rPr lang="en-US" altLang="zh-CN" b="1" i="1" smtClean="0">
                        <a:latin typeface="Cambria Math" panose="02040503050406030204" pitchFamily="18" charset="0"/>
                      </a:rPr>
                      <m:t>=</m:t>
                    </m:r>
                    <m:r>
                      <a:rPr lang="en-US" altLang="zh-CN" b="1" i="1" smtClean="0">
                        <a:latin typeface="Cambria Math" panose="02040503050406030204" pitchFamily="18" charset="0"/>
                      </a:rPr>
                      <m:t>𝑯𝒚</m:t>
                    </m:r>
                  </m:oMath>
                </a14:m>
                <a:endParaRPr lang="en-US" altLang="zh-CN" b="1" dirty="0" smtClean="0"/>
              </a:p>
              <a:p>
                <a:r>
                  <a:rPr lang="en-US" altLang="zh-CN" dirty="0">
                    <a:latin typeface="Times New Roman" panose="02020603050405020304" pitchFamily="18" charset="0"/>
                    <a:cs typeface="Times New Roman" panose="02020603050405020304" pitchFamily="18" charset="0"/>
                  </a:rPr>
                  <a:t>If z = 0 then the received </a:t>
                </a:r>
                <a:r>
                  <a:rPr lang="en-US" altLang="zh-CN" dirty="0" err="1">
                    <a:latin typeface="Times New Roman" panose="02020603050405020304" pitchFamily="18" charset="0"/>
                    <a:cs typeface="Times New Roman" panose="02020603050405020304" pitchFamily="18" charset="0"/>
                  </a:rPr>
                  <a:t>codeword</a:t>
                </a:r>
                <a:r>
                  <a:rPr lang="en-US" altLang="zh-CN" dirty="0">
                    <a:latin typeface="Times New Roman" panose="02020603050405020304" pitchFamily="18" charset="0"/>
                    <a:cs typeface="Times New Roman" panose="02020603050405020304" pitchFamily="18" charset="0"/>
                  </a:rPr>
                  <a:t> is error-free, else the value of z is the position of the flipped bit</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87186" y="666297"/>
                <a:ext cx="10515600" cy="4351338"/>
              </a:xfrm>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30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For example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2933700" cy="574675"/>
          </a:xfrm>
        </p:spPr>
        <p:txBody>
          <a:bodyPr/>
          <a:lstStyle/>
          <a:p>
            <a:r>
              <a:rPr lang="en-US" altLang="zh-CN" dirty="0">
                <a:latin typeface="Times New Roman" panose="02020603050405020304" pitchFamily="18" charset="0"/>
                <a:cs typeface="Times New Roman" panose="02020603050405020304" pitchFamily="18" charset="0"/>
              </a:rPr>
              <a:t>If the message </a:t>
            </a:r>
            <a:r>
              <a:rPr lang="en-US" altLang="zh-CN" dirty="0" smtClean="0">
                <a:latin typeface="Times New Roman" panose="02020603050405020304" pitchFamily="18" charset="0"/>
                <a:cs typeface="Times New Roman" panose="02020603050405020304" pitchFamily="18" charset="0"/>
              </a:rPr>
              <a:t>is </a:t>
            </a:r>
            <a:endParaRPr lang="zh-CN" altLang="en-US"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a:xfrm>
            <a:off x="5333999" y="1825625"/>
            <a:ext cx="5867401"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then the </a:t>
            </a:r>
            <a:r>
              <a:rPr lang="en-US" altLang="zh-CN" dirty="0" err="1">
                <a:latin typeface="Times New Roman" panose="02020603050405020304" pitchFamily="18" charset="0"/>
                <a:cs typeface="Times New Roman" panose="02020603050405020304" pitchFamily="18" charset="0"/>
              </a:rPr>
              <a:t>codeword</a:t>
            </a:r>
            <a:r>
              <a:rPr lang="en-US" altLang="zh-CN" dirty="0">
                <a:latin typeface="Times New Roman" panose="02020603050405020304" pitchFamily="18" charset="0"/>
                <a:cs typeface="Times New Roman" panose="02020603050405020304" pitchFamily="18" charset="0"/>
              </a:rPr>
              <a:t> will be</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500" y="2535237"/>
            <a:ext cx="1427994" cy="249396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931" y="2400300"/>
            <a:ext cx="4356592" cy="2890157"/>
          </a:xfrm>
          <a:prstGeom prst="rect">
            <a:avLst/>
          </a:prstGeom>
        </p:spPr>
      </p:pic>
    </p:spTree>
    <p:extLst>
      <p:ext uri="{BB962C8B-B14F-4D97-AF65-F5344CB8AC3E}">
        <p14:creationId xmlns:p14="http://schemas.microsoft.com/office/powerpoint/2010/main" val="326137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9843" y="731611"/>
            <a:ext cx="10515600" cy="1227818"/>
          </a:xfrm>
        </p:spPr>
        <p:txBody>
          <a:bodyPr/>
          <a:lstStyle/>
          <a:p>
            <a:r>
              <a:rPr lang="en-US" altLang="zh-CN" dirty="0">
                <a:latin typeface="Times New Roman" panose="02020603050405020304" pitchFamily="18" charset="0"/>
                <a:cs typeface="Times New Roman" panose="02020603050405020304" pitchFamily="18" charset="0"/>
              </a:rPr>
              <a:t>If no bit is flipped during transmission, in </a:t>
            </a:r>
            <a:r>
              <a:rPr lang="en-US" altLang="zh-CN" dirty="0" smtClean="0">
                <a:latin typeface="Times New Roman" panose="02020603050405020304" pitchFamily="18" charset="0"/>
                <a:cs typeface="Times New Roman" panose="02020603050405020304" pitchFamily="18" charset="0"/>
              </a:rPr>
              <a:t>other words</a:t>
            </a:r>
            <a:r>
              <a:rPr lang="en-US" altLang="zh-CN" dirty="0">
                <a:latin typeface="Times New Roman" panose="02020603050405020304" pitchFamily="18" charset="0"/>
                <a:cs typeface="Times New Roman" panose="02020603050405020304" pitchFamily="18" charset="0"/>
              </a:rPr>
              <a:t>, y = c. Then the syndrome vector is</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73" y="1681027"/>
            <a:ext cx="5693974" cy="3021602"/>
          </a:xfrm>
          <a:prstGeom prst="rect">
            <a:avLst/>
          </a:prstGeom>
        </p:spPr>
      </p:pic>
    </p:spTree>
    <p:extLst>
      <p:ext uri="{BB962C8B-B14F-4D97-AF65-F5344CB8AC3E}">
        <p14:creationId xmlns:p14="http://schemas.microsoft.com/office/powerpoint/2010/main" val="353021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0857" y="796925"/>
            <a:ext cx="3929743" cy="623661"/>
          </a:xfrm>
        </p:spPr>
        <p:txBody>
          <a:bodyPr/>
          <a:lstStyle/>
          <a:p>
            <a:r>
              <a:rPr lang="en-US" altLang="zh-CN" dirty="0">
                <a:latin typeface="Times New Roman" panose="02020603050405020304" pitchFamily="18" charset="0"/>
                <a:cs typeface="Times New Roman" panose="02020603050405020304" pitchFamily="18" charset="0"/>
              </a:rPr>
              <a:t>If the 6th bit is flipped,</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08" y="1420586"/>
            <a:ext cx="1407035" cy="331658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470" y="1420585"/>
            <a:ext cx="6112135" cy="3184071"/>
          </a:xfrm>
          <a:prstGeom prst="rect">
            <a:avLst/>
          </a:prstGeom>
        </p:spPr>
      </p:pic>
      <p:sp>
        <p:nvSpPr>
          <p:cNvPr id="6" name="内容占位符 2"/>
          <p:cNvSpPr txBox="1">
            <a:spLocks/>
          </p:cNvSpPr>
          <p:nvPr/>
        </p:nvSpPr>
        <p:spPr>
          <a:xfrm>
            <a:off x="870857" y="5048997"/>
            <a:ext cx="10722429" cy="1008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Times New Roman" panose="02020603050405020304" pitchFamily="18" charset="0"/>
                <a:cs typeface="Times New Roman" panose="02020603050405020304" pitchFamily="18" charset="0"/>
              </a:rPr>
              <a:t>Reading </a:t>
            </a:r>
            <a:r>
              <a:rPr lang="en-US" altLang="zh-CN" dirty="0">
                <a:latin typeface="Times New Roman" panose="02020603050405020304" pitchFamily="18" charset="0"/>
                <a:cs typeface="Times New Roman" panose="02020603050405020304" pitchFamily="18" charset="0"/>
              </a:rPr>
              <a:t>z from the bottom up (higher </a:t>
            </a:r>
            <a:r>
              <a:rPr lang="en-US" altLang="zh-CN" dirty="0" smtClean="0">
                <a:latin typeface="Times New Roman" panose="02020603050405020304" pitchFamily="18" charset="0"/>
                <a:cs typeface="Times New Roman" panose="02020603050405020304" pitchFamily="18" charset="0"/>
              </a:rPr>
              <a:t>position first</a:t>
            </a:r>
            <a:r>
              <a:rPr lang="en-US" altLang="zh-CN" dirty="0">
                <a:latin typeface="Times New Roman" panose="02020603050405020304" pitchFamily="18" charset="0"/>
                <a:cs typeface="Times New Roman" panose="02020603050405020304" pitchFamily="18" charset="0"/>
              </a:rPr>
              <a:t>), we see the flipped bit is indeed 6 (110).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67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8900"/>
            <a:ext cx="10515600" cy="858792"/>
          </a:xfrm>
        </p:spPr>
        <p:txBody>
          <a:bodyPr/>
          <a:lstStyle/>
          <a:p>
            <a:r>
              <a:rPr lang="en-US" altLang="zh-CN" dirty="0">
                <a:latin typeface="Times New Roman" panose="02020603050405020304" pitchFamily="18" charset="0"/>
                <a:cs typeface="Times New Roman" panose="02020603050405020304" pitchFamily="18" charset="0"/>
              </a:rPr>
              <a:t>Tanner graph</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176132"/>
            <a:ext cx="10515600" cy="1697697"/>
          </a:xfrm>
        </p:spPr>
        <p:txBody>
          <a:bodyPr/>
          <a:lstStyle/>
          <a:p>
            <a:r>
              <a:rPr lang="en-US" altLang="zh-CN" dirty="0">
                <a:latin typeface="Times New Roman" panose="02020603050405020304" pitchFamily="18" charset="0"/>
                <a:cs typeface="Times New Roman" panose="02020603050405020304" pitchFamily="18" charset="0"/>
              </a:rPr>
              <a:t>A very useful way of representing linear </a:t>
            </a:r>
            <a:r>
              <a:rPr lang="en-US" altLang="zh-CN" dirty="0" smtClean="0">
                <a:latin typeface="Times New Roman" panose="02020603050405020304" pitchFamily="18" charset="0"/>
                <a:cs typeface="Times New Roman" panose="02020603050405020304" pitchFamily="18" charset="0"/>
              </a:rPr>
              <a:t>block codes </a:t>
            </a:r>
            <a:r>
              <a:rPr lang="en-US" altLang="zh-CN" dirty="0">
                <a:latin typeface="Times New Roman" panose="02020603050405020304" pitchFamily="18" charset="0"/>
                <a:cs typeface="Times New Roman" panose="02020603050405020304" pitchFamily="18" charset="0"/>
              </a:rPr>
              <a:t>is using Tanner graph. Tanner graph is </a:t>
            </a:r>
            <a:r>
              <a:rPr lang="en-US" altLang="zh-CN" dirty="0" smtClean="0">
                <a:latin typeface="Times New Roman" panose="02020603050405020304" pitchFamily="18" charset="0"/>
                <a:cs typeface="Times New Roman" panose="02020603050405020304" pitchFamily="18" charset="0"/>
              </a:rPr>
              <a:t>a bipartite </a:t>
            </a:r>
            <a:r>
              <a:rPr lang="en-US" altLang="zh-CN" dirty="0">
                <a:latin typeface="Times New Roman" panose="02020603050405020304" pitchFamily="18" charset="0"/>
                <a:cs typeface="Times New Roman" panose="02020603050405020304" pitchFamily="18" charset="0"/>
              </a:rPr>
              <a:t>graph, which means the graph is </a:t>
            </a:r>
            <a:r>
              <a:rPr lang="en-US" altLang="zh-CN" dirty="0" smtClean="0">
                <a:latin typeface="Times New Roman" panose="02020603050405020304" pitchFamily="18" charset="0"/>
                <a:cs typeface="Times New Roman" panose="02020603050405020304" pitchFamily="18" charset="0"/>
              </a:rPr>
              <a:t>separated into </a:t>
            </a:r>
            <a:r>
              <a:rPr lang="en-US" altLang="zh-CN" dirty="0">
                <a:latin typeface="Times New Roman" panose="02020603050405020304" pitchFamily="18" charset="0"/>
                <a:cs typeface="Times New Roman" panose="02020603050405020304" pitchFamily="18" charset="0"/>
              </a:rPr>
              <a:t>two </a:t>
            </a:r>
            <a:r>
              <a:rPr lang="en-US" altLang="zh-CN" dirty="0" smtClean="0">
                <a:latin typeface="Times New Roman" panose="02020603050405020304" pitchFamily="18" charset="0"/>
                <a:cs typeface="Times New Roman" panose="02020603050405020304" pitchFamily="18" charset="0"/>
              </a:rPr>
              <a:t>partitions: </a:t>
            </a:r>
            <a:r>
              <a:rPr lang="en-US" altLang="zh-CN" b="1" dirty="0">
                <a:latin typeface="Times New Roman" panose="02020603050405020304" pitchFamily="18" charset="0"/>
                <a:cs typeface="Times New Roman" panose="02020603050405020304" pitchFamily="18" charset="0"/>
              </a:rPr>
              <a:t>message nodes </a:t>
            </a:r>
            <a:r>
              <a:rPr lang="en-US" altLang="zh-CN" dirty="0">
                <a:latin typeface="Times New Roman" panose="02020603050405020304" pitchFamily="18" charset="0"/>
                <a:cs typeface="Times New Roman" panose="02020603050405020304" pitchFamily="18" charset="0"/>
              </a:rPr>
              <a:t>and </a:t>
            </a:r>
            <a:r>
              <a:rPr lang="en-US" altLang="zh-CN" b="1" dirty="0">
                <a:latin typeface="Times New Roman" panose="02020603050405020304" pitchFamily="18" charset="0"/>
                <a:cs typeface="Times New Roman" panose="02020603050405020304" pitchFamily="18" charset="0"/>
              </a:rPr>
              <a:t>check </a:t>
            </a:r>
            <a:r>
              <a:rPr lang="en-US" altLang="zh-CN" b="1" dirty="0" smtClean="0">
                <a:latin typeface="Times New Roman" panose="02020603050405020304" pitchFamily="18" charset="0"/>
                <a:cs typeface="Times New Roman" panose="02020603050405020304" pitchFamily="18" charset="0"/>
              </a:rPr>
              <a:t>nodes</a:t>
            </a:r>
            <a:r>
              <a:rPr lang="en-US" altLang="zh-CN" dirty="0" smtClean="0">
                <a:latin typeface="Times New Roman" panose="02020603050405020304" pitchFamily="18" charset="0"/>
                <a:cs typeface="Times New Roman" panose="02020603050405020304" pitchFamily="18" charset="0"/>
              </a:rPr>
              <a:t>, connection between nodes indicates association.</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90048"/>
            <a:ext cx="4463860" cy="198195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326" y="2827104"/>
            <a:ext cx="5558943" cy="3622681"/>
          </a:xfrm>
          <a:prstGeom prst="rect">
            <a:avLst/>
          </a:prstGeom>
        </p:spPr>
      </p:pic>
    </p:spTree>
    <p:extLst>
      <p:ext uri="{BB962C8B-B14F-4D97-AF65-F5344CB8AC3E}">
        <p14:creationId xmlns:p14="http://schemas.microsoft.com/office/powerpoint/2010/main" val="109877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LDPC(low-density parity-check code)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67542"/>
                <a:ext cx="10515600" cy="4718957"/>
              </a:xfrm>
            </p:spPr>
            <p:txBody>
              <a:bodyPr>
                <a:normAutofit/>
              </a:bodyPr>
              <a:lstStyle/>
              <a:p>
                <a:r>
                  <a:rPr lang="en-US" altLang="zh-CN" dirty="0" smtClean="0">
                    <a:latin typeface="Times New Roman" panose="02020603050405020304" pitchFamily="18" charset="0"/>
                    <a:cs typeface="Times New Roman" panose="02020603050405020304" pitchFamily="18" charset="0"/>
                  </a:rPr>
                  <a:t>Definition: The LDPC rule code (N, p, q) is defined as a check matrix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oMath>
                </a14:m>
                <a:r>
                  <a:rPr lang="en-US" altLang="zh-CN" dirty="0" smtClean="0">
                    <a:latin typeface="Times New Roman" panose="02020603050405020304" pitchFamily="18" charset="0"/>
                    <a:cs typeface="Times New Roman" panose="02020603050405020304" pitchFamily="18" charset="0"/>
                  </a:rPr>
                  <a:t> having the following characteristics:</a:t>
                </a:r>
              </a:p>
              <a:p>
                <a:r>
                  <a:rPr lang="en-US" altLang="zh-CN" dirty="0" smtClean="0">
                    <a:latin typeface="Times New Roman" panose="02020603050405020304" pitchFamily="18" charset="0"/>
                    <a:cs typeface="Times New Roman" panose="02020603050405020304" pitchFamily="18" charset="0"/>
                  </a:rPr>
                  <a:t>Each row contains q 1s</a:t>
                </a:r>
              </a:p>
              <a:p>
                <a:r>
                  <a:rPr lang="en-US" altLang="zh-CN" dirty="0" smtClean="0">
                    <a:latin typeface="Times New Roman" panose="02020603050405020304" pitchFamily="18" charset="0"/>
                    <a:cs typeface="Times New Roman" panose="02020603050405020304" pitchFamily="18" charset="0"/>
                  </a:rPr>
                  <a:t>Each column contains p 1s</a:t>
                </a:r>
              </a:p>
              <a:p>
                <a:r>
                  <a:rPr lang="en-US" altLang="zh-CN" dirty="0" smtClean="0">
                    <a:latin typeface="Times New Roman" panose="02020603050405020304" pitchFamily="18" charset="0"/>
                    <a:cs typeface="Times New Roman" panose="02020603050405020304" pitchFamily="18" charset="0"/>
                  </a:rPr>
                  <a:t>The number of 1s with the same position between any two rows (columns) γ is not more than 1, that is, γ=0, 1,</a:t>
                </a:r>
                <a:endParaRPr lang="en-US" altLang="zh-CN" b="0" i="1" dirty="0" smtClean="0">
                  <a:latin typeface="Times New Roman" panose="02020603050405020304" pitchFamily="18" charset="0"/>
                  <a:cs typeface="Times New Roman" panose="02020603050405020304" pitchFamily="18" charset="0"/>
                </a:endParaRPr>
              </a:p>
              <a:p>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(low density)</a:t>
                </a:r>
              </a:p>
              <a:p>
                <a:r>
                  <a:rPr lang="en-US" altLang="zh-CN" dirty="0" smtClean="0">
                    <a:latin typeface="Times New Roman" panose="02020603050405020304" pitchFamily="18" charset="0"/>
                    <a:cs typeface="Times New Roman" panose="02020603050405020304" pitchFamily="18" charset="0"/>
                  </a:rPr>
                  <a:t>Density r=q/N=p/M</a:t>
                </a:r>
              </a:p>
              <a:p>
                <a:r>
                  <a:rPr lang="en-US" altLang="zh-CN" dirty="0" smtClean="0">
                    <a:latin typeface="Times New Roman" panose="02020603050405020304" pitchFamily="18" charset="0"/>
                    <a:cs typeface="Times New Roman" panose="02020603050405020304" pitchFamily="18" charset="0"/>
                  </a:rPr>
                  <a:t>If the weight of each row (column) is different, it is called an irregular code.</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67542"/>
                <a:ext cx="10515600" cy="4718957"/>
              </a:xfrm>
              <a:blipFill>
                <a:blip r:embed="rId2"/>
                <a:stretch>
                  <a:fillRect l="-1043" t="-2196" r="-870" b="-3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484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dirty="0" smtClean="0">
                <a:latin typeface="Times New Roman" panose="02020603050405020304" pitchFamily="18" charset="0"/>
                <a:cs typeface="Times New Roman" panose="02020603050405020304" pitchFamily="18" charset="0"/>
              </a:rPr>
              <a:t>LDPC(low-density parity-check code)</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122603" y="2219499"/>
            <a:ext cx="3265073" cy="1676659"/>
          </a:xfrm>
          <a:prstGeom prst="rect">
            <a:avLst/>
          </a:prstGeom>
        </p:spPr>
      </p:pic>
      <p:sp>
        <p:nvSpPr>
          <p:cNvPr id="6" name="文本框 5"/>
          <p:cNvSpPr txBox="1"/>
          <p:nvPr/>
        </p:nvSpPr>
        <p:spPr>
          <a:xfrm>
            <a:off x="3632662" y="2826995"/>
            <a:ext cx="622945"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H=</a:t>
            </a:r>
            <a:endParaRPr lang="zh-CN" altLang="en-US" sz="24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2734887" y="4194134"/>
            <a:ext cx="6251172" cy="461665"/>
          </a:xfrm>
          <a:prstGeom prst="rect">
            <a:avLst/>
          </a:prstGeom>
          <a:noFill/>
        </p:spPr>
        <p:txBody>
          <a:bodyPr wrap="square" rtlCol="0">
            <a:spAutoFit/>
          </a:bodyPr>
          <a:lstStyle/>
          <a:p>
            <a:r>
              <a:rPr lang="en-US" altLang="zh-CN" sz="2400" b="1" dirty="0" smtClean="0"/>
              <a:t>An example of parity check matrix of LDPC</a:t>
            </a:r>
            <a:endParaRPr lang="zh-CN" altLang="en-US" sz="2400" b="1" dirty="0"/>
          </a:p>
        </p:txBody>
      </p:sp>
    </p:spTree>
    <p:extLst>
      <p:ext uri="{BB962C8B-B14F-4D97-AF65-F5344CB8AC3E}">
        <p14:creationId xmlns:p14="http://schemas.microsoft.com/office/powerpoint/2010/main" val="51514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Decoding of LDPC</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There are two derivations of this decoding </a:t>
            </a:r>
            <a:r>
              <a:rPr lang="en-US" altLang="zh-CN" dirty="0" smtClean="0">
                <a:latin typeface="Times New Roman" panose="02020603050405020304" pitchFamily="18" charset="0"/>
                <a:cs typeface="Times New Roman" panose="02020603050405020304" pitchFamily="18" charset="0"/>
              </a:rPr>
              <a:t>algorithm</a:t>
            </a:r>
            <a:r>
              <a:rPr lang="en-US" altLang="zh-CN" dirty="0">
                <a:latin typeface="Times New Roman" panose="02020603050405020304" pitchFamily="18" charset="0"/>
                <a:cs typeface="Times New Roman" panose="02020603050405020304" pitchFamily="18" charset="0"/>
              </a:rPr>
              <a:t>: hard-decision and soft-decision </a:t>
            </a:r>
            <a:r>
              <a:rPr lang="en-US" altLang="zh-CN" dirty="0" smtClean="0">
                <a:latin typeface="Times New Roman" panose="02020603050405020304" pitchFamily="18" charset="0"/>
                <a:cs typeface="Times New Roman" panose="02020603050405020304" pitchFamily="18" charset="0"/>
              </a:rPr>
              <a:t>schemes. Today </a:t>
            </a:r>
            <a:r>
              <a:rPr lang="en-US" altLang="zh-CN" dirty="0">
                <a:latin typeface="Times New Roman" panose="02020603050405020304" pitchFamily="18" charset="0"/>
                <a:cs typeface="Times New Roman" panose="02020603050405020304" pitchFamily="18" charset="0"/>
              </a:rPr>
              <a:t>I only talk about </a:t>
            </a:r>
            <a:r>
              <a:rPr lang="en-US" altLang="zh-CN" dirty="0" smtClean="0">
                <a:latin typeface="Times New Roman" panose="02020603050405020304" pitchFamily="18" charset="0"/>
                <a:cs typeface="Times New Roman" panose="02020603050405020304" pitchFamily="18" charset="0"/>
              </a:rPr>
              <a:t>hard-decision. </a:t>
            </a:r>
            <a:r>
              <a:rPr lang="en-US" altLang="zh-CN" dirty="0">
                <a:latin typeface="Times New Roman" panose="02020603050405020304" pitchFamily="18" charset="0"/>
                <a:cs typeface="Times New Roman" panose="02020603050405020304" pitchFamily="18" charset="0"/>
              </a:rPr>
              <a:t>You can learn soft-decision </a:t>
            </a:r>
            <a:r>
              <a:rPr lang="en-US" altLang="zh-CN" dirty="0" smtClean="0">
                <a:latin typeface="Times New Roman" panose="02020603050405020304" pitchFamily="18" charset="0"/>
                <a:cs typeface="Times New Roman" panose="02020603050405020304" pitchFamily="18" charset="0"/>
              </a:rPr>
              <a:t>by </a:t>
            </a:r>
            <a:r>
              <a:rPr lang="en-US" altLang="zh-CN" dirty="0">
                <a:latin typeface="Times New Roman" panose="02020603050405020304" pitchFamily="18" charset="0"/>
                <a:cs typeface="Times New Roman" panose="02020603050405020304" pitchFamily="18" charset="0"/>
              </a:rPr>
              <a:t>yourself</a:t>
            </a:r>
            <a:r>
              <a:rPr lang="en-US" altLang="zh-CN" dirty="0" smtClean="0">
                <a:latin typeface="Times New Roman" panose="02020603050405020304" pitchFamily="18" charset="0"/>
                <a:cs typeface="Times New Roman" panose="02020603050405020304" pitchFamily="18" charset="0"/>
              </a:rPr>
              <a:t>. Then, we uses </a:t>
            </a:r>
            <a:r>
              <a:rPr lang="en-US" altLang="zh-CN" dirty="0">
                <a:latin typeface="Times New Roman" panose="02020603050405020304" pitchFamily="18" charset="0"/>
                <a:cs typeface="Times New Roman" panose="02020603050405020304" pitchFamily="18" charset="0"/>
              </a:rPr>
              <a:t>a (4, 8) linear block code to illustrate the hard-decision decoder.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72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Hard-decision </a:t>
            </a:r>
            <a:r>
              <a:rPr lang="en-US" altLang="zh-CN" dirty="0" smtClean="0">
                <a:latin typeface="Times New Roman" panose="02020603050405020304" pitchFamily="18" charset="0"/>
                <a:cs typeface="Times New Roman" panose="02020603050405020304" pitchFamily="18" charset="0"/>
              </a:rPr>
              <a:t>Decoder </a:t>
            </a: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036" y="1438784"/>
            <a:ext cx="3045421" cy="5128374"/>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225" y="1505389"/>
            <a:ext cx="5472961" cy="2497582"/>
          </a:xfrm>
          <a:prstGeom prst="rect">
            <a:avLst/>
          </a:prstGeom>
        </p:spPr>
      </p:pic>
      <p:sp>
        <p:nvSpPr>
          <p:cNvPr id="7" name="文本框 6"/>
          <p:cNvSpPr txBox="1"/>
          <p:nvPr/>
        </p:nvSpPr>
        <p:spPr>
          <a:xfrm>
            <a:off x="5551714" y="4425043"/>
            <a:ext cx="6041572"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code </a:t>
            </a:r>
            <a:r>
              <a:rPr lang="en-US" altLang="zh-CN" sz="2800" dirty="0" smtClean="0">
                <a:latin typeface="Times New Roman" panose="02020603050405020304" pitchFamily="18" charset="0"/>
                <a:cs typeface="Times New Roman" panose="02020603050405020304" pitchFamily="18" charset="0"/>
              </a:rPr>
              <a:t>is shown on the left and above is its </a:t>
            </a:r>
            <a:r>
              <a:rPr lang="en-US" altLang="zh-CN" sz="2800" dirty="0">
                <a:latin typeface="Times New Roman" panose="02020603050405020304" pitchFamily="18" charset="0"/>
                <a:cs typeface="Times New Roman" panose="02020603050405020304" pitchFamily="18" charset="0"/>
              </a:rPr>
              <a:t>corresponding </a:t>
            </a:r>
            <a:r>
              <a:rPr lang="en-US" altLang="zh-CN" sz="2800" dirty="0" smtClean="0">
                <a:latin typeface="Times New Roman" panose="02020603050405020304" pitchFamily="18" charset="0"/>
                <a:cs typeface="Times New Roman" panose="02020603050405020304" pitchFamily="18" charset="0"/>
              </a:rPr>
              <a:t>parity-check matrix.</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49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8057" y="2046968"/>
            <a:ext cx="10515600" cy="1325563"/>
          </a:xfrm>
        </p:spPr>
        <p:txBody>
          <a:bodyPr/>
          <a:lstStyle/>
          <a:p>
            <a:r>
              <a:rPr lang="en-US" altLang="zh-CN" dirty="0" smtClean="0">
                <a:latin typeface="Times New Roman" panose="02020603050405020304" pitchFamily="18" charset="0"/>
                <a:cs typeface="Times New Roman" panose="02020603050405020304" pitchFamily="18" charset="0"/>
              </a:rPr>
              <a:t>Low Density Parity Check Code(LDPC)</a:t>
            </a:r>
            <a:endParaRPr lang="zh-CN" altLang="en-US" dirty="0"/>
          </a:p>
        </p:txBody>
      </p:sp>
    </p:spTree>
    <p:extLst>
      <p:ext uri="{BB962C8B-B14F-4D97-AF65-F5344CB8AC3E}">
        <p14:creationId xmlns:p14="http://schemas.microsoft.com/office/powerpoint/2010/main" val="1125697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783771"/>
                <a:ext cx="10515600" cy="5393192"/>
              </a:xfrm>
            </p:spPr>
            <p:txBody>
              <a:bodyPr/>
              <a:lstStyle/>
              <a:p>
                <a:r>
                  <a:rPr lang="en-US" altLang="zh-CN" dirty="0" smtClean="0">
                    <a:latin typeface="Times New Roman" panose="02020603050405020304" pitchFamily="18" charset="0"/>
                    <a:cs typeface="Times New Roman" panose="02020603050405020304" pitchFamily="18" charset="0"/>
                  </a:rPr>
                  <a:t>An error free </a:t>
                </a:r>
                <a:r>
                  <a:rPr lang="en-US" altLang="zh-CN" dirty="0" err="1">
                    <a:latin typeface="Times New Roman" panose="02020603050405020304" pitchFamily="18" charset="0"/>
                    <a:cs typeface="Times New Roman" panose="02020603050405020304" pitchFamily="18" charset="0"/>
                  </a:rPr>
                  <a:t>codeword</a:t>
                </a:r>
                <a:r>
                  <a:rPr lang="en-US" altLang="zh-CN" dirty="0">
                    <a:latin typeface="Times New Roman" panose="02020603050405020304" pitchFamily="18" charset="0"/>
                    <a:cs typeface="Times New Roman" panose="02020603050405020304" pitchFamily="18" charset="0"/>
                  </a:rPr>
                  <a:t> of H </a:t>
                </a:r>
                <a:r>
                  <a:rPr lang="en-US" altLang="zh-CN" dirty="0" smtClean="0">
                    <a:latin typeface="Times New Roman" panose="02020603050405020304" pitchFamily="18" charset="0"/>
                    <a:cs typeface="Times New Roman" panose="02020603050405020304" pitchFamily="18" charset="0"/>
                  </a:rPr>
                  <a:t>is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 0 0 1 0 1 0 1]</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Suppose we receive </a:t>
                </a:r>
                <a14:m>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 </m:t>
                        </m:r>
                        <m:r>
                          <a:rPr lang="en-US" altLang="zh-CN" b="0" i="1" smtClean="0">
                            <a:latin typeface="Cambria Math" panose="02040503050406030204" pitchFamily="18" charset="0"/>
                          </a:rPr>
                          <m:t>1</m:t>
                        </m:r>
                        <m:r>
                          <a:rPr lang="en-US" altLang="zh-CN" i="1">
                            <a:latin typeface="Cambria Math" panose="02040503050406030204" pitchFamily="18" charset="0"/>
                          </a:rPr>
                          <m:t> 0 1 0 1 0 1]</m:t>
                        </m:r>
                      </m:e>
                      <m:sup>
                        <m:r>
                          <a:rPr lang="en-US" altLang="zh-CN" i="1">
                            <a:latin typeface="Cambria Math" panose="02040503050406030204" pitchFamily="18" charset="0"/>
                          </a:rPr>
                          <m:t>𝑇</m:t>
                        </m:r>
                      </m:sup>
                    </m:sSup>
                  </m:oMath>
                </a14:m>
                <a:r>
                  <a:rPr lang="en-US" altLang="zh-CN" dirty="0" smtClean="0">
                    <a:latin typeface="Times New Roman" panose="02020603050405020304" pitchFamily="18" charset="0"/>
                    <a:cs typeface="Times New Roman" panose="02020603050405020304" pitchFamily="18" charset="0"/>
                  </a:rPr>
                  <a:t>. So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was flipped. The </a:t>
                </a:r>
                <a:r>
                  <a:rPr lang="en-US" altLang="zh-CN" dirty="0">
                    <a:latin typeface="Times New Roman" panose="02020603050405020304" pitchFamily="18" charset="0"/>
                    <a:cs typeface="Times New Roman" panose="02020603050405020304" pitchFamily="18" charset="0"/>
                  </a:rPr>
                  <a:t>algorithm is as follow</a:t>
                </a:r>
                <a:r>
                  <a:rPr lang="en-US" altLang="zh-CN" dirty="0" smtClean="0">
                    <a:latin typeface="Times New Roman" panose="02020603050405020304" pitchFamily="18" charset="0"/>
                    <a:cs typeface="Times New Roman" panose="02020603050405020304" pitchFamily="18" charset="0"/>
                  </a:rPr>
                  <a:t>:</a:t>
                </a:r>
              </a:p>
              <a:p>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the first step, all message nodes send a message to their connected check nodes. In this case, the message is the bit they </a:t>
                </a:r>
                <a:r>
                  <a:rPr lang="en-US" altLang="zh-CN" dirty="0" smtClean="0">
                    <a:latin typeface="Times New Roman" panose="02020603050405020304" pitchFamily="18" charset="0"/>
                    <a:cs typeface="Times New Roman" panose="02020603050405020304" pitchFamily="18" charset="0"/>
                  </a:rPr>
                  <a:t>believe </a:t>
                </a:r>
                <a:r>
                  <a:rPr lang="en-US" altLang="zh-CN" dirty="0">
                    <a:latin typeface="Times New Roman" panose="02020603050405020304" pitchFamily="18" charset="0"/>
                    <a:cs typeface="Times New Roman" panose="02020603050405020304" pitchFamily="18" charset="0"/>
                  </a:rPr>
                  <a:t>to be correct for them. For example, message node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receives a 1 (y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 so it sends a message containing 1 to check nodes f</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and f</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Table 3 illustrates </a:t>
                </a:r>
                <a:r>
                  <a:rPr lang="en-US" altLang="zh-CN" dirty="0">
                    <a:latin typeface="Times New Roman" panose="02020603050405020304" pitchFamily="18" charset="0"/>
                    <a:cs typeface="Times New Roman" panose="02020603050405020304" pitchFamily="18" charset="0"/>
                  </a:rPr>
                  <a:t>this step.</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783771"/>
                <a:ext cx="10515600" cy="5393192"/>
              </a:xfrm>
              <a:blipFill>
                <a:blip r:embed="rId2"/>
                <a:stretch>
                  <a:fillRect l="-1043" t="-2036" r="-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98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20" y="716928"/>
            <a:ext cx="5843866" cy="5327821"/>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449" y="716928"/>
            <a:ext cx="5768365" cy="5327821"/>
          </a:xfrm>
          <a:prstGeom prst="rect">
            <a:avLst/>
          </a:prstGeom>
        </p:spPr>
      </p:pic>
    </p:spTree>
    <p:extLst>
      <p:ext uri="{BB962C8B-B14F-4D97-AF65-F5344CB8AC3E}">
        <p14:creationId xmlns:p14="http://schemas.microsoft.com/office/powerpoint/2010/main" val="288366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0858" y="473529"/>
            <a:ext cx="10515600" cy="5927271"/>
          </a:xfrm>
        </p:spPr>
        <p:txBody>
          <a:bodyPr>
            <a:normAutofit/>
          </a:bodyPr>
          <a:lstStyle/>
          <a:p>
            <a:r>
              <a:rPr lang="en-US" altLang="zh-CN" dirty="0">
                <a:latin typeface="Times New Roman" panose="02020603050405020304" pitchFamily="18" charset="0"/>
                <a:cs typeface="Times New Roman" panose="02020603050405020304" pitchFamily="18" charset="0"/>
              </a:rPr>
              <a:t>In the second step, every check nodes calculate a response to their connected message nodes using the messages they receive from step 1. The response message in this case is the value (0 or 1) that the check node believes the message node has based on the information of other message nodes connected to that check node. This response is calculated using the parity-check equations which force all message nodes connect to a particular check node to sum to 0 (mod 2).</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Table 3, check node f</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receives 1 from c</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0 from c</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1 from c</a:t>
            </a:r>
            <a:r>
              <a:rPr lang="en-US" altLang="zh-CN" baseline="-25000"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 thus it believes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has 0 (1+0+1+0=0), and sends that information back to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Similarly, it receives 1 from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1 from c</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1 from c</a:t>
            </a:r>
            <a:r>
              <a:rPr lang="en-US" altLang="zh-CN" baseline="-25000"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 thus it believes c</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has 1 (1+1+1+1=0), and sends 1 back to c</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this point, if all the equations at all check nodes are satisfied, meaning the values that the check nodes calculate match the values they receive, the algorithm terminates. If not, we move on to step 3</a:t>
            </a:r>
            <a:r>
              <a:rPr lang="en-US"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377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9215" y="555171"/>
            <a:ext cx="10515600" cy="5698672"/>
          </a:xfrm>
        </p:spPr>
        <p:txBody>
          <a:bodyPr/>
          <a:lstStyle/>
          <a:p>
            <a:pPr lvl="0"/>
            <a:r>
              <a:rPr lang="en-US" altLang="zh-CN" dirty="0">
                <a:latin typeface="Times New Roman" panose="02020603050405020304" pitchFamily="18" charset="0"/>
                <a:cs typeface="Times New Roman" panose="02020603050405020304" pitchFamily="18" charset="0"/>
              </a:rPr>
              <a:t>In </a:t>
            </a:r>
            <a:r>
              <a:rPr lang="en-US" altLang="zh-CN" dirty="0" smtClean="0">
                <a:latin typeface="Times New Roman" panose="02020603050405020304" pitchFamily="18" charset="0"/>
                <a:cs typeface="Times New Roman" panose="02020603050405020304" pitchFamily="18" charset="0"/>
              </a:rPr>
              <a:t>the third </a:t>
            </a:r>
            <a:r>
              <a:rPr lang="en-US" altLang="zh-CN" dirty="0">
                <a:latin typeface="Times New Roman" panose="02020603050405020304" pitchFamily="18" charset="0"/>
                <a:cs typeface="Times New Roman" panose="02020603050405020304" pitchFamily="18" charset="0"/>
              </a:rPr>
              <a:t>step, the message nodes use the messages they get from the check nodes to decide if the bit at their position is a 0 or a 1 by majority rule. The message nodes then send this hard-decision to their </a:t>
            </a:r>
            <a:r>
              <a:rPr lang="en-US" altLang="zh-CN" dirty="0" smtClean="0">
                <a:latin typeface="Times New Roman" panose="02020603050405020304" pitchFamily="18" charset="0"/>
                <a:cs typeface="Times New Roman" panose="02020603050405020304" pitchFamily="18" charset="0"/>
              </a:rPr>
              <a:t>connected</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check </a:t>
            </a:r>
            <a:r>
              <a:rPr lang="en-US" altLang="zh-CN" dirty="0">
                <a:latin typeface="Times New Roman" panose="02020603050405020304" pitchFamily="18" charset="0"/>
                <a:cs typeface="Times New Roman" panose="02020603050405020304" pitchFamily="18" charset="0"/>
              </a:rPr>
              <a:t>nodes. Table 4 illustrates this step. To make it clear, let us look at message node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It receives 2 0’s from check nodes f</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and f</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Together with what it already has 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1, </a:t>
            </a:r>
            <a:r>
              <a:rPr lang="en-US" altLang="zh-CN" dirty="0" smtClean="0">
                <a:latin typeface="Times New Roman" panose="02020603050405020304" pitchFamily="18" charset="0"/>
                <a:cs typeface="Times New Roman" panose="02020603050405020304" pitchFamily="18" charset="0"/>
              </a:rPr>
              <a:t>it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decides </a:t>
            </a:r>
            <a:r>
              <a:rPr lang="en-US" altLang="zh-CN" dirty="0">
                <a:latin typeface="Times New Roman" panose="02020603050405020304" pitchFamily="18" charset="0"/>
                <a:cs typeface="Times New Roman" panose="02020603050405020304" pitchFamily="18" charset="0"/>
              </a:rPr>
              <a:t>that its real value is 0. It then sends this information back to check nodes f</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and f</a:t>
            </a:r>
            <a:r>
              <a:rPr lang="en-US" altLang="zh-CN" baseline="-25000"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p>
          <a:p>
            <a:pPr lvl="0"/>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the </a:t>
            </a:r>
            <a:r>
              <a:rPr lang="en-US" altLang="zh-CN" dirty="0" smtClean="0">
                <a:latin typeface="Times New Roman" panose="02020603050405020304" pitchFamily="18" charset="0"/>
                <a:cs typeface="Times New Roman" panose="02020603050405020304" pitchFamily="18" charset="0"/>
              </a:rPr>
              <a:t>last step, repeat </a:t>
            </a:r>
            <a:r>
              <a:rPr lang="en-US" altLang="zh-CN" dirty="0">
                <a:latin typeface="Times New Roman" panose="02020603050405020304" pitchFamily="18" charset="0"/>
                <a:cs typeface="Times New Roman" panose="02020603050405020304" pitchFamily="18" charset="0"/>
              </a:rPr>
              <a:t>step 2 until either exit at step 2 or a certain number of iterations has been passed</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In this example, the algorithm terminates right after the first iteration as all parity-check equations have been satisfied.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is corrected to 0.</a:t>
            </a:r>
            <a:endParaRPr lang="zh-CN" altLang="zh-CN" dirty="0">
              <a:latin typeface="Times New Roman" panose="02020603050405020304" pitchFamily="18" charset="0"/>
              <a:cs typeface="Times New Roman" panose="02020603050405020304" pitchFamily="18" charset="0"/>
            </a:endParaRPr>
          </a:p>
          <a:p>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69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Preliminaries</a:t>
            </a:r>
            <a:endParaRPr lang="zh-CN" altLang="en-US"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a:xfrm>
            <a:off x="9906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Times New Roman" panose="02020603050405020304" pitchFamily="18" charset="0"/>
                <a:cs typeface="Times New Roman" panose="02020603050405020304" pitchFamily="18" charset="0"/>
              </a:rPr>
              <a:t>The LDPC code is a way of channel coding, which is essentially to increase communication reliability.</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Hamming distance</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Parity check bit</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Linear block code</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Tanner graph</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04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Hamming distance</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Hamming distance between two bit patterns is the number of bits that are different. </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example, bit pattern 1100 and 0100 differ by one bit (the 1st bit), thus have Hamming distance of one. Two identical bit patterns have Hamming distance of zero.</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1243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Parity bit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 parity bit is an additional bit added to the bit pattern to make sure that the total number of 1’s is even (even parity) or odd (odd parity). </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example, the information message is 01001100 and even parity is used. Since the number of 1’s in the original message is 3, a ‘1’ is added at the end to give the transmitted message of 010011001. </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decoder counts the number of 1’s (normally done by exclusive OR the bit stream) to determine if an error has occurred.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77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Linear block code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If a code uses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𝑛</m:t>
                    </m:r>
                  </m:oMath>
                </a14:m>
                <a:r>
                  <a:rPr lang="en-US" altLang="zh-CN" dirty="0">
                    <a:latin typeface="Times New Roman" panose="02020603050405020304" pitchFamily="18" charset="0"/>
                    <a:cs typeface="Times New Roman" panose="02020603050405020304" pitchFamily="18" charset="0"/>
                  </a:rPr>
                  <a:t> bits to provide error protection to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en-US" altLang="zh-CN" dirty="0">
                    <a:latin typeface="Times New Roman" panose="02020603050405020304" pitchFamily="18" charset="0"/>
                    <a:cs typeface="Times New Roman" panose="02020603050405020304" pitchFamily="18" charset="0"/>
                  </a:rPr>
                  <a:t> bits of information, it is called </a:t>
                </a:r>
                <a:r>
                  <a:rPr lang="en-US" altLang="zh-CN" dirty="0" smtClean="0">
                    <a:latin typeface="Times New Roman" panose="02020603050405020304" pitchFamily="18" charset="0"/>
                    <a:cs typeface="Times New Roman" panose="02020603050405020304" pitchFamily="18" charset="0"/>
                  </a:rPr>
                  <a:t>an </a:t>
                </a:r>
                <a:r>
                  <a:rPr lang="en-US" altLang="zh-CN" dirty="0">
                    <a:latin typeface="Times New Roman" panose="02020603050405020304" pitchFamily="18" charset="0"/>
                    <a:cs typeface="Times New Roman" panose="02020603050405020304" pitchFamily="18" charset="0"/>
                  </a:rPr>
                  <a:t>(n, k) block code</a:t>
                </a:r>
                <a:r>
                  <a:rPr lang="en-US" altLang="zh-CN" dirty="0" smtClean="0">
                    <a:latin typeface="Times New Roman" panose="02020603050405020304" pitchFamily="18" charset="0"/>
                    <a:cs typeface="Times New Roman" panose="02020603050405020304" pitchFamily="18" charset="0"/>
                  </a:rPr>
                  <a:t>.</a:t>
                </a:r>
              </a:p>
              <a:p>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Often times, the minimum Hamming distance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𝑑</m:t>
                    </m:r>
                  </m:oMath>
                </a14:m>
                <a:r>
                  <a:rPr lang="en-US" altLang="zh-CN" dirty="0">
                    <a:latin typeface="Times New Roman" panose="02020603050405020304" pitchFamily="18" charset="0"/>
                    <a:cs typeface="Times New Roman" panose="02020603050405020304" pitchFamily="18" charset="0"/>
                  </a:rPr>
                  <a:t> between any two valid </a:t>
                </a:r>
                <a:r>
                  <a:rPr lang="en-US" altLang="zh-CN" dirty="0" err="1">
                    <a:latin typeface="Times New Roman" panose="02020603050405020304" pitchFamily="18" charset="0"/>
                    <a:cs typeface="Times New Roman" panose="02020603050405020304" pitchFamily="18" charset="0"/>
                  </a:rPr>
                  <a:t>codewords</a:t>
                </a:r>
                <a:r>
                  <a:rPr lang="en-US" altLang="zh-CN" dirty="0">
                    <a:latin typeface="Times New Roman" panose="02020603050405020304" pitchFamily="18" charset="0"/>
                    <a:cs typeface="Times New Roman" panose="02020603050405020304" pitchFamily="18" charset="0"/>
                  </a:rPr>
                  <a:t> is also included to give </a:t>
                </a:r>
                <a:r>
                  <a:rPr lang="en-US" altLang="zh-CN" dirty="0" smtClean="0">
                    <a:latin typeface="Times New Roman" panose="02020603050405020304" pitchFamily="18" charset="0"/>
                    <a:cs typeface="Times New Roman" panose="02020603050405020304" pitchFamily="18" charset="0"/>
                  </a:rPr>
                  <a:t>an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𝑛</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𝑘</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𝑑</m:t>
                    </m:r>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block code. </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06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An example of block codes is Hamming code.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Consider the scenario where we wish to correct single error using the fewest number of parity bits (highest code rate). Each parity bit gives the decoder a parity equation to validate the received code</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With 3 parity bits, </a:t>
            </a:r>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have 3 parity equations, which can identify up to 2</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8 error conditions. One condition identifies “no error”, so seven would be left to identify up to seven places of single error. Therefore, we can detect and correct any single error in a 7-bit word. With 3 parity bits, we have 4 bits left for information. Thus this is a (7, 4</a:t>
            </a:r>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hamming </a:t>
            </a:r>
            <a:r>
              <a:rPr lang="en-US" altLang="zh-CN" dirty="0">
                <a:latin typeface="Times New Roman" panose="02020603050405020304" pitchFamily="18" charset="0"/>
                <a:cs typeface="Times New Roman" panose="02020603050405020304" pitchFamily="18" charset="0"/>
              </a:rPr>
              <a:t>code.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24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6258" y="1003300"/>
            <a:ext cx="10515600" cy="4933042"/>
          </a:xfrm>
        </p:spPr>
        <p:txBody>
          <a:bodyPr/>
          <a:lstStyle/>
          <a:p>
            <a:r>
              <a:rPr lang="en-US" altLang="zh-CN" dirty="0">
                <a:latin typeface="Times New Roman" panose="02020603050405020304" pitchFamily="18" charset="0"/>
                <a:cs typeface="Times New Roman" panose="02020603050405020304" pitchFamily="18" charset="0"/>
              </a:rPr>
              <a:t>In a (7, 4) Hamming code, t</a:t>
            </a:r>
            <a:r>
              <a:rPr lang="en-US" altLang="zh-CN" dirty="0" smtClean="0">
                <a:latin typeface="Times New Roman" panose="02020603050405020304" pitchFamily="18" charset="0"/>
                <a:cs typeface="Times New Roman" panose="02020603050405020304" pitchFamily="18" charset="0"/>
              </a:rPr>
              <a:t>he </a:t>
            </a:r>
            <a:r>
              <a:rPr lang="en-US" altLang="zh-CN" dirty="0">
                <a:latin typeface="Times New Roman" panose="02020603050405020304" pitchFamily="18" charset="0"/>
                <a:cs typeface="Times New Roman" panose="02020603050405020304" pitchFamily="18" charset="0"/>
              </a:rPr>
              <a:t>parity equations use the binary representation of the location of the error bit. For example, location 5 has the binary representation of 101, thus appears in equation 1 and 3</a:t>
            </a:r>
            <a:r>
              <a:rPr lang="en-US" altLang="zh-CN" dirty="0" smtClean="0">
                <a:latin typeface="Times New Roman" panose="02020603050405020304" pitchFamily="18" charset="0"/>
                <a:cs typeface="Times New Roman" panose="02020603050405020304" pitchFamily="18" charset="0"/>
              </a:rPr>
              <a:t>.</a:t>
            </a:r>
          </a:p>
          <a:p>
            <a:pPr marL="0" indent="0">
              <a:buNone/>
            </a:pP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By </a:t>
            </a:r>
            <a:r>
              <a:rPr lang="en-US" altLang="zh-CN" dirty="0">
                <a:latin typeface="Times New Roman" panose="02020603050405020304" pitchFamily="18" charset="0"/>
                <a:cs typeface="Times New Roman" panose="02020603050405020304" pitchFamily="18" charset="0"/>
              </a:rPr>
              <a:t>applying this rule, we can tell which bit is wrong by reading the value of the binary combination of the result of the parity equations, with 1 being incorrect and 0 being correct. For example, if equation 1 and 2 are incorrect and equation 3 is correct, we can tell that the bit at location 6 (110) is wrong.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8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0858" y="519062"/>
            <a:ext cx="10515600" cy="3037799"/>
          </a:xfrm>
        </p:spPr>
        <p:txBody>
          <a:bodyPr>
            <a:noAutofit/>
          </a:bodyPr>
          <a:lstStyle/>
          <a:p>
            <a:r>
              <a:rPr lang="en-US" altLang="zh-CN" dirty="0">
                <a:latin typeface="Times New Roman" panose="02020603050405020304" pitchFamily="18" charset="0"/>
                <a:cs typeface="Times New Roman" panose="02020603050405020304" pitchFamily="18" charset="0"/>
              </a:rPr>
              <a:t>At the encoder, if location 3, 5, 6, 7 contain the original information and location 1, 2, 4 contain the parity bits (locations which are power of 2</a:t>
            </a:r>
            <a:r>
              <a:rPr lang="en-US"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4) Hamming code can be summarized in the following </a:t>
            </a:r>
            <a:r>
              <a:rPr lang="en-US" altLang="zh-CN" dirty="0" smtClean="0">
                <a:latin typeface="Times New Roman" panose="02020603050405020304" pitchFamily="18" charset="0"/>
                <a:cs typeface="Times New Roman" panose="02020603050405020304" pitchFamily="18" charset="0"/>
              </a:rPr>
              <a:t>Table 1, where </a:t>
            </a:r>
            <a:r>
              <a:rPr lang="en-US" altLang="zh-CN" dirty="0">
                <a:latin typeface="Times New Roman" panose="02020603050405020304" pitchFamily="18" charset="0"/>
                <a:cs typeface="Times New Roman" panose="02020603050405020304" pitchFamily="18" charset="0"/>
              </a:rPr>
              <a:t>p denotes parity bits, d denotes </a:t>
            </a:r>
            <a:r>
              <a:rPr lang="en-US" altLang="zh-CN" dirty="0" smtClean="0">
                <a:latin typeface="Times New Roman" panose="02020603050405020304" pitchFamily="18" charset="0"/>
                <a:cs typeface="Times New Roman" panose="02020603050405020304" pitchFamily="18" charset="0"/>
              </a:rPr>
              <a:t>data bits. The right side of Table 1 is the corresponding parity-check matrix.</a:t>
            </a:r>
            <a:endParaRPr lang="zh-CN" altLang="en-US"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922" y="3556862"/>
            <a:ext cx="4916168" cy="284995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658" y="3856400"/>
            <a:ext cx="4463860" cy="1981955"/>
          </a:xfrm>
          <a:prstGeom prst="rect">
            <a:avLst/>
          </a:prstGeom>
        </p:spPr>
      </p:pic>
    </p:spTree>
    <p:extLst>
      <p:ext uri="{BB962C8B-B14F-4D97-AF65-F5344CB8AC3E}">
        <p14:creationId xmlns:p14="http://schemas.microsoft.com/office/powerpoint/2010/main" val="9967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1242</Words>
  <Application>Microsoft Office PowerPoint</Application>
  <PresentationFormat>宽屏</PresentationFormat>
  <Paragraphs>70</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Arial</vt:lpstr>
      <vt:lpstr>Cambria Math</vt:lpstr>
      <vt:lpstr>Times New Roman</vt:lpstr>
      <vt:lpstr>Office 主题​​</vt:lpstr>
      <vt:lpstr>        Application of Channel Coding   </vt:lpstr>
      <vt:lpstr>Low Density Parity Check Code(LDPC)</vt:lpstr>
      <vt:lpstr>Preliminaries</vt:lpstr>
      <vt:lpstr>Hamming distance</vt:lpstr>
      <vt:lpstr>Parity bit</vt:lpstr>
      <vt:lpstr>Linear block code</vt:lpstr>
      <vt:lpstr>An example of block codes is Hamming code.</vt:lpstr>
      <vt:lpstr>PowerPoint 演示文稿</vt:lpstr>
      <vt:lpstr>PowerPoint 演示文稿</vt:lpstr>
      <vt:lpstr>PowerPoint 演示文稿</vt:lpstr>
      <vt:lpstr>PowerPoint 演示文稿</vt:lpstr>
      <vt:lpstr>For example</vt:lpstr>
      <vt:lpstr>PowerPoint 演示文稿</vt:lpstr>
      <vt:lpstr>PowerPoint 演示文稿</vt:lpstr>
      <vt:lpstr>Tanner graph</vt:lpstr>
      <vt:lpstr>LDPC(low-density parity-check code)</vt:lpstr>
      <vt:lpstr>LDPC(low-density parity-check code)</vt:lpstr>
      <vt:lpstr>Decoding of LDPC</vt:lpstr>
      <vt:lpstr>Hard-decision Decoder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Application of Channel Coding   </dc:title>
  <dc:creator>xikun</dc:creator>
  <cp:lastModifiedBy>应 臣浩</cp:lastModifiedBy>
  <cp:revision>92</cp:revision>
  <dcterms:created xsi:type="dcterms:W3CDTF">2018-12-05T11:52:12Z</dcterms:created>
  <dcterms:modified xsi:type="dcterms:W3CDTF">2019-01-08T11:37:24Z</dcterms:modified>
</cp:coreProperties>
</file>