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9" r:id="rId17"/>
    <p:sldId id="272" r:id="rId18"/>
    <p:sldId id="273"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9"/>
    <p:restoredTop sz="94674"/>
  </p:normalViewPr>
  <p:slideViewPr>
    <p:cSldViewPr snapToGrid="0" snapToObjects="1">
      <p:cViewPr varScale="1">
        <p:scale>
          <a:sx n="122" d="100"/>
          <a:sy n="122"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2E788A-92CB-9740-BF9D-00DE7A47D2D7}"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83009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E788A-92CB-9740-BF9D-00DE7A47D2D7}"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3245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E788A-92CB-9740-BF9D-00DE7A47D2D7}"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62129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E788A-92CB-9740-BF9D-00DE7A47D2D7}"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210218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2E788A-92CB-9740-BF9D-00DE7A47D2D7}"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5378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2E788A-92CB-9740-BF9D-00DE7A47D2D7}"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4697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2E788A-92CB-9740-BF9D-00DE7A47D2D7}"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40730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2E788A-92CB-9740-BF9D-00DE7A47D2D7}"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3567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E788A-92CB-9740-BF9D-00DE7A47D2D7}"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80307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E788A-92CB-9740-BF9D-00DE7A47D2D7}"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07631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E788A-92CB-9740-BF9D-00DE7A47D2D7}"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CD11E-4C0D-BE42-9C6C-5061D8A2754B}" type="slidenum">
              <a:rPr lang="en-US" smtClean="0"/>
              <a:t>‹#›</a:t>
            </a:fld>
            <a:endParaRPr lang="en-US"/>
          </a:p>
        </p:txBody>
      </p:sp>
    </p:spTree>
    <p:extLst>
      <p:ext uri="{BB962C8B-B14F-4D97-AF65-F5344CB8AC3E}">
        <p14:creationId xmlns:p14="http://schemas.microsoft.com/office/powerpoint/2010/main" val="1437850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E788A-92CB-9740-BF9D-00DE7A47D2D7}"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CD11E-4C0D-BE42-9C6C-5061D8A2754B}" type="slidenum">
              <a:rPr lang="en-US" smtClean="0"/>
              <a:t>‹#›</a:t>
            </a:fld>
            <a:endParaRPr lang="en-US"/>
          </a:p>
        </p:txBody>
      </p:sp>
    </p:spTree>
    <p:extLst>
      <p:ext uri="{BB962C8B-B14F-4D97-AF65-F5344CB8AC3E}">
        <p14:creationId xmlns:p14="http://schemas.microsoft.com/office/powerpoint/2010/main" val="181921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lars.r.knudsen@mat.dtu.d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38912"/>
            <a:ext cx="9144000" cy="2387600"/>
          </a:xfrm>
        </p:spPr>
        <p:txBody>
          <a:bodyPr>
            <a:noAutofit/>
          </a:bodyPr>
          <a:lstStyle/>
          <a:p>
            <a:r>
              <a:rPr lang="en-US" sz="7200" b="1" dirty="0"/>
              <a:t>Blocking brute force attacks using binomial ladder filter in </a:t>
            </a:r>
            <a:r>
              <a:rPr lang="en-US" sz="7200" b="1" dirty="0" err="1"/>
              <a:t>.net</a:t>
            </a:r>
            <a:r>
              <a:rPr lang="en-US" sz="7200" b="1" dirty="0"/>
              <a:t> applications</a:t>
            </a:r>
            <a:r>
              <a:rPr lang="en-GB" sz="7200" b="1" dirty="0"/>
              <a:t> </a:t>
            </a:r>
            <a:endParaRPr lang="en-US" sz="7200" b="1" dirty="0">
              <a:latin typeface="+mn-lt"/>
              <a:ea typeface="Tahoma" charset="0"/>
              <a:cs typeface="Tahoma" charset="0"/>
            </a:endParaRPr>
          </a:p>
        </p:txBody>
      </p:sp>
    </p:spTree>
    <p:extLst>
      <p:ext uri="{BB962C8B-B14F-4D97-AF65-F5344CB8AC3E}">
        <p14:creationId xmlns:p14="http://schemas.microsoft.com/office/powerpoint/2010/main" val="2090493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Space for Improvement</a:t>
            </a:r>
            <a:r>
              <a:rPr lang="en-GB" dirty="0"/>
              <a:t> </a:t>
            </a:r>
            <a:endParaRPr lang="en-US" dirty="0"/>
          </a:p>
        </p:txBody>
      </p:sp>
      <p:sp>
        <p:nvSpPr>
          <p:cNvPr id="3" name="Content Placeholder 2"/>
          <p:cNvSpPr>
            <a:spLocks noGrp="1"/>
          </p:cNvSpPr>
          <p:nvPr>
            <p:ph idx="1"/>
          </p:nvPr>
        </p:nvSpPr>
        <p:spPr/>
        <p:txBody>
          <a:bodyPr/>
          <a:lstStyle/>
          <a:p>
            <a:pPr marL="0" indent="0" algn="ctr">
              <a:buNone/>
            </a:pPr>
            <a:r>
              <a:rPr lang="en-US" dirty="0"/>
              <a:t>This is a implementation of an IP reputation framework. It provides two unique features not present in previous system. First, this identifies frequently-occurring passwords in failed login attempts to identify which passwords are being frequently guessed by attackers. </a:t>
            </a:r>
            <a:r>
              <a:rPr lang="en-US" dirty="0" smtClean="0"/>
              <a:t>To </a:t>
            </a:r>
            <a:r>
              <a:rPr lang="en-US" dirty="0"/>
              <a:t>detect frequently-occurring incorrect passwords, it uses a new data structure called a binomial ladder filter. </a:t>
            </a:r>
          </a:p>
        </p:txBody>
      </p:sp>
    </p:spTree>
    <p:extLst>
      <p:ext uri="{BB962C8B-B14F-4D97-AF65-F5344CB8AC3E}">
        <p14:creationId xmlns:p14="http://schemas.microsoft.com/office/powerpoint/2010/main" val="163324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a:t>About binomial ladder </a:t>
            </a:r>
            <a:r>
              <a:rPr lang="en-US" b="1" dirty="0" smtClean="0"/>
              <a:t>filter</a:t>
            </a:r>
            <a:endParaRPr lang="en-US" b="1" dirty="0"/>
          </a:p>
        </p:txBody>
      </p:sp>
      <p:sp>
        <p:nvSpPr>
          <p:cNvPr id="3" name="Content Placeholder 2"/>
          <p:cNvSpPr>
            <a:spLocks noGrp="1"/>
          </p:cNvSpPr>
          <p:nvPr>
            <p:ph idx="1"/>
          </p:nvPr>
        </p:nvSpPr>
        <p:spPr/>
        <p:txBody>
          <a:bodyPr/>
          <a:lstStyle/>
          <a:p>
            <a:pPr marL="0" indent="0" algn="ctr">
              <a:buNone/>
            </a:pPr>
            <a:r>
              <a:rPr lang="en-US" dirty="0"/>
              <a:t>Binomial filters are simple and efficient structures based on the binomial coefficients for implementing Gaussian filtering. They do not require multipliers and can therefore be implemented efficiently in programmable hardware. </a:t>
            </a:r>
          </a:p>
        </p:txBody>
      </p:sp>
    </p:spTree>
    <p:extLst>
      <p:ext uri="{BB962C8B-B14F-4D97-AF65-F5344CB8AC3E}">
        <p14:creationId xmlns:p14="http://schemas.microsoft.com/office/powerpoint/2010/main" val="315183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endParaRPr lang="en-GB" b="1" dirty="0"/>
          </a:p>
        </p:txBody>
      </p:sp>
      <p:sp>
        <p:nvSpPr>
          <p:cNvPr id="3" name="Content Placeholder 2"/>
          <p:cNvSpPr>
            <a:spLocks noGrp="1"/>
          </p:cNvSpPr>
          <p:nvPr>
            <p:ph idx="1"/>
          </p:nvPr>
        </p:nvSpPr>
        <p:spPr>
          <a:xfrm>
            <a:off x="838200" y="1530849"/>
            <a:ext cx="10515600" cy="4646114"/>
          </a:xfrm>
        </p:spPr>
        <p:txBody>
          <a:bodyPr>
            <a:normAutofit/>
          </a:bodyPr>
          <a:lstStyle/>
          <a:p>
            <a:pPr marL="0" indent="0" algn="ctr">
              <a:buNone/>
            </a:pPr>
            <a:endParaRPr lang="en-US" dirty="0"/>
          </a:p>
          <a:p>
            <a:pPr marL="0" indent="0" algn="ctr">
              <a:buNone/>
            </a:pPr>
            <a:r>
              <a:rPr lang="en-US" dirty="0"/>
              <a:t>Handling a security is a huge responsibility of protecting sensible data and work with a project that make other developers life easier is challenging. Unlike in normal way of protection, the theories and methodologies are not clear cut, and therefore system needs to follow varies technologies to identify the things to protect. </a:t>
            </a:r>
            <a:endParaRPr lang="en-GB" dirty="0"/>
          </a:p>
          <a:p>
            <a:pPr marL="0" indent="0" algn="ctr">
              <a:buNone/>
            </a:pPr>
            <a:endParaRPr lang="en-GB" dirty="0"/>
          </a:p>
        </p:txBody>
      </p:sp>
    </p:spTree>
    <p:extLst>
      <p:ext uri="{BB962C8B-B14F-4D97-AF65-F5344CB8AC3E}">
        <p14:creationId xmlns:p14="http://schemas.microsoft.com/office/powerpoint/2010/main" val="533207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a:t>
            </a:r>
            <a:endParaRPr lang="en-US" dirty="0"/>
          </a:p>
        </p:txBody>
      </p:sp>
      <p:sp>
        <p:nvSpPr>
          <p:cNvPr id="3" name="Content Placeholder 2"/>
          <p:cNvSpPr>
            <a:spLocks noGrp="1"/>
          </p:cNvSpPr>
          <p:nvPr>
            <p:ph idx="1"/>
          </p:nvPr>
        </p:nvSpPr>
        <p:spPr/>
        <p:txBody>
          <a:bodyPr/>
          <a:lstStyle/>
          <a:p>
            <a:pPr marL="0" indent="0" algn="ctr">
              <a:buNone/>
            </a:pPr>
            <a:r>
              <a:rPr lang="en-US" dirty="0"/>
              <a:t>The aim of this project is to design and develop a Add-on/plugin to assist the other </a:t>
            </a:r>
            <a:r>
              <a:rPr lang="en-US" dirty="0" err="1"/>
              <a:t>.net</a:t>
            </a:r>
            <a:r>
              <a:rPr lang="en-US" dirty="0"/>
              <a:t> based applications to protect from brute force attacks. </a:t>
            </a:r>
            <a:endParaRPr lang="en-GB" dirty="0"/>
          </a:p>
        </p:txBody>
      </p:sp>
    </p:spTree>
    <p:extLst>
      <p:ext uri="{BB962C8B-B14F-4D97-AF65-F5344CB8AC3E}">
        <p14:creationId xmlns:p14="http://schemas.microsoft.com/office/powerpoint/2010/main" val="1222870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a:t>
            </a:r>
            <a:endParaRPr lang="en-US" dirty="0"/>
          </a:p>
        </p:txBody>
      </p:sp>
      <p:sp>
        <p:nvSpPr>
          <p:cNvPr id="3" name="Content Placeholder 2"/>
          <p:cNvSpPr>
            <a:spLocks noGrp="1"/>
          </p:cNvSpPr>
          <p:nvPr>
            <p:ph idx="1"/>
          </p:nvPr>
        </p:nvSpPr>
        <p:spPr/>
        <p:txBody>
          <a:bodyPr/>
          <a:lstStyle/>
          <a:p>
            <a:pPr marL="0" indent="0" algn="ctr">
              <a:buNone/>
            </a:pPr>
            <a:r>
              <a:rPr lang="en-US" dirty="0"/>
              <a:t>Special design to identify brute force attacks and block those from accessing the application. This will not effect to original users and they can work with out locking or entering </a:t>
            </a:r>
            <a:r>
              <a:rPr lang="en-US" dirty="0" smtClean="0"/>
              <a:t>captcha code </a:t>
            </a:r>
            <a:r>
              <a:rPr lang="en-US" dirty="0"/>
              <a:t>to their accounts.  </a:t>
            </a:r>
            <a:endParaRPr lang="en-GB" dirty="0"/>
          </a:p>
          <a:p>
            <a:endParaRPr lang="en-US" dirty="0"/>
          </a:p>
        </p:txBody>
      </p:sp>
    </p:spTree>
    <p:extLst>
      <p:ext uri="{BB962C8B-B14F-4D97-AF65-F5344CB8AC3E}">
        <p14:creationId xmlns:p14="http://schemas.microsoft.com/office/powerpoint/2010/main" val="1642445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Academic Objectives</a:t>
            </a:r>
            <a:endParaRPr lang="en-US" dirty="0"/>
          </a:p>
        </p:txBody>
      </p:sp>
      <p:sp>
        <p:nvSpPr>
          <p:cNvPr id="3" name="Content Placeholder 2"/>
          <p:cNvSpPr>
            <a:spLocks noGrp="1"/>
          </p:cNvSpPr>
          <p:nvPr>
            <p:ph idx="1"/>
          </p:nvPr>
        </p:nvSpPr>
        <p:spPr/>
        <p:txBody>
          <a:bodyPr>
            <a:normAutofit/>
          </a:bodyPr>
          <a:lstStyle/>
          <a:p>
            <a:pPr lvl="0"/>
            <a:r>
              <a:rPr lang="en-US" dirty="0"/>
              <a:t>Prepare and submit the Terms of Reference document including aims, objectives, scope and timeline</a:t>
            </a:r>
            <a:endParaRPr lang="en-GB" dirty="0"/>
          </a:p>
          <a:p>
            <a:pPr lvl="0"/>
            <a:r>
              <a:rPr lang="en-US" dirty="0"/>
              <a:t>Carryout literature survey on </a:t>
            </a:r>
            <a:endParaRPr lang="en-GB" dirty="0"/>
          </a:p>
          <a:p>
            <a:pPr lvl="1"/>
            <a:r>
              <a:rPr lang="en-US" dirty="0"/>
              <a:t>existing Methodologies use for protect from attacks</a:t>
            </a:r>
            <a:endParaRPr lang="en-GB" dirty="0"/>
          </a:p>
          <a:p>
            <a:pPr lvl="1"/>
            <a:r>
              <a:rPr lang="en-US" dirty="0"/>
              <a:t>Suitable filtering techniques used for identifying attacks</a:t>
            </a:r>
            <a:endParaRPr lang="en-GB" dirty="0"/>
          </a:p>
          <a:p>
            <a:pPr lvl="1"/>
            <a:r>
              <a:rPr lang="en-US" dirty="0"/>
              <a:t>Identifying dictionary based prediction methodologies</a:t>
            </a:r>
            <a:endParaRPr lang="en-GB" dirty="0"/>
          </a:p>
          <a:p>
            <a:pPr lvl="1"/>
            <a:r>
              <a:rPr lang="en-US" dirty="0"/>
              <a:t>Understand frameworks that is used for handing login functionality</a:t>
            </a:r>
            <a:endParaRPr lang="en-GB" dirty="0"/>
          </a:p>
          <a:p>
            <a:pPr lvl="0"/>
            <a:r>
              <a:rPr lang="en-US" dirty="0"/>
              <a:t>Gather and analyze new requirement of the security measurement </a:t>
            </a:r>
            <a:endParaRPr lang="en-GB" dirty="0"/>
          </a:p>
          <a:p>
            <a:pPr lvl="0"/>
            <a:r>
              <a:rPr lang="en-US" dirty="0"/>
              <a:t>Select and learn tools and technologies which will be used for implementation of the prototype.</a:t>
            </a:r>
            <a:endParaRPr lang="en-GB" dirty="0"/>
          </a:p>
          <a:p>
            <a:endParaRPr lang="en-US" dirty="0"/>
          </a:p>
        </p:txBody>
      </p:sp>
    </p:spTree>
    <p:extLst>
      <p:ext uri="{BB962C8B-B14F-4D97-AF65-F5344CB8AC3E}">
        <p14:creationId xmlns:p14="http://schemas.microsoft.com/office/powerpoint/2010/main" val="901030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Requirements</a:t>
            </a:r>
            <a:endParaRPr lang="en-GB"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Software </a:t>
            </a:r>
            <a:r>
              <a:rPr lang="en-US" b="1" dirty="0"/>
              <a:t>Requirements</a:t>
            </a:r>
            <a:endParaRPr lang="en-GB" b="1" dirty="0"/>
          </a:p>
          <a:p>
            <a:pPr lvl="0"/>
            <a:r>
              <a:rPr lang="en-US" dirty="0" err="1"/>
              <a:t>.Net</a:t>
            </a:r>
            <a:r>
              <a:rPr lang="en-US" dirty="0"/>
              <a:t> framework 4+ application development environment </a:t>
            </a:r>
            <a:endParaRPr lang="en-GB" dirty="0"/>
          </a:p>
          <a:p>
            <a:pPr lvl="0"/>
            <a:r>
              <a:rPr lang="en-US" dirty="0"/>
              <a:t>Visual studio 2015</a:t>
            </a:r>
            <a:endParaRPr lang="en-GB" dirty="0"/>
          </a:p>
          <a:p>
            <a:pPr lvl="0"/>
            <a:r>
              <a:rPr lang="en-US" dirty="0"/>
              <a:t>Microsoft Visio </a:t>
            </a:r>
            <a:endParaRPr lang="en-GB" dirty="0"/>
          </a:p>
          <a:p>
            <a:pPr lvl="0"/>
            <a:r>
              <a:rPr lang="en-US" dirty="0"/>
              <a:t>Microsoft office word/power </a:t>
            </a:r>
            <a:r>
              <a:rPr lang="en-US" dirty="0" smtClean="0"/>
              <a:t>point</a:t>
            </a:r>
            <a:endParaRPr lang="en-GB" dirty="0"/>
          </a:p>
          <a:p>
            <a:pPr lvl="0"/>
            <a:endParaRPr lang="en-GB" dirty="0"/>
          </a:p>
          <a:p>
            <a:pPr marL="0" indent="0">
              <a:buNone/>
            </a:pPr>
            <a:r>
              <a:rPr lang="en-US" b="1" dirty="0"/>
              <a:t>Hardware Requirement </a:t>
            </a:r>
            <a:endParaRPr lang="en-GB" dirty="0"/>
          </a:p>
          <a:p>
            <a:pPr lvl="0"/>
            <a:r>
              <a:rPr lang="en-US" dirty="0"/>
              <a:t>Windows Laptop/Desktop</a:t>
            </a:r>
            <a:endParaRPr lang="en-GB" dirty="0"/>
          </a:p>
          <a:p>
            <a:pPr lvl="0"/>
            <a:r>
              <a:rPr lang="en-US" dirty="0"/>
              <a:t>Internet connection</a:t>
            </a:r>
            <a:endParaRPr lang="en-GB" dirty="0"/>
          </a:p>
          <a:p>
            <a:endParaRPr lang="en-US" dirty="0"/>
          </a:p>
        </p:txBody>
      </p:sp>
    </p:spTree>
    <p:extLst>
      <p:ext uri="{BB962C8B-B14F-4D97-AF65-F5344CB8AC3E}">
        <p14:creationId xmlns:p14="http://schemas.microsoft.com/office/powerpoint/2010/main" val="79654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a:t>
            </a:r>
            <a:r>
              <a:rPr lang="en-US" b="1" dirty="0" smtClean="0"/>
              <a:t>deliverables</a:t>
            </a:r>
            <a:endParaRPr lang="en-US" dirty="0"/>
          </a:p>
        </p:txBody>
      </p:sp>
      <p:sp>
        <p:nvSpPr>
          <p:cNvPr id="3" name="Content Placeholder 2"/>
          <p:cNvSpPr>
            <a:spLocks noGrp="1"/>
          </p:cNvSpPr>
          <p:nvPr>
            <p:ph idx="1"/>
          </p:nvPr>
        </p:nvSpPr>
        <p:spPr>
          <a:xfrm>
            <a:off x="838200" y="1479479"/>
            <a:ext cx="10515600" cy="4697484"/>
          </a:xfrm>
        </p:spPr>
        <p:txBody>
          <a:bodyPr>
            <a:normAutofit fontScale="70000" lnSpcReduction="20000"/>
          </a:bodyPr>
          <a:lstStyle/>
          <a:p>
            <a:pPr marL="0" indent="0">
              <a:buNone/>
            </a:pPr>
            <a:r>
              <a:rPr lang="en-US" b="1" dirty="0"/>
              <a:t>Functional artefact</a:t>
            </a:r>
            <a:endParaRPr lang="en-GB" dirty="0"/>
          </a:p>
          <a:p>
            <a:pPr lvl="0"/>
            <a:r>
              <a:rPr lang="en-US" dirty="0"/>
              <a:t>A working model of the proposed Add-on/plugin will be available for demonstration, evaluation and future enhancements. </a:t>
            </a:r>
            <a:endParaRPr lang="en-GB" dirty="0"/>
          </a:p>
          <a:p>
            <a:pPr lvl="0"/>
            <a:r>
              <a:rPr lang="en-US" dirty="0"/>
              <a:t>Simulator for testing add one</a:t>
            </a:r>
            <a:endParaRPr lang="en-GB" dirty="0"/>
          </a:p>
          <a:p>
            <a:pPr lvl="0"/>
            <a:r>
              <a:rPr lang="en-US" dirty="0"/>
              <a:t>Sample </a:t>
            </a:r>
            <a:r>
              <a:rPr lang="en-US" dirty="0" smtClean="0"/>
              <a:t>application</a:t>
            </a:r>
          </a:p>
          <a:p>
            <a:pPr lvl="0"/>
            <a:endParaRPr lang="en-GB" dirty="0"/>
          </a:p>
          <a:p>
            <a:pPr marL="0" indent="0">
              <a:buNone/>
            </a:pPr>
            <a:r>
              <a:rPr lang="en-US" b="1" dirty="0"/>
              <a:t>Documentation</a:t>
            </a:r>
            <a:endParaRPr lang="en-GB" dirty="0"/>
          </a:p>
          <a:p>
            <a:pPr lvl="0"/>
            <a:r>
              <a:rPr lang="en-US" dirty="0"/>
              <a:t>Project proposal</a:t>
            </a:r>
            <a:endParaRPr lang="en-GB" dirty="0"/>
          </a:p>
          <a:p>
            <a:pPr lvl="0"/>
            <a:r>
              <a:rPr lang="en-US" dirty="0"/>
              <a:t>interim project report</a:t>
            </a:r>
            <a:endParaRPr lang="en-GB" dirty="0"/>
          </a:p>
          <a:p>
            <a:pPr lvl="0"/>
            <a:r>
              <a:rPr lang="en-US" dirty="0"/>
              <a:t>draft project report</a:t>
            </a:r>
            <a:endParaRPr lang="en-GB" dirty="0"/>
          </a:p>
          <a:p>
            <a:pPr lvl="0"/>
            <a:r>
              <a:rPr lang="en-US" dirty="0"/>
              <a:t>Final project report consisting of literature survey, design, UML diagrams</a:t>
            </a:r>
            <a:r>
              <a:rPr lang="en-US" dirty="0" smtClean="0"/>
              <a:t>.</a:t>
            </a:r>
          </a:p>
          <a:p>
            <a:pPr lvl="0"/>
            <a:endParaRPr lang="en-GB" dirty="0"/>
          </a:p>
          <a:p>
            <a:pPr marL="0" indent="0">
              <a:buNone/>
            </a:pPr>
            <a:r>
              <a:rPr lang="en-US" b="1" dirty="0"/>
              <a:t>Knowledge</a:t>
            </a:r>
            <a:endParaRPr lang="en-GB" dirty="0"/>
          </a:p>
          <a:p>
            <a:pPr lvl="0"/>
            <a:r>
              <a:rPr lang="en-US" dirty="0"/>
              <a:t>Knowledge gained by performing the research.</a:t>
            </a:r>
            <a:endParaRPr lang="en-GB" dirty="0"/>
          </a:p>
          <a:p>
            <a:endParaRPr lang="en-US" dirty="0"/>
          </a:p>
        </p:txBody>
      </p:sp>
    </p:spTree>
    <p:extLst>
      <p:ext uri="{BB962C8B-B14F-4D97-AF65-F5344CB8AC3E}">
        <p14:creationId xmlns:p14="http://schemas.microsoft.com/office/powerpoint/2010/main" val="1491111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a:t>
            </a:r>
            <a:r>
              <a:rPr lang="en-US" b="1" dirty="0" smtClean="0"/>
              <a:t>Plan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874" y="1342451"/>
            <a:ext cx="6380252" cy="5194107"/>
          </a:xfrm>
        </p:spPr>
      </p:pic>
    </p:spTree>
    <p:extLst>
      <p:ext uri="{BB962C8B-B14F-4D97-AF65-F5344CB8AC3E}">
        <p14:creationId xmlns:p14="http://schemas.microsoft.com/office/powerpoint/2010/main" val="347439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GB" dirty="0"/>
          </a:p>
        </p:txBody>
      </p:sp>
      <p:sp>
        <p:nvSpPr>
          <p:cNvPr id="3" name="Content Placeholder 2"/>
          <p:cNvSpPr>
            <a:spLocks noGrp="1"/>
          </p:cNvSpPr>
          <p:nvPr>
            <p:ph idx="1"/>
          </p:nvPr>
        </p:nvSpPr>
        <p:spPr>
          <a:xfrm>
            <a:off x="838200" y="1825624"/>
            <a:ext cx="10515600" cy="4689475"/>
          </a:xfrm>
        </p:spPr>
        <p:txBody>
          <a:bodyPr>
            <a:noAutofit/>
          </a:bodyPr>
          <a:lstStyle/>
          <a:p>
            <a:pPr marL="0" indent="0">
              <a:buNone/>
            </a:pPr>
            <a:r>
              <a:rPr lang="en-US" sz="2400" b="1" dirty="0"/>
              <a:t>References</a:t>
            </a:r>
            <a:endParaRPr lang="en-GB" sz="2400" dirty="0"/>
          </a:p>
          <a:p>
            <a:pPr lvl="0"/>
            <a:r>
              <a:rPr lang="en-US" sz="2400" dirty="0"/>
              <a:t>Lars R. Knudsen</a:t>
            </a:r>
            <a:r>
              <a:rPr lang="en-US" sz="2400" baseline="-25000" dirty="0">
                <a:hlinkClick r:id="rId2"/>
              </a:rPr>
              <a:t>,</a:t>
            </a:r>
            <a:r>
              <a:rPr lang="en-US" sz="2400" dirty="0"/>
              <a:t> Matthew J. B. Robshaw series 2016   “Information Security and Cryptography”</a:t>
            </a:r>
            <a:endParaRPr lang="en-GB" sz="2400" dirty="0"/>
          </a:p>
          <a:p>
            <a:pPr lvl="0"/>
            <a:r>
              <a:rPr lang="en-US" sz="2400" dirty="0"/>
              <a:t>Marc Cameron</a:t>
            </a:r>
            <a:r>
              <a:rPr lang="en-US" sz="2400" u="sng" dirty="0"/>
              <a:t> 2015   “</a:t>
            </a:r>
            <a:r>
              <a:rPr lang="en-US" sz="2400" dirty="0"/>
              <a:t>Brute Force (Jericho Quinn Thriller Book 6) “</a:t>
            </a:r>
            <a:endParaRPr lang="en-GB" sz="2400" dirty="0"/>
          </a:p>
          <a:p>
            <a:pPr lvl="0"/>
            <a:r>
              <a:rPr lang="en-US" sz="2400" dirty="0"/>
              <a:t>Matt Curtin 2005   “Cracking the Data Encryption Standard”</a:t>
            </a:r>
            <a:endParaRPr lang="en-GB" sz="2400" dirty="0"/>
          </a:p>
          <a:p>
            <a:pPr marL="0" indent="0">
              <a:buNone/>
            </a:pPr>
            <a:r>
              <a:rPr lang="en-US" sz="2400" dirty="0"/>
              <a:t> </a:t>
            </a:r>
            <a:endParaRPr lang="en-GB" sz="2400" dirty="0"/>
          </a:p>
          <a:p>
            <a:pPr marL="0" indent="0">
              <a:buNone/>
            </a:pPr>
            <a:r>
              <a:rPr lang="en-US" sz="2400" b="1" dirty="0"/>
              <a:t>Other Information </a:t>
            </a:r>
            <a:r>
              <a:rPr lang="en-US" sz="2400" b="1" dirty="0" smtClean="0"/>
              <a:t>Sources</a:t>
            </a:r>
            <a:endParaRPr lang="en-GB" sz="2400" dirty="0"/>
          </a:p>
          <a:p>
            <a:pPr lvl="0"/>
            <a:r>
              <a:rPr lang="en-US" sz="2400" dirty="0"/>
              <a:t>Wikipedia about brute force attacks - </a:t>
            </a:r>
            <a:r>
              <a:rPr lang="en-US" sz="2400" u="sng" dirty="0"/>
              <a:t>https://en.wikipedia.org/wiki/Brute-force_attack</a:t>
            </a:r>
            <a:endParaRPr lang="en-GB" sz="2400" dirty="0"/>
          </a:p>
          <a:p>
            <a:pPr lvl="0"/>
            <a:r>
              <a:rPr lang="en-US" sz="2400" dirty="0" err="1"/>
              <a:t>Wikibooks</a:t>
            </a:r>
            <a:r>
              <a:rPr lang="en-US" sz="2400" dirty="0"/>
              <a:t> Cryptography&gt;</a:t>
            </a:r>
            <a:r>
              <a:rPr lang="en-US" sz="2400" dirty="0" err="1"/>
              <a:t>Brute_force_attack</a:t>
            </a:r>
            <a:r>
              <a:rPr lang="en-US" sz="2400" dirty="0"/>
              <a:t> - </a:t>
            </a:r>
            <a:r>
              <a:rPr lang="en-US" sz="2400" u="sng" dirty="0"/>
              <a:t>https://en.wikibooks.org/wiki/Cryptography/Brute_force_attack</a:t>
            </a:r>
            <a:endParaRPr lang="en-GB" sz="2400" dirty="0"/>
          </a:p>
        </p:txBody>
      </p:sp>
    </p:spTree>
    <p:extLst>
      <p:ext uri="{BB962C8B-B14F-4D97-AF65-F5344CB8AC3E}">
        <p14:creationId xmlns:p14="http://schemas.microsoft.com/office/powerpoint/2010/main" val="1578099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Introduction</a:t>
            </a:r>
            <a:r>
              <a:rPr lang="en-GB" sz="5400" dirty="0" smtClean="0">
                <a:effectLst/>
              </a:rPr>
              <a:t> </a:t>
            </a:r>
            <a:endParaRPr lang="en-US" sz="5400" dirty="0"/>
          </a:p>
        </p:txBody>
      </p:sp>
      <p:sp>
        <p:nvSpPr>
          <p:cNvPr id="3" name="Content Placeholder 2"/>
          <p:cNvSpPr>
            <a:spLocks noGrp="1"/>
          </p:cNvSpPr>
          <p:nvPr>
            <p:ph idx="1"/>
          </p:nvPr>
        </p:nvSpPr>
        <p:spPr>
          <a:xfrm>
            <a:off x="632717" y="2339333"/>
            <a:ext cx="10515600" cy="2931310"/>
          </a:xfrm>
        </p:spPr>
        <p:txBody>
          <a:bodyPr>
            <a:normAutofit/>
          </a:bodyPr>
          <a:lstStyle/>
          <a:p>
            <a:pPr marL="0" indent="0" algn="ctr">
              <a:buNone/>
            </a:pPr>
            <a:r>
              <a:rPr lang="en-US" sz="3200" dirty="0" smtClean="0">
                <a:ea typeface="Tahoma" charset="0"/>
                <a:cs typeface="Tahoma" charset="0"/>
              </a:rPr>
              <a:t>In this research project I am going to develop application package to prevent these brute force attacks. This will be a plugin/add-on and can use with any .NET web based applications.</a:t>
            </a:r>
          </a:p>
          <a:p>
            <a:pPr marL="0" indent="0" algn="just">
              <a:buNone/>
            </a:pPr>
            <a:r>
              <a:rPr lang="en-US" sz="4000" dirty="0">
                <a:ea typeface="Tahoma" charset="0"/>
                <a:cs typeface="Tahoma" charset="0"/>
              </a:rPr>
              <a:t>	</a:t>
            </a:r>
          </a:p>
        </p:txBody>
      </p:sp>
    </p:spTree>
    <p:extLst>
      <p:ext uri="{BB962C8B-B14F-4D97-AF65-F5344CB8AC3E}">
        <p14:creationId xmlns:p14="http://schemas.microsoft.com/office/powerpoint/2010/main" val="1026015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798960" cy="867774"/>
          </a:xfrm>
        </p:spPr>
        <p:txBody>
          <a:bodyPr>
            <a:normAutofit fontScale="90000"/>
          </a:bodyPr>
          <a:lstStyle/>
          <a:p>
            <a:r>
              <a:rPr lang="en-US" sz="6000" b="1" dirty="0" smtClean="0"/>
              <a:t>What is </a:t>
            </a:r>
            <a:r>
              <a:rPr lang="en-US" sz="6000" b="1" dirty="0"/>
              <a:t>Brute Force Attack</a:t>
            </a:r>
            <a:r>
              <a:rPr lang="en-GB" sz="6000" b="1" dirty="0"/>
              <a:t> </a:t>
            </a:r>
            <a:endParaRPr lang="en-US" sz="6000" b="1" dirty="0"/>
          </a:p>
        </p:txBody>
      </p:sp>
      <p:sp>
        <p:nvSpPr>
          <p:cNvPr id="3" name="Content Placeholder 2"/>
          <p:cNvSpPr>
            <a:spLocks noGrp="1"/>
          </p:cNvSpPr>
          <p:nvPr>
            <p:ph idx="1"/>
          </p:nvPr>
        </p:nvSpPr>
        <p:spPr/>
        <p:txBody>
          <a:bodyPr>
            <a:noAutofit/>
          </a:bodyPr>
          <a:lstStyle/>
          <a:p>
            <a:pPr marL="0" indent="0" algn="ctr">
              <a:buNone/>
            </a:pPr>
            <a:r>
              <a:rPr lang="en-US" sz="3200" dirty="0"/>
              <a:t>A Brute Force attack is a method or an algorithm to determine a password or user name using an automatic process that the Brute Force attack can take depending on your password length and its complexity. </a:t>
            </a:r>
          </a:p>
        </p:txBody>
      </p:sp>
    </p:spTree>
    <p:extLst>
      <p:ext uri="{BB962C8B-B14F-4D97-AF65-F5344CB8AC3E}">
        <p14:creationId xmlns:p14="http://schemas.microsoft.com/office/powerpoint/2010/main" val="47754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What is Brute Force Attack</a:t>
            </a:r>
            <a:r>
              <a:rPr lang="en-GB" sz="5400" b="1" dirty="0"/>
              <a:t> </a:t>
            </a:r>
            <a:endParaRPr lang="en-US" sz="5400" dirty="0"/>
          </a:p>
        </p:txBody>
      </p:sp>
      <p:sp>
        <p:nvSpPr>
          <p:cNvPr id="3" name="Content Placeholder 2"/>
          <p:cNvSpPr>
            <a:spLocks noGrp="1"/>
          </p:cNvSpPr>
          <p:nvPr>
            <p:ph idx="1"/>
          </p:nvPr>
        </p:nvSpPr>
        <p:spPr/>
        <p:txBody>
          <a:bodyPr/>
          <a:lstStyle/>
          <a:p>
            <a:pPr marL="0" indent="0" algn="ctr">
              <a:buNone/>
            </a:pPr>
            <a:r>
              <a:rPr lang="en-US" sz="3200" dirty="0"/>
              <a:t>The main problem that occurs with a Brute Force attack is </a:t>
            </a:r>
            <a:r>
              <a:rPr lang="en-US" sz="3200" dirty="0" smtClean="0"/>
              <a:t>stealing important information and server </a:t>
            </a:r>
            <a:r>
              <a:rPr lang="en-US" sz="3200" dirty="0"/>
              <a:t>memory problems because the hackers attempt many times to access your account through which many HTTP requests are generated at your server so the result of this is your server goes slow and there is unnecessary traffic at our site.</a:t>
            </a:r>
            <a:r>
              <a:rPr lang="en-GB" sz="3200" dirty="0"/>
              <a:t> </a:t>
            </a:r>
            <a:endParaRPr lang="en-US" sz="3200" dirty="0"/>
          </a:p>
          <a:p>
            <a:endParaRPr lang="en-US" dirty="0"/>
          </a:p>
        </p:txBody>
      </p:sp>
    </p:spTree>
    <p:extLst>
      <p:ext uri="{BB962C8B-B14F-4D97-AF65-F5344CB8AC3E}">
        <p14:creationId xmlns:p14="http://schemas.microsoft.com/office/powerpoint/2010/main" val="1822339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What is Brute Force Attack</a:t>
            </a:r>
            <a:r>
              <a:rPr lang="en-GB" sz="5400" b="1" dirty="0"/>
              <a:t> </a:t>
            </a:r>
            <a:endParaRPr lang="en-US" sz="5400" dirty="0"/>
          </a:p>
        </p:txBody>
      </p:sp>
      <p:sp>
        <p:nvSpPr>
          <p:cNvPr id="3" name="Content Placeholder 2"/>
          <p:cNvSpPr>
            <a:spLocks noGrp="1"/>
          </p:cNvSpPr>
          <p:nvPr>
            <p:ph idx="1"/>
          </p:nvPr>
        </p:nvSpPr>
        <p:spPr/>
        <p:txBody>
          <a:bodyPr>
            <a:normAutofit/>
          </a:bodyPr>
          <a:lstStyle/>
          <a:p>
            <a:pPr marL="0" indent="0" algn="ctr">
              <a:buNone/>
            </a:pPr>
            <a:r>
              <a:rPr lang="en-US" sz="3200" dirty="0"/>
              <a:t>Hackers use many tools for Brute Force attacks. Using those tools there is an </a:t>
            </a:r>
            <a:r>
              <a:rPr lang="en-US" sz="3200" dirty="0" smtClean="0"/>
              <a:t>algorithms </a:t>
            </a:r>
            <a:r>
              <a:rPr lang="en-US" sz="3200" dirty="0"/>
              <a:t>to guess the password automatically or create the combination depending on the given length. </a:t>
            </a:r>
          </a:p>
        </p:txBody>
      </p:sp>
    </p:spTree>
    <p:extLst>
      <p:ext uri="{BB962C8B-B14F-4D97-AF65-F5344CB8AC3E}">
        <p14:creationId xmlns:p14="http://schemas.microsoft.com/office/powerpoint/2010/main" val="1790052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How Brute Force Attacks Work</a:t>
            </a:r>
            <a:r>
              <a:rPr lang="en-GB" sz="5400" dirty="0"/>
              <a:t> </a:t>
            </a:r>
            <a:endParaRPr lang="en-US" sz="5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2350" y="1571946"/>
            <a:ext cx="9154274" cy="5106255"/>
          </a:xfrm>
          <a:prstGeom prst="rect">
            <a:avLst/>
          </a:prstGeom>
        </p:spPr>
      </p:pic>
    </p:spTree>
    <p:extLst>
      <p:ext uri="{BB962C8B-B14F-4D97-AF65-F5344CB8AC3E}">
        <p14:creationId xmlns:p14="http://schemas.microsoft.com/office/powerpoint/2010/main" val="531707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Existing methodology to prevent Brut Force </a:t>
            </a:r>
            <a:r>
              <a:rPr lang="en-US" b="1" dirty="0" smtClean="0"/>
              <a:t>Attack</a:t>
            </a:r>
            <a:endParaRPr lang="en-US" dirty="0"/>
          </a:p>
        </p:txBody>
      </p:sp>
      <p:sp>
        <p:nvSpPr>
          <p:cNvPr id="3" name="Content Placeholder 2"/>
          <p:cNvSpPr>
            <a:spLocks noGrp="1"/>
          </p:cNvSpPr>
          <p:nvPr>
            <p:ph idx="1"/>
          </p:nvPr>
        </p:nvSpPr>
        <p:spPr/>
        <p:txBody>
          <a:bodyPr/>
          <a:lstStyle/>
          <a:p>
            <a:r>
              <a:rPr lang="en-US" b="1" dirty="0"/>
              <a:t>Locking Account</a:t>
            </a:r>
            <a:br>
              <a:rPr lang="en-US" b="1" dirty="0"/>
            </a:br>
            <a:r>
              <a:rPr lang="en-US" dirty="0"/>
              <a:t>A very famous and popular trick to prevent a Brute Force Attack is to lock the account. Locking the account means that if a user attempts a wrong password many times then the user's account will be blocked for a given time of period. The locking of the account might be for 2 hours, one day or more.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127" y="4001294"/>
            <a:ext cx="4616379" cy="2504088"/>
          </a:xfrm>
          <a:prstGeom prst="rect">
            <a:avLst/>
          </a:prstGeom>
        </p:spPr>
      </p:pic>
    </p:spTree>
    <p:extLst>
      <p:ext uri="{BB962C8B-B14F-4D97-AF65-F5344CB8AC3E}">
        <p14:creationId xmlns:p14="http://schemas.microsoft.com/office/powerpoint/2010/main" val="58629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methodology to prevent Brut Force Attack</a:t>
            </a:r>
            <a:endParaRPr lang="en-US" dirty="0"/>
          </a:p>
        </p:txBody>
      </p:sp>
      <p:sp>
        <p:nvSpPr>
          <p:cNvPr id="3" name="Content Placeholder 2"/>
          <p:cNvSpPr>
            <a:spLocks noGrp="1"/>
          </p:cNvSpPr>
          <p:nvPr>
            <p:ph idx="1"/>
          </p:nvPr>
        </p:nvSpPr>
        <p:spPr/>
        <p:txBody>
          <a:bodyPr/>
          <a:lstStyle/>
          <a:p>
            <a:r>
              <a:rPr lang="en-US" b="1" dirty="0"/>
              <a:t>CAPTCHAs Code Use</a:t>
            </a:r>
            <a:br>
              <a:rPr lang="en-US" b="1" dirty="0"/>
            </a:br>
            <a:r>
              <a:rPr lang="en-US" dirty="0"/>
              <a:t>If a attacker hits your account automatically using auto-generated combinations, then a CAPTCHA code is very useful to prevent this. A CAPTCHA code is a technique by which we recognize a computer or a human. </a:t>
            </a: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128" y="4214742"/>
            <a:ext cx="4172855" cy="11109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622" y="4001294"/>
            <a:ext cx="3863084" cy="1537852"/>
          </a:xfrm>
          <a:prstGeom prst="rect">
            <a:avLst/>
          </a:prstGeom>
        </p:spPr>
      </p:pic>
    </p:spTree>
    <p:extLst>
      <p:ext uri="{BB962C8B-B14F-4D97-AF65-F5344CB8AC3E}">
        <p14:creationId xmlns:p14="http://schemas.microsoft.com/office/powerpoint/2010/main" val="64982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Space for Improvement</a:t>
            </a:r>
            <a:r>
              <a:rPr lang="en-GB" sz="5400" dirty="0"/>
              <a:t> </a:t>
            </a:r>
            <a:endParaRPr lang="en-US" sz="5400" dirty="0"/>
          </a:p>
        </p:txBody>
      </p:sp>
      <p:sp>
        <p:nvSpPr>
          <p:cNvPr id="3" name="Content Placeholder 2"/>
          <p:cNvSpPr>
            <a:spLocks noGrp="1"/>
          </p:cNvSpPr>
          <p:nvPr>
            <p:ph idx="1"/>
          </p:nvPr>
        </p:nvSpPr>
        <p:spPr/>
        <p:txBody>
          <a:bodyPr/>
          <a:lstStyle/>
          <a:p>
            <a:pPr marL="0" indent="0" algn="ctr">
              <a:buNone/>
            </a:pPr>
            <a:r>
              <a:rPr lang="en-US" dirty="0"/>
              <a:t>Attackers can pick a common password and try to login to the user's account with that password. If services don't do anything to stop this attack, attackers can issue millions of guesses and compromise many accounts. Some services block user accounts after a few failed guesses, but if attackers are trying to login to all user accounts this will cause all users to be locked out. </a:t>
            </a:r>
          </a:p>
        </p:txBody>
      </p:sp>
    </p:spTree>
    <p:extLst>
      <p:ext uri="{BB962C8B-B14F-4D97-AF65-F5344CB8AC3E}">
        <p14:creationId xmlns:p14="http://schemas.microsoft.com/office/powerpoint/2010/main" val="1228972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675</Words>
  <Application>Microsoft Macintosh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Tahoma</vt:lpstr>
      <vt:lpstr>Office Theme</vt:lpstr>
      <vt:lpstr>Blocking brute force attacks using binomial ladder filter in .net applications </vt:lpstr>
      <vt:lpstr>Introduction </vt:lpstr>
      <vt:lpstr>What is Brute Force Attack </vt:lpstr>
      <vt:lpstr>What is Brute Force Attack </vt:lpstr>
      <vt:lpstr>What is Brute Force Attack </vt:lpstr>
      <vt:lpstr>How Brute Force Attacks Work </vt:lpstr>
      <vt:lpstr>Existing methodology to prevent Brut Force Attack</vt:lpstr>
      <vt:lpstr>Existing methodology to prevent Brut Force Attack</vt:lpstr>
      <vt:lpstr>Space for Improvement </vt:lpstr>
      <vt:lpstr>Space for Improvement </vt:lpstr>
      <vt:lpstr>What is About binomial ladder filter</vt:lpstr>
      <vt:lpstr>Motivation</vt:lpstr>
      <vt:lpstr>Aim</vt:lpstr>
      <vt:lpstr>Scope</vt:lpstr>
      <vt:lpstr>Academic Objectives</vt:lpstr>
      <vt:lpstr>Resource Requirements</vt:lpstr>
      <vt:lpstr>Project deliverables</vt:lpstr>
      <vt:lpstr>Project Plan</vt:lpstr>
      <vt:lpstr>References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Blocking brute force attacks to .NET web applications </dc:title>
  <dc:creator>Microsoft Office User</dc:creator>
  <cp:lastModifiedBy>shiwanka chathuranga</cp:lastModifiedBy>
  <cp:revision>29</cp:revision>
  <dcterms:created xsi:type="dcterms:W3CDTF">2016-10-31T14:47:11Z</dcterms:created>
  <dcterms:modified xsi:type="dcterms:W3CDTF">2017-02-17T11:32:18Z</dcterms:modified>
</cp:coreProperties>
</file>